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7772400" cy="100584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73763f854_4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73763f854_4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311760" y="328680"/>
            <a:ext cx="8518320" cy="12484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200" u="none" cap="none" strike="noStrike">
                <a:solidFill>
                  <a:srgbClr val="8C2131"/>
                </a:solidFill>
                <a:latin typeface="Montserrat"/>
                <a:ea typeface="Montserrat"/>
                <a:cs typeface="Montserrat"/>
                <a:sym typeface="Montserrat"/>
              </a:rPr>
              <a:t>Knight Bites</a:t>
            </a:r>
            <a:endParaRPr b="0" i="0" sz="5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5400" y="1485360"/>
            <a:ext cx="3190680" cy="319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/>
          <p:nvPr/>
        </p:nvSpPr>
        <p:spPr>
          <a:xfrm>
            <a:off x="6312777" y="3332875"/>
            <a:ext cx="2805000" cy="1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8C2131"/>
                </a:solidFill>
                <a:latin typeface="Montserrat"/>
                <a:ea typeface="Montserrat"/>
                <a:cs typeface="Montserrat"/>
                <a:sym typeface="Montserrat"/>
              </a:rPr>
              <a:t>Aayam Shrestha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8C2131"/>
                </a:solidFill>
                <a:latin typeface="Montserrat"/>
                <a:ea typeface="Montserrat"/>
                <a:cs typeface="Montserrat"/>
                <a:sym typeface="Montserrat"/>
              </a:rPr>
              <a:t>Anjana Sainju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8C2131"/>
                </a:solidFill>
                <a:latin typeface="Montserrat"/>
                <a:ea typeface="Montserrat"/>
                <a:cs typeface="Montserrat"/>
                <a:sym typeface="Montserrat"/>
              </a:rPr>
              <a:t>Charles Duimstra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8C2131"/>
                </a:solidFill>
                <a:latin typeface="Montserrat"/>
                <a:ea typeface="Montserrat"/>
                <a:cs typeface="Montserrat"/>
                <a:sym typeface="Montserrat"/>
              </a:rPr>
              <a:t>Ifeanyi Onyeanakwe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subTitle"/>
          </p:nvPr>
        </p:nvSpPr>
        <p:spPr>
          <a:xfrm>
            <a:off x="457200" y="1203474"/>
            <a:ext cx="8229300" cy="335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More colors added in the app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Sorting of posts by recent posts and meeting time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More details about the event in the home screen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Navigating through screens is easier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List of people going to a specific event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Confirmations for deleting, attending events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36"/>
          <p:cNvSpPr/>
          <p:nvPr/>
        </p:nvSpPr>
        <p:spPr>
          <a:xfrm>
            <a:off x="1057680" y="444960"/>
            <a:ext cx="7924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20">
                <a:solidFill>
                  <a:srgbClr val="8C213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Changes after usability tests</a:t>
            </a:r>
            <a:endParaRPr b="0" i="0" sz="352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40" y="339120"/>
            <a:ext cx="788040" cy="78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/>
          <p:nvPr/>
        </p:nvSpPr>
        <p:spPr>
          <a:xfrm>
            <a:off x="1057680" y="444960"/>
            <a:ext cx="7924680" cy="57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520" u="none" cap="none" strike="noStrike">
                <a:solidFill>
                  <a:srgbClr val="8C213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Potential Development and assessment</a:t>
            </a:r>
            <a:endParaRPr i="0" sz="352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7"/>
          <p:cNvSpPr/>
          <p:nvPr/>
        </p:nvSpPr>
        <p:spPr>
          <a:xfrm>
            <a:off x="542475" y="1707800"/>
            <a:ext cx="82878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53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notification system that interacts with your device’s calendar. </a:t>
            </a:r>
            <a:br>
              <a:rPr i="0" lang="en" sz="1800" u="none" cap="none" strike="noStrike">
                <a:latin typeface="Montserrat"/>
                <a:ea typeface="Montserrat"/>
                <a:cs typeface="Montserrat"/>
                <a:sym typeface="Montserrat"/>
              </a:rPr>
            </a:br>
            <a:r>
              <a:rPr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i="0" sz="20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-353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chat feature that allows users to plan events more accurately.</a:t>
            </a:r>
            <a:br>
              <a:rPr i="0" lang="en" sz="1800" u="none" cap="none" strike="noStrike">
                <a:latin typeface="Montserrat"/>
                <a:ea typeface="Montserrat"/>
                <a:cs typeface="Montserrat"/>
                <a:sym typeface="Montserrat"/>
              </a:rPr>
            </a:br>
            <a:r>
              <a:rPr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i="0" sz="20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-353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more customizable profile setup.</a:t>
            </a:r>
            <a:endParaRPr i="0" sz="20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40" y="339120"/>
            <a:ext cx="788040" cy="78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7500" y="752550"/>
            <a:ext cx="1515240" cy="1515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8"/>
          <p:cNvSpPr/>
          <p:nvPr/>
        </p:nvSpPr>
        <p:spPr>
          <a:xfrm>
            <a:off x="1501200" y="2091960"/>
            <a:ext cx="623052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500" u="none" cap="none" strike="noStrike">
                <a:solidFill>
                  <a:srgbClr val="8C2131"/>
                </a:solidFill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 i="0" sz="75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/>
          <p:nvPr/>
        </p:nvSpPr>
        <p:spPr>
          <a:xfrm>
            <a:off x="1298880" y="444960"/>
            <a:ext cx="7531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20" u="none" cap="none" strike="noStrike">
                <a:solidFill>
                  <a:srgbClr val="8C2131"/>
                </a:solidFill>
                <a:latin typeface="Montserrat"/>
                <a:ea typeface="Montserrat"/>
                <a:cs typeface="Montserrat"/>
                <a:sym typeface="Montserrat"/>
              </a:rPr>
              <a:t>Our Vision</a:t>
            </a:r>
            <a:endParaRPr b="0" i="0" sz="402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8"/>
          <p:cNvPicPr preferRelativeResize="0"/>
          <p:nvPr/>
        </p:nvPicPr>
        <p:blipFill rotWithShape="1">
          <a:blip r:embed="rId3">
            <a:alphaModFix/>
          </a:blip>
          <a:srcRect b="16549" l="15338" r="14312" t="0"/>
          <a:stretch/>
        </p:blipFill>
        <p:spPr>
          <a:xfrm>
            <a:off x="2070000" y="1097280"/>
            <a:ext cx="5149440" cy="404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240" y="339120"/>
            <a:ext cx="890640" cy="89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8"/>
          <p:cNvSpPr/>
          <p:nvPr/>
        </p:nvSpPr>
        <p:spPr>
          <a:xfrm>
            <a:off x="3864600" y="3234600"/>
            <a:ext cx="1492920" cy="395640"/>
          </a:xfrm>
          <a:prstGeom prst="rect">
            <a:avLst/>
          </a:prstGeom>
          <a:solidFill>
            <a:srgbClr val="D40E0E"/>
          </a:solidFill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KnightBites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8875" y="1096900"/>
            <a:ext cx="6127849" cy="404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/>
          <p:nvPr/>
        </p:nvSpPr>
        <p:spPr>
          <a:xfrm>
            <a:off x="1057680" y="444960"/>
            <a:ext cx="7924680" cy="57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520" u="none" cap="none" strike="noStrike">
                <a:solidFill>
                  <a:srgbClr val="8C213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Why Knight Bites?</a:t>
            </a:r>
            <a:endParaRPr b="0" i="0" sz="352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9"/>
          <p:cNvSpPr/>
          <p:nvPr/>
        </p:nvSpPr>
        <p:spPr>
          <a:xfrm>
            <a:off x="611280" y="1325160"/>
            <a:ext cx="8219160" cy="324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53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Solving student hunger by making off-campus meals more accessible.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3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Bringing more attention to an underutilized student service.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3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solution to how the pandemic ruined our social skills.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40" y="339120"/>
            <a:ext cx="788040" cy="78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/>
          <p:nvPr/>
        </p:nvSpPr>
        <p:spPr>
          <a:xfrm>
            <a:off x="3847320" y="1680120"/>
            <a:ext cx="3315960" cy="178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000" u="none" cap="none" strike="noStrike">
                <a:solidFill>
                  <a:srgbClr val="8C2131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0" i="0" sz="7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400" y="1328040"/>
            <a:ext cx="2065320" cy="206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/>
          <p:nvPr/>
        </p:nvSpPr>
        <p:spPr>
          <a:xfrm>
            <a:off x="1259640" y="444960"/>
            <a:ext cx="7570440" cy="5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520" u="none" cap="none" strike="noStrike">
                <a:solidFill>
                  <a:srgbClr val="8C213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Deployment Diagram</a:t>
            </a:r>
            <a:endParaRPr b="0" i="0" sz="352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0" y="415440"/>
            <a:ext cx="849960" cy="849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1"/>
          <p:cNvSpPr/>
          <p:nvPr/>
        </p:nvSpPr>
        <p:spPr>
          <a:xfrm>
            <a:off x="3130200" y="2163600"/>
            <a:ext cx="73152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0240" y="1047240"/>
            <a:ext cx="5760000" cy="409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/>
          <p:nvPr/>
        </p:nvSpPr>
        <p:spPr>
          <a:xfrm>
            <a:off x="1057680" y="444960"/>
            <a:ext cx="7924680" cy="57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520" u="none" cap="none" strike="noStrike">
                <a:solidFill>
                  <a:srgbClr val="8C213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Achievements</a:t>
            </a:r>
            <a:endParaRPr b="0" i="0" sz="352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/>
          <p:nvPr/>
        </p:nvSpPr>
        <p:spPr>
          <a:xfrm>
            <a:off x="611280" y="1325160"/>
            <a:ext cx="8219160" cy="324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53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Authentication via Firebase.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651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3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All </a:t>
            </a:r>
            <a:r>
              <a:rPr b="0"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CRUD operations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working</a:t>
            </a:r>
            <a:r>
              <a:rPr b="0"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651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3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Intuitive User interface.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3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Implementing the new user stories based on our user tests.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40" y="339120"/>
            <a:ext cx="788040" cy="78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/>
          <p:nvPr/>
        </p:nvSpPr>
        <p:spPr>
          <a:xfrm>
            <a:off x="717905" y="222195"/>
            <a:ext cx="2193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Previous Home Screen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035205" y="222190"/>
            <a:ext cx="2193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Current Home Screen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33"/>
          <p:cNvPicPr preferRelativeResize="0"/>
          <p:nvPr/>
        </p:nvPicPr>
        <p:blipFill rotWithShape="1">
          <a:blip r:embed="rId3">
            <a:alphaModFix/>
          </a:blip>
          <a:srcRect b="0" l="0" r="0" t="3372"/>
          <a:stretch/>
        </p:blipFill>
        <p:spPr>
          <a:xfrm>
            <a:off x="717400" y="852475"/>
            <a:ext cx="2194551" cy="410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3"/>
          <p:cNvPicPr preferRelativeResize="0"/>
          <p:nvPr/>
        </p:nvPicPr>
        <p:blipFill rotWithShape="1">
          <a:blip r:embed="rId4">
            <a:alphaModFix/>
          </a:blip>
          <a:srcRect b="0" l="0" r="0" t="3984"/>
          <a:stretch/>
        </p:blipFill>
        <p:spPr>
          <a:xfrm>
            <a:off x="5966000" y="852475"/>
            <a:ext cx="2263101" cy="4249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33"/>
          <p:cNvCxnSpPr/>
          <p:nvPr/>
        </p:nvCxnSpPr>
        <p:spPr>
          <a:xfrm>
            <a:off x="4463600" y="147750"/>
            <a:ext cx="19800" cy="4848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/>
          <p:nvPr/>
        </p:nvSpPr>
        <p:spPr>
          <a:xfrm>
            <a:off x="662180" y="147745"/>
            <a:ext cx="2193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Previous Post Details Screen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4"/>
          <p:cNvSpPr/>
          <p:nvPr/>
        </p:nvSpPr>
        <p:spPr>
          <a:xfrm>
            <a:off x="6218055" y="197140"/>
            <a:ext cx="21939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Current Post Details Screen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34"/>
          <p:cNvPicPr preferRelativeResize="0"/>
          <p:nvPr/>
        </p:nvPicPr>
        <p:blipFill rotWithShape="1">
          <a:blip r:embed="rId3">
            <a:alphaModFix/>
          </a:blip>
          <a:srcRect b="0" l="0" r="0" t="2912"/>
          <a:stretch/>
        </p:blipFill>
        <p:spPr>
          <a:xfrm>
            <a:off x="640063" y="843850"/>
            <a:ext cx="2238125" cy="420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4"/>
          <p:cNvPicPr preferRelativeResize="0"/>
          <p:nvPr/>
        </p:nvPicPr>
        <p:blipFill rotWithShape="1">
          <a:blip r:embed="rId4">
            <a:alphaModFix/>
          </a:blip>
          <a:srcRect b="0" l="0" r="0" t="3892"/>
          <a:stretch/>
        </p:blipFill>
        <p:spPr>
          <a:xfrm>
            <a:off x="6309337" y="903425"/>
            <a:ext cx="2011324" cy="408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34"/>
          <p:cNvCxnSpPr/>
          <p:nvPr/>
        </p:nvCxnSpPr>
        <p:spPr>
          <a:xfrm>
            <a:off x="4463600" y="147750"/>
            <a:ext cx="19800" cy="4848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5"/>
          <p:cNvPicPr preferRelativeResize="0"/>
          <p:nvPr/>
        </p:nvPicPr>
        <p:blipFill rotWithShape="1">
          <a:blip r:embed="rId3">
            <a:alphaModFix/>
          </a:blip>
          <a:srcRect b="0" l="0" r="0" t="3232"/>
          <a:stretch/>
        </p:blipFill>
        <p:spPr>
          <a:xfrm>
            <a:off x="731525" y="914175"/>
            <a:ext cx="2193850" cy="4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5"/>
          <p:cNvSpPr/>
          <p:nvPr/>
        </p:nvSpPr>
        <p:spPr>
          <a:xfrm>
            <a:off x="731505" y="215195"/>
            <a:ext cx="21939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9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Previous Profile Screen</a:t>
            </a:r>
            <a:endParaRPr i="0" sz="19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35"/>
          <p:cNvSpPr/>
          <p:nvPr/>
        </p:nvSpPr>
        <p:spPr>
          <a:xfrm>
            <a:off x="6148630" y="98465"/>
            <a:ext cx="21939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9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Current Profile Screen</a:t>
            </a:r>
            <a:endParaRPr i="0" sz="19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35"/>
          <p:cNvPicPr preferRelativeResize="0"/>
          <p:nvPr/>
        </p:nvPicPr>
        <p:blipFill rotWithShape="1">
          <a:blip r:embed="rId4">
            <a:alphaModFix/>
          </a:blip>
          <a:srcRect b="0" l="0" r="0" t="3984"/>
          <a:stretch/>
        </p:blipFill>
        <p:spPr>
          <a:xfrm>
            <a:off x="6096000" y="914175"/>
            <a:ext cx="2246524" cy="41661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35"/>
          <p:cNvCxnSpPr/>
          <p:nvPr/>
        </p:nvCxnSpPr>
        <p:spPr>
          <a:xfrm>
            <a:off x="4463600" y="147750"/>
            <a:ext cx="19800" cy="4848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