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mywiki.wooledge.org/UsingFin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partmaps.org/era/unix/award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en.wikipedia.org/wiki/Redirection_(computing)" TargetMode="External"/><Relationship Id="rId4" Type="http://schemas.openxmlformats.org/officeDocument/2006/relationships/hyperlink" Target="http://en.wikipedia.org/wiki/Signal_(computing)" TargetMode="External"/><Relationship Id="rId5" Type="http://schemas.openxmlformats.org/officeDocument/2006/relationships/hyperlink" Target="http://en.wikipedia.org/wiki/Process_states" TargetMode="External"/><Relationship Id="rId6" Type="http://schemas.openxmlformats.org/officeDocument/2006/relationships/hyperlink" Target="http://en.wikipedia.org/wiki/Job_control_(Unix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vimdoc.sourceforge.net/htmldoc/intro.html" TargetMode="External"/><Relationship Id="rId4" Type="http://schemas.openxmlformats.org/officeDocument/2006/relationships/hyperlink" Target="http://vimdoc.sourceforge.net/htmldoc/intro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utorialspoint.com/unix_terminal_online.php" TargetMode="External"/><Relationship Id="rId4" Type="http://schemas.openxmlformats.org/officeDocument/2006/relationships/hyperlink" Target="https://goo.gl/eljsj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List_of_Linux_supported_architectures" TargetMode="External"/><Relationship Id="rId4" Type="http://schemas.openxmlformats.org/officeDocument/2006/relationships/hyperlink" Target="http://www.top500.org/stats/list/34/osfa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top500.org/stats/list/34/osfa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2_VFKqw1q2Q&amp;noredirect=1" TargetMode="External"/><Relationship Id="rId4" Type="http://schemas.openxmlformats.org/officeDocument/2006/relationships/hyperlink" Target="http://groups.google.com/group/comp.os.minix/msg/2194d253268b0a1b?pli=1" TargetMode="External"/><Relationship Id="rId5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822959" y="2743200"/>
            <a:ext cx="7566659" cy="116585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 to Linux</a:t>
            </a:r>
          </a:p>
        </p:txBody>
      </p:sp>
      <p:pic>
        <p:nvPicPr>
          <p:cNvPr id="20" name="Shape 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3291839"/>
            <a:ext cx="3038377" cy="357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Useful Commands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93240" y="1194142"/>
            <a:ext cx="8672917" cy="5005732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</a:t>
            </a:r>
            <a:r>
              <a:rPr b="0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bring up the manual for any command/documentation, provide ﻿man with the program manual you need </a:t>
            </a:r>
            <a:r>
              <a:rPr b="1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(man mkdir)</a:t>
            </a:r>
            <a:r>
              <a:rPr b="0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to exit from the manual enter </a:t>
            </a:r>
            <a:r>
              <a:rPr b="1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:q</a:t>
            </a:r>
            <a:r>
              <a:rPr b="0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b="1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(quit)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--help</a:t>
            </a:r>
            <a:r>
              <a:rPr b="0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 a command, useful argument pass it to any command to get a brief list of available commands/arguments </a:t>
            </a:r>
            <a:r>
              <a:rPr b="1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(mkdir --help)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ln -s - </a:t>
            </a:r>
            <a:r>
              <a:rPr b="0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symbolic link to a file, think of it as a shortcut </a:t>
            </a:r>
            <a:r>
              <a:rPr b="1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(ln -s /path/to/somefile </a:t>
            </a:r>
            <a:r>
              <a:rPr b="1" lang="en" sz="2400"/>
              <a:t>shortcut</a:t>
            </a:r>
            <a:r>
              <a:rPr b="1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- </a:t>
            </a:r>
            <a:r>
              <a:rPr b="0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seach for a file/folder based on pattern </a:t>
            </a:r>
            <a:r>
              <a:rPr b="1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(find /path/ -name "somefilename"), </a:t>
            </a:r>
            <a:r>
              <a:rPr b="0" i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is a good </a:t>
            </a:r>
            <a:r>
              <a:rPr b="0" i="0" lang="en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find tutorial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Useful Commands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3240" y="1194142"/>
            <a:ext cx="8673000" cy="50057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03200" lvl="0" marL="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/>
              <a:t>grep - </a:t>
            </a:r>
            <a:r>
              <a:rPr lang="en" sz="2400"/>
              <a:t>search for content matching a patter </a:t>
            </a:r>
            <a:r>
              <a:rPr b="1" lang="en" sz="2400"/>
              <a:t>(grep 'something' filename)</a:t>
            </a:r>
          </a:p>
          <a:p>
            <a:pPr indent="-203200" lvl="0" marL="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/>
              <a:t>less - </a:t>
            </a:r>
            <a:r>
              <a:rPr lang="en" sz="2400"/>
              <a:t>useful for handling/modifying/viewing streams of output</a:t>
            </a:r>
          </a:p>
          <a:p>
            <a:pPr indent="-203200" lvl="0" marL="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400"/>
              <a:t>cat -</a:t>
            </a:r>
            <a:r>
              <a:rPr lang="en" sz="2400"/>
              <a:t> used to concatenate files, often used to output data, which is a </a:t>
            </a:r>
            <a:r>
              <a:rPr lang="en" sz="2400" u="sng">
                <a:solidFill>
                  <a:srgbClr val="0000FF"/>
                </a:solidFill>
                <a:hlinkClick r:id="rId3"/>
              </a:rPr>
              <a:t>UUOC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Useful Commands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85375" y="1008351"/>
            <a:ext cx="8673000" cy="54236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manual for some command: </a:t>
            </a:r>
            <a:r>
              <a:rPr b="1"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203200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 grep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help for some command: 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1" i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grep --help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symbolic link to a directory from before: </a:t>
            </a:r>
            <a:r>
              <a:rPr b="1"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203200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~ &amp;&amp; ln -s ~/</a:t>
            </a:r>
            <a:r>
              <a:rPr b="1" i="1" lang="en" sz="2400"/>
              <a:t>&lt;your name&gt;</a:t>
            </a:r>
            <a:r>
              <a:rPr b="1"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/test2 </a:t>
            </a:r>
            <a:r>
              <a:rPr b="1" i="1" lang="en" sz="2400"/>
              <a:t>shortcut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file in a directory, try some others as well: </a:t>
            </a:r>
            <a:r>
              <a:rPr b="1"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203200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/etc -name "hosts"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for a string/pattern in a file: </a:t>
            </a:r>
            <a:r>
              <a:rPr b="1"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203200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grep 'localhost' /etc/hosts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the contents of some file and pass it to less, use 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:q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to quit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1"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b="1" i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 /etc/hosts | less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9819" y="270112"/>
            <a:ext cx="8672917" cy="89392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Pipes, Streams, Process Management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84680" y="1011262"/>
            <a:ext cx="8672917" cy="542592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Pipes or pipestreams allow inter-process communication between programs and are important to the U</a:t>
            </a:r>
            <a:r>
              <a:rPr lang="en" sz="2400"/>
              <a:t>NIX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philosophy of "many small commands working together"</a:t>
            </a:r>
          </a:p>
          <a:p>
            <a:pPr indent="-203200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Chain commands together using streams and pipes</a:t>
            </a:r>
          </a:p>
          <a:p>
            <a:pPr indent="-203200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"pipe" is done using a 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 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" sz="2400"/>
              <a:t> 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</a:p>
          <a:p>
            <a:pPr indent="-20320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communicate using 3 standard streams, most often redirection is used to catch and print errors (STDERR)</a:t>
            </a:r>
          </a:p>
          <a:p>
            <a:pPr indent="0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STDIN     (0) - input</a:t>
            </a:r>
          </a:p>
          <a:p>
            <a:pPr indent="0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STDOUT (1) - output</a:t>
            </a:r>
          </a:p>
          <a:p>
            <a:pPr indent="0" lvl="0" marL="1143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STDERR (2) - errors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69819" y="270112"/>
            <a:ext cx="8673000" cy="8940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Pipes, Streams, Process Management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84680" y="1011262"/>
            <a:ext cx="8673000" cy="54257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03200" lvl="0" marL="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Pipes and streams are collectively used with redirection to control input/output and streams </a:t>
            </a:r>
            <a:r>
              <a:rPr lang="en" sz="2400" u="sng">
                <a:solidFill>
                  <a:srgbClr val="0000FF"/>
                </a:solidFill>
                <a:hlinkClick r:id="rId3"/>
              </a:rPr>
              <a:t>[redirection]</a:t>
            </a:r>
          </a:p>
          <a:p>
            <a:pPr indent="-203200" lvl="0" marL="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Each command is given a process id (pid) when it is executed and handles signals, signals enable control of processes such as stopping a program, sending it to the background, or setting a program to suspend </a:t>
            </a:r>
            <a:r>
              <a:rPr lang="en" sz="2400" u="sng">
                <a:solidFill>
                  <a:srgbClr val="0000FF"/>
                </a:solidFill>
                <a:hlinkClick r:id="rId4"/>
              </a:rPr>
              <a:t>[1]</a:t>
            </a:r>
            <a:r>
              <a:rPr lang="en" sz="2400"/>
              <a:t> </a:t>
            </a:r>
            <a:r>
              <a:rPr lang="en" sz="2400" u="sng">
                <a:solidFill>
                  <a:srgbClr val="0000FF"/>
                </a:solidFill>
                <a:hlinkClick r:id="rId5"/>
              </a:rPr>
              <a:t>[2]</a:t>
            </a:r>
            <a:r>
              <a:rPr lang="en" sz="2400"/>
              <a:t> </a:t>
            </a:r>
            <a:r>
              <a:rPr lang="en" sz="2400" u="sng">
                <a:solidFill>
                  <a:srgbClr val="0000FF"/>
                </a:solidFill>
                <a:hlinkClick r:id="rId6"/>
              </a:rPr>
              <a:t>[3]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Pipes, Streams, Process Management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95367" y="835447"/>
            <a:ext cx="8672917" cy="6161242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﻿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/>
              <a:t>1. </a:t>
            </a:r>
            <a:r>
              <a:rPr b="0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the contents of the file hosts to grep, search for local, the pipe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" | "</a:t>
            </a:r>
            <a:r>
              <a:rPr b="0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takes the STDOUT from find and sends it to grep's STDIN: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cat /etc/hosts | grep 'local'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i="1"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Redirection send output of a command to a file </a:t>
            </a:r>
            <a:r>
              <a:rPr b="1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"&gt;"</a:t>
            </a:r>
            <a:r>
              <a:rPr b="0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truncates</a:t>
            </a:r>
            <a:r>
              <a:rPr b="0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any existing data in the file, </a:t>
            </a:r>
            <a:r>
              <a:rPr b="1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"&gt;&gt;" concatenates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</a:t>
            </a:r>
            <a:r>
              <a:rPr b="1" i="1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 &gt; output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date &gt;&gt; output &amp;&amp; cat output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pwd &gt; output  &amp;&amp; cat output    **</a:t>
            </a:r>
            <a:r>
              <a:rPr b="0" i="1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output was overwritten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Pipes, Streams, Process Management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95367" y="835447"/>
            <a:ext cx="8673000" cy="61610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﻿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33"/>
              <a:t>3. Redirection and streams, redirect STDERR caused by grepping a non-existant file to STDOUT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33"/>
              <a:t>    </a:t>
            </a:r>
            <a:r>
              <a:rPr b="1" i="1" lang="en" sz="2133"/>
              <a:t>grep 'sometext' wrongfile &gt; blank      </a:t>
            </a:r>
            <a:r>
              <a:rPr i="1" lang="en" sz="2133"/>
              <a:t>**cat the file it's empty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2133"/>
              <a:t>    grep 'sometext' wrongfile &gt; blank 2&gt;&amp;1  </a:t>
            </a:r>
            <a:r>
              <a:rPr b="1" lang="en" sz="2133"/>
              <a:t>**</a:t>
            </a:r>
            <a:r>
              <a:rPr i="1" lang="en" sz="2133"/>
              <a:t>redirect STDERR to file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i="1" sz="2133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33"/>
              <a:t>4. Processes and management, list processes, control processes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lang="en" sz="2133"/>
              <a:t>    </a:t>
            </a:r>
            <a:r>
              <a:rPr b="1" i="1" lang="en" sz="2133"/>
              <a:t>ps -eaf        </a:t>
            </a:r>
            <a:r>
              <a:rPr i="1" lang="en" sz="2133"/>
              <a:t>**display processes, man ps for more info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i="1" lang="en" sz="2133"/>
              <a:t>    </a:t>
            </a:r>
            <a:r>
              <a:rPr b="1" i="1" lang="en" sz="2133"/>
              <a:t>top              </a:t>
            </a:r>
            <a:r>
              <a:rPr i="1" lang="en" sz="2133"/>
              <a:t>**shows process, system summary CTRL-C (signal) to quit it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i="1" lang="en" sz="2133"/>
              <a:t>    </a:t>
            </a:r>
            <a:r>
              <a:rPr b="1" i="1" lang="en" sz="2133"/>
              <a:t>sleep 120 &amp;&amp; echo "hi" &gt; file    </a:t>
            </a:r>
            <a:r>
              <a:rPr i="1" lang="en" sz="2133"/>
              <a:t>**press CTRL-Z signal to stop it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i="1" lang="en" sz="2133"/>
              <a:t>    f</a:t>
            </a:r>
            <a:r>
              <a:rPr b="1" i="1" lang="en" sz="2133"/>
              <a:t>g 1                                                </a:t>
            </a:r>
            <a:r>
              <a:rPr i="1" lang="en" sz="2133"/>
              <a:t>**bring process to foreground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i="1" lang="en" sz="2133"/>
              <a:t>    bg 1                                               </a:t>
            </a:r>
            <a:r>
              <a:rPr i="1" lang="en" sz="2133"/>
              <a:t>**send process to background wait for file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   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Basics of Vim (Sorry No EMACS)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76817" y="1008337"/>
            <a:ext cx="8672917" cy="6446362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Vim short for "vi improved" is a CLI and GUI based terminal that emphasizes having all the shortcuts and commands on the main row of the keyboard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Vim can be a difficult editor to use at first but is one of the best multipurpose editors in </a:t>
            </a:r>
            <a:r>
              <a:rPr lang="en"/>
              <a:t>existence</a:t>
            </a: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bias here!)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Vim has three primary modes, 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mode (press ESC), insert mode (press i), visual mode (press v)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i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Basics of Vim (Sorry No EMACS)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29175" y="1008350"/>
            <a:ext cx="8754300" cy="52896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0133" lvl="0" marL="381000" rtl="0"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/>
              <a:t>The following is a basic introduction to vim, but you can learn a lot more from the built in vim tutor, </a:t>
            </a:r>
            <a:r>
              <a:rPr b="1" lang="en"/>
              <a:t>vimtutor </a:t>
            </a:r>
            <a:r>
              <a:rPr b="1" lang="en" u="sng">
                <a:solidFill>
                  <a:srgbClr val="0000FF"/>
                </a:solidFill>
                <a:hlinkClick r:id="rId3"/>
              </a:rPr>
              <a:t>[1]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>
              <a:hlinkClick r:id="rId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1. Opening/Creating Files:</a:t>
            </a:r>
            <a:r>
              <a:rPr b="1" lang="en" sz="2400"/>
              <a:t> </a:t>
            </a:r>
            <a:r>
              <a:rPr b="1" i="1" lang="en" sz="2400"/>
              <a:t>vim filename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2. Entering "insert mode: </a:t>
            </a:r>
            <a:r>
              <a:rPr i="1" lang="en" sz="2400"/>
              <a:t>press </a:t>
            </a:r>
            <a:r>
              <a:rPr b="1" i="1" lang="en" sz="2400"/>
              <a:t>i</a:t>
            </a:r>
            <a:r>
              <a:rPr i="1" lang="en" sz="2400"/>
              <a:t>       </a:t>
            </a:r>
            <a:r>
              <a:rPr i="1" lang="en" sz="1800"/>
              <a:t>**you can enter text in insert mode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3. Entering "normal mode": </a:t>
            </a:r>
            <a:r>
              <a:rPr i="1" lang="en" sz="2400"/>
              <a:t>press </a:t>
            </a:r>
            <a:r>
              <a:rPr b="1" i="1" lang="en" sz="2400"/>
              <a:t>ESC     </a:t>
            </a:r>
            <a:r>
              <a:rPr i="1" lang="en" sz="1800"/>
              <a:t>**required if not entering 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4. Saving Files: </a:t>
            </a:r>
            <a:r>
              <a:rPr i="1" lang="en" sz="2400"/>
              <a:t>press </a:t>
            </a:r>
            <a:r>
              <a:rPr b="1" i="1" lang="en" sz="2400"/>
              <a:t>ESC </a:t>
            </a:r>
            <a:r>
              <a:rPr i="1" lang="en" sz="2400"/>
              <a:t>then </a:t>
            </a:r>
            <a:r>
              <a:rPr b="1" i="1" lang="en" sz="2400"/>
              <a:t>:w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5. Save and quit: </a:t>
            </a:r>
            <a:r>
              <a:rPr i="1" lang="en" sz="2400"/>
              <a:t>press </a:t>
            </a:r>
            <a:r>
              <a:rPr b="1" i="1" lang="en" sz="2400"/>
              <a:t>ESC </a:t>
            </a:r>
            <a:r>
              <a:rPr i="1" lang="en" sz="2400"/>
              <a:t>then </a:t>
            </a:r>
            <a:r>
              <a:rPr b="1" i="1" lang="en" sz="2400"/>
              <a:t>:wq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6. Searching files: </a:t>
            </a:r>
            <a:r>
              <a:rPr i="1" lang="en" sz="2400"/>
              <a:t>press </a:t>
            </a:r>
            <a:r>
              <a:rPr b="1" i="1" lang="en" sz="2400"/>
              <a:t>ESC </a:t>
            </a:r>
            <a:r>
              <a:rPr i="1" lang="en" sz="2400"/>
              <a:t>then </a:t>
            </a:r>
            <a:r>
              <a:rPr b="1" i="1" lang="en" sz="2400"/>
              <a:t>/wordtosearch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7. Search and replace: press </a:t>
            </a:r>
            <a:r>
              <a:rPr b="1" i="1" lang="en" sz="2400"/>
              <a:t>ESC </a:t>
            </a:r>
            <a:r>
              <a:rPr i="1" lang="en" sz="2400"/>
              <a:t>then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n" sz="2400"/>
              <a:t>:%s/wordtosearch/replacement/gc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Setting up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If you do not have Linux on your machine you can use the following online terminal</a:t>
            </a:r>
            <a:br>
              <a:rPr lang="en"/>
            </a:br>
            <a:br>
              <a:rPr lang="en"/>
            </a:br>
            <a:r>
              <a:rPr lang="en" sz="2400" u="sng">
                <a:solidFill>
                  <a:schemeClr val="hlink"/>
                </a:solidFill>
                <a:hlinkClick r:id="rId3"/>
              </a:rPr>
              <a:t>http://www.tutorialspoint.com/unix_terminal_online.php</a:t>
            </a:r>
            <a:br>
              <a:rPr lang="en" sz="2400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You can view this presentation at:</a:t>
            </a:r>
          </a:p>
          <a:p>
            <a:pPr indent="0" lvl="0" marL="1371600"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4"/>
              </a:rPr>
              <a:t>https://goo.gl/eljsja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Linux?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85377" y="916897"/>
            <a:ext cx="8690827" cy="5846107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is an open source Unix-like computer operating system created by Linus Torvalds which was originally designed for the 386 processors created by Intel but has since then been ported to nearly every computer architecture, </a:t>
            </a:r>
            <a:r>
              <a:rPr lang="en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List of Architectures Suported by Linux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 Linux runs on a wide variety of hardware from mobile phones (Android uses Linux), routers, televisions, consoles, toasters, desktop computers, most servers, and nearly every supercomputer in the world</a:t>
            </a:r>
            <a:r>
              <a:rPr lang="en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[1]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Linux?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5377" y="916897"/>
            <a:ext cx="8690699" cy="58460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Linux actually refers to the 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created by Linus, it commonly is used to describe the collection of tools, software, and interface that make up a usable system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is a free and open source 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(FOSS)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operating system which uses the GNU General Public License 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(GPL)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order to implement a "Copyleft" licenses that requires it to remain open, free, and accessible to anyone 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Linux?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76817" y="1008337"/>
            <a:ext cx="8672917" cy="5005732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Today, Linux is developed by thousands of contributors and experts from around the world (such as one of my previous professors) and there are large for-profit companies such as RedHat who actively contribute to it, </a:t>
            </a:r>
            <a:r>
              <a:rPr lang="en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RedHat video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Announcement of Linux</a:t>
            </a:r>
            <a:b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07" y="3449017"/>
            <a:ext cx="6890399" cy="3478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Around With the CLI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497" y="1099777"/>
            <a:ext cx="8926425" cy="6071197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Paths in Linux - 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uses a 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path names, don't forget this, 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 to reference your home directory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- 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"change directory",  used to change directories, simply type 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 name of the path to change to (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~/folder)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pwd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print your current directory, displays your current path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 - 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a listing of directory contents 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creates a directory with the name given (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 test)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Around With the CLI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497" y="1099777"/>
            <a:ext cx="8926500" cy="60710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rtl="0"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b="1" lang="en"/>
              <a:t>touch - </a:t>
            </a:r>
            <a:r>
              <a:rPr lang="en"/>
              <a:t>changes date/time stamp of a file, can also create an empty file if file does not exist </a:t>
            </a:r>
            <a:r>
              <a:rPr b="1" lang="en"/>
              <a:t>(touch myfile)</a:t>
            </a:r>
          </a:p>
          <a:p>
            <a:pPr indent="-220133" lvl="0" marL="381000" rtl="0"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b="1" lang="en"/>
              <a:t>cp</a:t>
            </a:r>
            <a:r>
              <a:rPr lang="en"/>
              <a:t> - copies a file from source to destination (</a:t>
            </a:r>
            <a:r>
              <a:rPr b="1" lang="en"/>
              <a:t>cp file1 file2</a:t>
            </a:r>
            <a:r>
              <a:rPr lang="en"/>
              <a:t>)</a:t>
            </a:r>
          </a:p>
          <a:p>
            <a:pPr indent="-220133" lvl="0" marL="381000" rtl="0"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b="1" lang="en"/>
              <a:t>mv - </a:t>
            </a:r>
            <a:r>
              <a:rPr lang="en"/>
              <a:t>change the location/name of a file or directory (</a:t>
            </a:r>
            <a:r>
              <a:rPr b="1" lang="en"/>
              <a:t>like cut</a:t>
            </a:r>
            <a:r>
              <a:rPr lang="en"/>
              <a:t>)</a:t>
            </a:r>
          </a:p>
          <a:p>
            <a:pPr indent="-220133" lvl="0" marL="381000" rtl="0"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b="1" lang="en"/>
              <a:t>rm - </a:t>
            </a:r>
            <a:r>
              <a:rPr lang="en"/>
              <a:t>removes a file </a:t>
            </a:r>
            <a:r>
              <a:rPr b="1" lang="en"/>
              <a:t>(rm oldfile)</a:t>
            </a:r>
            <a:r>
              <a:rPr lang="en"/>
              <a:t>﻿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9819" y="270112"/>
            <a:ext cx="8672917" cy="89392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Around with the CLI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8707" y="1002667"/>
            <a:ext cx="8752185" cy="5687932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66"/>
              <a:t>Examples</a:t>
            </a:r>
            <a:r>
              <a:rPr b="1" i="0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AutoNum type="arabicPeriod"/>
            </a:pPr>
            <a:r>
              <a:rPr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directory in your home folder: </a:t>
            </a: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 </a:t>
            </a:r>
            <a:r>
              <a:rPr b="1" i="1" lang="en" sz="1866"/>
              <a:t>&lt;your name&gt;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AutoNum type="arabicPeriod"/>
            </a:pPr>
            <a:r>
              <a:rPr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to that directory: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</a:t>
            </a:r>
            <a:r>
              <a:rPr b="1" i="1" lang="en" sz="1866"/>
              <a:t>&lt;your name&gt;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AutoNum type="arabicPeriod"/>
            </a:pPr>
            <a:r>
              <a:rPr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your current path, check you're in test: </a:t>
            </a: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pwd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AutoNum type="arabicPeriod"/>
            </a:pPr>
            <a:r>
              <a:rPr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some files, make as many as you like: 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touch file1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AutoNum type="arabicPeriod"/>
            </a:pPr>
            <a:r>
              <a:rPr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another directory inside: 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 test2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AutoNum type="arabicPeriod"/>
            </a:pPr>
            <a:r>
              <a:rPr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a list of the contents of directory: 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</a:p>
          <a:p>
            <a:pPr indent="-1693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AutoNum type="arabicPeriod"/>
            </a:pPr>
            <a:r>
              <a:rPr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some files into test2 directory: </a:t>
            </a: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 file1 test2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9819" y="270112"/>
            <a:ext cx="8673000" cy="8940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Around with the CLI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88707" y="1002667"/>
            <a:ext cx="8752199" cy="56880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66"/>
              <a:t>Examples</a:t>
            </a:r>
            <a:r>
              <a:rPr b="1" i="0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" sz="1866"/>
              <a:t>  </a:t>
            </a:r>
            <a:r>
              <a:rPr lang="en" sz="1866"/>
              <a:t>8. </a:t>
            </a:r>
            <a:r>
              <a:rPr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contents now: 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6"/>
              <a:t>  9. </a:t>
            </a:r>
            <a:r>
              <a:rPr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test2 directory display files: 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test2 &amp;&amp; ls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6"/>
              <a:t>  10. </a:t>
            </a:r>
            <a:r>
              <a:rPr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some files:</a:t>
            </a:r>
          </a:p>
          <a:p>
            <a:pPr indent="-1693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245"/>
              <a:buFont typeface="Courier New"/>
              <a:buChar char="o"/>
            </a:pPr>
            <a:r>
              <a:rPr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1" lang="en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 file1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