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AFF"/>
    <a:srgbClr val="6633FF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109-5462-821E-2ED0-3277AE2C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89610-7BDA-E574-ED5A-62CA2FD5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3A7C-B28A-9787-D05D-BB2DE164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04A1-2BD0-279B-D396-883D9885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8D4C-E2CF-F679-ADEC-764F4D1F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9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C2CB-D887-6A32-03EA-B4F660A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18EB-9826-6CFF-5C86-B0ACF92F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3530-B01C-2D99-5ADB-11E05DE4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9BDA-BCAE-A497-E11D-B0520BAC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A3B7-61E0-45C1-BFEF-F130925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35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E0C0-1B91-35D4-B22C-990760F7F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FAA8C-16BC-56D5-221D-1117FAE1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C31F-0736-3120-52A3-0013B307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DFBB-B45E-C003-D70E-E1ECECCA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EA4C-6EB3-F8F8-7F31-72BAB723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BD36-BDA2-3097-67AD-1911B3F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9FE9-7382-C566-8505-CAB8EC67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2050-11E6-E28C-CF99-8F595A35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BC81-3667-8EC4-CC2A-70D97E1C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034A-F29A-7FBF-A59B-3B375C7B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4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43BF-D3D7-89AD-E46B-FC6E9624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47A4-E11E-004D-EE2F-F3BA1D57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5B26-84FB-16CD-58A3-84025368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4FBC-E900-1D4D-B91E-9D4410ED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4A81-B5CB-5AD8-82AA-1C6E0F82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01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7A3-8DC5-66F6-D6CD-EBFAEE4E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70F7-E618-720B-3361-345FB6EF5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1E611-E9E4-62F1-7F2E-1B778F3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54C3-63E9-530E-77C3-BE9082E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AD43-AC78-4829-C660-4C9B167B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A8C9-F39C-57D6-1131-360BACA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0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87D-C56D-190F-7CF1-89DD28A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B7A2-504F-3C4A-34CA-B820BE20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C3E2-41F8-2258-24B5-8F365887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03E2A-D94E-A035-A2D5-6596BC2C8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05FAE-6ECA-55E2-38E9-82F67D9A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F5B15-3F5C-D1D4-38AF-679ED238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A88A7-18E1-524A-F70F-40CD21E9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86058-51E8-79BE-DA79-F93D7A4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14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9D45-5B2C-A90D-5FC6-19D1B162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44AE-0968-5A71-8C21-CBC62BAD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172E0-FF2A-7BA3-7041-79EE5F1A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6FC1-5352-B287-B8C4-9FDA930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30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A748B-DAC0-307C-38EC-05E7D1E2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A025C-EB02-D227-CA24-4830EB54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7B93-2E30-150A-021F-A98624FF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03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0B25-A697-DFFA-095F-7C8B7BE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422-E658-3A06-80B2-B31DC50C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55AC-2F58-7AE2-B25A-DB7C8E42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7C98-2285-04BB-3491-F86ADCBB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6310-9E90-8060-0E11-4D0C4B3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267D9-9266-C807-4B8E-EC575DAD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8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327F-3D0B-B61C-DFE8-3595741A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BAB7E-914C-96A8-6AE0-9F5827F0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43ADF-1986-D255-7992-DA804BB9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14A5-1126-1039-0961-22AA6ECB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FBF1C-649C-B078-133B-9B429C3B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C565-D62B-6473-765D-89F3872C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06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A1E5-43FF-A35B-2A8D-719F8B79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72439-71D4-F32A-F1AB-E98A7B81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60D0-7003-4E9E-8AE0-541136AD5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E3E8-C4E6-4B56-BFC9-39ABFD003B0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579C-E385-F06C-D43A-11B6C670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4D66-6F5A-6D2D-3A18-6C3D3BF78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1B2F-8FE8-4B30-86DF-63525A999A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2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E42DA7-4F00-A4AD-C77E-1CEE2A8F1FEC}"/>
              </a:ext>
            </a:extLst>
          </p:cNvPr>
          <p:cNvSpPr/>
          <p:nvPr/>
        </p:nvSpPr>
        <p:spPr>
          <a:xfrm>
            <a:off x="1524000" y="1753511"/>
            <a:ext cx="9365673" cy="12787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C4AD14-4CD6-CC03-C903-E7E7506A2B90}"/>
              </a:ext>
            </a:extLst>
          </p:cNvPr>
          <p:cNvSpPr/>
          <p:nvPr/>
        </p:nvSpPr>
        <p:spPr>
          <a:xfrm>
            <a:off x="1524000" y="3317753"/>
            <a:ext cx="9365672" cy="1427162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4830-715E-407D-753A-D190D283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9926"/>
            <a:ext cx="9144000" cy="1114234"/>
          </a:xfr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fontAlgn="base"/>
            <a:r>
              <a:rPr lang="en-GB" b="1" dirty="0">
                <a:solidFill>
                  <a:srgbClr val="FFFFFF"/>
                </a:solidFill>
                <a:latin typeface="Nunito Sans" pitchFamily="2" charset="0"/>
              </a:rPr>
              <a:t>Interworks Skills Test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2C24-FF21-5F23-6830-6154C851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1714"/>
            <a:ext cx="9144000" cy="517380"/>
          </a:xfrm>
        </p:spPr>
        <p:txBody>
          <a:bodyPr/>
          <a:lstStyle/>
          <a:p>
            <a:pPr algn="ctr" fontAlgn="base"/>
            <a:r>
              <a:rPr lang="en-AU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Technical Solution Discussion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84B55-0171-7609-91C7-46D0B96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8" y="5257800"/>
            <a:ext cx="5799423" cy="941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499A45-6EC6-8B22-F3D8-15CCBE4E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A66CD1-797E-4D28-9D3A-C2519CAC561E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9268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6B2D5-232F-74D6-E4C1-7862AFF5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EA04B-EDA5-FC04-C51A-7279060E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A7C2D0-22C9-5E91-0CF6-BB0D786062A8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BAF1-5EEA-9E3A-ED40-D5E0CF5D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lnSpcReduction="10000"/>
          </a:bodyPr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Key Objectives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Efficient storage and retrieval of data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Support analytical queries by structuring data into Fact &amp; Dimension tables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Optimize for performance and usability</a:t>
            </a:r>
          </a:p>
          <a:p>
            <a:pPr fontAlgn="base"/>
            <a:r>
              <a:rPr lang="en-GB" b="0" i="0" dirty="0">
                <a:solidFill>
                  <a:srgbClr val="6633FF"/>
                </a:solidFill>
                <a:effectLst/>
                <a:latin typeface="Nunito Sans" pitchFamily="2" charset="0"/>
              </a:rPr>
              <a:t>Schema Design Approach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Normalization – Reduces redundancy and improves maintainability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Clear Separation – Fact table for metrics, dimension tables for descriptive attributes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Optimized View – Ensures ease of access for business 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F7BF6-C356-0A85-FDFB-9C3712EA18E9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7A7200-F835-DF03-6776-075B70E8A23B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Overview of Data Modelling Approach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386D6-6D11-C2E9-4D59-BAADA794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6B79F-987B-651C-E1FA-E7E42BF45C9C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84112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EFCF-16A4-BF33-EACA-90B86048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5586C-33CF-E215-7273-6C5B53D8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F08478-6CB4-B48B-9B18-85462B91FCC6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B68FA-DB37-B03F-C2C8-266A5614D4F5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Data Model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89D60-2E4F-3AA8-0A27-75A96174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03710-77AB-F4A0-903F-8FD3B4E941EB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FD2ED-623A-CAE7-C9E5-953955456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09" y="1136602"/>
            <a:ext cx="9424981" cy="4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8BC57-9650-641B-22EA-07B7BBB64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7E34D4-9F31-DC94-C73C-6430DE62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12531E-4F1C-CD1E-9C6B-D038AA1D9F93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6F4E-B990-4B8D-E563-BCFCB09A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lnSpcReduction="10000"/>
          </a:bodyPr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FACT_FLIGHTS (Core Flight Metrics)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Stores key flight-related measures: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Flight details: </a:t>
            </a:r>
            <a:r>
              <a:rPr lang="en-GB" b="0" i="0" dirty="0" err="1">
                <a:solidFill>
                  <a:srgbClr val="835AFF"/>
                </a:solidFill>
                <a:effectLst/>
                <a:latin typeface="Nunito Sans" pitchFamily="2" charset="0"/>
              </a:rPr>
              <a:t>eg</a:t>
            </a: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: 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Planned flight date and departure time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Actual departure time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Distance travelled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Synthetic key of dimension tables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Derived fields: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DISTANCEGROUP: Categorizes flights by distance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DEPDELAYGT15: Boolean flag for flights delayed &gt; 15 min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NEXTDAYARR: Indicates if arrival happened the next day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3BE37-8B5E-3EBF-5D9A-9DF2BE126E33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80BB87-DF5D-8968-5C1D-D520E89FB8C0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Fact Table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4F0A8-5ECF-5FF0-616B-DF1105CB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D4029-5A02-A324-344A-454AC844E4AF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85471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4D224-AA44-F549-46C4-5068E0F1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7FEEF1-8638-3813-9E30-A09CF596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81E097-A5C3-C208-F770-AA7AFFFF49D6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531E-A602-84D5-1D12-AC81D83B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40000" lnSpcReduction="20000"/>
          </a:bodyPr>
          <a:lstStyle/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Dimension tables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DIM_AIRPORT: Airport details, used for arrival and departure airport: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AIRPORTCODE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AIRPORTNAME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CITYNAME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STATE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STATENAME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DIM_AIRLINE: Airline details 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AIRLINECODE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AIRLINENAME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AIRLINECOMMENTS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DIM_DATE: Date-based attributes 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FLIGHTDATE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DAY_DATE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YEAR“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MONTH“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MONTH_NAME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DAY_OF_MON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DAY_OF_WEEK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WEEK_OF_YEAR“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DAY_OF_YEAR</a:t>
            </a:r>
          </a:p>
          <a:p>
            <a:pPr fontAlgn="base"/>
            <a:r>
              <a:rPr lang="en-GB" sz="3000" b="1" dirty="0">
                <a:solidFill>
                  <a:srgbClr val="6633FF"/>
                </a:solidFill>
                <a:latin typeface="Nunito Sans" pitchFamily="2" charset="0"/>
              </a:rPr>
              <a:t>Why?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Improves query performance by reducing duplication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Enhances readability by keeping descriptive attributes separate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7827D2-2116-CD41-B8B6-0E382F04B753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9BC64F-E09B-4D1B-868C-1D698D374C7D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Dimension Tables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D5622-4DC4-F78F-82B2-12E44336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22717-446E-D0D7-B337-6C81EB55EDC2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4522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E1394-927F-4DD9-C023-00FC4109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31966A-19C1-2713-35B4-395A9CBE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563375-FD85-69A9-AF0D-0BCA1EC01B0B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6AE6-6437-F43C-9CAB-7FD13D10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Normalization Improves Maintainability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Reduces duplication – FACT_FLIGHTS stores IDs instead of full names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Easier updates – Changing an airline name in DIM_AIRLINE updates everywhere</a:t>
            </a:r>
          </a:p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Clear Separation of Concerns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FACT_FLIGHTS → Stores measurable event data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DIM_ Tables → Store descriptive attributes</a:t>
            </a:r>
          </a:p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Optimized for Business Users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VW_FLIGHTS simplifies reporting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Ensures fast query performance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Reduces complexity for non-technical 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009CD3-3F63-B27A-3848-D42B75FAC7E5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5B25B7-8B07-4172-B826-B61BBF8C0818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Approach Justification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493AA-D0B2-6C7B-EDB1-51046628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AEB2CC-B626-FEBC-2733-04A17DC842BA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88757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9758-4217-CA25-B4B2-25E001AF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D058F-0AE5-52F1-FB49-D583329E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5BE71-6FC3-FF2E-6C8B-00F4D66C9FDF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54A3-91F9-B504-E545-E8ACB543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55000" lnSpcReduction="20000"/>
          </a:bodyPr>
          <a:lstStyle/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Business Value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Clean, Structured Data – Ensures accurate and consistent reporting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Improved Query Performance – Dimensional </a:t>
            </a:r>
            <a:r>
              <a:rPr lang="en-GB" b="0" i="0" dirty="0" err="1">
                <a:solidFill>
                  <a:srgbClr val="835AFF"/>
                </a:solidFill>
                <a:effectLst/>
                <a:latin typeface="Nunito Sans" pitchFamily="2" charset="0"/>
              </a:rPr>
              <a:t>modeling</a:t>
            </a: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 optimizes retrieval speed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Seamless BI Integration – Pre-joined VW_FLIGHTS simplifies BI integration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Scalability &amp; Maintainability – Easier to extend with new dimensions or metrics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Reduces duplication – FACT_FLIGHTS stores IDs instead of full names</a:t>
            </a:r>
          </a:p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Key Challenges Overcame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Data Extraction – Data originally stored in external store</a:t>
            </a:r>
          </a:p>
          <a:p>
            <a:pPr lvl="1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Load – Source data needed to be understood before loading into a raw data staging table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Data Translation – Challenges with data quality and consistency needed to be overcame such as: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Concatenated airport information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Concatenated airline information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Malformed data</a:t>
            </a:r>
          </a:p>
          <a:p>
            <a:pPr lvl="2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Data Inconsistencies</a:t>
            </a:r>
          </a:p>
          <a:p>
            <a:pPr lvl="1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Modelling – Raw data inadequate for use in a properly managed enterprise database solution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needed to be loaded into a dimensional model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A view on the model needed to be generated for integration with business processes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Object Suitability – The project scope mentioned Tableau integration</a:t>
            </a:r>
          </a:p>
          <a:p>
            <a:pPr lvl="2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Final view needed to be tested to ensure that it was fit for purpose within the scope of this project</a:t>
            </a:r>
            <a:endParaRPr lang="en-GB" b="0" i="0" dirty="0">
              <a:solidFill>
                <a:srgbClr val="835AFF"/>
              </a:solidFill>
              <a:effectLst/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8F9B8-35AE-935C-D5C0-27BEFB3AD5C2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42CA75-FD35-6B51-D5E1-094A9ACDE23B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Business Value and Key Challenges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E7F3B-7C2C-0D97-BA8F-CD332668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03CE2-7E3E-9B98-982D-4F5229F516E8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4295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D281-6378-73A2-0EE2-F682CA65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1ED510-F59A-9F12-6E89-E9A11E2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3968AD-4133-D1DE-6F43-8A76BA95B372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07BF-9F98-7DE2-E5AB-FD761B9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Pipeline creation</a:t>
            </a:r>
          </a:p>
          <a:p>
            <a:pPr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Proposed solution </a:t>
            </a: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is adequate for an ad-hoc data ingestion task however, if this were a process that were to be automated and scheduled, additional considerations would need to be made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If the quantity of data to be loaded remains small, and the rate of data generation remains manageable a full load would be appropriate</a:t>
            </a:r>
          </a:p>
          <a:p>
            <a:pPr lvl="1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Incremental load of the data involves additional overhead but would result in more efficient resource use in larger data load operations</a:t>
            </a:r>
          </a:p>
          <a:p>
            <a:pPr lvl="1" fontAlgn="base"/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If historical data is not static, but a record of historical data needs to be preserved a time variable load pattern could be implemented where the entirety of the data is loaded each time but with a load date and current flags are used to denote the most recently loaded data</a:t>
            </a:r>
          </a:p>
          <a:p>
            <a:pPr lvl="1" fontAlgn="base"/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The solution would need to be compatible with the existing enterprise data environment, for example, in a hybrid environment the raw data might be loaded into an external table first</a:t>
            </a:r>
          </a:p>
          <a:p>
            <a:pPr lvl="1" fontAlgn="base"/>
            <a:endParaRPr lang="en-GB" sz="2500" b="1" dirty="0">
              <a:solidFill>
                <a:srgbClr val="835AFF"/>
              </a:solidFill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B0A8CE-8DE5-653C-80D5-7F07C486FE7A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F92FE3-D4A4-2DEB-4CB1-1C749AD704DD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Additional Considerations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403B3-9864-493B-3C91-34DCA63D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58A80-7D9D-ACA5-DA53-F336415937D6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4148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3E2D-82AB-3BCE-F443-494BEDC8A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58A8A5-B223-76F5-5AEC-8290816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CD86D1-8AB3-CBF1-5F8B-0BB6D19F9C5F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E054-70A9-E4BC-D5A9-CFA72F9A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/>
          </a:bodyPr>
          <a:lstStyle/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Thank you for taking the time to meet with me today</a:t>
            </a:r>
          </a:p>
          <a:p>
            <a:pPr fontAlgn="base"/>
            <a:endParaRPr lang="en-GB" sz="2900" b="1" dirty="0">
              <a:solidFill>
                <a:srgbClr val="6633FF"/>
              </a:solidFill>
              <a:latin typeface="Nunito Sans" pitchFamily="2" charset="0"/>
            </a:endParaRPr>
          </a:p>
          <a:p>
            <a:pPr fontAlgn="base"/>
            <a:r>
              <a:rPr lang="en-GB" sz="2900" b="1" dirty="0">
                <a:solidFill>
                  <a:srgbClr val="6633FF"/>
                </a:solidFill>
                <a:latin typeface="Nunito Sans" pitchFamily="2" charset="0"/>
              </a:rPr>
              <a:t>Any Questions?</a:t>
            </a:r>
            <a:endParaRPr lang="en-GB" b="0" i="0" dirty="0">
              <a:solidFill>
                <a:srgbClr val="835AFF"/>
              </a:solidFill>
              <a:effectLst/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EFABCD-9361-383D-85A6-1FA02A8D7806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0AE4C1-B53E-2D1A-E7A1-551864A98A01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92779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Thank you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5EF59-0963-D016-951E-968E2A12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299E7-30E9-16D4-040C-CCC6B7067D69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08792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FC7651-3E03-B74C-1898-74DC6BD0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61B324-FD03-7F22-20CD-1F19F2DBE39F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7A3E-BF05-F5EB-77CF-9CA5726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/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Heading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Subheading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Body</a:t>
            </a:r>
            <a:endParaRPr lang="en-AU" dirty="0">
              <a:solidFill>
                <a:srgbClr val="835A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736FC-D8A8-8FEE-58F1-3DDA5F720BE4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0924C4-0841-75AD-4700-6B163CE2D2B9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5616561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Title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EE0BB-7BEA-77D3-9D9F-5F8A647E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FF492-5A37-5C68-E375-06A9C83439EB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87591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ED28-FDFE-581D-815D-B64DDCF4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4613C5-9100-8284-E956-96A36C79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A35F32-106B-F8E2-D754-1DF554B9C84B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57D0-E3F7-E97F-C9B9-8FA1D2E4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Calvin Madeley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Proven Data Engineering Expertise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Developed complex analytical tools to support business stakeholders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Technical Proficiency</a:t>
            </a:r>
          </a:p>
          <a:p>
            <a:pPr lvl="1"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Snowflake, Python (Including data manipulation/visualization libraries), DBT, IICS, Databricks,  SQL, and Several BI tools</a:t>
            </a:r>
          </a:p>
          <a:p>
            <a:pPr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Dedication to professional development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ITIL, Data Engineering with IICS, Data Science Specialization etc.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Passion for Innovation &amp; AI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A09BF9-2BEF-E6C8-A433-06A5624C84A7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8258AF-34BE-C272-2F7D-74E01343AFCC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5616561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Who am I?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72906-E6BE-BD1B-5630-EEBBDC37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9B7CA-827F-FD48-7556-AE919ED54815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86766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BD4FA-7A1C-07BB-E9EF-CF785F10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AC2E14-59B0-9B6E-3FD3-1B81E152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2BAF2F-0B97-88F8-E8C5-1AF831B76AAA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93A8-0F25-36AB-00BB-A8DA701E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Background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Summary of Task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Objectives</a:t>
            </a:r>
          </a:p>
          <a:p>
            <a:pPr fontAlgn="base">
              <a:lnSpc>
                <a:spcPct val="100000"/>
              </a:lnSpc>
            </a:pPr>
            <a:r>
              <a:rPr lang="en-AU" dirty="0">
                <a:solidFill>
                  <a:srgbClr val="835AFF"/>
                </a:solidFill>
              </a:rPr>
              <a:t>Data Ingestion &amp; Loading</a:t>
            </a:r>
          </a:p>
          <a:p>
            <a:pPr fontAlgn="base">
              <a:lnSpc>
                <a:spcPct val="100000"/>
              </a:lnSpc>
            </a:pPr>
            <a:r>
              <a:rPr lang="en-AU" dirty="0">
                <a:solidFill>
                  <a:srgbClr val="835AFF"/>
                </a:solidFill>
              </a:rPr>
              <a:t>Data Quality Issues &amp; Cleaning</a:t>
            </a:r>
          </a:p>
          <a:p>
            <a:pPr fontAlgn="base">
              <a:lnSpc>
                <a:spcPct val="100000"/>
              </a:lnSpc>
            </a:pPr>
            <a:r>
              <a:rPr lang="en-AU" dirty="0">
                <a:solidFill>
                  <a:srgbClr val="835AFF"/>
                </a:solidFill>
              </a:rPr>
              <a:t>Data Modelling Approach</a:t>
            </a:r>
          </a:p>
          <a:p>
            <a:pPr fontAlgn="base">
              <a:lnSpc>
                <a:spcPct val="100000"/>
              </a:lnSpc>
            </a:pPr>
            <a:r>
              <a:rPr lang="en-AU" dirty="0">
                <a:solidFill>
                  <a:srgbClr val="835AFF"/>
                </a:solidFill>
              </a:rPr>
              <a:t>Business Value &amp; Takeaways</a:t>
            </a:r>
          </a:p>
          <a:p>
            <a:pPr fontAlgn="base">
              <a:lnSpc>
                <a:spcPct val="100000"/>
              </a:lnSpc>
            </a:pPr>
            <a:r>
              <a:rPr lang="en-AU" dirty="0">
                <a:solidFill>
                  <a:srgbClr val="835AFF"/>
                </a:solidFill>
              </a:rPr>
              <a:t>Closing &amp; Q&amp;A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6CE0-0083-B5E7-C066-E0DFFDD99778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2CF8BE-9971-F141-2FC7-3A2FC97A89A2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5616561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Introduction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0D123-C9C8-E986-ABD8-F9AB7F3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1537EA-4657-5674-313E-1EE9B2251562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E6C6C-1CC7-B4F4-3E23-76A1DE98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105" y="1833004"/>
            <a:ext cx="382005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11BF-8A87-EEF6-8683-6268F7DC4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98F7AC-3008-0385-38C4-6C34D8C4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35E725-C9E1-5E5F-C4A2-05891A6B92D1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9375-86F2-930F-6318-113828D0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62500" lnSpcReduction="20000"/>
          </a:bodyPr>
          <a:lstStyle/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Task Overview</a:t>
            </a:r>
          </a:p>
          <a:p>
            <a:pPr lvl="1"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Ingest, clean, and model domestic flight data from a flat file into Snowflake</a:t>
            </a:r>
          </a:p>
          <a:p>
            <a:pPr lvl="1"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Ensure data is structured for business intelligence use in Tableau</a:t>
            </a:r>
          </a:p>
          <a:p>
            <a:pPr lvl="1"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Address data quality issues and perform necessary transformation</a:t>
            </a:r>
          </a:p>
          <a:p>
            <a:pPr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Key Objectives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Ingestion: </a:t>
            </a:r>
          </a:p>
          <a:p>
            <a:pPr lvl="2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Load data into Snowflake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Cleaning &amp; Transformation: </a:t>
            </a:r>
          </a:p>
          <a:p>
            <a:pPr lvl="2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Handle missing values, format inconsistencies, and bad data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Dimensional Modelling: </a:t>
            </a:r>
          </a:p>
          <a:p>
            <a:pPr lvl="2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Dimensionally model the data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Business-Ready View: </a:t>
            </a:r>
          </a:p>
          <a:p>
            <a:pPr lvl="2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Develop view on the data ready for integration into </a:t>
            </a:r>
            <a:r>
              <a:rPr lang="en-GB" dirty="0" err="1">
                <a:solidFill>
                  <a:srgbClr val="835AFF"/>
                </a:solidFill>
                <a:latin typeface="Nunito Sans" pitchFamily="2" charset="0"/>
              </a:rPr>
              <a:t>Tableu</a:t>
            </a:r>
            <a:endParaRPr lang="en-GB" dirty="0">
              <a:solidFill>
                <a:srgbClr val="835AFF"/>
              </a:solidFill>
              <a:latin typeface="Nunito Sans" pitchFamily="2" charset="0"/>
            </a:endParaRP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Data Quality &amp; Integrity: </a:t>
            </a:r>
          </a:p>
          <a:p>
            <a:pPr lvl="2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Standardize values, fix errors, and ensure consistency</a:t>
            </a:r>
            <a:endParaRPr lang="en-AU" dirty="0">
              <a:solidFill>
                <a:srgbClr val="835A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D7CE6-FBF4-E000-FB47-158C34B49851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31333-5243-ED0C-BB2E-B0BD20F02F8D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5616561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Background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7C56BF-BEB1-7B03-54F3-F405BF3D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71EB2-CAD3-ADB3-CA94-15E950D08BBB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5788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1F66-858D-1C5F-8EB6-BDC5B70E3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0831C5-7475-3392-D38E-33F09851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AB5D17-848A-A840-082D-8F93CDF93491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82FC-F25C-D0BE-6B10-0B8F5689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/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Source Data Details</a:t>
            </a:r>
          </a:p>
          <a:p>
            <a:pPr lvl="1" fontAlgn="base"/>
            <a:r>
              <a:rPr lang="en-GB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Compressed flat file stored on an external stage</a:t>
            </a:r>
          </a:p>
          <a:p>
            <a:pPr lvl="1" fontAlgn="base"/>
            <a:r>
              <a:rPr lang="en-GB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Compressed (.</a:t>
            </a:r>
            <a:r>
              <a:rPr lang="en-GB" b="1" i="0" dirty="0" err="1">
                <a:solidFill>
                  <a:srgbClr val="835AFF"/>
                </a:solidFill>
                <a:effectLst/>
                <a:latin typeface="Nunito Sans" pitchFamily="2" charset="0"/>
              </a:rPr>
              <a:t>gz</a:t>
            </a:r>
            <a:r>
              <a:rPr lang="en-GB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), UTF-8 encoded, pipe (|) delimited, first row contains headers</a:t>
            </a:r>
          </a:p>
          <a:p>
            <a:pPr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Target </a:t>
            </a:r>
          </a:p>
          <a:p>
            <a:pPr lvl="1" fontAlgn="base"/>
            <a:r>
              <a:rPr lang="en-GB" b="1" dirty="0">
                <a:solidFill>
                  <a:srgbClr val="835AFF"/>
                </a:solidFill>
                <a:latin typeface="Nunito Sans" pitchFamily="2" charset="0"/>
              </a:rPr>
              <a:t>Snowflake environment in candidate schema</a:t>
            </a:r>
          </a:p>
          <a:p>
            <a:pPr lvl="1" fontAlgn="base"/>
            <a:r>
              <a:rPr lang="en-GB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Must be able to be integrated into BI tools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CE4C4D-6AF5-796B-2DCC-25FD077E251F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D41A41-37FF-57EC-7A9C-A8E810F451BE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5616561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Data Ingestion - Overview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B9167-8114-B9E6-39E3-800C60D3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871F6-5196-9A22-EA23-4AC70E007C5A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052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5878A-67E2-65A3-8BFF-8544DE74F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DC39F8-99EA-94C8-3EC8-800848DF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1E55-86C2-BF88-C8D4-75517DBA26EA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20D2-A47D-81F2-2F07-ABD1451B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 fontScale="62500" lnSpcReduction="20000"/>
          </a:bodyPr>
          <a:lstStyle/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Data exploration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Raw data loaded into a table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One field (TXT) representing a single line from the csv file</a:t>
            </a:r>
          </a:p>
          <a:p>
            <a:pPr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Schema Determined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Field names extracted from the first line</a:t>
            </a:r>
          </a:p>
          <a:p>
            <a:pPr lvl="1"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Schema, including datatypes, interpolated from the data</a:t>
            </a:r>
          </a:p>
          <a:p>
            <a:pPr algn="l" fontAlgn="base"/>
            <a:r>
              <a:rPr lang="en-GB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Data Staging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Staging Table created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New database object created from interpolated schema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Data Load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Using the same method used to load the raw data making sure to skip the first (headers) line</a:t>
            </a:r>
          </a:p>
          <a:p>
            <a:pPr fontAlgn="base">
              <a:lnSpc>
                <a:spcPct val="100000"/>
              </a:lnSpc>
            </a:pPr>
            <a:r>
              <a:rPr lang="en-GB" b="0" i="0" dirty="0">
                <a:solidFill>
                  <a:srgbClr val="835AFF"/>
                </a:solidFill>
                <a:effectLst/>
                <a:latin typeface="Nunito Sans" pitchFamily="2" charset="0"/>
              </a:rPr>
              <a:t>Test</a:t>
            </a:r>
          </a:p>
          <a:p>
            <a:pPr lvl="1" fontAlgn="base">
              <a:lnSpc>
                <a:spcPct val="100000"/>
              </a:lnSpc>
            </a:pPr>
            <a:r>
              <a:rPr lang="en-GB" dirty="0">
                <a:solidFill>
                  <a:srgbClr val="835AFF"/>
                </a:solidFill>
                <a:latin typeface="Nunito Sans" pitchFamily="2" charset="0"/>
              </a:rPr>
              <a:t>Check the data loaded correctly</a:t>
            </a:r>
            <a:endParaRPr lang="en-GB" b="0" i="0" dirty="0">
              <a:solidFill>
                <a:srgbClr val="835AFF"/>
              </a:solidFill>
              <a:effectLst/>
              <a:latin typeface="Nunito Sans" pitchFamily="2" charset="0"/>
            </a:endParaRPr>
          </a:p>
          <a:p>
            <a:pPr lvl="1" fontAlgn="base">
              <a:lnSpc>
                <a:spcPct val="100000"/>
              </a:lnSpc>
            </a:pPr>
            <a:endParaRPr lang="en-GB" b="0" i="0" dirty="0">
              <a:solidFill>
                <a:srgbClr val="835AFF"/>
              </a:solidFill>
              <a:effectLst/>
              <a:latin typeface="Nunito Sans" pitchFamily="2" charset="0"/>
            </a:endParaRPr>
          </a:p>
          <a:p>
            <a:pPr fontAlgn="base">
              <a:lnSpc>
                <a:spcPct val="100000"/>
              </a:lnSpc>
            </a:pPr>
            <a:endParaRPr lang="en-GB" b="0" i="0" dirty="0">
              <a:solidFill>
                <a:srgbClr val="835AFF"/>
              </a:solidFill>
              <a:effectLst/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D8B6CB-3166-3EF8-EDD6-D857A4219D8F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61C1-8892-7F9F-A372-A7B48E7F60E3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74307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Data Ingestion – Data Exploration and Staging of the Data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BE570-B66C-CCE3-62FD-23B4173F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6F793-5682-43EA-15E1-325E118CB8AE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631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0F6F2-945F-9967-5544-5AC43436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AB0C95-612E-324B-A5D0-30ED4F31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48097-EF7A-341A-99C1-2C368233DF2B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8E1B-84AF-5167-333E-76F106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/>
          </a:bodyPr>
          <a:lstStyle/>
          <a:p>
            <a:pPr algn="l"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Extra Information in Columns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AIRLINENAME includes airline codes (e.g., "Southwest Airlines Co.: WN")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ORIGAIRPORTNAME/DESTAIRPORTNAME includes city/state</a:t>
            </a:r>
          </a:p>
          <a:p>
            <a:pPr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Inconsistent Categorical Values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CANCELLED/DIVERTED fields have multiple representations</a:t>
            </a:r>
          </a:p>
          <a:p>
            <a:pPr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Invalid date formatting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CRSDEPTIME contains 2400 instead of 0000 for midnight</a:t>
            </a:r>
          </a:p>
          <a:p>
            <a:pPr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Inconsistent string formatting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TAILNUM contains "UNKNOW“ and inconsistent padding </a:t>
            </a:r>
            <a:b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</a:br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(‘~’, ‘ ‘, and’-’)</a:t>
            </a:r>
            <a:endParaRPr lang="en-GB" sz="1800" b="1" i="0" dirty="0">
              <a:solidFill>
                <a:srgbClr val="835AFF"/>
              </a:solidFill>
              <a:effectLst/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24C0E-07D8-6511-EC93-085E70977682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A1B690-63C9-86C5-4402-5774F5AE4071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6974307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Data Quality Issues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5F980-7FAE-A730-9242-22DC3B50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332F3-502A-6FA1-5642-DF4AE79436E3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654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ECA9-279A-4522-872B-78DD0972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1680E7-CC81-5F95-B7A0-D4B02752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7" y="5576518"/>
            <a:ext cx="5799423" cy="9411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B2D8C4-B760-5528-E7B8-5FCBA31844BE}"/>
              </a:ext>
            </a:extLst>
          </p:cNvPr>
          <p:cNvSpPr/>
          <p:nvPr/>
        </p:nvSpPr>
        <p:spPr>
          <a:xfrm>
            <a:off x="877454" y="1662545"/>
            <a:ext cx="10372437" cy="3937866"/>
          </a:xfrm>
          <a:prstGeom prst="roundRect">
            <a:avLst>
              <a:gd name="adj" fmla="val 321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CBBB-4AFA-1C4B-C1FB-52627161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84509" cy="3937866"/>
          </a:xfrm>
          <a:noFill/>
        </p:spPr>
        <p:txBody>
          <a:bodyPr>
            <a:normAutofit/>
          </a:bodyPr>
          <a:lstStyle/>
          <a:p>
            <a:pPr algn="l"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Edge Cases Considered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Preventing Unknown Value Propagation – Ensured "UNKNOW" values don’t get mistakenly mapped to actual data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Time Data Validation – Ensured transformed times align with business logic</a:t>
            </a:r>
          </a:p>
          <a:p>
            <a:pPr fontAlgn="base"/>
            <a:r>
              <a:rPr lang="en-GB" sz="1800" b="1" i="0" dirty="0">
                <a:solidFill>
                  <a:srgbClr val="6633FF"/>
                </a:solidFill>
                <a:effectLst/>
                <a:latin typeface="Nunito Sans" pitchFamily="2" charset="0"/>
              </a:rPr>
              <a:t>Validation Checks Post-Cleaning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Row Counts before &amp; after transformations to confirm no data loss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Spot Checks on key columns to ensure correct transformations</a:t>
            </a:r>
          </a:p>
          <a:p>
            <a:pPr lvl="1" fontAlgn="base"/>
            <a:r>
              <a:rPr lang="en-GB" sz="1600" b="1" i="0" dirty="0">
                <a:solidFill>
                  <a:srgbClr val="835AFF"/>
                </a:solidFill>
                <a:effectLst/>
                <a:latin typeface="Nunito Sans" pitchFamily="2" charset="0"/>
              </a:rPr>
              <a:t>Summary Statistics (e.g., unique values, null counts) for consistency</a:t>
            </a:r>
            <a:endParaRPr lang="en-GB" b="1" i="0" dirty="0">
              <a:solidFill>
                <a:srgbClr val="835AFF"/>
              </a:solidFill>
              <a:effectLst/>
              <a:latin typeface="Nunito Sans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A940E-FB8F-72A2-3A47-464A970A4ACC}"/>
              </a:ext>
            </a:extLst>
          </p:cNvPr>
          <p:cNvSpPr/>
          <p:nvPr/>
        </p:nvSpPr>
        <p:spPr>
          <a:xfrm>
            <a:off x="2318327" y="392024"/>
            <a:ext cx="7213599" cy="7102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FE3B0C-F186-E1EA-C6A0-50C8A928466F}"/>
              </a:ext>
            </a:extLst>
          </p:cNvPr>
          <p:cNvSpPr txBox="1">
            <a:spLocks/>
          </p:cNvSpPr>
          <p:nvPr/>
        </p:nvSpPr>
        <p:spPr>
          <a:xfrm>
            <a:off x="2437548" y="460988"/>
            <a:ext cx="7002016" cy="710251"/>
          </a:xfrm>
          <a:prstGeom prst="rect">
            <a:avLst/>
          </a:prstGeom>
          <a:noFill/>
          <a:ln cap="flat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1114234"/>
                      <a:gd name="connsiteX1" fmla="*/ 9144000 w 9144000"/>
                      <a:gd name="connsiteY1" fmla="*/ 0 h 1114234"/>
                      <a:gd name="connsiteX2" fmla="*/ 9144000 w 9144000"/>
                      <a:gd name="connsiteY2" fmla="*/ 1114234 h 1114234"/>
                      <a:gd name="connsiteX3" fmla="*/ 0 w 9144000"/>
                      <a:gd name="connsiteY3" fmla="*/ 1114234 h 1114234"/>
                      <a:gd name="connsiteX4" fmla="*/ 0 w 9144000"/>
                      <a:gd name="connsiteY4" fmla="*/ 0 h 111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0" h="1114234" fill="none" extrusionOk="0">
                        <a:moveTo>
                          <a:pt x="0" y="0"/>
                        </a:moveTo>
                        <a:cubicBezTo>
                          <a:pt x="3028269" y="-49533"/>
                          <a:pt x="5283183" y="-14809"/>
                          <a:pt x="9144000" y="0"/>
                        </a:cubicBezTo>
                        <a:cubicBezTo>
                          <a:pt x="9055597" y="326554"/>
                          <a:pt x="9099943" y="966751"/>
                          <a:pt x="9144000" y="1114234"/>
                        </a:cubicBezTo>
                        <a:cubicBezTo>
                          <a:pt x="4837205" y="1066003"/>
                          <a:pt x="2638381" y="1198689"/>
                          <a:pt x="0" y="1114234"/>
                        </a:cubicBezTo>
                        <a:cubicBezTo>
                          <a:pt x="4480" y="882524"/>
                          <a:pt x="-4194" y="475247"/>
                          <a:pt x="0" y="0"/>
                        </a:cubicBezTo>
                        <a:close/>
                      </a:path>
                      <a:path w="9144000" h="1114234" stroke="0" extrusionOk="0">
                        <a:moveTo>
                          <a:pt x="0" y="0"/>
                        </a:moveTo>
                        <a:cubicBezTo>
                          <a:pt x="2613657" y="118645"/>
                          <a:pt x="5770383" y="116012"/>
                          <a:pt x="9144000" y="0"/>
                        </a:cubicBezTo>
                        <a:cubicBezTo>
                          <a:pt x="9218694" y="394139"/>
                          <a:pt x="9123789" y="887737"/>
                          <a:pt x="9144000" y="1114234"/>
                        </a:cubicBezTo>
                        <a:cubicBezTo>
                          <a:pt x="5690229" y="1248834"/>
                          <a:pt x="3865307" y="957038"/>
                          <a:pt x="0" y="1114234"/>
                        </a:cubicBezTo>
                        <a:cubicBezTo>
                          <a:pt x="-40260" y="902116"/>
                          <a:pt x="14924" y="164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b="1" dirty="0">
                <a:solidFill>
                  <a:schemeClr val="bg1"/>
                </a:solidFill>
                <a:latin typeface="Nunito Sans" pitchFamily="2" charset="0"/>
              </a:rPr>
              <a:t>Edge cases and Quality Assurance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B7796-FDFE-3ABF-B060-41DFF5B6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1" y="453555"/>
            <a:ext cx="1857967" cy="5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7294B-E0A6-F1E9-DABC-BD78A3D2E525}"/>
              </a:ext>
            </a:extLst>
          </p:cNvPr>
          <p:cNvSpPr txBox="1"/>
          <p:nvPr/>
        </p:nvSpPr>
        <p:spPr>
          <a:xfrm>
            <a:off x="9633525" y="562483"/>
            <a:ext cx="2208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6633FF"/>
                </a:solidFill>
                <a:effectLst/>
                <a:uLnTx/>
                <a:uFillTx/>
                <a:latin typeface="Nunito Sans" pitchFamily="2" charset="0"/>
                <a:ea typeface="+mn-ea"/>
                <a:cs typeface="+mn-cs"/>
              </a:rPr>
              <a:t>Calvin Madeley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686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1150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Nunito Sans</vt:lpstr>
      <vt:lpstr>Office Theme</vt:lpstr>
      <vt:lpstr>Interworks Skills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Madeley</dc:creator>
  <cp:lastModifiedBy>Calvin Madeley</cp:lastModifiedBy>
  <cp:revision>2</cp:revision>
  <dcterms:created xsi:type="dcterms:W3CDTF">2025-03-04T11:36:21Z</dcterms:created>
  <dcterms:modified xsi:type="dcterms:W3CDTF">2025-03-04T14:38:55Z</dcterms:modified>
</cp:coreProperties>
</file>