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4" r:id="rId7"/>
    <p:sldId id="262" r:id="rId8"/>
    <p:sldId id="263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375"/>
    <p:restoredTop sz="94671"/>
  </p:normalViewPr>
  <p:slideViewPr>
    <p:cSldViewPr snapToGrid="0" snapToObjects="1">
      <p:cViewPr varScale="1">
        <p:scale>
          <a:sx n="88" d="100"/>
          <a:sy n="88" d="100"/>
        </p:scale>
        <p:origin x="17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A2F60-E3DC-D64D-B264-7756ECE69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83A32-2830-7F4F-9119-C0BDC7DD1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ABFD3-040F-5D42-95B3-A06C790B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8BA4-23A0-6A49-916C-C3F9B2CD3215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65210-8568-F949-AAA5-4CDA9094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51BE6-D268-1D49-A3B8-486EA49E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30BB-58B0-074B-91DF-24B24272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7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6527-272A-7747-83F4-EAFFDF68C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CFCD4-5B2D-EB40-8B9C-9AB257507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5B43D-F5FF-B04B-A089-5B0A9D5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8BA4-23A0-6A49-916C-C3F9B2CD3215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1995B-F351-0945-BC3D-600FA06A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954C6-6358-444E-8464-63FE864C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30BB-58B0-074B-91DF-24B24272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2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F09D8-3EC7-7A45-AD13-327A5EB1B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7EE75-A59A-2247-935B-DFF0FE24C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042DB-67D0-5D47-9655-9AB654EF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8BA4-23A0-6A49-916C-C3F9B2CD3215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D2FC4-36D3-8146-B1C8-DECDA08D7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84EAF-4305-444A-BC60-11D08E61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30BB-58B0-074B-91DF-24B24272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7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28B0-F0B9-0E49-9087-52ABE8D7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3DA15-4281-2447-A59F-9A4E06756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A837B-C4C2-FA45-9E87-5FF46CFC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8BA4-23A0-6A49-916C-C3F9B2CD3215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A8806-2952-8E4A-B328-553013AF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1F970-A68E-DF42-9F51-5FE06B71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30BB-58B0-074B-91DF-24B24272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5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6724F-68CA-834E-88A6-B0E05CF1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F38DA-345E-7146-83A1-F3D63CBC2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E98FD-78ED-D84A-80D1-811D2317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8BA4-23A0-6A49-916C-C3F9B2CD3215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A8FB9-03A6-104C-A8F1-F742EE653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60A7D-0DCD-694B-B0D2-D1376F88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30BB-58B0-074B-91DF-24B24272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2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7349-9D32-0848-B9DA-9D70CAA1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A8ECC-BDBF-644A-B613-E543839F8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4EC80-6AEF-8349-8C26-4A1A0F5C2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51578-CD5C-0747-9FAA-EE9EA050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8BA4-23A0-6A49-916C-C3F9B2CD3215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08A3D-F502-B14B-B91E-B9A93F62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E097D-23D0-2942-9C5B-5ABF0779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30BB-58B0-074B-91DF-24B24272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9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73E2-85CC-E24E-8CF5-3302DE99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BAF96-18C5-B441-A9BD-E04CC34B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C29E4-B1FA-5A45-BD7E-8E8F99EB7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69222-8159-8344-8BE2-DA0756864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133E6-E42F-D04D-AD62-7D52011BF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EA6B5-37A7-E54B-A401-F67E09BB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8BA4-23A0-6A49-916C-C3F9B2CD3215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9476BE-DB4E-0149-926F-80CE754D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9DA51-182E-C449-B7C9-09787540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30BB-58B0-074B-91DF-24B24272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2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7A0F3-52B5-7046-99B1-E1812DD0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40F09-B8E3-5648-BEEE-16BF38AF7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8BA4-23A0-6A49-916C-C3F9B2CD3215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D02D8-5453-C049-B716-1C78DF24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3DB86-D2C8-5B4E-A7AC-82ABD293B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30BB-58B0-074B-91DF-24B24272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BB68A-BC21-844F-B8B2-61C5F197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8BA4-23A0-6A49-916C-C3F9B2CD3215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85093D-78B4-034E-B538-3650092EC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24E0B-645A-C34C-87E8-BE5633C0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30BB-58B0-074B-91DF-24B24272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1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84B7-0009-8442-A064-F99D022D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1F89-A8BB-6F4E-A618-3A7D9FB6E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84C60-2FF7-D649-90BD-75DAF10DD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59971-EEBB-E94E-B245-8FF92A0D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8BA4-23A0-6A49-916C-C3F9B2CD3215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CE009-2817-734B-9689-07F9ED66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08B54-A8D0-4E41-9E21-AA708727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30BB-58B0-074B-91DF-24B24272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7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0D639-5938-AB4D-88B1-53CA31F51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6CEBD-96AA-4049-AE26-FAC3CD3F7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80C56-1DF1-8C47-9DCA-29DABB45F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F2E34-3F92-B845-816F-78AD934B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8BA4-23A0-6A49-916C-C3F9B2CD3215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73EDF-A226-C248-9CB0-618ACB93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7842B-05BD-B145-94D2-6F164279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30BB-58B0-074B-91DF-24B24272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2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B5101-958D-1B40-BACC-DB684B38C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E5DB4-0B44-EA40-A0AF-DDEC3DC66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B4FC2-5FB5-244E-B3D5-5FFE922DE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D8BA4-23A0-6A49-916C-C3F9B2CD3215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D83C0-15F8-A04F-90EE-786CCE9A2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4430-AE7A-914E-8D0F-CD4FE495F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630BB-58B0-074B-91DF-24B24272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2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D0B3FB2E-3592-B048-865B-A2F9D57A3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16" r="218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A3238-7847-B94C-AB28-00D8BFB40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419" y="3315297"/>
            <a:ext cx="4237245" cy="1667324"/>
          </a:xfrm>
        </p:spPr>
        <p:txBody>
          <a:bodyPr>
            <a:normAutofit/>
          </a:bodyPr>
          <a:lstStyle/>
          <a:p>
            <a:r>
              <a:rPr lang="en-US" sz="5000" dirty="0"/>
              <a:t>Workshop 4: Voter Turnout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4762B-A3AA-874C-AD56-5899E67AA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408931"/>
            <a:ext cx="4330262" cy="683284"/>
          </a:xfrm>
        </p:spPr>
        <p:txBody>
          <a:bodyPr>
            <a:normAutofit/>
          </a:bodyPr>
          <a:lstStyle/>
          <a:p>
            <a:r>
              <a:rPr lang="en-US" sz="2500" dirty="0"/>
              <a:t>Calvin J. Munson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95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3471-CA0C-754D-99EB-A5D2FBD8C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917" y="0"/>
            <a:ext cx="5396165" cy="1325563"/>
          </a:xfrm>
        </p:spPr>
        <p:txBody>
          <a:bodyPr/>
          <a:lstStyle/>
          <a:p>
            <a:pPr algn="ctr"/>
            <a:r>
              <a:rPr lang="en-US" dirty="0" err="1"/>
              <a:t>group_by</a:t>
            </a:r>
            <a:r>
              <a:rPr lang="en-US" dirty="0"/>
              <a:t>()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A95153-2704-084A-847F-CD5E14216B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124205"/>
              </p:ext>
            </p:extLst>
          </p:nvPr>
        </p:nvGraphicFramePr>
        <p:xfrm>
          <a:off x="591000" y="2258778"/>
          <a:ext cx="4459641" cy="4098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547">
                  <a:extLst>
                    <a:ext uri="{9D8B030D-6E8A-4147-A177-3AD203B41FA5}">
                      <a16:colId xmlns:a16="http://schemas.microsoft.com/office/drawing/2014/main" val="2017605761"/>
                    </a:ext>
                  </a:extLst>
                </a:gridCol>
                <a:gridCol w="1486547">
                  <a:extLst>
                    <a:ext uri="{9D8B030D-6E8A-4147-A177-3AD203B41FA5}">
                      <a16:colId xmlns:a16="http://schemas.microsoft.com/office/drawing/2014/main" val="2531811406"/>
                    </a:ext>
                  </a:extLst>
                </a:gridCol>
                <a:gridCol w="1486547">
                  <a:extLst>
                    <a:ext uri="{9D8B030D-6E8A-4147-A177-3AD203B41FA5}">
                      <a16:colId xmlns:a16="http://schemas.microsoft.com/office/drawing/2014/main" val="3398419097"/>
                    </a:ext>
                  </a:extLst>
                </a:gridCol>
              </a:tblGrid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Species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Individual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030394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8,000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66201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6,000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993791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7,000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565218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5,000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020836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473542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884727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926782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56834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8F9624B-9B82-B540-8036-2237681442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894063"/>
              </p:ext>
            </p:extLst>
          </p:nvPr>
        </p:nvGraphicFramePr>
        <p:xfrm>
          <a:off x="7106851" y="2258778"/>
          <a:ext cx="4459641" cy="4098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547">
                  <a:extLst>
                    <a:ext uri="{9D8B030D-6E8A-4147-A177-3AD203B41FA5}">
                      <a16:colId xmlns:a16="http://schemas.microsoft.com/office/drawing/2014/main" val="2017605761"/>
                    </a:ext>
                  </a:extLst>
                </a:gridCol>
                <a:gridCol w="1486547">
                  <a:extLst>
                    <a:ext uri="{9D8B030D-6E8A-4147-A177-3AD203B41FA5}">
                      <a16:colId xmlns:a16="http://schemas.microsoft.com/office/drawing/2014/main" val="2531811406"/>
                    </a:ext>
                  </a:extLst>
                </a:gridCol>
                <a:gridCol w="1486547">
                  <a:extLst>
                    <a:ext uri="{9D8B030D-6E8A-4147-A177-3AD203B41FA5}">
                      <a16:colId xmlns:a16="http://schemas.microsoft.com/office/drawing/2014/main" val="3398419097"/>
                    </a:ext>
                  </a:extLst>
                </a:gridCol>
              </a:tblGrid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Species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Individual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030394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8,000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66201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6,000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993791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7,000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565218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5,000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020836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73542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884727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926782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56834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BFB356D-7EB6-D94B-AD42-C2027BC74EF0}"/>
              </a:ext>
            </a:extLst>
          </p:cNvPr>
          <p:cNvSpPr txBox="1"/>
          <p:nvPr/>
        </p:nvSpPr>
        <p:spPr>
          <a:xfrm>
            <a:off x="4275212" y="1184636"/>
            <a:ext cx="360169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/>
              <a:t>Weight_data</a:t>
            </a:r>
            <a:r>
              <a:rPr lang="en-US" sz="2600" dirty="0"/>
              <a:t> %&gt;% </a:t>
            </a:r>
          </a:p>
          <a:p>
            <a:r>
              <a:rPr lang="en-US" sz="2600" dirty="0"/>
              <a:t>	</a:t>
            </a:r>
            <a:r>
              <a:rPr lang="en-US" sz="2600" dirty="0" err="1"/>
              <a:t>group_by</a:t>
            </a:r>
            <a:r>
              <a:rPr lang="en-US" sz="2600" dirty="0"/>
              <a:t>(Species)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9C6AEA-CD27-2642-8234-C5554CAB99C3}"/>
              </a:ext>
            </a:extLst>
          </p:cNvPr>
          <p:cNvCxnSpPr/>
          <p:nvPr/>
        </p:nvCxnSpPr>
        <p:spPr>
          <a:xfrm>
            <a:off x="6654546" y="2044530"/>
            <a:ext cx="102739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542073-3730-854E-9611-CB0FC1821712}"/>
              </a:ext>
            </a:extLst>
          </p:cNvPr>
          <p:cNvCxnSpPr/>
          <p:nvPr/>
        </p:nvCxnSpPr>
        <p:spPr>
          <a:xfrm>
            <a:off x="863346" y="2621473"/>
            <a:ext cx="102739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74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3471-CA0C-754D-99EB-A5D2FBD8C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917" y="0"/>
            <a:ext cx="5396165" cy="1325563"/>
          </a:xfrm>
        </p:spPr>
        <p:txBody>
          <a:bodyPr/>
          <a:lstStyle/>
          <a:p>
            <a:pPr algn="ctr"/>
            <a:r>
              <a:rPr lang="en-US" dirty="0" err="1"/>
              <a:t>summarise</a:t>
            </a:r>
            <a:r>
              <a:rPr lang="en-US" dirty="0"/>
              <a:t>()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8F9624B-9B82-B540-8036-2237681442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9719891"/>
              </p:ext>
            </p:extLst>
          </p:nvPr>
        </p:nvGraphicFramePr>
        <p:xfrm>
          <a:off x="671545" y="2241525"/>
          <a:ext cx="4459641" cy="4098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547">
                  <a:extLst>
                    <a:ext uri="{9D8B030D-6E8A-4147-A177-3AD203B41FA5}">
                      <a16:colId xmlns:a16="http://schemas.microsoft.com/office/drawing/2014/main" val="2017605761"/>
                    </a:ext>
                  </a:extLst>
                </a:gridCol>
                <a:gridCol w="1486547">
                  <a:extLst>
                    <a:ext uri="{9D8B030D-6E8A-4147-A177-3AD203B41FA5}">
                      <a16:colId xmlns:a16="http://schemas.microsoft.com/office/drawing/2014/main" val="2531811406"/>
                    </a:ext>
                  </a:extLst>
                </a:gridCol>
                <a:gridCol w="1486547">
                  <a:extLst>
                    <a:ext uri="{9D8B030D-6E8A-4147-A177-3AD203B41FA5}">
                      <a16:colId xmlns:a16="http://schemas.microsoft.com/office/drawing/2014/main" val="3398419097"/>
                    </a:ext>
                  </a:extLst>
                </a:gridCol>
              </a:tblGrid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Species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Individual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030394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8,000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66201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6,000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993791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10,000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565218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9,000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020836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73542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884727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926782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56834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18531B3-1694-5746-A187-49DF5A2FBEE2}"/>
              </a:ext>
            </a:extLst>
          </p:cNvPr>
          <p:cNvSpPr txBox="1"/>
          <p:nvPr/>
        </p:nvSpPr>
        <p:spPr>
          <a:xfrm>
            <a:off x="4275212" y="1184636"/>
            <a:ext cx="360169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/>
              <a:t>Weight_data</a:t>
            </a:r>
            <a:r>
              <a:rPr lang="en-US" sz="2600" dirty="0"/>
              <a:t> %&gt;% </a:t>
            </a:r>
          </a:p>
          <a:p>
            <a:r>
              <a:rPr lang="en-US" sz="2600" dirty="0"/>
              <a:t>	</a:t>
            </a:r>
            <a:r>
              <a:rPr lang="en-US" sz="2600" dirty="0" err="1"/>
              <a:t>group_by</a:t>
            </a:r>
            <a:r>
              <a:rPr lang="en-US" sz="2600" dirty="0"/>
              <a:t>(Species)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3D06D5-8B13-2742-8ECC-48F5E6BA0B56}"/>
              </a:ext>
            </a:extLst>
          </p:cNvPr>
          <p:cNvSpPr txBox="1"/>
          <p:nvPr/>
        </p:nvSpPr>
        <p:spPr>
          <a:xfrm>
            <a:off x="5798472" y="3429000"/>
            <a:ext cx="55444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Say we want to calculate the average weight of each species….</a:t>
            </a:r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757818C3-E9BE-8148-A799-266624342444}"/>
              </a:ext>
            </a:extLst>
          </p:cNvPr>
          <p:cNvSpPr/>
          <p:nvPr/>
        </p:nvSpPr>
        <p:spPr>
          <a:xfrm>
            <a:off x="3537471" y="2640945"/>
            <a:ext cx="1658901" cy="1822503"/>
          </a:xfrm>
          <a:prstGeom prst="frame">
            <a:avLst>
              <a:gd name="adj1" fmla="val 1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D139F665-B63A-8D46-9449-A9C1CFA0995A}"/>
              </a:ext>
            </a:extLst>
          </p:cNvPr>
          <p:cNvSpPr/>
          <p:nvPr/>
        </p:nvSpPr>
        <p:spPr>
          <a:xfrm>
            <a:off x="3572958" y="4437894"/>
            <a:ext cx="1658901" cy="2004753"/>
          </a:xfrm>
          <a:prstGeom prst="frame">
            <a:avLst>
              <a:gd name="adj1" fmla="val 1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45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3471-CA0C-754D-99EB-A5D2FBD8C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917" y="0"/>
            <a:ext cx="5396165" cy="1325563"/>
          </a:xfrm>
        </p:spPr>
        <p:txBody>
          <a:bodyPr/>
          <a:lstStyle/>
          <a:p>
            <a:pPr algn="ctr"/>
            <a:r>
              <a:rPr lang="en-US" dirty="0" err="1"/>
              <a:t>summarise</a:t>
            </a:r>
            <a:r>
              <a:rPr lang="en-US" dirty="0"/>
              <a:t>()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8F9624B-9B82-B540-8036-2237681442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8022645"/>
              </p:ext>
            </p:extLst>
          </p:nvPr>
        </p:nvGraphicFramePr>
        <p:xfrm>
          <a:off x="671545" y="2241525"/>
          <a:ext cx="4459641" cy="4098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547">
                  <a:extLst>
                    <a:ext uri="{9D8B030D-6E8A-4147-A177-3AD203B41FA5}">
                      <a16:colId xmlns:a16="http://schemas.microsoft.com/office/drawing/2014/main" val="2017605761"/>
                    </a:ext>
                  </a:extLst>
                </a:gridCol>
                <a:gridCol w="1486547">
                  <a:extLst>
                    <a:ext uri="{9D8B030D-6E8A-4147-A177-3AD203B41FA5}">
                      <a16:colId xmlns:a16="http://schemas.microsoft.com/office/drawing/2014/main" val="2531811406"/>
                    </a:ext>
                  </a:extLst>
                </a:gridCol>
                <a:gridCol w="1486547">
                  <a:extLst>
                    <a:ext uri="{9D8B030D-6E8A-4147-A177-3AD203B41FA5}">
                      <a16:colId xmlns:a16="http://schemas.microsoft.com/office/drawing/2014/main" val="3398419097"/>
                    </a:ext>
                  </a:extLst>
                </a:gridCol>
              </a:tblGrid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Species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Individual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030394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8,000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66201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6,000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993791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10,000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565218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9,000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020836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73542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884727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926782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56834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18531B3-1694-5746-A187-49DF5A2FBEE2}"/>
              </a:ext>
            </a:extLst>
          </p:cNvPr>
          <p:cNvSpPr txBox="1"/>
          <p:nvPr/>
        </p:nvSpPr>
        <p:spPr>
          <a:xfrm>
            <a:off x="4275212" y="1184636"/>
            <a:ext cx="690080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/>
              <a:t>Weight_data</a:t>
            </a:r>
            <a:r>
              <a:rPr lang="en-US" sz="2600" dirty="0"/>
              <a:t> %&gt;% </a:t>
            </a:r>
          </a:p>
          <a:p>
            <a:r>
              <a:rPr lang="en-US" sz="2600" dirty="0"/>
              <a:t>	</a:t>
            </a:r>
            <a:r>
              <a:rPr lang="en-US" sz="2600" dirty="0" err="1"/>
              <a:t>group_by</a:t>
            </a:r>
            <a:r>
              <a:rPr lang="en-US" sz="2600" dirty="0"/>
              <a:t>(Species) %&gt;%</a:t>
            </a:r>
          </a:p>
          <a:p>
            <a:r>
              <a:rPr lang="en-US" sz="2600" dirty="0"/>
              <a:t>	</a:t>
            </a:r>
            <a:r>
              <a:rPr lang="en-US" sz="2600" dirty="0" err="1"/>
              <a:t>summarise</a:t>
            </a:r>
            <a:r>
              <a:rPr lang="en-US" sz="2600" dirty="0"/>
              <a:t>(</a:t>
            </a:r>
            <a:r>
              <a:rPr lang="en-US" sz="2600" dirty="0" err="1"/>
              <a:t>mean_weight</a:t>
            </a:r>
            <a:r>
              <a:rPr lang="en-US" sz="2600" dirty="0"/>
              <a:t> = mean(Weight))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93F88B-B734-F544-A6F2-85B74863C0E9}"/>
              </a:ext>
            </a:extLst>
          </p:cNvPr>
          <p:cNvCxnSpPr/>
          <p:nvPr/>
        </p:nvCxnSpPr>
        <p:spPr>
          <a:xfrm flipH="1">
            <a:off x="7280694" y="2477298"/>
            <a:ext cx="276046" cy="80074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777CB3B-FE6F-6148-BAB5-199CAA16F01B}"/>
              </a:ext>
            </a:extLst>
          </p:cNvPr>
          <p:cNvSpPr txBox="1"/>
          <p:nvPr/>
        </p:nvSpPr>
        <p:spPr>
          <a:xfrm>
            <a:off x="5632797" y="3278038"/>
            <a:ext cx="285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Name of new column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A4417F-7291-2643-87C9-531C457E95C8}"/>
              </a:ext>
            </a:extLst>
          </p:cNvPr>
          <p:cNvCxnSpPr>
            <a:cxnSpLocks/>
          </p:cNvCxnSpPr>
          <p:nvPr/>
        </p:nvCxnSpPr>
        <p:spPr>
          <a:xfrm>
            <a:off x="10455215" y="2477298"/>
            <a:ext cx="389951" cy="80074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7BA880F-B493-3140-AB3C-35FF11F1216B}"/>
              </a:ext>
            </a:extLst>
          </p:cNvPr>
          <p:cNvSpPr txBox="1"/>
          <p:nvPr/>
        </p:nvSpPr>
        <p:spPr>
          <a:xfrm>
            <a:off x="9197269" y="3278038"/>
            <a:ext cx="2856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Column that you want to summarize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374873-9416-144C-9931-A115085EBB9C}"/>
              </a:ext>
            </a:extLst>
          </p:cNvPr>
          <p:cNvCxnSpPr>
            <a:cxnSpLocks/>
          </p:cNvCxnSpPr>
          <p:nvPr/>
        </p:nvCxnSpPr>
        <p:spPr>
          <a:xfrm flipH="1">
            <a:off x="8734853" y="2477298"/>
            <a:ext cx="613582" cy="190340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BF0595A-2AA0-9645-8D58-2AEFE1255FD0}"/>
              </a:ext>
            </a:extLst>
          </p:cNvPr>
          <p:cNvSpPr txBox="1"/>
          <p:nvPr/>
        </p:nvSpPr>
        <p:spPr>
          <a:xfrm>
            <a:off x="7041498" y="4448110"/>
            <a:ext cx="333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Function you want to use</a:t>
            </a:r>
          </a:p>
        </p:txBody>
      </p:sp>
    </p:spTree>
    <p:extLst>
      <p:ext uri="{BB962C8B-B14F-4D97-AF65-F5344CB8AC3E}">
        <p14:creationId xmlns:p14="http://schemas.microsoft.com/office/powerpoint/2010/main" val="307338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3471-CA0C-754D-99EB-A5D2FBD8C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917" y="0"/>
            <a:ext cx="5396165" cy="1325563"/>
          </a:xfrm>
        </p:spPr>
        <p:txBody>
          <a:bodyPr/>
          <a:lstStyle/>
          <a:p>
            <a:pPr algn="ctr"/>
            <a:r>
              <a:rPr lang="en-US" dirty="0" err="1"/>
              <a:t>summarise</a:t>
            </a:r>
            <a:r>
              <a:rPr lang="en-US" dirty="0"/>
              <a:t>()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8F9624B-9B82-B540-8036-2237681442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2976830"/>
              </p:ext>
            </p:extLst>
          </p:nvPr>
        </p:nvGraphicFramePr>
        <p:xfrm>
          <a:off x="671545" y="2241525"/>
          <a:ext cx="4459641" cy="4098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547">
                  <a:extLst>
                    <a:ext uri="{9D8B030D-6E8A-4147-A177-3AD203B41FA5}">
                      <a16:colId xmlns:a16="http://schemas.microsoft.com/office/drawing/2014/main" val="2017605761"/>
                    </a:ext>
                  </a:extLst>
                </a:gridCol>
                <a:gridCol w="1486547">
                  <a:extLst>
                    <a:ext uri="{9D8B030D-6E8A-4147-A177-3AD203B41FA5}">
                      <a16:colId xmlns:a16="http://schemas.microsoft.com/office/drawing/2014/main" val="2531811406"/>
                    </a:ext>
                  </a:extLst>
                </a:gridCol>
                <a:gridCol w="1486547">
                  <a:extLst>
                    <a:ext uri="{9D8B030D-6E8A-4147-A177-3AD203B41FA5}">
                      <a16:colId xmlns:a16="http://schemas.microsoft.com/office/drawing/2014/main" val="3398419097"/>
                    </a:ext>
                  </a:extLst>
                </a:gridCol>
              </a:tblGrid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Species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Individual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030394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8,000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66201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6,000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993791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10,000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565218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9,000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020836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73542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884727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926782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568341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03380FCE-7679-CE49-9E07-598E572397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8107214"/>
              </p:ext>
            </p:extLst>
          </p:nvPr>
        </p:nvGraphicFramePr>
        <p:xfrm>
          <a:off x="7848843" y="3607851"/>
          <a:ext cx="3400002" cy="1366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001">
                  <a:extLst>
                    <a:ext uri="{9D8B030D-6E8A-4147-A177-3AD203B41FA5}">
                      <a16:colId xmlns:a16="http://schemas.microsoft.com/office/drawing/2014/main" val="2017605761"/>
                    </a:ext>
                  </a:extLst>
                </a:gridCol>
                <a:gridCol w="1700001">
                  <a:extLst>
                    <a:ext uri="{9D8B030D-6E8A-4147-A177-3AD203B41FA5}">
                      <a16:colId xmlns:a16="http://schemas.microsoft.com/office/drawing/2014/main" val="3398419097"/>
                    </a:ext>
                  </a:extLst>
                </a:gridCol>
              </a:tblGrid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Species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err="1">
                          <a:solidFill>
                            <a:schemeClr val="tx1"/>
                          </a:solidFill>
                        </a:rPr>
                        <a:t>mean_weight</a:t>
                      </a:r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030394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8,250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66201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0.0375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56834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18531B3-1694-5746-A187-49DF5A2FBEE2}"/>
              </a:ext>
            </a:extLst>
          </p:cNvPr>
          <p:cNvSpPr txBox="1"/>
          <p:nvPr/>
        </p:nvSpPr>
        <p:spPr>
          <a:xfrm>
            <a:off x="4275212" y="1184636"/>
            <a:ext cx="690080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/>
              <a:t>Weight_data</a:t>
            </a:r>
            <a:r>
              <a:rPr lang="en-US" sz="2600" dirty="0"/>
              <a:t> %&gt;% </a:t>
            </a:r>
          </a:p>
          <a:p>
            <a:r>
              <a:rPr lang="en-US" sz="2600" dirty="0"/>
              <a:t>	</a:t>
            </a:r>
            <a:r>
              <a:rPr lang="en-US" sz="2600" dirty="0" err="1"/>
              <a:t>group_by</a:t>
            </a:r>
            <a:r>
              <a:rPr lang="en-US" sz="2600" dirty="0"/>
              <a:t>(Species) %&gt;%</a:t>
            </a:r>
          </a:p>
          <a:p>
            <a:r>
              <a:rPr lang="en-US" sz="2600" dirty="0"/>
              <a:t>	</a:t>
            </a:r>
            <a:r>
              <a:rPr lang="en-US" sz="2600" dirty="0" err="1"/>
              <a:t>summarise</a:t>
            </a:r>
            <a:r>
              <a:rPr lang="en-US" sz="2600" dirty="0"/>
              <a:t>(</a:t>
            </a:r>
            <a:r>
              <a:rPr lang="en-US" sz="2600" dirty="0" err="1"/>
              <a:t>mean_weight</a:t>
            </a:r>
            <a:r>
              <a:rPr lang="en-US" sz="2600" dirty="0"/>
              <a:t> = mean(Weight))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0FAFCE-648F-554A-865A-CE3244D202C8}"/>
              </a:ext>
            </a:extLst>
          </p:cNvPr>
          <p:cNvCxnSpPr>
            <a:cxnSpLocks/>
          </p:cNvCxnSpPr>
          <p:nvPr/>
        </p:nvCxnSpPr>
        <p:spPr>
          <a:xfrm>
            <a:off x="5131186" y="4727273"/>
            <a:ext cx="4547652" cy="246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1F5808-8559-7F4D-9C30-96B229637DCB}"/>
              </a:ext>
            </a:extLst>
          </p:cNvPr>
          <p:cNvCxnSpPr>
            <a:cxnSpLocks/>
          </p:cNvCxnSpPr>
          <p:nvPr/>
        </p:nvCxnSpPr>
        <p:spPr>
          <a:xfrm flipV="1">
            <a:off x="5131186" y="4974177"/>
            <a:ext cx="4547652" cy="210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FE0FB9-F680-B242-AD9F-3FBF25F0AE29}"/>
              </a:ext>
            </a:extLst>
          </p:cNvPr>
          <p:cNvCxnSpPr>
            <a:cxnSpLocks/>
          </p:cNvCxnSpPr>
          <p:nvPr/>
        </p:nvCxnSpPr>
        <p:spPr>
          <a:xfrm flipV="1">
            <a:off x="5131186" y="4974177"/>
            <a:ext cx="4823697" cy="661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48899C-3CE8-B147-9E33-69DCCA9ED9B7}"/>
              </a:ext>
            </a:extLst>
          </p:cNvPr>
          <p:cNvCxnSpPr>
            <a:cxnSpLocks/>
          </p:cNvCxnSpPr>
          <p:nvPr/>
        </p:nvCxnSpPr>
        <p:spPr>
          <a:xfrm flipV="1">
            <a:off x="5131186" y="4974177"/>
            <a:ext cx="5341282" cy="11592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5E2B99-26F0-0345-BD1C-BBA43AD9C091}"/>
              </a:ext>
            </a:extLst>
          </p:cNvPr>
          <p:cNvCxnSpPr>
            <a:cxnSpLocks/>
          </p:cNvCxnSpPr>
          <p:nvPr/>
        </p:nvCxnSpPr>
        <p:spPr>
          <a:xfrm>
            <a:off x="5131186" y="4167562"/>
            <a:ext cx="482369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EE11FA-9F2B-034A-A8BA-5DB54ED6D0AF}"/>
              </a:ext>
            </a:extLst>
          </p:cNvPr>
          <p:cNvCxnSpPr>
            <a:cxnSpLocks/>
          </p:cNvCxnSpPr>
          <p:nvPr/>
        </p:nvCxnSpPr>
        <p:spPr>
          <a:xfrm>
            <a:off x="5131186" y="2971800"/>
            <a:ext cx="4685674" cy="113422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AB95E1-A948-6A4F-853F-F1EDADA91001}"/>
              </a:ext>
            </a:extLst>
          </p:cNvPr>
          <p:cNvCxnSpPr>
            <a:cxnSpLocks/>
          </p:cNvCxnSpPr>
          <p:nvPr/>
        </p:nvCxnSpPr>
        <p:spPr>
          <a:xfrm>
            <a:off x="5131186" y="3429000"/>
            <a:ext cx="4801918" cy="76576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3783FF-2AC0-244E-948C-26986ED8F9B5}"/>
              </a:ext>
            </a:extLst>
          </p:cNvPr>
          <p:cNvCxnSpPr>
            <a:cxnSpLocks/>
          </p:cNvCxnSpPr>
          <p:nvPr/>
        </p:nvCxnSpPr>
        <p:spPr>
          <a:xfrm>
            <a:off x="5131186" y="3886200"/>
            <a:ext cx="4823697" cy="21982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401A8B-84D9-6746-8163-E75EE6678F3C}"/>
              </a:ext>
            </a:extLst>
          </p:cNvPr>
          <p:cNvCxnSpPr>
            <a:cxnSpLocks/>
          </p:cNvCxnSpPr>
          <p:nvPr/>
        </p:nvCxnSpPr>
        <p:spPr>
          <a:xfrm>
            <a:off x="4865914" y="1613635"/>
            <a:ext cx="3868939" cy="4354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675C81-2E55-DC4A-ACB2-BA29CAD0C387}"/>
              </a:ext>
            </a:extLst>
          </p:cNvPr>
          <p:cNvCxnSpPr>
            <a:cxnSpLocks/>
          </p:cNvCxnSpPr>
          <p:nvPr/>
        </p:nvCxnSpPr>
        <p:spPr>
          <a:xfrm flipV="1">
            <a:off x="5224550" y="1603912"/>
            <a:ext cx="3510303" cy="4992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28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3471-CA0C-754D-99EB-A5D2FBD8C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917" y="0"/>
            <a:ext cx="5396165" cy="1325563"/>
          </a:xfrm>
        </p:spPr>
        <p:txBody>
          <a:bodyPr/>
          <a:lstStyle/>
          <a:p>
            <a:pPr algn="ctr"/>
            <a:r>
              <a:rPr lang="en-US" dirty="0" err="1"/>
              <a:t>summarise</a:t>
            </a:r>
            <a:r>
              <a:rPr lang="en-US" dirty="0"/>
              <a:t>()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8F9624B-9B82-B540-8036-2237681442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024556"/>
              </p:ext>
            </p:extLst>
          </p:nvPr>
        </p:nvGraphicFramePr>
        <p:xfrm>
          <a:off x="671545" y="2241525"/>
          <a:ext cx="4459641" cy="4098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547">
                  <a:extLst>
                    <a:ext uri="{9D8B030D-6E8A-4147-A177-3AD203B41FA5}">
                      <a16:colId xmlns:a16="http://schemas.microsoft.com/office/drawing/2014/main" val="2017605761"/>
                    </a:ext>
                  </a:extLst>
                </a:gridCol>
                <a:gridCol w="1486547">
                  <a:extLst>
                    <a:ext uri="{9D8B030D-6E8A-4147-A177-3AD203B41FA5}">
                      <a16:colId xmlns:a16="http://schemas.microsoft.com/office/drawing/2014/main" val="2531811406"/>
                    </a:ext>
                  </a:extLst>
                </a:gridCol>
                <a:gridCol w="1486547">
                  <a:extLst>
                    <a:ext uri="{9D8B030D-6E8A-4147-A177-3AD203B41FA5}">
                      <a16:colId xmlns:a16="http://schemas.microsoft.com/office/drawing/2014/main" val="3398419097"/>
                    </a:ext>
                  </a:extLst>
                </a:gridCol>
              </a:tblGrid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Species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Individual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030394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8,000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66201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6,000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993791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10,000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565218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9,000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020836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473542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884727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926782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568341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03380FCE-7679-CE49-9E07-598E572397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5994038"/>
              </p:ext>
            </p:extLst>
          </p:nvPr>
        </p:nvGraphicFramePr>
        <p:xfrm>
          <a:off x="7848843" y="3607851"/>
          <a:ext cx="1700001" cy="910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001">
                  <a:extLst>
                    <a:ext uri="{9D8B030D-6E8A-4147-A177-3AD203B41FA5}">
                      <a16:colId xmlns:a16="http://schemas.microsoft.com/office/drawing/2014/main" val="3398419097"/>
                    </a:ext>
                  </a:extLst>
                </a:gridCol>
              </a:tblGrid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err="1">
                          <a:solidFill>
                            <a:schemeClr val="tx1"/>
                          </a:solidFill>
                        </a:rPr>
                        <a:t>mean_weight</a:t>
                      </a:r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030394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4,125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6620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18531B3-1694-5746-A187-49DF5A2FBEE2}"/>
              </a:ext>
            </a:extLst>
          </p:cNvPr>
          <p:cNvSpPr txBox="1"/>
          <p:nvPr/>
        </p:nvSpPr>
        <p:spPr>
          <a:xfrm>
            <a:off x="4275212" y="1184636"/>
            <a:ext cx="690080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/>
              <a:t>Weight_data</a:t>
            </a:r>
            <a:r>
              <a:rPr lang="en-US" sz="2600" dirty="0"/>
              <a:t> %&gt;% </a:t>
            </a:r>
          </a:p>
          <a:p>
            <a:r>
              <a:rPr lang="en-US" sz="2600" dirty="0"/>
              <a:t>	</a:t>
            </a:r>
            <a:r>
              <a:rPr lang="en-US" sz="2600" dirty="0" err="1"/>
              <a:t>summarise</a:t>
            </a:r>
            <a:r>
              <a:rPr lang="en-US" sz="2600" dirty="0"/>
              <a:t>(</a:t>
            </a:r>
            <a:r>
              <a:rPr lang="en-US" sz="2600" dirty="0" err="1"/>
              <a:t>mean_weight</a:t>
            </a:r>
            <a:r>
              <a:rPr lang="en-US" sz="2600" dirty="0"/>
              <a:t> = mean(Weight))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B9CE58-06A6-A646-AABA-231F3BC6549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131186" y="4063293"/>
            <a:ext cx="2717657" cy="66398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427760-90D6-A94F-B250-ACF74C1DBC9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131186" y="4063293"/>
            <a:ext cx="2717657" cy="112118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ADA75E-1857-3E4C-BA80-53B9D13AC3ED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131186" y="4063293"/>
            <a:ext cx="2717657" cy="157263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3D57D9-3A2E-4748-8DC4-C86698904B9A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131186" y="4063293"/>
            <a:ext cx="2717657" cy="207008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4991EF-C8E8-7641-9444-71E98A8B12E9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131186" y="4063293"/>
            <a:ext cx="2717657" cy="10427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8F83C2-59FA-164C-A060-4F942D44C45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131186" y="2971800"/>
            <a:ext cx="2717657" cy="109149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AA5952D-A5BB-3C45-8630-4EEC217557C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131186" y="3429000"/>
            <a:ext cx="2717657" cy="63429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A998B3-4DEE-F345-BBCA-AFD65200408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131186" y="3886200"/>
            <a:ext cx="2717657" cy="17709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86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3471-CA0C-754D-99EB-A5D2FBD8C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917" y="0"/>
            <a:ext cx="5396165" cy="1325563"/>
          </a:xfrm>
        </p:spPr>
        <p:txBody>
          <a:bodyPr/>
          <a:lstStyle/>
          <a:p>
            <a:pPr algn="ctr"/>
            <a:r>
              <a:rPr lang="en-US" dirty="0" err="1"/>
              <a:t>group_by</a:t>
            </a:r>
            <a:r>
              <a:rPr lang="en-US" dirty="0"/>
              <a:t>()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A95153-2704-084A-847F-CD5E14216B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340301"/>
              </p:ext>
            </p:extLst>
          </p:nvPr>
        </p:nvGraphicFramePr>
        <p:xfrm>
          <a:off x="231761" y="2258778"/>
          <a:ext cx="5238308" cy="4098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77">
                  <a:extLst>
                    <a:ext uri="{9D8B030D-6E8A-4147-A177-3AD203B41FA5}">
                      <a16:colId xmlns:a16="http://schemas.microsoft.com/office/drawing/2014/main" val="2017605761"/>
                    </a:ext>
                  </a:extLst>
                </a:gridCol>
                <a:gridCol w="1309577">
                  <a:extLst>
                    <a:ext uri="{9D8B030D-6E8A-4147-A177-3AD203B41FA5}">
                      <a16:colId xmlns:a16="http://schemas.microsoft.com/office/drawing/2014/main" val="1352263463"/>
                    </a:ext>
                  </a:extLst>
                </a:gridCol>
                <a:gridCol w="1309577">
                  <a:extLst>
                    <a:ext uri="{9D8B030D-6E8A-4147-A177-3AD203B41FA5}">
                      <a16:colId xmlns:a16="http://schemas.microsoft.com/office/drawing/2014/main" val="2531811406"/>
                    </a:ext>
                  </a:extLst>
                </a:gridCol>
                <a:gridCol w="1309577">
                  <a:extLst>
                    <a:ext uri="{9D8B030D-6E8A-4147-A177-3AD203B41FA5}">
                      <a16:colId xmlns:a16="http://schemas.microsoft.com/office/drawing/2014/main" val="3398419097"/>
                    </a:ext>
                  </a:extLst>
                </a:gridCol>
              </a:tblGrid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Species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Individual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030394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Child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8,000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66201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Child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6,000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993791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Adult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10,000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565218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Adult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9,000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020836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Child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473542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Child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884727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Adult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926782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Adult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56834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BFB356D-7EB6-D94B-AD42-C2027BC74EF0}"/>
              </a:ext>
            </a:extLst>
          </p:cNvPr>
          <p:cNvSpPr txBox="1"/>
          <p:nvPr/>
        </p:nvSpPr>
        <p:spPr>
          <a:xfrm>
            <a:off x="4275212" y="1184636"/>
            <a:ext cx="443890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/>
              <a:t>Weight_data</a:t>
            </a:r>
            <a:r>
              <a:rPr lang="en-US" sz="2600" dirty="0"/>
              <a:t> %&gt;% </a:t>
            </a:r>
          </a:p>
          <a:p>
            <a:r>
              <a:rPr lang="en-US" sz="2600" dirty="0"/>
              <a:t>	</a:t>
            </a:r>
            <a:r>
              <a:rPr lang="en-US" sz="2600" dirty="0" err="1"/>
              <a:t>group_by</a:t>
            </a:r>
            <a:r>
              <a:rPr lang="en-US" sz="2600" dirty="0"/>
              <a:t>(Species, Age)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9C6AEA-CD27-2642-8234-C5554CAB99C3}"/>
              </a:ext>
            </a:extLst>
          </p:cNvPr>
          <p:cNvCxnSpPr/>
          <p:nvPr/>
        </p:nvCxnSpPr>
        <p:spPr>
          <a:xfrm>
            <a:off x="6654546" y="2044530"/>
            <a:ext cx="102739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542073-3730-854E-9611-CB0FC1821712}"/>
              </a:ext>
            </a:extLst>
          </p:cNvPr>
          <p:cNvCxnSpPr/>
          <p:nvPr/>
        </p:nvCxnSpPr>
        <p:spPr>
          <a:xfrm>
            <a:off x="275516" y="2621473"/>
            <a:ext cx="102739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623790-12B8-334A-8C68-6AE036A91BB0}"/>
              </a:ext>
            </a:extLst>
          </p:cNvPr>
          <p:cNvCxnSpPr>
            <a:cxnSpLocks/>
          </p:cNvCxnSpPr>
          <p:nvPr/>
        </p:nvCxnSpPr>
        <p:spPr>
          <a:xfrm>
            <a:off x="7770325" y="2044530"/>
            <a:ext cx="68787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C7AB18-F398-3D46-9F6F-210037040CD4}"/>
              </a:ext>
            </a:extLst>
          </p:cNvPr>
          <p:cNvCxnSpPr/>
          <p:nvPr/>
        </p:nvCxnSpPr>
        <p:spPr>
          <a:xfrm>
            <a:off x="1636230" y="2621473"/>
            <a:ext cx="102739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5CE378BD-11DF-1D4A-B180-A72D7168E6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5857692"/>
              </p:ext>
            </p:extLst>
          </p:nvPr>
        </p:nvGraphicFramePr>
        <p:xfrm>
          <a:off x="6405210" y="2269656"/>
          <a:ext cx="5238308" cy="4098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77">
                  <a:extLst>
                    <a:ext uri="{9D8B030D-6E8A-4147-A177-3AD203B41FA5}">
                      <a16:colId xmlns:a16="http://schemas.microsoft.com/office/drawing/2014/main" val="2017605761"/>
                    </a:ext>
                  </a:extLst>
                </a:gridCol>
                <a:gridCol w="1309577">
                  <a:extLst>
                    <a:ext uri="{9D8B030D-6E8A-4147-A177-3AD203B41FA5}">
                      <a16:colId xmlns:a16="http://schemas.microsoft.com/office/drawing/2014/main" val="1352263463"/>
                    </a:ext>
                  </a:extLst>
                </a:gridCol>
                <a:gridCol w="1309577">
                  <a:extLst>
                    <a:ext uri="{9D8B030D-6E8A-4147-A177-3AD203B41FA5}">
                      <a16:colId xmlns:a16="http://schemas.microsoft.com/office/drawing/2014/main" val="2531811406"/>
                    </a:ext>
                  </a:extLst>
                </a:gridCol>
                <a:gridCol w="1309577">
                  <a:extLst>
                    <a:ext uri="{9D8B030D-6E8A-4147-A177-3AD203B41FA5}">
                      <a16:colId xmlns:a16="http://schemas.microsoft.com/office/drawing/2014/main" val="3398419097"/>
                    </a:ext>
                  </a:extLst>
                </a:gridCol>
              </a:tblGrid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Species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Individual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030394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Child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8,000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66201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Child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6,000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993791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Adult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10,000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565218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Adult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9,000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020836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Child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73542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Child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884727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Adult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926782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Adult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5683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DDD81F-F606-9744-8F0B-28525211789D}"/>
              </a:ext>
            </a:extLst>
          </p:cNvPr>
          <p:cNvSpPr txBox="1"/>
          <p:nvPr/>
        </p:nvSpPr>
        <p:spPr>
          <a:xfrm>
            <a:off x="8458199" y="556770"/>
            <a:ext cx="359228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4 unique combinations of Species and Age!</a:t>
            </a:r>
          </a:p>
        </p:txBody>
      </p:sp>
    </p:spTree>
    <p:extLst>
      <p:ext uri="{BB962C8B-B14F-4D97-AF65-F5344CB8AC3E}">
        <p14:creationId xmlns:p14="http://schemas.microsoft.com/office/powerpoint/2010/main" val="169702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5CE378BD-11DF-1D4A-B180-A72D7168E6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7653852"/>
              </p:ext>
            </p:extLst>
          </p:nvPr>
        </p:nvGraphicFramePr>
        <p:xfrm>
          <a:off x="231761" y="2258778"/>
          <a:ext cx="5238308" cy="4098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77">
                  <a:extLst>
                    <a:ext uri="{9D8B030D-6E8A-4147-A177-3AD203B41FA5}">
                      <a16:colId xmlns:a16="http://schemas.microsoft.com/office/drawing/2014/main" val="2017605761"/>
                    </a:ext>
                  </a:extLst>
                </a:gridCol>
                <a:gridCol w="1309577">
                  <a:extLst>
                    <a:ext uri="{9D8B030D-6E8A-4147-A177-3AD203B41FA5}">
                      <a16:colId xmlns:a16="http://schemas.microsoft.com/office/drawing/2014/main" val="1352263463"/>
                    </a:ext>
                  </a:extLst>
                </a:gridCol>
                <a:gridCol w="1309577">
                  <a:extLst>
                    <a:ext uri="{9D8B030D-6E8A-4147-A177-3AD203B41FA5}">
                      <a16:colId xmlns:a16="http://schemas.microsoft.com/office/drawing/2014/main" val="2531811406"/>
                    </a:ext>
                  </a:extLst>
                </a:gridCol>
                <a:gridCol w="1309577">
                  <a:extLst>
                    <a:ext uri="{9D8B030D-6E8A-4147-A177-3AD203B41FA5}">
                      <a16:colId xmlns:a16="http://schemas.microsoft.com/office/drawing/2014/main" val="3398419097"/>
                    </a:ext>
                  </a:extLst>
                </a:gridCol>
              </a:tblGrid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Species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Individual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030394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Child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8,000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66201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Child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6,000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993791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Adult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10,000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565218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Adult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9,000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020836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Child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73542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Child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884727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Adult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926782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Adult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56834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ACE3471-CA0C-754D-99EB-A5D2FBD8C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917" y="0"/>
            <a:ext cx="5396165" cy="1325563"/>
          </a:xfrm>
        </p:spPr>
        <p:txBody>
          <a:bodyPr/>
          <a:lstStyle/>
          <a:p>
            <a:pPr algn="ctr"/>
            <a:r>
              <a:rPr lang="en-US" dirty="0" err="1"/>
              <a:t>group_by</a:t>
            </a:r>
            <a:r>
              <a:rPr lang="en-US" dirty="0"/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FB356D-7EB6-D94B-AD42-C2027BC74EF0}"/>
              </a:ext>
            </a:extLst>
          </p:cNvPr>
          <p:cNvSpPr txBox="1"/>
          <p:nvPr/>
        </p:nvSpPr>
        <p:spPr>
          <a:xfrm>
            <a:off x="4716095" y="1184636"/>
            <a:ext cx="690080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/>
              <a:t>Weight_data</a:t>
            </a:r>
            <a:r>
              <a:rPr lang="en-US" sz="2600" dirty="0"/>
              <a:t> %&gt;% </a:t>
            </a:r>
          </a:p>
          <a:p>
            <a:r>
              <a:rPr lang="en-US" sz="2600" dirty="0"/>
              <a:t>	</a:t>
            </a:r>
            <a:r>
              <a:rPr lang="en-US" sz="2600" dirty="0" err="1"/>
              <a:t>group_by</a:t>
            </a:r>
            <a:r>
              <a:rPr lang="en-US" sz="2600" dirty="0"/>
              <a:t>(Species, Age) %&gt;%</a:t>
            </a:r>
          </a:p>
          <a:p>
            <a:r>
              <a:rPr lang="en-US" sz="2600" dirty="0"/>
              <a:t>	</a:t>
            </a:r>
            <a:r>
              <a:rPr lang="en-US" sz="2600" dirty="0" err="1"/>
              <a:t>summarise</a:t>
            </a:r>
            <a:r>
              <a:rPr lang="en-US" sz="2600" dirty="0"/>
              <a:t>(</a:t>
            </a:r>
            <a:r>
              <a:rPr lang="en-US" sz="2600" dirty="0" err="1"/>
              <a:t>mean_weight</a:t>
            </a:r>
            <a:r>
              <a:rPr lang="en-US" sz="2600" dirty="0"/>
              <a:t> = mean(Weight))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6AE06007-18BF-AA46-A5C0-90A64C215C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5208969"/>
              </p:ext>
            </p:extLst>
          </p:nvPr>
        </p:nvGraphicFramePr>
        <p:xfrm>
          <a:off x="7111532" y="3169662"/>
          <a:ext cx="3928731" cy="2277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77">
                  <a:extLst>
                    <a:ext uri="{9D8B030D-6E8A-4147-A177-3AD203B41FA5}">
                      <a16:colId xmlns:a16="http://schemas.microsoft.com/office/drawing/2014/main" val="2017605761"/>
                    </a:ext>
                  </a:extLst>
                </a:gridCol>
                <a:gridCol w="1309577">
                  <a:extLst>
                    <a:ext uri="{9D8B030D-6E8A-4147-A177-3AD203B41FA5}">
                      <a16:colId xmlns:a16="http://schemas.microsoft.com/office/drawing/2014/main" val="1352263463"/>
                    </a:ext>
                  </a:extLst>
                </a:gridCol>
                <a:gridCol w="1309577">
                  <a:extLst>
                    <a:ext uri="{9D8B030D-6E8A-4147-A177-3AD203B41FA5}">
                      <a16:colId xmlns:a16="http://schemas.microsoft.com/office/drawing/2014/main" val="3398419097"/>
                    </a:ext>
                  </a:extLst>
                </a:gridCol>
              </a:tblGrid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Species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030394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Child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7,000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66201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Adult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9,500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565218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Child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0.035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73542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Adult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926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33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F452793-D171-0A41-A13B-00B07AE01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091" y="-4313"/>
            <a:ext cx="9351817" cy="6858000"/>
          </a:xfrm>
        </p:spPr>
      </p:pic>
    </p:spTree>
    <p:extLst>
      <p:ext uri="{BB962C8B-B14F-4D97-AF65-F5344CB8AC3E}">
        <p14:creationId xmlns:p14="http://schemas.microsoft.com/office/powerpoint/2010/main" val="1759335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482</Words>
  <Application>Microsoft Macintosh PowerPoint</Application>
  <PresentationFormat>Widescreen</PresentationFormat>
  <Paragraphs>324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Workshop 4: Voter Turnout</vt:lpstr>
      <vt:lpstr>group_by()</vt:lpstr>
      <vt:lpstr>summarise()</vt:lpstr>
      <vt:lpstr>summarise()</vt:lpstr>
      <vt:lpstr>summarise()</vt:lpstr>
      <vt:lpstr>summarise()</vt:lpstr>
      <vt:lpstr>group_by()</vt:lpstr>
      <vt:lpstr>group_by()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4: Voter Turnout</dc:title>
  <dc:creator>Calvin Munson</dc:creator>
  <cp:lastModifiedBy>Calvin Munson</cp:lastModifiedBy>
  <cp:revision>12</cp:revision>
  <dcterms:created xsi:type="dcterms:W3CDTF">2020-04-30T20:27:39Z</dcterms:created>
  <dcterms:modified xsi:type="dcterms:W3CDTF">2020-11-20T03:00:18Z</dcterms:modified>
</cp:coreProperties>
</file>