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1"/>
  </p:normalViewPr>
  <p:slideViewPr>
    <p:cSldViewPr snapToGrid="0" snapToObjects="1">
      <p:cViewPr>
        <p:scale>
          <a:sx n="79" d="100"/>
          <a:sy n="79" d="100"/>
        </p:scale>
        <p:origin x="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2F60-E3DC-D64D-B264-7756ECE6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83A32-2830-7F4F-9119-C0BDC7DD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BFD3-040F-5D42-95B3-A06C790B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5210-8568-F949-AAA5-4CDA9094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1BE6-D268-1D49-A3B8-486EA49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6527-272A-7747-83F4-EAFFDF68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CFCD4-5B2D-EB40-8B9C-9AB25750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B43D-F5FF-B04B-A089-5B0A9D5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95B-F351-0945-BC3D-600FA06A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4C6-6358-444E-8464-63FE864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F09D8-3EC7-7A45-AD13-327A5EB1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EE75-A59A-2247-935B-DFF0FE24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42DB-67D0-5D47-9655-9AB654EF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2FC4-36D3-8146-B1C8-DECDA08D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4EAF-4305-444A-BC60-11D08E61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28B0-F0B9-0E49-9087-52ABE8D7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DA15-4281-2447-A59F-9A4E0675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837B-C4C2-FA45-9E87-5FF46CFC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8806-2952-8E4A-B328-553013A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F970-A68E-DF42-9F51-5FE06B71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724F-68CA-834E-88A6-B0E05CF1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38DA-345E-7146-83A1-F3D63CBC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98FD-78ED-D84A-80D1-811D231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8FB9-03A6-104C-A8F1-F742EE65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0A7D-0DCD-694B-B0D2-D1376F88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7349-9D32-0848-B9DA-9D70CAA1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8ECC-BDBF-644A-B613-E543839F8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EC80-6AEF-8349-8C26-4A1A0F5C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1578-CD5C-0747-9FAA-EE9EA050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8A3D-F502-B14B-B91E-B9A93F6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097D-23D0-2942-9C5B-5ABF0779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73E2-85CC-E24E-8CF5-3302DE99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AF96-18C5-B441-A9BD-E04CC34B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C29E4-B1FA-5A45-BD7E-8E8F99EB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69222-8159-8344-8BE2-DA075686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133E6-E42F-D04D-AD62-7D52011B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EA6B5-37A7-E54B-A401-F67E09BB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476BE-DB4E-0149-926F-80CE754D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DA51-182E-C449-B7C9-0978754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A0F3-52B5-7046-99B1-E1812DD0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40F09-B8E3-5648-BEEE-16BF38AF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02D8-5453-C049-B716-1C78DF24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DB86-D2C8-5B4E-A7AC-82ABD293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BB68A-BC21-844F-B8B2-61C5F197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5093D-78B4-034E-B538-3650092E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24E0B-645A-C34C-87E8-BE5633C0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4B7-0009-8442-A064-F99D022D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1F89-A8BB-6F4E-A618-3A7D9FB6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4C60-2FF7-D649-90BD-75DAF10D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9971-EEBB-E94E-B245-8FF92A0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CE009-2817-734B-9689-07F9ED66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8B54-A8D0-4E41-9E21-AA708727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D639-5938-AB4D-88B1-53CA31F5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CEBD-96AA-4049-AE26-FAC3CD3F7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80C56-1DF1-8C47-9DCA-29DABB45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2E34-3F92-B845-816F-78AD934B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3EDF-A226-C248-9CB0-618ACB93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842B-05BD-B145-94D2-6F16427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5101-958D-1B40-BACC-DB684B38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5DB4-0B44-EA40-A0AF-DDEC3DC6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4FC2-5FB5-244E-B3D5-5FFE922D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8BA4-23A0-6A49-916C-C3F9B2CD321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83C0-15F8-A04F-90EE-786CCE9A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4430-AE7A-914E-8D0F-CD4FE495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30BB-58B0-074B-91DF-24B24272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0B3FB2E-3592-B048-865B-A2F9D57A3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6" r="21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A3238-7847-B94C-AB28-00D8BFB40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419" y="3315297"/>
            <a:ext cx="4237245" cy="1667324"/>
          </a:xfrm>
        </p:spPr>
        <p:txBody>
          <a:bodyPr>
            <a:normAutofit/>
          </a:bodyPr>
          <a:lstStyle/>
          <a:p>
            <a:r>
              <a:rPr lang="en-US" sz="5000" dirty="0"/>
              <a:t>Workshop 4: Voter Turnout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4762B-A3AA-874C-AD56-5899E67A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408931"/>
            <a:ext cx="4330262" cy="683284"/>
          </a:xfrm>
        </p:spPr>
        <p:txBody>
          <a:bodyPr>
            <a:normAutofit/>
          </a:bodyPr>
          <a:lstStyle/>
          <a:p>
            <a:r>
              <a:rPr lang="en-US" sz="2500" dirty="0"/>
              <a:t>Calvin J. Munson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A95153-2704-084A-847F-CD5E14216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124205"/>
              </p:ext>
            </p:extLst>
          </p:nvPr>
        </p:nvGraphicFramePr>
        <p:xfrm>
          <a:off x="591000" y="2258778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894063"/>
              </p:ext>
            </p:extLst>
          </p:nvPr>
        </p:nvGraphicFramePr>
        <p:xfrm>
          <a:off x="7106851" y="2258778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FB356D-7EB6-D94B-AD42-C2027BC74EF0}"/>
              </a:ext>
            </a:extLst>
          </p:cNvPr>
          <p:cNvSpPr txBox="1"/>
          <p:nvPr/>
        </p:nvSpPr>
        <p:spPr>
          <a:xfrm>
            <a:off x="4275212" y="1184636"/>
            <a:ext cx="36016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C6AEA-CD27-2642-8234-C5554CAB99C3}"/>
              </a:ext>
            </a:extLst>
          </p:cNvPr>
          <p:cNvCxnSpPr/>
          <p:nvPr/>
        </p:nvCxnSpPr>
        <p:spPr>
          <a:xfrm>
            <a:off x="6654546" y="2044530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42073-3730-854E-9611-CB0FC1821712}"/>
              </a:ext>
            </a:extLst>
          </p:cNvPr>
          <p:cNvCxnSpPr/>
          <p:nvPr/>
        </p:nvCxnSpPr>
        <p:spPr>
          <a:xfrm>
            <a:off x="863346" y="2621473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719891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36016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D06D5-8B13-2742-8ECC-48F5E6BA0B56}"/>
              </a:ext>
            </a:extLst>
          </p:cNvPr>
          <p:cNvSpPr txBox="1"/>
          <p:nvPr/>
        </p:nvSpPr>
        <p:spPr>
          <a:xfrm>
            <a:off x="5798472" y="3429000"/>
            <a:ext cx="5544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Say we want to calculate the average weight of each species….</a:t>
            </a: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757818C3-E9BE-8148-A799-266624342444}"/>
              </a:ext>
            </a:extLst>
          </p:cNvPr>
          <p:cNvSpPr/>
          <p:nvPr/>
        </p:nvSpPr>
        <p:spPr>
          <a:xfrm>
            <a:off x="3537471" y="2640945"/>
            <a:ext cx="1658901" cy="1822503"/>
          </a:xfrm>
          <a:prstGeom prst="frame">
            <a:avLst>
              <a:gd name="adj1" fmla="val 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D139F665-B63A-8D46-9449-A9C1CFA0995A}"/>
              </a:ext>
            </a:extLst>
          </p:cNvPr>
          <p:cNvSpPr/>
          <p:nvPr/>
        </p:nvSpPr>
        <p:spPr>
          <a:xfrm>
            <a:off x="3572958" y="4437894"/>
            <a:ext cx="1658901" cy="2004753"/>
          </a:xfrm>
          <a:prstGeom prst="frame">
            <a:avLst>
              <a:gd name="adj1" fmla="val 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022645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69008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 %&gt;%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93F88B-B734-F544-A6F2-85B74863C0E9}"/>
              </a:ext>
            </a:extLst>
          </p:cNvPr>
          <p:cNvCxnSpPr/>
          <p:nvPr/>
        </p:nvCxnSpPr>
        <p:spPr>
          <a:xfrm flipH="1">
            <a:off x="7280694" y="2477298"/>
            <a:ext cx="276046" cy="8007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7CB3B-FE6F-6148-BAB5-199CAA16F01B}"/>
              </a:ext>
            </a:extLst>
          </p:cNvPr>
          <p:cNvSpPr txBox="1"/>
          <p:nvPr/>
        </p:nvSpPr>
        <p:spPr>
          <a:xfrm>
            <a:off x="5632797" y="3278038"/>
            <a:ext cx="285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Name of new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A4417F-7291-2643-87C9-531C457E95C8}"/>
              </a:ext>
            </a:extLst>
          </p:cNvPr>
          <p:cNvCxnSpPr>
            <a:cxnSpLocks/>
          </p:cNvCxnSpPr>
          <p:nvPr/>
        </p:nvCxnSpPr>
        <p:spPr>
          <a:xfrm>
            <a:off x="10455215" y="2477298"/>
            <a:ext cx="389951" cy="8007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A880F-B493-3140-AB3C-35FF11F1216B}"/>
              </a:ext>
            </a:extLst>
          </p:cNvPr>
          <p:cNvSpPr txBox="1"/>
          <p:nvPr/>
        </p:nvSpPr>
        <p:spPr>
          <a:xfrm>
            <a:off x="9197269" y="3278038"/>
            <a:ext cx="285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Column that you want to summarize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374873-9416-144C-9931-A115085EBB9C}"/>
              </a:ext>
            </a:extLst>
          </p:cNvPr>
          <p:cNvCxnSpPr>
            <a:cxnSpLocks/>
          </p:cNvCxnSpPr>
          <p:nvPr/>
        </p:nvCxnSpPr>
        <p:spPr>
          <a:xfrm flipH="1">
            <a:off x="8734853" y="2477298"/>
            <a:ext cx="613582" cy="19034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F0595A-2AA0-9645-8D58-2AEFE1255FD0}"/>
              </a:ext>
            </a:extLst>
          </p:cNvPr>
          <p:cNvSpPr txBox="1"/>
          <p:nvPr/>
        </p:nvSpPr>
        <p:spPr>
          <a:xfrm>
            <a:off x="7041498" y="4448110"/>
            <a:ext cx="33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Function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30733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976830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380FCE-7679-CE49-9E07-598E57239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107214"/>
              </p:ext>
            </p:extLst>
          </p:nvPr>
        </p:nvGraphicFramePr>
        <p:xfrm>
          <a:off x="7848843" y="3607851"/>
          <a:ext cx="3400002" cy="136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1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700001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mean_weight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8,250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0.0375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69008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(Species) %&gt;%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0FAFCE-648F-554A-865A-CE3244D202C8}"/>
              </a:ext>
            </a:extLst>
          </p:cNvPr>
          <p:cNvCxnSpPr>
            <a:cxnSpLocks/>
          </p:cNvCxnSpPr>
          <p:nvPr/>
        </p:nvCxnSpPr>
        <p:spPr>
          <a:xfrm>
            <a:off x="5131186" y="4727273"/>
            <a:ext cx="4547652" cy="246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F5808-8559-7F4D-9C30-96B229637DCB}"/>
              </a:ext>
            </a:extLst>
          </p:cNvPr>
          <p:cNvCxnSpPr>
            <a:cxnSpLocks/>
          </p:cNvCxnSpPr>
          <p:nvPr/>
        </p:nvCxnSpPr>
        <p:spPr>
          <a:xfrm flipV="1">
            <a:off x="5131186" y="4974177"/>
            <a:ext cx="4547652" cy="21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0FB9-F680-B242-AD9F-3FBF25F0AE29}"/>
              </a:ext>
            </a:extLst>
          </p:cNvPr>
          <p:cNvCxnSpPr>
            <a:cxnSpLocks/>
          </p:cNvCxnSpPr>
          <p:nvPr/>
        </p:nvCxnSpPr>
        <p:spPr>
          <a:xfrm flipV="1">
            <a:off x="5131186" y="4974177"/>
            <a:ext cx="4823697" cy="661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48899C-3CE8-B147-9E33-69DCCA9ED9B7}"/>
              </a:ext>
            </a:extLst>
          </p:cNvPr>
          <p:cNvCxnSpPr>
            <a:cxnSpLocks/>
          </p:cNvCxnSpPr>
          <p:nvPr/>
        </p:nvCxnSpPr>
        <p:spPr>
          <a:xfrm flipV="1">
            <a:off x="5131186" y="4974177"/>
            <a:ext cx="5341282" cy="1159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2B99-26F0-0345-BD1C-BBA43AD9C091}"/>
              </a:ext>
            </a:extLst>
          </p:cNvPr>
          <p:cNvCxnSpPr>
            <a:cxnSpLocks/>
          </p:cNvCxnSpPr>
          <p:nvPr/>
        </p:nvCxnSpPr>
        <p:spPr>
          <a:xfrm>
            <a:off x="5131186" y="4167562"/>
            <a:ext cx="482369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E11FA-9F2B-034A-A8BA-5DB54ED6D0AF}"/>
              </a:ext>
            </a:extLst>
          </p:cNvPr>
          <p:cNvCxnSpPr>
            <a:cxnSpLocks/>
          </p:cNvCxnSpPr>
          <p:nvPr/>
        </p:nvCxnSpPr>
        <p:spPr>
          <a:xfrm>
            <a:off x="5131186" y="2971800"/>
            <a:ext cx="4685674" cy="11342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AB95E1-A948-6A4F-853F-F1EDADA91001}"/>
              </a:ext>
            </a:extLst>
          </p:cNvPr>
          <p:cNvCxnSpPr>
            <a:cxnSpLocks/>
          </p:cNvCxnSpPr>
          <p:nvPr/>
        </p:nvCxnSpPr>
        <p:spPr>
          <a:xfrm>
            <a:off x="5131186" y="3429000"/>
            <a:ext cx="4801918" cy="7657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3783FF-2AC0-244E-948C-26986ED8F9B5}"/>
              </a:ext>
            </a:extLst>
          </p:cNvPr>
          <p:cNvCxnSpPr>
            <a:cxnSpLocks/>
          </p:cNvCxnSpPr>
          <p:nvPr/>
        </p:nvCxnSpPr>
        <p:spPr>
          <a:xfrm>
            <a:off x="5131186" y="3886200"/>
            <a:ext cx="4823697" cy="2198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401A8B-84D9-6746-8163-E75EE6678F3C}"/>
              </a:ext>
            </a:extLst>
          </p:cNvPr>
          <p:cNvCxnSpPr>
            <a:cxnSpLocks/>
          </p:cNvCxnSpPr>
          <p:nvPr/>
        </p:nvCxnSpPr>
        <p:spPr>
          <a:xfrm>
            <a:off x="4865914" y="1613635"/>
            <a:ext cx="3868939" cy="43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75C81-2E55-DC4A-ACB2-BA29CAD0C387}"/>
              </a:ext>
            </a:extLst>
          </p:cNvPr>
          <p:cNvCxnSpPr>
            <a:cxnSpLocks/>
          </p:cNvCxnSpPr>
          <p:nvPr/>
        </p:nvCxnSpPr>
        <p:spPr>
          <a:xfrm flipV="1">
            <a:off x="5224550" y="1603912"/>
            <a:ext cx="3510303" cy="4992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F9624B-9B82-B540-8036-223768144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24556"/>
              </p:ext>
            </p:extLst>
          </p:nvPr>
        </p:nvGraphicFramePr>
        <p:xfrm>
          <a:off x="671545" y="2241525"/>
          <a:ext cx="4459641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4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48654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380FCE-7679-CE49-9E07-598E57239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994038"/>
              </p:ext>
            </p:extLst>
          </p:nvPr>
        </p:nvGraphicFramePr>
        <p:xfrm>
          <a:off x="7848843" y="3607851"/>
          <a:ext cx="1700001" cy="9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1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mean_weight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4,125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531B3-1694-5746-A187-49DF5A2FBEE2}"/>
              </a:ext>
            </a:extLst>
          </p:cNvPr>
          <p:cNvSpPr txBox="1"/>
          <p:nvPr/>
        </p:nvSpPr>
        <p:spPr>
          <a:xfrm>
            <a:off x="4275212" y="1184636"/>
            <a:ext cx="69008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B9CE58-06A6-A646-AABA-231F3BC6549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6639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427760-90D6-A94F-B250-ACF74C1DBC9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11211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ADA75E-1857-3E4C-BA80-53B9D13AC3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15726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D57D9-3A2E-4748-8DC4-C86698904B9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20700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991EF-C8E8-7641-9444-71E98A8B12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31186" y="4063293"/>
            <a:ext cx="2717657" cy="10427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F83C2-59FA-164C-A060-4F942D44C45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1186" y="2971800"/>
            <a:ext cx="2717657" cy="10914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5952D-A5BB-3C45-8630-4EEC217557C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1186" y="3429000"/>
            <a:ext cx="2717657" cy="6342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998B3-4DEE-F345-BBCA-AFD65200408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1186" y="3886200"/>
            <a:ext cx="2717657" cy="1770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A95153-2704-084A-847F-CD5E14216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340301"/>
              </p:ext>
            </p:extLst>
          </p:nvPr>
        </p:nvGraphicFramePr>
        <p:xfrm>
          <a:off x="231761" y="2258778"/>
          <a:ext cx="5238308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FB356D-7EB6-D94B-AD42-C2027BC74EF0}"/>
              </a:ext>
            </a:extLst>
          </p:cNvPr>
          <p:cNvSpPr txBox="1"/>
          <p:nvPr/>
        </p:nvSpPr>
        <p:spPr>
          <a:xfrm>
            <a:off x="4275212" y="1184636"/>
            <a:ext cx="44389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(Species, Age)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C6AEA-CD27-2642-8234-C5554CAB99C3}"/>
              </a:ext>
            </a:extLst>
          </p:cNvPr>
          <p:cNvCxnSpPr/>
          <p:nvPr/>
        </p:nvCxnSpPr>
        <p:spPr>
          <a:xfrm>
            <a:off x="6654546" y="2044530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42073-3730-854E-9611-CB0FC1821712}"/>
              </a:ext>
            </a:extLst>
          </p:cNvPr>
          <p:cNvCxnSpPr/>
          <p:nvPr/>
        </p:nvCxnSpPr>
        <p:spPr>
          <a:xfrm>
            <a:off x="275516" y="2621473"/>
            <a:ext cx="10273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623790-12B8-334A-8C68-6AE036A91BB0}"/>
              </a:ext>
            </a:extLst>
          </p:cNvPr>
          <p:cNvCxnSpPr>
            <a:cxnSpLocks/>
          </p:cNvCxnSpPr>
          <p:nvPr/>
        </p:nvCxnSpPr>
        <p:spPr>
          <a:xfrm>
            <a:off x="7770325" y="2044530"/>
            <a:ext cx="6878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C7AB18-F398-3D46-9F6F-210037040CD4}"/>
              </a:ext>
            </a:extLst>
          </p:cNvPr>
          <p:cNvCxnSpPr/>
          <p:nvPr/>
        </p:nvCxnSpPr>
        <p:spPr>
          <a:xfrm>
            <a:off x="1636230" y="2621473"/>
            <a:ext cx="10273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CE378BD-11DF-1D4A-B180-A72D7168E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857692"/>
              </p:ext>
            </p:extLst>
          </p:nvPr>
        </p:nvGraphicFramePr>
        <p:xfrm>
          <a:off x="6405210" y="2269656"/>
          <a:ext cx="5238308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DDD81F-F606-9744-8F0B-28525211789D}"/>
              </a:ext>
            </a:extLst>
          </p:cNvPr>
          <p:cNvSpPr txBox="1"/>
          <p:nvPr/>
        </p:nvSpPr>
        <p:spPr>
          <a:xfrm>
            <a:off x="8458199" y="556770"/>
            <a:ext cx="35922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4 unique combinations of Species and Age!</a:t>
            </a:r>
          </a:p>
        </p:txBody>
      </p:sp>
    </p:spTree>
    <p:extLst>
      <p:ext uri="{BB962C8B-B14F-4D97-AF65-F5344CB8AC3E}">
        <p14:creationId xmlns:p14="http://schemas.microsoft.com/office/powerpoint/2010/main" val="16970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CE378BD-11DF-1D4A-B180-A72D7168E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53852"/>
              </p:ext>
            </p:extLst>
          </p:nvPr>
        </p:nvGraphicFramePr>
        <p:xfrm>
          <a:off x="231761" y="2258778"/>
          <a:ext cx="5238308" cy="40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2531811406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6,000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9379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0836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4727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3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CE3471-CA0C-754D-99EB-A5D2FBD8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7" y="0"/>
            <a:ext cx="5396165" cy="1325563"/>
          </a:xfrm>
        </p:spPr>
        <p:txBody>
          <a:bodyPr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B356D-7EB6-D94B-AD42-C2027BC74EF0}"/>
              </a:ext>
            </a:extLst>
          </p:cNvPr>
          <p:cNvSpPr txBox="1"/>
          <p:nvPr/>
        </p:nvSpPr>
        <p:spPr>
          <a:xfrm>
            <a:off x="4716095" y="1184636"/>
            <a:ext cx="69008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Weight_data</a:t>
            </a:r>
            <a:r>
              <a:rPr lang="en-US" sz="2600" dirty="0"/>
              <a:t> %&gt;% 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group_by</a:t>
            </a:r>
            <a:r>
              <a:rPr lang="en-US" sz="2600" dirty="0"/>
              <a:t>(Species, Age) %&gt;%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mean_weight</a:t>
            </a:r>
            <a:r>
              <a:rPr lang="en-US" sz="2600" dirty="0"/>
              <a:t> = mean(Weight))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6AE06007-18BF-AA46-A5C0-90A64C215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208969"/>
              </p:ext>
            </p:extLst>
          </p:nvPr>
        </p:nvGraphicFramePr>
        <p:xfrm>
          <a:off x="7111532" y="3169662"/>
          <a:ext cx="3928731" cy="227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017605761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1352263463"/>
                    </a:ext>
                  </a:extLst>
                </a:gridCol>
                <a:gridCol w="1309577">
                  <a:extLst>
                    <a:ext uri="{9D8B030D-6E8A-4147-A177-3AD203B41FA5}">
                      <a16:colId xmlns:a16="http://schemas.microsoft.com/office/drawing/2014/main" val="3398419097"/>
                    </a:ext>
                  </a:extLst>
                </a:gridCol>
              </a:tblGrid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0394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7,000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6201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Elephant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9,500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5218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73542"/>
                  </a:ext>
                </a:extLst>
              </a:tr>
              <a:tr h="4554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Sparrow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62455" marR="62455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2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52793-D171-0A41-A13B-00B07AE01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91" y="-4313"/>
            <a:ext cx="9351817" cy="6858000"/>
          </a:xfrm>
        </p:spPr>
      </p:pic>
    </p:spTree>
    <p:extLst>
      <p:ext uri="{BB962C8B-B14F-4D97-AF65-F5344CB8AC3E}">
        <p14:creationId xmlns:p14="http://schemas.microsoft.com/office/powerpoint/2010/main" val="17593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482</Words>
  <Application>Microsoft Macintosh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4: Voter Turnout</vt:lpstr>
      <vt:lpstr>group_by()</vt:lpstr>
      <vt:lpstr>summarise()</vt:lpstr>
      <vt:lpstr>summarise()</vt:lpstr>
      <vt:lpstr>summarise()</vt:lpstr>
      <vt:lpstr>summarise()</vt:lpstr>
      <vt:lpstr>group_by()</vt:lpstr>
      <vt:lpstr>group_by()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4: Voter Turnout</dc:title>
  <dc:creator>Calvin Munson</dc:creator>
  <cp:lastModifiedBy>Calvin Munson</cp:lastModifiedBy>
  <cp:revision>12</cp:revision>
  <dcterms:created xsi:type="dcterms:W3CDTF">2020-04-30T20:27:39Z</dcterms:created>
  <dcterms:modified xsi:type="dcterms:W3CDTF">2020-04-30T21:31:43Z</dcterms:modified>
</cp:coreProperties>
</file>