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 id="275"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ltLang="en-US" dirty="0">
                <a:latin typeface="Times New Roman" panose="02020603050405020304" charset="0"/>
                <a:cs typeface="Times New Roman" panose="02020603050405020304" charset="0"/>
              </a:rPr>
              <a:t>Application of Intelligent Recommendation for Agricultural cultivation.</a:t>
            </a:r>
            <a:endParaRPr lang="en-GB" alt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literature survey</a:t>
            </a:r>
            <a:endParaRPr lang="en-US"/>
          </a:p>
        </p:txBody>
      </p:sp>
      <p:sp>
        <p:nvSpPr>
          <p:cNvPr id="3" name="Content Placeholder 2"/>
          <p:cNvSpPr>
            <a:spLocks noGrp="1"/>
          </p:cNvSpPr>
          <p:nvPr>
            <p:ph idx="1"/>
          </p:nvPr>
        </p:nvSpPr>
        <p:spPr/>
        <p:txBody>
          <a:bodyPr/>
          <a:p>
            <a:r>
              <a:rPr lang="en-US"/>
              <a:t>Title: Soil Classification using Machine Learning Methodsand Crop Suggestion Based on soil series</a:t>
            </a:r>
            <a:endParaRPr lang="en-US"/>
          </a:p>
          <a:p>
            <a:r>
              <a:rPr lang="en-US"/>
              <a:t>Author: Sk Al Zaminur Rahman, S.M. Mohidul Islam, KaushikChandra Mitra</a:t>
            </a:r>
            <a:endParaRPr lang="en-US"/>
          </a:p>
          <a:p>
            <a:r>
              <a:rPr lang="en-US"/>
              <a:t>Method Used: Weighted K-NN, SVM, Bagged TreeRemark: SVM has given the highest accuracy in soilclassification as compared to K-NN and Bagged treealgorithms.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literature survey</a:t>
            </a:r>
            <a:endParaRPr lang="en-US"/>
          </a:p>
        </p:txBody>
      </p:sp>
      <p:sp>
        <p:nvSpPr>
          <p:cNvPr id="3" name="Content Placeholder 2"/>
          <p:cNvSpPr>
            <a:spLocks noGrp="1"/>
          </p:cNvSpPr>
          <p:nvPr>
            <p:ph idx="1"/>
          </p:nvPr>
        </p:nvSpPr>
        <p:spPr/>
        <p:txBody>
          <a:bodyPr/>
          <a:p>
            <a:r>
              <a:rPr lang="en-US"/>
              <a:t>Title: AgroConsultant: Intelligent Crop RecommendationSystem Using Machine Learning Algorithms</a:t>
            </a:r>
            <a:endParaRPr lang="en-US"/>
          </a:p>
          <a:p>
            <a:r>
              <a:rPr lang="en-US"/>
              <a:t>Author: Zeel Doshi, Subhash Nadkarni, Rashi Agrawal, Prof.Neepa Shah</a:t>
            </a:r>
            <a:endParaRPr lang="en-US"/>
          </a:p>
          <a:p>
            <a:r>
              <a:rPr lang="en-US"/>
              <a:t>Method Used: Decision Tree, Random Forest, K- NNRemark: Accuracy rates were Decision Tree (90.20), KNN (89.78), Random Forest (90.43)</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Block Diagram:</a:t>
            </a:r>
            <a:endParaRPr lang="en-US"/>
          </a:p>
        </p:txBody>
      </p:sp>
      <p:pic>
        <p:nvPicPr>
          <p:cNvPr id="4" name="Content Placeholder 3"/>
          <p:cNvPicPr>
            <a:picLocks noChangeAspect="1"/>
          </p:cNvPicPr>
          <p:nvPr>
            <p:ph idx="1"/>
          </p:nvPr>
        </p:nvPicPr>
        <p:blipFill>
          <a:blip r:embed="rId1"/>
          <a:stretch>
            <a:fillRect/>
          </a:stretch>
        </p:blipFill>
        <p:spPr>
          <a:xfrm>
            <a:off x="2130425" y="1825625"/>
            <a:ext cx="755840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FLOW DIAGRAM FOR CROP</a:t>
            </a:r>
            <a:endParaRPr lang="en-US"/>
          </a:p>
        </p:txBody>
      </p:sp>
      <p:pic>
        <p:nvPicPr>
          <p:cNvPr id="4" name="Content Placeholder 3"/>
          <p:cNvPicPr>
            <a:picLocks noChangeAspect="1"/>
          </p:cNvPicPr>
          <p:nvPr>
            <p:ph idx="1"/>
          </p:nvPr>
        </p:nvPicPr>
        <p:blipFill>
          <a:blip r:embed="rId1"/>
          <a:stretch>
            <a:fillRect/>
          </a:stretch>
        </p:blipFill>
        <p:spPr>
          <a:xfrm>
            <a:off x="539115" y="1277620"/>
            <a:ext cx="10694670" cy="5431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FLOW DIAGRAM FOR FETILIZER </a:t>
            </a:r>
            <a:endParaRPr lang="en-US"/>
          </a:p>
        </p:txBody>
      </p:sp>
      <p:pic>
        <p:nvPicPr>
          <p:cNvPr id="4" name="Content Placeholder 3"/>
          <p:cNvPicPr>
            <a:picLocks noChangeAspect="1"/>
          </p:cNvPicPr>
          <p:nvPr>
            <p:ph idx="1"/>
          </p:nvPr>
        </p:nvPicPr>
        <p:blipFill>
          <a:blip r:embed="rId1"/>
          <a:stretch>
            <a:fillRect/>
          </a:stretch>
        </p:blipFill>
        <p:spPr>
          <a:xfrm>
            <a:off x="1302385" y="1691005"/>
            <a:ext cx="9339580" cy="4371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FLOW DIAGRAM FOR PLANT DISEASE DETECTION </a:t>
            </a:r>
            <a:endParaRPr lang="en-US"/>
          </a:p>
        </p:txBody>
      </p:sp>
      <p:pic>
        <p:nvPicPr>
          <p:cNvPr id="8" name="Content Placeholder 7"/>
          <p:cNvPicPr>
            <a:picLocks noChangeAspect="1"/>
          </p:cNvPicPr>
          <p:nvPr>
            <p:ph idx="1"/>
          </p:nvPr>
        </p:nvPicPr>
        <p:blipFill>
          <a:blip r:embed="rId1"/>
          <a:stretch>
            <a:fillRect/>
          </a:stretch>
        </p:blipFill>
        <p:spPr>
          <a:xfrm>
            <a:off x="1470025" y="1691005"/>
            <a:ext cx="9467215" cy="42786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METHODOLAGY</a:t>
            </a:r>
            <a:endParaRPr lang="en-US"/>
          </a:p>
        </p:txBody>
      </p:sp>
      <p:sp>
        <p:nvSpPr>
          <p:cNvPr id="3" name="Content Placeholder 2"/>
          <p:cNvSpPr>
            <a:spLocks noGrp="1"/>
          </p:cNvSpPr>
          <p:nvPr>
            <p:ph idx="1"/>
          </p:nvPr>
        </p:nvSpPr>
        <p:spPr/>
        <p:txBody>
          <a:bodyPr>
            <a:noAutofit/>
          </a:bodyPr>
          <a:p>
            <a:pPr algn="just"/>
            <a:r>
              <a:rPr lang="en-US" sz="2400"/>
              <a:t>Crop Recommendation</a:t>
            </a:r>
            <a:endParaRPr lang="en-US" sz="2400"/>
          </a:p>
          <a:p>
            <a:pPr marL="0" indent="0" algn="just">
              <a:buNone/>
            </a:pPr>
            <a:r>
              <a:rPr lang="en-US" sz="2400"/>
              <a:t>In  the authors use - Random forests, Artificial NeuralNets, Support Vector Machines, etc. and conclude that Randomforests work best for their dataset in crop recommendation.They also create a mobile application system which takes in location data using GPS and predicts the crop yield for a givencrop, in addition to recommending crops based on area andsoil quality as input.  RandomTrees for crop recommendation.</a:t>
            </a:r>
            <a:endParaRPr lang="en-US" sz="2400"/>
          </a:p>
          <a:p>
            <a:pPr algn="just"/>
            <a:r>
              <a:rPr lang="en-US" sz="2400"/>
              <a:t>Fertilizer Recommendation</a:t>
            </a:r>
            <a:endParaRPr lang="en-US" sz="2400"/>
          </a:p>
          <a:p>
            <a:pPr marL="0" indent="0" algn="just">
              <a:buNone/>
            </a:pPr>
            <a:r>
              <a:rPr lang="en-US" sz="2400"/>
              <a:t>A lot of research has been done in fertilizer recommendationand a majority of them  use the N, P, K, pH values ofsoil sometimes in addition with depth, temperature, weather,location, precipitation. The usual approach is to use rule basedclassification, but some approaches also use clusteringon fertilizer data using K-Means and Random Forests forrecommendation.</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METHODOLAGY</a:t>
            </a:r>
            <a:endParaRPr lang="en-US"/>
          </a:p>
        </p:txBody>
      </p:sp>
      <p:sp>
        <p:nvSpPr>
          <p:cNvPr id="3" name="Content Placeholder 2"/>
          <p:cNvSpPr>
            <a:spLocks noGrp="1"/>
          </p:cNvSpPr>
          <p:nvPr>
            <p:ph idx="1"/>
          </p:nvPr>
        </p:nvSpPr>
        <p:spPr/>
        <p:txBody>
          <a:bodyPr/>
          <a:p>
            <a:r>
              <a:rPr lang="en-US"/>
              <a:t>Plant Disease Detection has been a very active field of research and there are several different techniques which have been proposed over the years, the latest ones using deep learning approaches.</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 Dataset</a:t>
            </a:r>
            <a:br>
              <a:rPr lang="en-US"/>
            </a:br>
            <a:endParaRPr lang="en-US"/>
          </a:p>
        </p:txBody>
      </p:sp>
      <p:sp>
        <p:nvSpPr>
          <p:cNvPr id="3" name="Content Placeholder 2"/>
          <p:cNvSpPr>
            <a:spLocks noGrp="1"/>
          </p:cNvSpPr>
          <p:nvPr>
            <p:ph idx="1"/>
          </p:nvPr>
        </p:nvSpPr>
        <p:spPr/>
        <p:txBody>
          <a:bodyPr>
            <a:normAutofit fontScale="60000"/>
          </a:bodyPr>
          <a:p>
            <a:r>
              <a:rPr lang="en-US"/>
              <a:t> The dataset for this topic was taken from Kaggle. It is acrop recommendation dataset giving us information abou tvarious types of crops and the features that decide which crop is suitable for growing</a:t>
            </a:r>
            <a:endParaRPr lang="en-US"/>
          </a:p>
          <a:p>
            <a:endParaRPr lang="en-US"/>
          </a:p>
          <a:p>
            <a:r>
              <a:rPr lang="en-US"/>
              <a:t>Features of the Dataset</a:t>
            </a:r>
            <a:endParaRPr lang="en-US"/>
          </a:p>
          <a:p>
            <a:r>
              <a:rPr lang="en-US"/>
              <a:t>N: ratio of Nitrogen content in soil</a:t>
            </a:r>
            <a:endParaRPr lang="en-US"/>
          </a:p>
          <a:p>
            <a:r>
              <a:rPr lang="en-US"/>
              <a:t>P: ratio of Phosphorous content in soil</a:t>
            </a:r>
            <a:endParaRPr lang="en-US"/>
          </a:p>
          <a:p>
            <a:r>
              <a:rPr lang="en-US"/>
              <a:t>K: ratio of Potassium content in soil</a:t>
            </a:r>
            <a:endParaRPr lang="en-US"/>
          </a:p>
          <a:p>
            <a:r>
              <a:rPr lang="en-US"/>
              <a:t>Temperature: temperature in degree Celsius</a:t>
            </a:r>
            <a:endParaRPr lang="en-US"/>
          </a:p>
          <a:p>
            <a:r>
              <a:rPr lang="en-US"/>
              <a:t>Humidity: relative humidity in %</a:t>
            </a:r>
            <a:endParaRPr lang="en-US"/>
          </a:p>
          <a:p>
            <a:r>
              <a:rPr lang="en-US"/>
              <a:t>pH: pH value of the soil</a:t>
            </a:r>
            <a:endParaRPr lang="en-US"/>
          </a:p>
          <a:p>
            <a:r>
              <a:rPr lang="en-US"/>
              <a:t>rainfall: rainfall in mm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MODULES:</a:t>
            </a:r>
            <a:endParaRPr lang="en-US"/>
          </a:p>
        </p:txBody>
      </p:sp>
      <p:sp>
        <p:nvSpPr>
          <p:cNvPr id="3" name="Content Placeholder 2"/>
          <p:cNvSpPr>
            <a:spLocks noGrp="1"/>
          </p:cNvSpPr>
          <p:nvPr>
            <p:ph idx="1"/>
          </p:nvPr>
        </p:nvSpPr>
        <p:spPr/>
        <p:txBody>
          <a:bodyPr/>
          <a:p>
            <a:r>
              <a:rPr lang="en-US">
                <a:sym typeface="+mn-ea"/>
              </a:rPr>
              <a:t> DataSet</a:t>
            </a:r>
            <a:endParaRPr lang="en-US">
              <a:sym typeface="+mn-ea"/>
            </a:endParaRPr>
          </a:p>
          <a:p>
            <a:r>
              <a:rPr lang="en-US">
                <a:sym typeface="+mn-ea"/>
              </a:rPr>
              <a:t>Data preprocessing. </a:t>
            </a:r>
            <a:endParaRPr lang="en-US"/>
          </a:p>
          <a:p>
            <a:r>
              <a:rPr lang="en-US">
                <a:sym typeface="+mn-ea"/>
              </a:rPr>
              <a:t>Splitting dataset.</a:t>
            </a:r>
            <a:endParaRPr lang="en-US"/>
          </a:p>
          <a:p>
            <a:r>
              <a:rPr lang="en-US">
                <a:sym typeface="+mn-ea"/>
              </a:rPr>
              <a:t>Build the model </a:t>
            </a:r>
            <a:endParaRPr lang="en-US"/>
          </a:p>
          <a:p>
            <a:r>
              <a:rPr lang="en-US">
                <a:sym typeface="+mn-ea"/>
              </a:rPr>
              <a:t> Training the model. </a:t>
            </a:r>
            <a:endParaRPr lang="en-US"/>
          </a:p>
          <a:p>
            <a:r>
              <a:rPr lang="en-US">
                <a:sym typeface="+mn-ea"/>
              </a:rPr>
              <a:t> Evaluating the model. </a:t>
            </a:r>
            <a:endParaRPr lang="en-US"/>
          </a:p>
          <a:p>
            <a:r>
              <a:rPr lang="en-US">
                <a:sym typeface="+mn-ea"/>
              </a:rPr>
              <a:t> Testing the model</a:t>
            </a:r>
            <a:endParaRPr lang="en-US">
              <a:sym typeface="+mn-ea"/>
            </a:endParaRPr>
          </a:p>
          <a:p>
            <a:r>
              <a:rPr lang="en-US">
                <a:sym typeface="+mn-ea"/>
              </a:rPr>
              <a:t> Saving the model.</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sym typeface="+mn-ea"/>
              </a:rPr>
              <a:t>Abstract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marL="0" indent="0" algn="just">
              <a:buNone/>
            </a:pPr>
            <a:r>
              <a:rPr lang="en-US" sz="2400">
                <a:latin typeface="Times New Roman" panose="02020603050405020304" charset="0"/>
                <a:cs typeface="Times New Roman" panose="02020603050405020304" charset="0"/>
              </a:rPr>
              <a:t>Farmers face several challenges when growing cropslike uncertain irrigation, poor soil quality, etc. Especially in India,a major fraction of farmers do not have the knowledge to selectappropriate crops and fertilizers. Moreover, crop failure due todisease causes a significant loss to the farmers, as well as theconsumers. While there have been recent developments in theautomated detection of these diseases using Machine Learningtechniques, the utilization of Deep Learning has not been fullyexplored. Additionally, such models are not easy to use because ofthe high-quality data used in their training, lack of computationalpower, and poor generalizability of the models. To this end, wecreate an open-source easy-to-use web application to addresssome of these issues which may help improve crop production.In particular, we support crop recommendation, fertilizer recommendation and plant disease prediction .In addition, we also use interpretability techniques in an attemptto explain the prediction made by our disease detection model</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normAutofit/>
          </a:bodyPr>
          <a:p>
            <a:pPr marL="0" indent="0" algn="just">
              <a:buNone/>
            </a:pPr>
            <a:r>
              <a:rPr lang="en-US"/>
              <a:t>we propose a user-friendly web applicationsystem based on machine learning and web-scraping calledthe ‘Farmer’s Assistant’. With our system, we are successfullyable to provide several features - crop recommendation using Random Forest algorithm, fertilizer recommendation using a rule based classification system, and crop disease detection using EfficientNet model on leaf images. The user can provide the input using forms on our user interface and quickly get their results. In addition, we also use the LIME interpretability method to explain our predictions on the disease detection image, which can potentially help understand why our model predicts what it predicts, and improve the datasets and models using this information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normAutofit fontScale="60000"/>
          </a:bodyPr>
          <a:p>
            <a:r>
              <a:rPr lang="en-US"/>
              <a:t>S. D. Khirade, A. B. Patil, “Plant Disease Detection Using ImageProcessing”, 2015 International Conference on Computing Communi_x0002_cation Control and Automation, 2015, pp. 768-771, doi: 10.1109/IC_x0002_CUBEA.2015.153.</a:t>
            </a:r>
            <a:endParaRPr lang="en-US"/>
          </a:p>
          <a:p>
            <a:r>
              <a:rPr lang="en-US"/>
              <a:t> A. V. Panchal, S. C. Patel, K. Bagyalakshmi, P. Kumar, I. RazaKhan, M. Soni, “Image-based Plant Diseases Detection using Deep Learning”, Materials Today: Proceedings, 2021, ISSN 2214-7853, https://doi.org/10.1016/j.matpr.2021.07.281.</a:t>
            </a:r>
            <a:endParaRPr lang="en-US"/>
          </a:p>
          <a:p>
            <a:r>
              <a:rPr lang="en-US"/>
              <a:t>J. Deng, W. Dong, R. Socher, L. -J. Li, Kai Li and Li Fei-Fei, “ImageNet: A large-scale hierarchical image database”, 2009 IEEE Conference on Computer Vision and Pattern Recognition, 2009, pp. 248-255, doi: 10.1109/CVPR.2009.5206848.</a:t>
            </a:r>
            <a:endParaRPr lang="en-US"/>
          </a:p>
          <a:p>
            <a:r>
              <a:rPr lang="en-US"/>
              <a:t> Russakovsky et al., “ImageNet Large Scale Visual Recognition Chal_x0002_lenge”, International Journal of Computer Vision, 2015, 115(3), 211- 252. https://doi.org/10.1007/s11263-015-0816-y.</a:t>
            </a:r>
            <a:endParaRPr lang="en-US"/>
          </a:p>
          <a:p>
            <a:r>
              <a:rPr lang="en-US"/>
              <a:t> George A. Miller, “WordNet: A Lexical Database for English”, Com_x0002_munications of the ACM, 1995, Vol. 38, No. 11: 39-41.</a:t>
            </a:r>
            <a:endParaRPr lang="en-US"/>
          </a:p>
          <a:p>
            <a:r>
              <a:rPr lang="en-US"/>
              <a:t> A. Krizhevsky, I. Sutskever, G. E. Hinton, “ImageNet Classification with Deep Convolutional Neural Networks”, Part of Advances in Neural Information Processing Systems 25 (NIPS 2012)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INTRODUCTION</a:t>
            </a:r>
            <a:endParaRPr lang="en-US"/>
          </a:p>
        </p:txBody>
      </p:sp>
      <p:sp>
        <p:nvSpPr>
          <p:cNvPr id="3" name="Content Placeholder 2"/>
          <p:cNvSpPr>
            <a:spLocks noGrp="1"/>
          </p:cNvSpPr>
          <p:nvPr>
            <p:ph idx="1"/>
          </p:nvPr>
        </p:nvSpPr>
        <p:spPr/>
        <p:txBody>
          <a:bodyPr>
            <a:normAutofit fontScale="40000"/>
          </a:bodyPr>
          <a:p>
            <a:pPr algn="just"/>
            <a:r>
              <a:rPr lang="en-US" sz="5500"/>
              <a:t>Agriculture is an extremely risky industry and our farmersare at the forefront of the industry. Farmers face severalproblems which include crops get affected by diseases, thesoil is not being nutritious enough for the plant to grow, etc.All these factors reduce the overall yield. In India, more than70% population is dependent on agriculture . More than15% of the crops get wasted in India due to diseases andhence it has become one of the major concerns to be resolved</a:t>
            </a:r>
            <a:endParaRPr lang="en-US" sz="5500"/>
          </a:p>
          <a:p>
            <a:pPr algn="just"/>
            <a:r>
              <a:rPr lang="en-US" sz="5500"/>
              <a:t>The three macro-nutrients used by plants are nitrogen,Phosphorus, and Potassium. N is responsible for the growthof leaves in a plant, P for root, flower and fruit, and K helpsthe overall function of the plant. Knowing the NPK values offertilizer can help a farmer select a fertilizer that is appropriatefor the type of plant they are growing</a:t>
            </a:r>
            <a:r>
              <a:rPr lang="en-US" sz="3100"/>
              <a:t>.</a:t>
            </a:r>
            <a:endParaRPr lang="en-US" sz="3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a:t>
            </a:r>
            <a:endParaRPr lang="en-US"/>
          </a:p>
        </p:txBody>
      </p:sp>
      <p:sp>
        <p:nvSpPr>
          <p:cNvPr id="3" name="Content Placeholder 2"/>
          <p:cNvSpPr>
            <a:spLocks noGrp="1"/>
          </p:cNvSpPr>
          <p:nvPr>
            <p:ph idx="1"/>
          </p:nvPr>
        </p:nvSpPr>
        <p:spPr/>
        <p:txBody>
          <a:bodyPr/>
          <a:p>
            <a:r>
              <a:rPr lang="en-US"/>
              <a:t>Farming is one of the major sectors that influences a country’s economic growth.</a:t>
            </a:r>
            <a:endParaRPr lang="en-US"/>
          </a:p>
          <a:p>
            <a:r>
              <a:rPr lang="en-US"/>
              <a:t>In country like India, majority of the population is dependent on agriculture for their livelihood. Many new technologies, such as Machine Learning and Deep Learning, are being implemented into agriculture so that it is easier for farmers to grow and maximize their yield.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novelty</a:t>
            </a:r>
            <a:endParaRPr lang="en-US"/>
          </a:p>
        </p:txBody>
      </p:sp>
      <p:sp>
        <p:nvSpPr>
          <p:cNvPr id="3" name="Content Placeholder 2"/>
          <p:cNvSpPr>
            <a:spLocks noGrp="1"/>
          </p:cNvSpPr>
          <p:nvPr>
            <p:ph idx="1"/>
          </p:nvPr>
        </p:nvSpPr>
        <p:spPr/>
        <p:txBody>
          <a:bodyPr/>
          <a:p>
            <a:r>
              <a:rPr lang="en-US"/>
              <a:t>AI systems are helping to improve the overall harvest quality and accuracy – known as precision agriculture. AI technology helps in detecting disease in plants, pests and poor nutrition of farms. AI sensors can detect and target weeds and then decide which herbicide to apply within the region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PROPOSED SYSTEM</a:t>
            </a:r>
            <a:br>
              <a:rPr lang="en-US"/>
            </a:br>
            <a:endParaRPr lang="en-US"/>
          </a:p>
        </p:txBody>
      </p:sp>
      <p:sp>
        <p:nvSpPr>
          <p:cNvPr id="3" name="Content Placeholder 2"/>
          <p:cNvSpPr>
            <a:spLocks noGrp="1"/>
          </p:cNvSpPr>
          <p:nvPr>
            <p:ph idx="1"/>
          </p:nvPr>
        </p:nvSpPr>
        <p:spPr/>
        <p:txBody>
          <a:bodyPr>
            <a:normAutofit fontScale="80000"/>
          </a:bodyPr>
          <a:p>
            <a:r>
              <a:rPr lang="en-US"/>
              <a:t>In  our project, I present a website in which the following applications are implemented; Crop recommendation, Fertilizer recommendation and Plant disease prediction, respectively.</a:t>
            </a:r>
            <a:endParaRPr lang="en-US"/>
          </a:p>
          <a:p>
            <a:r>
              <a:rPr lang="en-US"/>
              <a:t>In the crop recommendation application, the user can provide the soil data from their side and the application will predict which crop should the user grow.</a:t>
            </a:r>
            <a:endParaRPr lang="en-US"/>
          </a:p>
          <a:p>
            <a:r>
              <a:rPr lang="en-US"/>
              <a:t>For the fertilizer recommendation application, the user can input the soil data and the type of crop they are growing, and the application will predict what the soil lacks or has excess of and will recommend improvements.</a:t>
            </a:r>
            <a:endParaRPr lang="en-US"/>
          </a:p>
          <a:p>
            <a:r>
              <a:rPr lang="en-US"/>
              <a:t>For the last application, that is the plant disease prediction application, the user can input an image of a diseased plant leaf, and the application will predict what disease it is and will also give a little background about the disease and suggestions to cure it.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a:t>
            </a:r>
            <a:endParaRPr lang="en-US"/>
          </a:p>
        </p:txBody>
      </p:sp>
      <p:sp>
        <p:nvSpPr>
          <p:cNvPr id="3" name="Content Placeholder 2"/>
          <p:cNvSpPr>
            <a:spLocks noGrp="1"/>
          </p:cNvSpPr>
          <p:nvPr>
            <p:ph idx="1"/>
          </p:nvPr>
        </p:nvSpPr>
        <p:spPr/>
        <p:txBody>
          <a:bodyPr/>
          <a:p>
            <a:r>
              <a:rPr lang="en-US"/>
              <a:t>ML and DL  systems are helping to improve the overall harvest quality and accuracy – known as precision agriculture. </a:t>
            </a:r>
            <a:endParaRPr lang="en-US"/>
          </a:p>
          <a:p>
            <a:r>
              <a:rPr lang="en-US"/>
              <a:t>this technology helps in detecting disease in plants, pests and poor nutrition of farms.</a:t>
            </a:r>
            <a:endParaRPr lang="en-US"/>
          </a:p>
          <a:p>
            <a:r>
              <a:rPr lang="en-US"/>
              <a:t> sensors can detect and target weeds and then decide which herbicide to apply within the region.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literature survey</a:t>
            </a:r>
            <a:endParaRPr lang="en-US"/>
          </a:p>
        </p:txBody>
      </p:sp>
      <p:sp>
        <p:nvSpPr>
          <p:cNvPr id="3" name="Content Placeholder 2"/>
          <p:cNvSpPr>
            <a:spLocks noGrp="1"/>
          </p:cNvSpPr>
          <p:nvPr>
            <p:ph idx="1"/>
          </p:nvPr>
        </p:nvSpPr>
        <p:spPr/>
        <p:txBody>
          <a:bodyPr>
            <a:normAutofit lnSpcReduction="10000"/>
          </a:bodyPr>
          <a:p>
            <a:r>
              <a:rPr lang="en-US"/>
              <a:t>Title: Crop Suitability and Fertilizers RecommendationUsing Data Mining Techniques</a:t>
            </a:r>
            <a:endParaRPr lang="en-US"/>
          </a:p>
          <a:p>
            <a:r>
              <a:rPr lang="en-US"/>
              <a:t>Author: Archana Chougule, Vijay Kumar Jha and DebajyotiMukhopadhyay</a:t>
            </a:r>
            <a:endParaRPr lang="en-US"/>
          </a:p>
          <a:p>
            <a:r>
              <a:rPr lang="en-US"/>
              <a:t>Method Used: Random Forest, K- means clusteringalgorithm</a:t>
            </a:r>
            <a:endParaRPr lang="en-US"/>
          </a:p>
          <a:p>
            <a:r>
              <a:rPr lang="en-US"/>
              <a:t>Remark: Accuracy of random forest is found to be higherthan ID3(Iterative Dichotomiser 3) algorithm for cropprediction and K- means for fertilizer recommendation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literature survey</a:t>
            </a:r>
            <a:endParaRPr lang="en-US"/>
          </a:p>
        </p:txBody>
      </p:sp>
      <p:sp>
        <p:nvSpPr>
          <p:cNvPr id="3" name="Content Placeholder 2"/>
          <p:cNvSpPr>
            <a:spLocks noGrp="1"/>
          </p:cNvSpPr>
          <p:nvPr>
            <p:ph idx="1"/>
          </p:nvPr>
        </p:nvSpPr>
        <p:spPr/>
        <p:txBody>
          <a:bodyPr>
            <a:normAutofit lnSpcReduction="10000"/>
          </a:bodyPr>
          <a:p>
            <a:r>
              <a:rPr lang="en-US"/>
              <a:t>Title: Random Forest Algorithm for Soil Fertility Predictionand Grading Using Machine Learning</a:t>
            </a:r>
            <a:endParaRPr lang="en-US"/>
          </a:p>
          <a:p>
            <a:r>
              <a:rPr lang="en-US"/>
              <a:t>Author: Keerthan Kumar T G, Shubha C, Sushma S AMethod Used: Random Forest, Gaussian Naïve Bayes,Support Vector Machine, Linear Regression</a:t>
            </a:r>
            <a:endParaRPr lang="en-US"/>
          </a:p>
          <a:p>
            <a:r>
              <a:rPr lang="en-US"/>
              <a:t>Remark: In case of Crop Prediction, Random Forest provesto be a better classifier as compared to Gaussian Naïve Bayesand Support Vector Machine while linear regression worksefficiently for grading soil.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8936</Words>
  <Application>WPS Presentation</Application>
  <PresentationFormat>Widescreen</PresentationFormat>
  <Paragraphs>116</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Calibri</vt:lpstr>
      <vt:lpstr>Microsoft YaHei</vt:lpstr>
      <vt:lpstr>Arial Unicode MS</vt:lpstr>
      <vt:lpstr>Calibri Light</vt:lpstr>
      <vt:lpstr>Office Theme</vt:lpstr>
      <vt:lpstr>Agriculture  recommendation using Artificial intelligence</vt:lpstr>
      <vt:lpstr>Abstract</vt:lpstr>
      <vt:lpstr> INTRODUCTION</vt:lpstr>
      <vt:lpstr>objective:</vt:lpstr>
      <vt:lpstr>novelty</vt:lpstr>
      <vt:lpstr>PROPOSED SYSTEM </vt:lpstr>
      <vt:lpstr>Advantage:</vt:lpstr>
      <vt:lpstr>literature survey</vt:lpstr>
      <vt:lpstr>literature survey</vt:lpstr>
      <vt:lpstr>literature survey</vt:lpstr>
      <vt:lpstr>literature survey</vt:lpstr>
      <vt:lpstr>Block Diagram:</vt:lpstr>
      <vt:lpstr>FLOW DIAGRAM FOR CROP</vt:lpstr>
      <vt:lpstr>FLOW DIAGRAM FOR FETILIZER </vt:lpstr>
      <vt:lpstr>FLOW DIAGRAM FOR PLANT DISEASE DETECTION </vt:lpstr>
      <vt:lpstr>METHODOLAGY</vt:lpstr>
      <vt:lpstr>METHODOLAGY</vt:lpstr>
      <vt:lpstr>. Dataset </vt:lpstr>
      <vt:lpstr>MODULES: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FARMING MADE EASY WITH MACHINE LEARNING</dc:title>
  <dc:creator/>
  <cp:lastModifiedBy>ADMIN</cp:lastModifiedBy>
  <cp:revision>10</cp:revision>
  <dcterms:created xsi:type="dcterms:W3CDTF">2022-09-24T05:04:00Z</dcterms:created>
  <dcterms:modified xsi:type="dcterms:W3CDTF">2023-01-06T06:51:29Z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9264701A8F424C22B88322C59E324D11</vt:lpwstr>
  </property>
  <property fmtid="{D5CDD505-2E9C-101B-9397-08002B2CF9AE}" pid="3" name="KSOProductBuildVer">
    <vt:lpwstr>1033-11.2.0.11440</vt:lpwstr>
  </property>
</Properties>
</file>