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4"/>
  </p:sldMasterIdLst>
  <p:notesMasterIdLst>
    <p:notesMasterId r:id="rId27"/>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8" r:id="rId22"/>
    <p:sldId id="273" r:id="rId23"/>
    <p:sldId id="274" r:id="rId24"/>
    <p:sldId id="275" r:id="rId25"/>
    <p:sldId id="276" r:id="rId26"/>
  </p:sldIdLst>
  <p:sldSz cx="12192000" cy="6858000"/>
  <p:notesSz cx="6858000" cy="9144000"/>
  <p:embeddedFontLst>
    <p:embeddedFont>
      <p:font typeface="Calibri" panose="020F0502020204030204" pitchFamily="34" charset="0"/>
      <p:regular r:id="rId28"/>
      <p:bold r:id="rId29"/>
      <p:italic r:id="rId30"/>
      <p:boldItalic r:id="rId31"/>
    </p:embeddedFont>
    <p:embeddedFont>
      <p:font typeface="Comic Sans MS" panose="030F0702030302020204" pitchFamily="66" charset="0"/>
      <p:regular r:id="rId32"/>
      <p:bold r:id="rId33"/>
      <p:italic r:id="rId34"/>
      <p:boldItalic r:id="rId35"/>
    </p:embeddedFont>
    <p:embeddedFont>
      <p:font typeface="Corbel" panose="020B0503020204020204" pitchFamily="34" charset="0"/>
      <p:regular r:id="rId36"/>
      <p:bold r:id="rId37"/>
      <p:italic r:id="rId38"/>
      <p:boldItalic r:id="rId39"/>
    </p:embeddedFont>
    <p:embeddedFont>
      <p:font typeface="Quattrocento Sans" panose="020B0600000101010101" charset="0"/>
      <p:regular r:id="rId40"/>
      <p:bold r:id="rId41"/>
      <p:italic r:id="rId42"/>
      <p:boldItalic r:id="rId43"/>
    </p:embeddedFont>
    <p:embeddedFont>
      <p:font typeface="Tahoma" panose="020B0604030504040204" pitchFamily="34" charset="0"/>
      <p:regular r:id="rId44"/>
      <p:bold r:id="rId45"/>
    </p:embeddedFont>
    <p:embeddedFont>
      <p:font typeface="Verdana" panose="020B0604030504040204" pitchFamily="34" charset="0"/>
      <p:regular r:id="rId46"/>
      <p:bold r:id="rId47"/>
      <p:italic r:id="rId48"/>
      <p:boldItalic r:id="rId49"/>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53D3384-6C22-4FE8-BCEA-A707C9CAD568}">
  <a:tblStyle styleId="{653D3384-6C22-4FE8-BCEA-A707C9CAD568}"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9EFF7"/>
          </a:solidFill>
        </a:fill>
      </a:tcStyle>
    </a:wholeTbl>
    <a:band1H>
      <a:tcTxStyle/>
      <a:tcStyle>
        <a:tcBdr/>
        <a:fill>
          <a:solidFill>
            <a:srgbClr val="D0DEEF"/>
          </a:solidFill>
        </a:fill>
      </a:tcStyle>
    </a:band1H>
    <a:band2H>
      <a:tcTxStyle/>
      <a:tcStyle>
        <a:tcBdr/>
      </a:tcStyle>
    </a:band2H>
    <a:band1V>
      <a:tcTxStyle/>
      <a:tcStyle>
        <a:tcBdr/>
        <a:fill>
          <a:solidFill>
            <a:srgbClr val="D0DEEF"/>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2B7FCDD6-8CD0-4496-9660-9CE4B42890A8}"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font" Target="fonts/font12.fntdata"/><Relationship Id="rId21" Type="http://schemas.openxmlformats.org/officeDocument/2006/relationships/slide" Target="slides/slide17.xml"/><Relationship Id="rId34" Type="http://schemas.openxmlformats.org/officeDocument/2006/relationships/font" Target="fonts/font7.fntdata"/><Relationship Id="rId42" Type="http://schemas.openxmlformats.org/officeDocument/2006/relationships/font" Target="fonts/font15.fntdata"/><Relationship Id="rId47" Type="http://schemas.openxmlformats.org/officeDocument/2006/relationships/font" Target="fonts/font20.fntdata"/><Relationship Id="rId50"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font" Target="fonts/font2.fntdata"/><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font" Target="fonts/font13.fntdata"/><Relationship Id="rId45" Type="http://schemas.openxmlformats.org/officeDocument/2006/relationships/font" Target="fonts/font18.fntdata"/><Relationship Id="rId53"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4.fntdata"/><Relationship Id="rId44" Type="http://schemas.openxmlformats.org/officeDocument/2006/relationships/font" Target="fonts/font17.fntdata"/><Relationship Id="rId52"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43" Type="http://schemas.openxmlformats.org/officeDocument/2006/relationships/font" Target="fonts/font16.fntdata"/><Relationship Id="rId48" Type="http://schemas.openxmlformats.org/officeDocument/2006/relationships/font" Target="fonts/font21.fntdata"/><Relationship Id="rId8" Type="http://schemas.openxmlformats.org/officeDocument/2006/relationships/slide" Target="slides/slide4.xml"/><Relationship Id="rId51"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font" Target="fonts/font6.fntdata"/><Relationship Id="rId38" Type="http://schemas.openxmlformats.org/officeDocument/2006/relationships/font" Target="fonts/font11.fntdata"/><Relationship Id="rId46" Type="http://schemas.openxmlformats.org/officeDocument/2006/relationships/font" Target="fonts/font19.fntdata"/><Relationship Id="rId20" Type="http://schemas.openxmlformats.org/officeDocument/2006/relationships/slide" Target="slides/slide16.xml"/><Relationship Id="rId41" Type="http://schemas.openxmlformats.org/officeDocument/2006/relationships/font" Target="fonts/font14.fntdata"/><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font" Target="fonts/font1.fntdata"/><Relationship Id="rId36" Type="http://schemas.openxmlformats.org/officeDocument/2006/relationships/font" Target="fonts/font9.fntdata"/><Relationship Id="rId49" Type="http://schemas.openxmlformats.org/officeDocument/2006/relationships/font" Target="fonts/font2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code.kx.com/q/ref/each/"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s://code.kx.com/q/ref/dotq/#qfc-parallel-on-cut"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code.kx.com/q/ref/each/" TargetMode="External"/><Relationship Id="rId2" Type="http://schemas.openxmlformats.org/officeDocument/2006/relationships/slide" Target="../slides/slide7.xml"/><Relationship Id="rId1" Type="http://schemas.openxmlformats.org/officeDocument/2006/relationships/notesMaster" Target="../notesMasters/notesMaster1.xml"/><Relationship Id="rId4" Type="http://schemas.openxmlformats.org/officeDocument/2006/relationships/hyperlink" Target="https://code.kx.com/q/ref/dotq/#qfc-parallel-on-cut"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c34c5edf64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2" name="Google Shape;222;gc34c5edf64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p5:notes"/>
          <p:cNvSpPr txBox="1">
            <a:spLocks noGrp="1"/>
          </p:cNvSpPr>
          <p:nvPr>
            <p:ph type="body" idx="1"/>
          </p:nvPr>
        </p:nvSpPr>
        <p:spPr>
          <a:xfrm>
            <a:off x="679768" y="4715153"/>
            <a:ext cx="5438140" cy="4466987"/>
          </a:xfrm>
          <a:prstGeom prst="rect">
            <a:avLst/>
          </a:prstGeom>
          <a:noFill/>
          <a:ln>
            <a:noFill/>
          </a:ln>
        </p:spPr>
        <p:txBody>
          <a:bodyPr spcFirstLastPara="1" wrap="square" lIns="93175" tIns="46575" rIns="93175" bIns="46575" anchor="t" anchorCtr="0">
            <a:noAutofit/>
          </a:bodyPr>
          <a:lstStyle/>
          <a:p>
            <a:pPr marL="457200" lvl="0" indent="-292100" algn="l" rtl="0">
              <a:spcBef>
                <a:spcPts val="0"/>
              </a:spcBef>
              <a:spcAft>
                <a:spcPts val="0"/>
              </a:spcAft>
              <a:buClr>
                <a:schemeClr val="dk1"/>
              </a:buClr>
              <a:buSzPts val="1000"/>
              <a:buFont typeface="Quattrocento Sans"/>
              <a:buAutoNum type="arabicPeriod"/>
            </a:pPr>
            <a:r>
              <a:rPr lang="en-US" sz="1000">
                <a:latin typeface="Quattrocento Sans"/>
                <a:ea typeface="Quattrocento Sans"/>
                <a:cs typeface="Quattrocento Sans"/>
                <a:sym typeface="Quattrocento Sans"/>
              </a:rPr>
              <a:t>Each task can be separated into large (time-consuming) and evenly distributed chunks.</a:t>
            </a:r>
            <a:endParaRPr sz="1000">
              <a:latin typeface="Quattrocento Sans"/>
              <a:ea typeface="Quattrocento Sans"/>
              <a:cs typeface="Quattrocento Sans"/>
              <a:sym typeface="Quattrocento Sans"/>
            </a:endParaRPr>
          </a:p>
          <a:p>
            <a:pPr marL="457200" lvl="0" indent="-292100" algn="l" rtl="0">
              <a:spcBef>
                <a:spcPts val="0"/>
              </a:spcBef>
              <a:spcAft>
                <a:spcPts val="0"/>
              </a:spcAft>
              <a:buClr>
                <a:schemeClr val="dk1"/>
              </a:buClr>
              <a:buSzPts val="1000"/>
              <a:buFont typeface="Quattrocento Sans"/>
              <a:buAutoNum type="arabicPeriod"/>
            </a:pPr>
            <a:r>
              <a:rPr lang="en-US" sz="1000">
                <a:latin typeface="Quattrocento Sans"/>
                <a:ea typeface="Quattrocento Sans"/>
                <a:cs typeface="Quattrocento Sans"/>
                <a:sym typeface="Quattrocento Sans"/>
              </a:rPr>
              <a:t>The system often won’t be operational to other users during these actions so fully using up all of the CPUs will not affect the end user. </a:t>
            </a:r>
            <a:endParaRPr sz="1000"/>
          </a:p>
        </p:txBody>
      </p:sp>
      <p:sp>
        <p:nvSpPr>
          <p:cNvPr id="356" name="Google Shape;356;p5:notes"/>
          <p:cNvSpPr>
            <a:spLocks noGrp="1" noRot="1" noChangeAspect="1"/>
          </p:cNvSpPr>
          <p:nvPr>
            <p:ph type="sldImg" idx="2"/>
          </p:nvPr>
        </p:nvSpPr>
        <p:spPr>
          <a:xfrm>
            <a:off x="90488" y="744538"/>
            <a:ext cx="6616700" cy="37226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c34c5edf64_0_18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3" name="Google Shape;403;gc34c5edf64_0_18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
        <p:cNvGrpSpPr/>
        <p:nvPr/>
      </p:nvGrpSpPr>
      <p:grpSpPr>
        <a:xfrm>
          <a:off x="0" y="0"/>
          <a:ext cx="0" cy="0"/>
          <a:chOff x="0" y="0"/>
          <a:chExt cx="0" cy="0"/>
        </a:xfrm>
      </p:grpSpPr>
      <p:sp>
        <p:nvSpPr>
          <p:cNvPr id="424" name="Google Shape;424;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lnSpc>
                <a:spcPct val="150000"/>
              </a:lnSpc>
              <a:spcBef>
                <a:spcPts val="0"/>
              </a:spcBef>
              <a:spcAft>
                <a:spcPts val="0"/>
              </a:spcAft>
              <a:buClr>
                <a:schemeClr val="dk1"/>
              </a:buClr>
              <a:buSzPts val="1100"/>
              <a:buFont typeface="Arial"/>
              <a:buNone/>
            </a:pPr>
            <a:r>
              <a:rPr lang="en-US" sz="1000">
                <a:latin typeface="Arial"/>
                <a:ea typeface="Arial"/>
                <a:cs typeface="Arial"/>
                <a:sym typeface="Arial"/>
              </a:rPr>
              <a:t>As we now know you can split up the work done by using multiple threads. But at some point the result must be aggregated and sending data between these threads can be expensive. The parallel overhead from copying data to secondary threads can be estimated by using the -8! operator to serialize the argument and then de-serializing with the -9! operator.</a:t>
            </a:r>
            <a:endParaRPr sz="1000"/>
          </a:p>
        </p:txBody>
      </p:sp>
      <p:sp>
        <p:nvSpPr>
          <p:cNvPr id="425" name="Google Shape;425;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gc34c5edf64_0_27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8" name="Google Shape;438;gc34c5edf64_0_27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Google Shape;446;gc65ed6b6b1_1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lnSpc>
                <a:spcPct val="115000"/>
              </a:lnSpc>
              <a:spcBef>
                <a:spcPts val="1200"/>
              </a:spcBef>
              <a:spcAft>
                <a:spcPts val="0"/>
              </a:spcAft>
              <a:buClr>
                <a:schemeClr val="dk1"/>
              </a:buClr>
              <a:buSzPts val="1100"/>
              <a:buFont typeface="Arial"/>
              <a:buNone/>
            </a:pPr>
            <a:r>
              <a:rPr lang="en-US" sz="1000">
                <a:highlight>
                  <a:schemeClr val="lt1"/>
                </a:highlight>
                <a:latin typeface="Arial"/>
                <a:ea typeface="Arial"/>
                <a:cs typeface="Arial"/>
                <a:sym typeface="Arial"/>
              </a:rPr>
              <a:t>To allow simultaneous access across partitions, the database structure is modified to use segments. Segmentation adds an additional layer above the partitioned structure. A simple example of this structure would be to split a date-partitioned database across two disks, by saving alternating days on each segment.</a:t>
            </a:r>
            <a:endParaRPr sz="1000">
              <a:highlight>
                <a:schemeClr val="lt1"/>
              </a:highlight>
              <a:latin typeface="Arial"/>
              <a:ea typeface="Arial"/>
              <a:cs typeface="Arial"/>
              <a:sym typeface="Arial"/>
            </a:endParaRPr>
          </a:p>
          <a:p>
            <a:pPr marL="0" lvl="0" indent="0" algn="l" rtl="0">
              <a:spcBef>
                <a:spcPts val="1200"/>
              </a:spcBef>
              <a:spcAft>
                <a:spcPts val="0"/>
              </a:spcAft>
              <a:buNone/>
            </a:pPr>
            <a:endParaRPr sz="1000"/>
          </a:p>
        </p:txBody>
      </p:sp>
      <p:sp>
        <p:nvSpPr>
          <p:cNvPr id="447" name="Google Shape;447;gc65ed6b6b1_1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Google Shape;497;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lnSpc>
                <a:spcPct val="90000"/>
              </a:lnSpc>
              <a:spcBef>
                <a:spcPts val="1000"/>
              </a:spcBef>
              <a:spcAft>
                <a:spcPts val="0"/>
              </a:spcAft>
              <a:buClr>
                <a:schemeClr val="dk1"/>
              </a:buClr>
              <a:buSzPts val="1100"/>
              <a:buFont typeface="Arial"/>
              <a:buNone/>
            </a:pPr>
            <a:r>
              <a:rPr lang="en-US" sz="1000">
                <a:highlight>
                  <a:schemeClr val="lt1"/>
                </a:highlight>
                <a:latin typeface="Arial"/>
                <a:ea typeface="Arial"/>
                <a:cs typeface="Arial"/>
                <a:sym typeface="Arial"/>
              </a:rPr>
              <a:t>There are approximately 20,000 quotes per tick symbol per day.</a:t>
            </a:r>
            <a:br>
              <a:rPr lang="en-US" sz="1000">
                <a:highlight>
                  <a:schemeClr val="lt1"/>
                </a:highlight>
                <a:latin typeface="Arial"/>
                <a:ea typeface="Arial"/>
                <a:cs typeface="Arial"/>
                <a:sym typeface="Arial"/>
              </a:rPr>
            </a:br>
            <a:r>
              <a:rPr lang="en-US" sz="1000">
                <a:highlight>
                  <a:schemeClr val="lt1"/>
                </a:highlight>
                <a:latin typeface="Arial"/>
                <a:ea typeface="Arial"/>
                <a:cs typeface="Arial"/>
                <a:sym typeface="Arial"/>
              </a:rPr>
              <a:t>In each of the test cases outlined in this section, the kdb+ session is restarted between each test and the disk cache flushed using io.q.</a:t>
            </a:r>
            <a:endParaRPr sz="1000"/>
          </a:p>
        </p:txBody>
      </p:sp>
      <p:sp>
        <p:nvSpPr>
          <p:cNvPr id="498" name="Google Shape;498;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5"/>
        <p:cNvGrpSpPr/>
        <p:nvPr/>
      </p:nvGrpSpPr>
      <p:grpSpPr>
        <a:xfrm>
          <a:off x="0" y="0"/>
          <a:ext cx="0" cy="0"/>
          <a:chOff x="0" y="0"/>
          <a:chExt cx="0" cy="0"/>
        </a:xfrm>
      </p:grpSpPr>
      <p:sp>
        <p:nvSpPr>
          <p:cNvPr id="506" name="Google Shape;506;gc8457b6549_0_4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457200" lvl="0" indent="-292100" algn="l" rtl="0">
              <a:lnSpc>
                <a:spcPct val="90000"/>
              </a:lnSpc>
              <a:spcBef>
                <a:spcPts val="1000"/>
              </a:spcBef>
              <a:spcAft>
                <a:spcPts val="0"/>
              </a:spcAft>
              <a:buSzPts val="1000"/>
              <a:buAutoNum type="arabicPeriod"/>
            </a:pPr>
            <a:r>
              <a:rPr lang="en-US" sz="1000">
                <a:highlight>
                  <a:schemeClr val="lt1"/>
                </a:highlight>
                <a:latin typeface="Arial"/>
                <a:ea typeface="Arial"/>
                <a:cs typeface="Arial"/>
                <a:sym typeface="Arial"/>
              </a:rPr>
              <a:t>For most common aggregation operations, kdb+ has a built in map-reduce feature.</a:t>
            </a:r>
            <a:endParaRPr sz="1000">
              <a:highlight>
                <a:schemeClr val="lt1"/>
              </a:highlight>
              <a:latin typeface="Arial"/>
              <a:ea typeface="Arial"/>
              <a:cs typeface="Arial"/>
              <a:sym typeface="Arial"/>
            </a:endParaRPr>
          </a:p>
          <a:p>
            <a:pPr marL="457200" lvl="0" indent="-292100" algn="l" rtl="0">
              <a:spcBef>
                <a:spcPts val="0"/>
              </a:spcBef>
              <a:spcAft>
                <a:spcPts val="0"/>
              </a:spcAft>
              <a:buSzPts val="1000"/>
              <a:buAutoNum type="arabicPeriod"/>
            </a:pPr>
            <a:r>
              <a:rPr lang="en-US" sz="1000">
                <a:highlight>
                  <a:schemeClr val="lt1"/>
                </a:highlight>
                <a:latin typeface="Arial"/>
                <a:ea typeface="Arial"/>
                <a:cs typeface="Arial"/>
                <a:sym typeface="Arial"/>
              </a:rPr>
              <a:t>Adding additional secondary processes will only increase the number of processes attempting to read from the disk simultaneously.</a:t>
            </a:r>
            <a:endParaRPr sz="1000">
              <a:highlight>
                <a:schemeClr val="lt1"/>
              </a:highlight>
              <a:latin typeface="Arial"/>
              <a:ea typeface="Arial"/>
              <a:cs typeface="Arial"/>
              <a:sym typeface="Arial"/>
            </a:endParaRPr>
          </a:p>
        </p:txBody>
      </p:sp>
      <p:sp>
        <p:nvSpPr>
          <p:cNvPr id="507" name="Google Shape;507;gc8457b6549_0_4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5"/>
        <p:cNvGrpSpPr/>
        <p:nvPr/>
      </p:nvGrpSpPr>
      <p:grpSpPr>
        <a:xfrm>
          <a:off x="0" y="0"/>
          <a:ext cx="0" cy="0"/>
          <a:chOff x="0" y="0"/>
          <a:chExt cx="0" cy="0"/>
        </a:xfrm>
      </p:grpSpPr>
      <p:sp>
        <p:nvSpPr>
          <p:cNvPr id="516" name="Google Shape;516;gc34c5edf64_0_21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17" name="Google Shape;517;gc34c5edf64_0_2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5"/>
        <p:cNvGrpSpPr/>
        <p:nvPr/>
      </p:nvGrpSpPr>
      <p:grpSpPr>
        <a:xfrm>
          <a:off x="0" y="0"/>
          <a:ext cx="0" cy="0"/>
          <a:chOff x="0" y="0"/>
          <a:chExt cx="0" cy="0"/>
        </a:xfrm>
      </p:grpSpPr>
      <p:sp>
        <p:nvSpPr>
          <p:cNvPr id="506" name="Google Shape;506;gc8457b6549_0_4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457200" lvl="0" indent="-292100" algn="l" rtl="0">
              <a:lnSpc>
                <a:spcPct val="90000"/>
              </a:lnSpc>
              <a:spcBef>
                <a:spcPts val="1000"/>
              </a:spcBef>
              <a:spcAft>
                <a:spcPts val="0"/>
              </a:spcAft>
              <a:buSzPts val="1000"/>
              <a:buAutoNum type="arabicPeriod"/>
            </a:pPr>
            <a:r>
              <a:rPr lang="en-US" sz="1000">
                <a:highlight>
                  <a:schemeClr val="lt1"/>
                </a:highlight>
                <a:latin typeface="Arial"/>
                <a:ea typeface="Arial"/>
                <a:cs typeface="Arial"/>
                <a:sym typeface="Arial"/>
              </a:rPr>
              <a:t>For most common aggregation operations, kdb+ has a built in map-reduce feature.</a:t>
            </a:r>
            <a:endParaRPr sz="1000">
              <a:highlight>
                <a:schemeClr val="lt1"/>
              </a:highlight>
              <a:latin typeface="Arial"/>
              <a:ea typeface="Arial"/>
              <a:cs typeface="Arial"/>
              <a:sym typeface="Arial"/>
            </a:endParaRPr>
          </a:p>
          <a:p>
            <a:pPr marL="457200" lvl="0" indent="-292100" algn="l" rtl="0">
              <a:spcBef>
                <a:spcPts val="0"/>
              </a:spcBef>
              <a:spcAft>
                <a:spcPts val="0"/>
              </a:spcAft>
              <a:buSzPts val="1000"/>
              <a:buAutoNum type="arabicPeriod"/>
            </a:pPr>
            <a:r>
              <a:rPr lang="en-US" sz="1000">
                <a:highlight>
                  <a:schemeClr val="lt1"/>
                </a:highlight>
                <a:latin typeface="Arial"/>
                <a:ea typeface="Arial"/>
                <a:cs typeface="Arial"/>
                <a:sym typeface="Arial"/>
              </a:rPr>
              <a:t>Adding additional secondary processes will only increase the number of processes attempting to read from the disk simultaneously.</a:t>
            </a:r>
            <a:endParaRPr sz="1000">
              <a:highlight>
                <a:schemeClr val="lt1"/>
              </a:highlight>
              <a:latin typeface="Arial"/>
              <a:ea typeface="Arial"/>
              <a:cs typeface="Arial"/>
              <a:sym typeface="Arial"/>
            </a:endParaRPr>
          </a:p>
        </p:txBody>
      </p:sp>
      <p:sp>
        <p:nvSpPr>
          <p:cNvPr id="507" name="Google Shape;507;gc8457b6549_0_4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930201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7"/>
        <p:cNvGrpSpPr/>
        <p:nvPr/>
      </p:nvGrpSpPr>
      <p:grpSpPr>
        <a:xfrm>
          <a:off x="0" y="0"/>
          <a:ext cx="0" cy="0"/>
          <a:chOff x="0" y="0"/>
          <a:chExt cx="0" cy="0"/>
        </a:xfrm>
      </p:grpSpPr>
      <p:sp>
        <p:nvSpPr>
          <p:cNvPr id="538" name="Google Shape;538;gc34c5edf64_0_23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39" name="Google Shape;539;gc34c5edf64_0_2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9" name="Google Shape;22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9"/>
        <p:cNvGrpSpPr/>
        <p:nvPr/>
      </p:nvGrpSpPr>
      <p:grpSpPr>
        <a:xfrm>
          <a:off x="0" y="0"/>
          <a:ext cx="0" cy="0"/>
          <a:chOff x="0" y="0"/>
          <a:chExt cx="0" cy="0"/>
        </a:xfrm>
      </p:grpSpPr>
      <p:sp>
        <p:nvSpPr>
          <p:cNvPr id="560" name="Google Shape;560;p13:notes"/>
          <p:cNvSpPr txBox="1">
            <a:spLocks noGrp="1"/>
          </p:cNvSpPr>
          <p:nvPr>
            <p:ph type="body" idx="1"/>
          </p:nvPr>
        </p:nvSpPr>
        <p:spPr>
          <a:xfrm>
            <a:off x="679768" y="4715153"/>
            <a:ext cx="5438140" cy="4466987"/>
          </a:xfrm>
          <a:prstGeom prst="rect">
            <a:avLst/>
          </a:prstGeom>
          <a:noFill/>
          <a:ln>
            <a:noFill/>
          </a:ln>
        </p:spPr>
        <p:txBody>
          <a:bodyPr spcFirstLastPara="1" wrap="square" lIns="93175" tIns="46575" rIns="93175" bIns="46575" anchor="t" anchorCtr="0">
            <a:noAutofit/>
          </a:bodyPr>
          <a:lstStyle/>
          <a:p>
            <a:pPr marL="0" lvl="0" indent="0" algn="l" rtl="0">
              <a:spcBef>
                <a:spcPts val="0"/>
              </a:spcBef>
              <a:spcAft>
                <a:spcPts val="0"/>
              </a:spcAft>
              <a:buClr>
                <a:schemeClr val="dk1"/>
              </a:buClr>
              <a:buSzPts val="1200"/>
              <a:buFont typeface="Calibri"/>
              <a:buNone/>
            </a:pPr>
            <a:endParaRPr/>
          </a:p>
        </p:txBody>
      </p:sp>
      <p:sp>
        <p:nvSpPr>
          <p:cNvPr id="561" name="Google Shape;561;p13:notes"/>
          <p:cNvSpPr>
            <a:spLocks noGrp="1" noRot="1" noChangeAspect="1"/>
          </p:cNvSpPr>
          <p:nvPr>
            <p:ph type="sldImg" idx="2"/>
          </p:nvPr>
        </p:nvSpPr>
        <p:spPr>
          <a:xfrm>
            <a:off x="90488" y="744538"/>
            <a:ext cx="6616700" cy="37226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5"/>
        <p:cNvGrpSpPr/>
        <p:nvPr/>
      </p:nvGrpSpPr>
      <p:grpSpPr>
        <a:xfrm>
          <a:off x="0" y="0"/>
          <a:ext cx="0" cy="0"/>
          <a:chOff x="0" y="0"/>
          <a:chExt cx="0" cy="0"/>
        </a:xfrm>
      </p:grpSpPr>
      <p:sp>
        <p:nvSpPr>
          <p:cNvPr id="566" name="Google Shape;566;gc65ed6b6b1_1_96:notes"/>
          <p:cNvSpPr txBox="1">
            <a:spLocks noGrp="1"/>
          </p:cNvSpPr>
          <p:nvPr>
            <p:ph type="body" idx="1"/>
          </p:nvPr>
        </p:nvSpPr>
        <p:spPr>
          <a:xfrm>
            <a:off x="679768" y="4715153"/>
            <a:ext cx="5438100" cy="4467000"/>
          </a:xfrm>
          <a:prstGeom prst="rect">
            <a:avLst/>
          </a:prstGeom>
          <a:noFill/>
          <a:ln>
            <a:noFill/>
          </a:ln>
        </p:spPr>
        <p:txBody>
          <a:bodyPr spcFirstLastPara="1" wrap="square" lIns="93175" tIns="46575" rIns="93175" bIns="46575" anchor="t" anchorCtr="0">
            <a:noAutofit/>
          </a:bodyPr>
          <a:lstStyle/>
          <a:p>
            <a:pPr marL="0" lvl="0" indent="0" algn="l" rtl="0">
              <a:spcBef>
                <a:spcPts val="0"/>
              </a:spcBef>
              <a:spcAft>
                <a:spcPts val="0"/>
              </a:spcAft>
              <a:buClr>
                <a:schemeClr val="dk1"/>
              </a:buClr>
              <a:buSzPts val="1200"/>
              <a:buFont typeface="Calibri"/>
              <a:buNone/>
            </a:pPr>
            <a:endParaRPr/>
          </a:p>
        </p:txBody>
      </p:sp>
      <p:sp>
        <p:nvSpPr>
          <p:cNvPr id="567" name="Google Shape;567;gc65ed6b6b1_1_96:notes"/>
          <p:cNvSpPr>
            <a:spLocks noGrp="1" noRot="1" noChangeAspect="1"/>
          </p:cNvSpPr>
          <p:nvPr>
            <p:ph type="sldImg" idx="2"/>
          </p:nvPr>
        </p:nvSpPr>
        <p:spPr>
          <a:xfrm>
            <a:off x="90488" y="744538"/>
            <a:ext cx="6616700" cy="37226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1"/>
        <p:cNvGrpSpPr/>
        <p:nvPr/>
      </p:nvGrpSpPr>
      <p:grpSpPr>
        <a:xfrm>
          <a:off x="0" y="0"/>
          <a:ext cx="0" cy="0"/>
          <a:chOff x="0" y="0"/>
          <a:chExt cx="0" cy="0"/>
        </a:xfrm>
      </p:grpSpPr>
      <p:sp>
        <p:nvSpPr>
          <p:cNvPr id="572" name="Google Shape;572;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73" name="Google Shape;573;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c34c5edf64_0_14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1" name="Google Shape;251;gc34c5edf64_0_14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3" name="Google Shape;273;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000"/>
              <a:t>1.</a:t>
            </a:r>
            <a:endParaRPr sz="1000"/>
          </a:p>
          <a:p>
            <a:pPr marL="0" lvl="0" indent="0" algn="l" rtl="0">
              <a:spcBef>
                <a:spcPts val="0"/>
              </a:spcBef>
              <a:spcAft>
                <a:spcPts val="0"/>
              </a:spcAft>
              <a:buClr>
                <a:schemeClr val="dk1"/>
              </a:buClr>
              <a:buFont typeface="Arial"/>
              <a:buNone/>
            </a:pPr>
            <a:r>
              <a:rPr lang="en-US" sz="1000"/>
              <a:t>Each thread in kdb+ needs its own core allocated to it, this can be physical or virtual. So multi-threading is only possible in a multi-core system and limited by the number of cores you have. </a:t>
            </a:r>
            <a:endParaRPr sz="1000"/>
          </a:p>
          <a:p>
            <a:pPr marL="0" lvl="0" indent="0" algn="l" rtl="0">
              <a:spcBef>
                <a:spcPts val="0"/>
              </a:spcBef>
              <a:spcAft>
                <a:spcPts val="0"/>
              </a:spcAft>
              <a:buNone/>
            </a:pPr>
            <a:r>
              <a:rPr lang="en-US" sz="1000"/>
              <a:t>Parallel execution is explicitly invoked by using two built-in functions: </a:t>
            </a:r>
            <a:r>
              <a:rPr lang="en-US" sz="1000" u="sng">
                <a:solidFill>
                  <a:srgbClr val="0061FF"/>
                </a:solidFill>
                <a:hlinkClick r:id="rId3">
                  <a:extLst>
                    <a:ext uri="{A12FA001-AC4F-418D-AE19-62706E023703}">
                      <ahyp:hlinkClr xmlns:ahyp="http://schemas.microsoft.com/office/drawing/2018/hyperlinkcolor" val="tx"/>
                    </a:ext>
                  </a:extLst>
                </a:hlinkClick>
              </a:rPr>
              <a:t>peach</a:t>
            </a:r>
            <a:r>
              <a:rPr lang="en-US" sz="1000"/>
              <a:t> and </a:t>
            </a:r>
            <a:r>
              <a:rPr lang="en-US" sz="1000" u="sng">
                <a:solidFill>
                  <a:srgbClr val="0061FF"/>
                </a:solidFill>
                <a:hlinkClick r:id="rId4">
                  <a:extLst>
                    <a:ext uri="{A12FA001-AC4F-418D-AE19-62706E023703}">
                      <ahyp:hlinkClr xmlns:ahyp="http://schemas.microsoft.com/office/drawing/2018/hyperlinkcolor" val="tx"/>
                    </a:ext>
                  </a:extLst>
                </a:hlinkClick>
              </a:rPr>
              <a:t>.Q.fc</a:t>
            </a:r>
            <a:r>
              <a:rPr lang="en-US" sz="1000"/>
              <a:t>. </a:t>
            </a:r>
            <a:endParaRPr sz="1000"/>
          </a:p>
          <a:p>
            <a:pPr marL="0" lvl="0" indent="0" algn="l" rtl="0">
              <a:spcBef>
                <a:spcPts val="0"/>
              </a:spcBef>
              <a:spcAft>
                <a:spcPts val="0"/>
              </a:spcAft>
              <a:buNone/>
            </a:pPr>
            <a:r>
              <a:rPr lang="en-US" sz="1000"/>
              <a:t>2.</a:t>
            </a:r>
            <a:endParaRPr sz="1000"/>
          </a:p>
          <a:p>
            <a:pPr marL="0" lvl="0" indent="0" algn="l" rtl="0">
              <a:spcBef>
                <a:spcPts val="0"/>
              </a:spcBef>
              <a:spcAft>
                <a:spcPts val="0"/>
              </a:spcAft>
              <a:buNone/>
            </a:pPr>
            <a:r>
              <a:rPr lang="en-US" sz="1000"/>
              <a:t>If not specified N defaults to 1. Also note that you can’t add (but can remove) the number of threads on the fly. If you wish to add the number allocated you will have to restart your process. </a:t>
            </a:r>
            <a:endParaRPr sz="1000"/>
          </a:p>
          <a:p>
            <a:pPr marL="0" lvl="0" indent="0" algn="l" rtl="0">
              <a:spcBef>
                <a:spcPts val="0"/>
              </a:spcBef>
              <a:spcAft>
                <a:spcPts val="0"/>
              </a:spcAft>
              <a:buNone/>
            </a:pPr>
            <a:r>
              <a:rPr lang="en-US" sz="1000"/>
              <a:t>3.</a:t>
            </a:r>
            <a:endParaRPr sz="1000"/>
          </a:p>
          <a:p>
            <a:pPr marL="0" lvl="0" indent="0" algn="l" rtl="0">
              <a:spcBef>
                <a:spcPts val="0"/>
              </a:spcBef>
              <a:spcAft>
                <a:spcPts val="0"/>
              </a:spcAft>
              <a:buNone/>
            </a:pPr>
            <a:r>
              <a:rPr lang="en-US" sz="1000"/>
              <a:t>Although using multiple cores can give us additional compute power and therefore the ability to speed up queries we must also be aware that at the system level each thread is a separate component and when they are passing data between each other this will also take time. For this reason single threaded operations are often preferred in kdb+ but we will see later when you will want to multi-thread.</a:t>
            </a:r>
            <a:br>
              <a:rPr lang="en-US" sz="1000"/>
            </a:br>
            <a:endParaRPr sz="1000"/>
          </a:p>
          <a:p>
            <a:pPr marL="0" lvl="0" indent="0" algn="l" rtl="0">
              <a:spcBef>
                <a:spcPts val="0"/>
              </a:spcBef>
              <a:spcAft>
                <a:spcPts val="0"/>
              </a:spcAft>
              <a:buClr>
                <a:schemeClr val="dk1"/>
              </a:buClr>
              <a:buFont typeface="Arial"/>
              <a:buNone/>
            </a:pPr>
            <a:endParaRPr sz="1000"/>
          </a:p>
        </p:txBody>
      </p:sp>
      <p:sp>
        <p:nvSpPr>
          <p:cNvPr id="274" name="Google Shape;274;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c34c5edf64_0_9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1" name="Google Shape;281;gc34c5edf64_0_9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000"/>
              <a:t>1.</a:t>
            </a:r>
            <a:endParaRPr sz="1000"/>
          </a:p>
          <a:p>
            <a:pPr marL="0" lvl="0" indent="0" algn="l" rtl="0">
              <a:spcBef>
                <a:spcPts val="0"/>
              </a:spcBef>
              <a:spcAft>
                <a:spcPts val="2900"/>
              </a:spcAft>
              <a:buClr>
                <a:schemeClr val="dk1"/>
              </a:buClr>
              <a:buSzPts val="1100"/>
              <a:buFont typeface="Arial"/>
              <a:buNone/>
            </a:pPr>
            <a:r>
              <a:rPr lang="en-US" sz="1000">
                <a:highlight>
                  <a:schemeClr val="lt1"/>
                </a:highlight>
              </a:rPr>
              <a:t>This doesn’t mean kdb will automatically multithread when beneficial, but now a select number of the inbuilt functions will begin to use multiple-threads when called on lists of over a certain number. – at the moment it is in the order of 10</a:t>
            </a:r>
            <a:r>
              <a:rPr lang="en-US" sz="1000" baseline="30000">
                <a:highlight>
                  <a:schemeClr val="lt1"/>
                </a:highlight>
              </a:rPr>
              <a:t>5</a:t>
            </a:r>
            <a:r>
              <a:rPr lang="en-US" sz="1000">
                <a:highlight>
                  <a:schemeClr val="lt1"/>
                </a:highlight>
              </a:rPr>
              <a:t> vector items, depending on the primitive.</a:t>
            </a:r>
            <a:endParaRPr sz="1000">
              <a:highlight>
                <a:schemeClr val="lt1"/>
              </a:highlight>
            </a:endParaRPr>
          </a:p>
        </p:txBody>
      </p:sp>
      <p:sp>
        <p:nvSpPr>
          <p:cNvPr id="282" name="Google Shape;282;gc34c5edf64_0_9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c34c5edf64_0_16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0" name="Google Shape;290;gc34c5edf64_0_16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c34c5edf64_0_6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2" name="Google Shape;312;gc34c5edf64_0_6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000"/>
              <a:t>1.</a:t>
            </a:r>
            <a:endParaRPr sz="1000"/>
          </a:p>
          <a:p>
            <a:pPr marL="0" lvl="0" indent="0" algn="l" rtl="0">
              <a:spcBef>
                <a:spcPts val="0"/>
              </a:spcBef>
              <a:spcAft>
                <a:spcPts val="0"/>
              </a:spcAft>
              <a:buClr>
                <a:schemeClr val="dk1"/>
              </a:buClr>
              <a:buFont typeface="Arial"/>
              <a:buNone/>
            </a:pPr>
            <a:r>
              <a:rPr lang="en-US" sz="1000"/>
              <a:t>So multi-threading is only possible in a multi-core system and limited by the number of cores you have. </a:t>
            </a:r>
            <a:endParaRPr sz="1000"/>
          </a:p>
          <a:p>
            <a:pPr marL="0" lvl="0" indent="0" algn="l" rtl="0">
              <a:spcBef>
                <a:spcPts val="0"/>
              </a:spcBef>
              <a:spcAft>
                <a:spcPts val="0"/>
              </a:spcAft>
              <a:buClr>
                <a:schemeClr val="dk1"/>
              </a:buClr>
              <a:buFont typeface="Arial"/>
              <a:buNone/>
            </a:pPr>
            <a:r>
              <a:rPr lang="en-US" sz="1000"/>
              <a:t>Parallel execution is explicitly invoked by using two built-in functions: </a:t>
            </a:r>
            <a:r>
              <a:rPr lang="en-US" sz="1000" u="sng">
                <a:solidFill>
                  <a:srgbClr val="0061FF"/>
                </a:solidFill>
                <a:hlinkClick r:id="rId3">
                  <a:extLst>
                    <a:ext uri="{A12FA001-AC4F-418D-AE19-62706E023703}">
                      <ahyp:hlinkClr xmlns:ahyp="http://schemas.microsoft.com/office/drawing/2018/hyperlinkcolor" val="tx"/>
                    </a:ext>
                  </a:extLst>
                </a:hlinkClick>
              </a:rPr>
              <a:t>peach</a:t>
            </a:r>
            <a:r>
              <a:rPr lang="en-US" sz="1000"/>
              <a:t> and </a:t>
            </a:r>
            <a:r>
              <a:rPr lang="en-US" sz="1000" u="sng">
                <a:solidFill>
                  <a:srgbClr val="0061FF"/>
                </a:solidFill>
                <a:hlinkClick r:id="rId4">
                  <a:extLst>
                    <a:ext uri="{A12FA001-AC4F-418D-AE19-62706E023703}">
                      <ahyp:hlinkClr xmlns:ahyp="http://schemas.microsoft.com/office/drawing/2018/hyperlinkcolor" val="tx"/>
                    </a:ext>
                  </a:extLst>
                </a:hlinkClick>
              </a:rPr>
              <a:t>.Q.fc</a:t>
            </a:r>
            <a:r>
              <a:rPr lang="en-US" sz="1000"/>
              <a:t>. </a:t>
            </a:r>
            <a:endParaRPr sz="1000"/>
          </a:p>
        </p:txBody>
      </p:sp>
      <p:sp>
        <p:nvSpPr>
          <p:cNvPr id="313" name="Google Shape;313;gc34c5edf64_0_6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c34c5edf64_0_7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20" name="Google Shape;320;gc34c5edf64_0_7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000"/>
              <a:t>1.</a:t>
            </a:r>
            <a:endParaRPr sz="1000"/>
          </a:p>
          <a:p>
            <a:pPr marL="0" lvl="0" indent="0" algn="l" rtl="0">
              <a:spcBef>
                <a:spcPts val="0"/>
              </a:spcBef>
              <a:spcAft>
                <a:spcPts val="0"/>
              </a:spcAft>
              <a:buClr>
                <a:schemeClr val="dk1"/>
              </a:buClr>
              <a:buFont typeface="Arial"/>
              <a:buNone/>
            </a:pPr>
            <a:r>
              <a:rPr lang="en-US" sz="1000"/>
              <a:t>As described previously .Q.fc will cut the task into evenly sized chunks, and then each allocated a thread. </a:t>
            </a:r>
            <a:endParaRPr sz="1000"/>
          </a:p>
          <a:p>
            <a:pPr marL="0" lvl="0" indent="0" algn="l" rtl="0">
              <a:spcBef>
                <a:spcPts val="0"/>
              </a:spcBef>
              <a:spcAft>
                <a:spcPts val="0"/>
              </a:spcAft>
              <a:buNone/>
            </a:pPr>
            <a:r>
              <a:rPr lang="en-US" sz="1000"/>
              <a:t>With peach, the tasks are not logically assigned and it could be beneficial to organize your tasks before running the function. </a:t>
            </a:r>
            <a:endParaRPr sz="1000"/>
          </a:p>
          <a:p>
            <a:pPr marL="0" lvl="0" indent="0" algn="l" rtl="0">
              <a:spcBef>
                <a:spcPts val="0"/>
              </a:spcBef>
              <a:spcAft>
                <a:spcPts val="0"/>
              </a:spcAft>
              <a:buNone/>
            </a:pPr>
            <a:r>
              <a:rPr lang="en-US" sz="1000"/>
              <a:t>2.</a:t>
            </a:r>
            <a:endParaRPr sz="1000"/>
          </a:p>
          <a:p>
            <a:pPr marL="0" lvl="0" indent="0" algn="l" rtl="0">
              <a:spcBef>
                <a:spcPts val="0"/>
              </a:spcBef>
              <a:spcAft>
                <a:spcPts val="0"/>
              </a:spcAft>
              <a:buSzPts val="1100"/>
              <a:buNone/>
            </a:pPr>
            <a:r>
              <a:rPr lang="en-US" sz="1000">
                <a:latin typeface="Arial"/>
                <a:ea typeface="Arial"/>
                <a:cs typeface="Arial"/>
                <a:sym typeface="Arial"/>
              </a:rPr>
              <a:t>When we ordered the tasks each thread was assigned the same number of large tasks as small tasks and total time was significantly reduced. Obviously there is the tradeoff between organizing tasks at the beginning but from this example was well worth it. </a:t>
            </a:r>
            <a:endParaRPr sz="1000">
              <a:latin typeface="Arial"/>
              <a:ea typeface="Arial"/>
              <a:cs typeface="Arial"/>
              <a:sym typeface="Arial"/>
            </a:endParaRPr>
          </a:p>
          <a:p>
            <a:pPr marL="0" lvl="0" indent="0" algn="l" rtl="0">
              <a:spcBef>
                <a:spcPts val="0"/>
              </a:spcBef>
              <a:spcAft>
                <a:spcPts val="0"/>
              </a:spcAft>
              <a:buSzPts val="1100"/>
              <a:buNone/>
            </a:pPr>
            <a:r>
              <a:rPr lang="en-US" sz="1000">
                <a:latin typeface="Arial"/>
                <a:ea typeface="Arial"/>
                <a:cs typeface="Arial"/>
                <a:sym typeface="Arial"/>
              </a:rPr>
              <a:t>3.</a:t>
            </a:r>
            <a:endParaRPr sz="1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1000">
                <a:latin typeface="Arial"/>
                <a:ea typeface="Arial"/>
                <a:cs typeface="Arial"/>
                <a:sym typeface="Arial"/>
              </a:rPr>
              <a:t>Show the assigning demo</a:t>
            </a:r>
            <a:endParaRPr sz="1000">
              <a:latin typeface="Arial"/>
              <a:ea typeface="Arial"/>
              <a:cs typeface="Arial"/>
              <a:sym typeface="Arial"/>
            </a:endParaRPr>
          </a:p>
        </p:txBody>
      </p:sp>
      <p:sp>
        <p:nvSpPr>
          <p:cNvPr id="321" name="Google Shape;321;gc34c5edf64_0_7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29" name="Google Shape;329;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000"/>
              <a:t>1.</a:t>
            </a:r>
            <a:endParaRPr sz="1000"/>
          </a:p>
          <a:p>
            <a:pPr marL="0" lvl="0" indent="0" algn="l" rtl="0">
              <a:spcBef>
                <a:spcPts val="0"/>
              </a:spcBef>
              <a:spcAft>
                <a:spcPts val="0"/>
              </a:spcAft>
              <a:buNone/>
            </a:pPr>
            <a:r>
              <a:rPr lang="en-US" sz="1000"/>
              <a:t>So when you write a query in the HDB without referencing peach or .Q.fc it will still use parallelization, as long as it has sufficient cores and threads allocated to the process. </a:t>
            </a:r>
            <a:endParaRPr sz="1000"/>
          </a:p>
          <a:p>
            <a:pPr marL="0" lvl="0" indent="0" algn="l" rtl="0">
              <a:spcBef>
                <a:spcPts val="0"/>
              </a:spcBef>
              <a:spcAft>
                <a:spcPts val="0"/>
              </a:spcAft>
              <a:buNone/>
            </a:pPr>
            <a:r>
              <a:rPr lang="en-US" sz="1000"/>
              <a:t>2.</a:t>
            </a:r>
            <a:endParaRPr sz="1000"/>
          </a:p>
          <a:p>
            <a:pPr marL="0" lvl="0" indent="0" algn="l" rtl="0">
              <a:spcBef>
                <a:spcPts val="0"/>
              </a:spcBef>
              <a:spcAft>
                <a:spcPts val="0"/>
              </a:spcAft>
              <a:buClr>
                <a:schemeClr val="dk1"/>
              </a:buClr>
              <a:buFont typeface="Arial"/>
              <a:buNone/>
            </a:pPr>
            <a:r>
              <a:rPr lang="en-US" sz="1000"/>
              <a:t>The leader thread (thread 1) will instruct the additional threads to go to each partition, execute the query and retrieve the results. The leader will then combine result set. </a:t>
            </a:r>
            <a:endParaRPr sz="1000"/>
          </a:p>
        </p:txBody>
      </p:sp>
      <p:sp>
        <p:nvSpPr>
          <p:cNvPr id="330" name="Google Shape;330;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96DFF08F-DC6B-4601-B491-B0F83F6DD2DA}" type="datetimeFigureOut">
              <a:rPr lang="en-US" dirty="0"/>
              <a:t>4/14/2022</a:t>
            </a:fld>
            <a:endParaRPr lang="en-US" dirty="0"/>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4FAB73BC-B049-4115-A692-8D63A059BFB8}" type="slidenum">
              <a:rPr lang="en-US" dirty="0"/>
              <a:t>‹#›</a:t>
            </a:fld>
            <a:endParaRPr lang="en-US" dirty="0"/>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1823957"/>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4/14/2022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87618550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4/14/2022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42871652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6_Cover">
  <p:cSld name="6_Cover">
    <p:spTree>
      <p:nvGrpSpPr>
        <p:cNvPr id="1" name="Shape 57"/>
        <p:cNvGrpSpPr/>
        <p:nvPr/>
      </p:nvGrpSpPr>
      <p:grpSpPr>
        <a:xfrm>
          <a:off x="0" y="0"/>
          <a:ext cx="0" cy="0"/>
          <a:chOff x="0" y="0"/>
          <a:chExt cx="0" cy="0"/>
        </a:xfrm>
      </p:grpSpPr>
      <p:sp>
        <p:nvSpPr>
          <p:cNvPr id="68" name="Google Shape;68;p6"/>
          <p:cNvSpPr txBox="1">
            <a:spLocks noGrp="1"/>
          </p:cNvSpPr>
          <p:nvPr>
            <p:ph type="ctrTitle"/>
          </p:nvPr>
        </p:nvSpPr>
        <p:spPr>
          <a:xfrm>
            <a:off x="2790020" y="5001230"/>
            <a:ext cx="9144000" cy="571535"/>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1"/>
              </a:buClr>
              <a:buSzPts val="4000"/>
              <a:buFont typeface="Quattrocento Sans"/>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9" name="Google Shape;69;p6"/>
          <p:cNvSpPr txBox="1">
            <a:spLocks noGrp="1"/>
          </p:cNvSpPr>
          <p:nvPr>
            <p:ph type="subTitle" idx="1"/>
          </p:nvPr>
        </p:nvSpPr>
        <p:spPr>
          <a:xfrm>
            <a:off x="2790020" y="5652723"/>
            <a:ext cx="9144000" cy="264531"/>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chemeClr val="accent1"/>
              </a:buClr>
              <a:buSzPts val="2800"/>
              <a:buFont typeface="Quattrocento Sans"/>
              <a:buNone/>
              <a:defRPr sz="2800">
                <a:solidFill>
                  <a:schemeClr val="accent1"/>
                </a:solidFill>
              </a:defRPr>
            </a:lvl1pPr>
            <a:lvl2pPr lvl="1" algn="ctr">
              <a:lnSpc>
                <a:spcPct val="120000"/>
              </a:lnSpc>
              <a:spcBef>
                <a:spcPts val="0"/>
              </a:spcBef>
              <a:spcAft>
                <a:spcPts val="0"/>
              </a:spcAft>
              <a:buClr>
                <a:schemeClr val="dk1"/>
              </a:buClr>
              <a:buSzPts val="2000"/>
              <a:buNone/>
              <a:defRPr sz="2000"/>
            </a:lvl2pPr>
            <a:lvl3pPr lvl="2" algn="ctr">
              <a:lnSpc>
                <a:spcPct val="120000"/>
              </a:lnSpc>
              <a:spcBef>
                <a:spcPts val="0"/>
              </a:spcBef>
              <a:spcAft>
                <a:spcPts val="0"/>
              </a:spcAft>
              <a:buClr>
                <a:schemeClr val="dk1"/>
              </a:buClr>
              <a:buSzPts val="1800"/>
              <a:buNone/>
              <a:defRPr sz="1800"/>
            </a:lvl3pPr>
            <a:lvl4pPr lvl="3" algn="ctr">
              <a:lnSpc>
                <a:spcPct val="120000"/>
              </a:lnSpc>
              <a:spcBef>
                <a:spcPts val="0"/>
              </a:spcBef>
              <a:spcAft>
                <a:spcPts val="0"/>
              </a:spcAft>
              <a:buClr>
                <a:schemeClr val="dk1"/>
              </a:buClr>
              <a:buSzPts val="1600"/>
              <a:buNone/>
              <a:defRPr sz="1600"/>
            </a:lvl4pPr>
            <a:lvl5pPr lvl="4" algn="ctr">
              <a:lnSpc>
                <a:spcPct val="120000"/>
              </a:lnSpc>
              <a:spcBef>
                <a:spcPts val="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Tree>
    <p:extLst>
      <p:ext uri="{BB962C8B-B14F-4D97-AF65-F5344CB8AC3E}">
        <p14:creationId xmlns:p14="http://schemas.microsoft.com/office/powerpoint/2010/main" val="39242073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3_Title Slide">
  <p:cSld name="3_Title Slide">
    <p:bg>
      <p:bgPr>
        <a:solidFill>
          <a:schemeClr val="lt1"/>
        </a:solidFill>
        <a:effectLst/>
      </p:bgPr>
    </p:bg>
    <p:spTree>
      <p:nvGrpSpPr>
        <p:cNvPr id="1" name="Shape 209"/>
        <p:cNvGrpSpPr/>
        <p:nvPr/>
      </p:nvGrpSpPr>
      <p:grpSpPr>
        <a:xfrm>
          <a:off x="0" y="0"/>
          <a:ext cx="0" cy="0"/>
          <a:chOff x="0" y="0"/>
          <a:chExt cx="0" cy="0"/>
        </a:xfrm>
      </p:grpSpPr>
      <p:sp>
        <p:nvSpPr>
          <p:cNvPr id="210" name="Google Shape;210;p29"/>
          <p:cNvSpPr txBox="1">
            <a:spLocks noGrp="1"/>
          </p:cNvSpPr>
          <p:nvPr>
            <p:ph type="subTitle" idx="1"/>
          </p:nvPr>
        </p:nvSpPr>
        <p:spPr>
          <a:xfrm>
            <a:off x="219027" y="220613"/>
            <a:ext cx="6400800" cy="459300"/>
          </a:xfrm>
          <a:prstGeom prst="rect">
            <a:avLst/>
          </a:prstGeom>
          <a:noFill/>
          <a:ln>
            <a:noFill/>
          </a:ln>
        </p:spPr>
        <p:txBody>
          <a:bodyPr spcFirstLastPara="1" wrap="square" lIns="65900" tIns="32950" rIns="65900" bIns="32950" anchor="ctr" anchorCtr="0">
            <a:normAutofit/>
          </a:bodyPr>
          <a:lstStyle>
            <a:lvl1pPr marR="0" lvl="0" algn="l" rtl="0">
              <a:lnSpc>
                <a:spcPct val="90000"/>
              </a:lnSpc>
              <a:spcBef>
                <a:spcPts val="1000"/>
              </a:spcBef>
              <a:spcAft>
                <a:spcPts val="0"/>
              </a:spcAft>
              <a:buClr>
                <a:srgbClr val="0055A5"/>
              </a:buClr>
              <a:buSzPts val="2399"/>
              <a:buFont typeface="Arial"/>
              <a:buNone/>
              <a:defRPr sz="2399" b="1" i="0" u="none" strike="noStrike" cap="none">
                <a:solidFill>
                  <a:srgbClr val="0055A5"/>
                </a:solidFill>
                <a:latin typeface="Verdana"/>
                <a:ea typeface="Verdana"/>
                <a:cs typeface="Verdana"/>
                <a:sym typeface="Verdana"/>
              </a:defRPr>
            </a:lvl1pPr>
            <a:lvl2pPr marR="0" lvl="1" algn="ctr" rtl="0">
              <a:lnSpc>
                <a:spcPct val="90000"/>
              </a:lnSpc>
              <a:spcBef>
                <a:spcPts val="500"/>
              </a:spcBef>
              <a:spcAft>
                <a:spcPts val="0"/>
              </a:spcAft>
              <a:buClr>
                <a:srgbClr val="888888"/>
              </a:buClr>
              <a:buSzPts val="2399"/>
              <a:buFont typeface="Arial"/>
              <a:buNone/>
              <a:defRPr sz="2399" b="0" i="0" u="none" strike="noStrike" cap="none">
                <a:solidFill>
                  <a:srgbClr val="888888"/>
                </a:solidFill>
                <a:latin typeface="Calibri"/>
                <a:ea typeface="Calibri"/>
                <a:cs typeface="Calibri"/>
                <a:sym typeface="Calibri"/>
              </a:defRPr>
            </a:lvl2pPr>
            <a:lvl3pPr marR="0" lvl="2" algn="ctr" rtl="0">
              <a:lnSpc>
                <a:spcPct val="90000"/>
              </a:lnSpc>
              <a:spcBef>
                <a:spcPts val="5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3pPr>
            <a:lvl4pPr marR="0" lvl="3" algn="ctr" rtl="0">
              <a:lnSpc>
                <a:spcPct val="90000"/>
              </a:lnSpc>
              <a:spcBef>
                <a:spcPts val="500"/>
              </a:spcBef>
              <a:spcAft>
                <a:spcPts val="0"/>
              </a:spcAft>
              <a:buClr>
                <a:srgbClr val="888888"/>
              </a:buClr>
              <a:buSzPts val="1867"/>
              <a:buFont typeface="Arial"/>
              <a:buNone/>
              <a:defRPr sz="1867" b="0" i="0" u="none" strike="noStrike" cap="none">
                <a:solidFill>
                  <a:srgbClr val="888888"/>
                </a:solidFill>
                <a:latin typeface="Calibri"/>
                <a:ea typeface="Calibri"/>
                <a:cs typeface="Calibri"/>
                <a:sym typeface="Calibri"/>
              </a:defRPr>
            </a:lvl4pPr>
            <a:lvl5pPr marR="0" lvl="4" algn="ctr" rtl="0">
              <a:lnSpc>
                <a:spcPct val="90000"/>
              </a:lnSpc>
              <a:spcBef>
                <a:spcPts val="500"/>
              </a:spcBef>
              <a:spcAft>
                <a:spcPts val="0"/>
              </a:spcAft>
              <a:buClr>
                <a:srgbClr val="888888"/>
              </a:buClr>
              <a:buSzPts val="1867"/>
              <a:buFont typeface="Arial"/>
              <a:buNone/>
              <a:defRPr sz="1867" b="0" i="0" u="none" strike="noStrike" cap="none">
                <a:solidFill>
                  <a:srgbClr val="888888"/>
                </a:solidFill>
                <a:latin typeface="Calibri"/>
                <a:ea typeface="Calibri"/>
                <a:cs typeface="Calibri"/>
                <a:sym typeface="Calibri"/>
              </a:defRPr>
            </a:lvl5pPr>
            <a:lvl6pPr marR="0" lvl="5" algn="ctr" rtl="0">
              <a:lnSpc>
                <a:spcPct val="90000"/>
              </a:lnSpc>
              <a:spcBef>
                <a:spcPts val="500"/>
              </a:spcBef>
              <a:spcAft>
                <a:spcPts val="0"/>
              </a:spcAft>
              <a:buClr>
                <a:srgbClr val="888888"/>
              </a:buClr>
              <a:buSzPts val="1867"/>
              <a:buFont typeface="Arial"/>
              <a:buNone/>
              <a:defRPr sz="1867" b="0" i="0" u="none" strike="noStrike" cap="none">
                <a:solidFill>
                  <a:srgbClr val="888888"/>
                </a:solidFill>
                <a:latin typeface="Calibri"/>
                <a:ea typeface="Calibri"/>
                <a:cs typeface="Calibri"/>
                <a:sym typeface="Calibri"/>
              </a:defRPr>
            </a:lvl6pPr>
            <a:lvl7pPr marR="0" lvl="6" algn="ctr" rtl="0">
              <a:lnSpc>
                <a:spcPct val="90000"/>
              </a:lnSpc>
              <a:spcBef>
                <a:spcPts val="500"/>
              </a:spcBef>
              <a:spcAft>
                <a:spcPts val="0"/>
              </a:spcAft>
              <a:buClr>
                <a:srgbClr val="888888"/>
              </a:buClr>
              <a:buSzPts val="1867"/>
              <a:buFont typeface="Arial"/>
              <a:buNone/>
              <a:defRPr sz="1867" b="0" i="0" u="none" strike="noStrike" cap="none">
                <a:solidFill>
                  <a:srgbClr val="888888"/>
                </a:solidFill>
                <a:latin typeface="Calibri"/>
                <a:ea typeface="Calibri"/>
                <a:cs typeface="Calibri"/>
                <a:sym typeface="Calibri"/>
              </a:defRPr>
            </a:lvl7pPr>
            <a:lvl8pPr marR="0" lvl="7" algn="ctr" rtl="0">
              <a:lnSpc>
                <a:spcPct val="90000"/>
              </a:lnSpc>
              <a:spcBef>
                <a:spcPts val="500"/>
              </a:spcBef>
              <a:spcAft>
                <a:spcPts val="0"/>
              </a:spcAft>
              <a:buClr>
                <a:srgbClr val="888888"/>
              </a:buClr>
              <a:buSzPts val="1867"/>
              <a:buFont typeface="Arial"/>
              <a:buNone/>
              <a:defRPr sz="1867" b="0" i="0" u="none" strike="noStrike" cap="none">
                <a:solidFill>
                  <a:srgbClr val="888888"/>
                </a:solidFill>
                <a:latin typeface="Calibri"/>
                <a:ea typeface="Calibri"/>
                <a:cs typeface="Calibri"/>
                <a:sym typeface="Calibri"/>
              </a:defRPr>
            </a:lvl8pPr>
            <a:lvl9pPr marR="0" lvl="8" algn="ctr" rtl="0">
              <a:lnSpc>
                <a:spcPct val="90000"/>
              </a:lnSpc>
              <a:spcBef>
                <a:spcPts val="500"/>
              </a:spcBef>
              <a:spcAft>
                <a:spcPts val="0"/>
              </a:spcAft>
              <a:buClr>
                <a:srgbClr val="888888"/>
              </a:buClr>
              <a:buSzPts val="1867"/>
              <a:buFont typeface="Arial"/>
              <a:buNone/>
              <a:defRPr sz="1867" b="0" i="0" u="none" strike="noStrike" cap="none">
                <a:solidFill>
                  <a:srgbClr val="888888"/>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24051179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5_Text Only">
  <p:cSld name="5_Text Only">
    <p:bg>
      <p:bgPr>
        <a:solidFill>
          <a:schemeClr val="lt1"/>
        </a:solidFill>
        <a:effectLst/>
      </p:bgPr>
    </p:bg>
    <p:spTree>
      <p:nvGrpSpPr>
        <p:cNvPr id="1" name="Shape 212"/>
        <p:cNvGrpSpPr/>
        <p:nvPr/>
      </p:nvGrpSpPr>
      <p:grpSpPr>
        <a:xfrm>
          <a:off x="0" y="0"/>
          <a:ext cx="0" cy="0"/>
          <a:chOff x="0" y="0"/>
          <a:chExt cx="0" cy="0"/>
        </a:xfrm>
      </p:grpSpPr>
      <p:sp>
        <p:nvSpPr>
          <p:cNvPr id="213" name="Google Shape;213;p30"/>
          <p:cNvSpPr txBox="1">
            <a:spLocks noGrp="1"/>
          </p:cNvSpPr>
          <p:nvPr>
            <p:ph type="body" idx="1"/>
          </p:nvPr>
        </p:nvSpPr>
        <p:spPr>
          <a:xfrm>
            <a:off x="270000" y="1080047"/>
            <a:ext cx="11606400" cy="5160000"/>
          </a:xfrm>
          <a:prstGeom prst="rect">
            <a:avLst/>
          </a:prstGeom>
          <a:noFill/>
          <a:ln>
            <a:noFill/>
          </a:ln>
        </p:spPr>
        <p:txBody>
          <a:bodyPr spcFirstLastPara="1" wrap="square" lIns="90000" tIns="45700" rIns="91425" bIns="45700" anchor="t" anchorCtr="0">
            <a:noAutofit/>
          </a:bodyPr>
          <a:lstStyle>
            <a:lvl1pPr marL="457200" marR="0" lvl="0" indent="-440293" algn="l" rtl="0">
              <a:lnSpc>
                <a:spcPct val="90000"/>
              </a:lnSpc>
              <a:spcBef>
                <a:spcPts val="1000"/>
              </a:spcBef>
              <a:spcAft>
                <a:spcPts val="0"/>
              </a:spcAft>
              <a:buClr>
                <a:srgbClr val="3171CF"/>
              </a:buClr>
              <a:buSzPts val="3334"/>
              <a:buFont typeface="Arial"/>
              <a:buChar char="•"/>
              <a:defRPr sz="2667" b="0" i="0" u="none" strike="noStrike" cap="none">
                <a:solidFill>
                  <a:schemeClr val="dk1"/>
                </a:solidFill>
                <a:latin typeface="Calibri"/>
                <a:ea typeface="Calibri"/>
                <a:cs typeface="Calibri"/>
                <a:sym typeface="Calibri"/>
              </a:defRPr>
            </a:lvl1pPr>
            <a:lvl2pPr marL="914400" marR="0" lvl="1" indent="-419100" algn="l" rtl="0">
              <a:lnSpc>
                <a:spcPct val="90000"/>
              </a:lnSpc>
              <a:spcBef>
                <a:spcPts val="500"/>
              </a:spcBef>
              <a:spcAft>
                <a:spcPts val="0"/>
              </a:spcAft>
              <a:buClr>
                <a:srgbClr val="3171CF"/>
              </a:buClr>
              <a:buSzPts val="3000"/>
              <a:buFont typeface="Arial"/>
              <a:buChar char="•"/>
              <a:defRPr sz="2400" b="0" i="0" u="none" strike="noStrike" cap="none">
                <a:solidFill>
                  <a:schemeClr val="dk1"/>
                </a:solidFill>
                <a:latin typeface="Calibri"/>
                <a:ea typeface="Calibri"/>
                <a:cs typeface="Calibri"/>
                <a:sym typeface="Calibri"/>
              </a:defRPr>
            </a:lvl2pPr>
            <a:lvl3pPr marL="1371600" marR="0" lvl="2" indent="-397906" algn="l" rtl="0">
              <a:lnSpc>
                <a:spcPct val="90000"/>
              </a:lnSpc>
              <a:spcBef>
                <a:spcPts val="500"/>
              </a:spcBef>
              <a:spcAft>
                <a:spcPts val="0"/>
              </a:spcAft>
              <a:buClr>
                <a:srgbClr val="3171CF"/>
              </a:buClr>
              <a:buSzPts val="2666"/>
              <a:buFont typeface="Arial"/>
              <a:buChar char="•"/>
              <a:defRPr sz="2133"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500"/>
              </a:spcBef>
              <a:spcAft>
                <a:spcPts val="0"/>
              </a:spcAft>
              <a:buClr>
                <a:srgbClr val="3171CF"/>
              </a:buClr>
              <a:buSzPts val="1400"/>
              <a:buFont typeface="Arial"/>
              <a:buChar char="•"/>
              <a:defRPr sz="1400" b="0" i="0" u="none" strike="noStrike" cap="none">
                <a:solidFill>
                  <a:schemeClr val="dk1"/>
                </a:solidFill>
                <a:latin typeface="Verdana"/>
                <a:ea typeface="Verdana"/>
                <a:cs typeface="Verdana"/>
                <a:sym typeface="Verdana"/>
              </a:defRPr>
            </a:lvl4pPr>
            <a:lvl5pPr marL="2286000" marR="0" lvl="4" indent="-317500" algn="l" rtl="0">
              <a:lnSpc>
                <a:spcPct val="90000"/>
              </a:lnSpc>
              <a:spcBef>
                <a:spcPts val="500"/>
              </a:spcBef>
              <a:spcAft>
                <a:spcPts val="0"/>
              </a:spcAft>
              <a:buClr>
                <a:srgbClr val="3171CF"/>
              </a:buClr>
              <a:buSzPts val="1400"/>
              <a:buFont typeface="Arial"/>
              <a:buChar char="•"/>
              <a:defRPr sz="1400" b="0" i="0" u="none" strike="noStrike" cap="none">
                <a:solidFill>
                  <a:schemeClr val="dk1"/>
                </a:solidFill>
                <a:latin typeface="Verdana"/>
                <a:ea typeface="Verdana"/>
                <a:cs typeface="Verdana"/>
                <a:sym typeface="Verdana"/>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14" name="Google Shape;214;p30"/>
          <p:cNvSpPr txBox="1">
            <a:spLocks noGrp="1"/>
          </p:cNvSpPr>
          <p:nvPr>
            <p:ph type="body" idx="2"/>
          </p:nvPr>
        </p:nvSpPr>
        <p:spPr>
          <a:xfrm>
            <a:off x="270000" y="270071"/>
            <a:ext cx="10941000" cy="3873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1000"/>
              </a:spcBef>
              <a:spcAft>
                <a:spcPts val="0"/>
              </a:spcAft>
              <a:buClr>
                <a:schemeClr val="dk1"/>
              </a:buClr>
              <a:buSzPts val="2667"/>
              <a:buFont typeface="Arial"/>
              <a:buNone/>
              <a:defRPr sz="2667" b="1" i="0" u="none" strike="noStrike" cap="none">
                <a:solidFill>
                  <a:schemeClr val="dk1"/>
                </a:solidFill>
                <a:latin typeface="Verdana"/>
                <a:ea typeface="Verdana"/>
                <a:cs typeface="Verdana"/>
                <a:sym typeface="Verdana"/>
              </a:defRPr>
            </a:lvl1pPr>
            <a:lvl2pPr marL="914400" marR="0" lvl="1" indent="-228600" algn="l" rtl="0">
              <a:lnSpc>
                <a:spcPct val="90000"/>
              </a:lnSpc>
              <a:spcBef>
                <a:spcPts val="500"/>
              </a:spcBef>
              <a:spcAft>
                <a:spcPts val="0"/>
              </a:spcAft>
              <a:buClr>
                <a:schemeClr val="dk1"/>
              </a:buClr>
              <a:buSzPts val="2400"/>
              <a:buFont typeface="Arial"/>
              <a:buNone/>
              <a:defRPr sz="2400" b="1" i="0" u="none" strike="noStrike" cap="none">
                <a:solidFill>
                  <a:schemeClr val="dk1"/>
                </a:solidFill>
                <a:latin typeface="Verdana"/>
                <a:ea typeface="Verdana"/>
                <a:cs typeface="Verdana"/>
                <a:sym typeface="Verdana"/>
              </a:defRPr>
            </a:lvl2pPr>
            <a:lvl3pPr marL="1371600" marR="0" lvl="2" indent="-228600" algn="l" rtl="0">
              <a:lnSpc>
                <a:spcPct val="90000"/>
              </a:lnSpc>
              <a:spcBef>
                <a:spcPts val="500"/>
              </a:spcBef>
              <a:spcAft>
                <a:spcPts val="0"/>
              </a:spcAft>
              <a:buClr>
                <a:schemeClr val="dk1"/>
              </a:buClr>
              <a:buSzPts val="2400"/>
              <a:buFont typeface="Arial"/>
              <a:buNone/>
              <a:defRPr sz="2400" b="1" i="0" u="none" strike="noStrike" cap="none">
                <a:solidFill>
                  <a:schemeClr val="dk1"/>
                </a:solidFill>
                <a:latin typeface="Verdana"/>
                <a:ea typeface="Verdana"/>
                <a:cs typeface="Verdana"/>
                <a:sym typeface="Verdana"/>
              </a:defRPr>
            </a:lvl3pPr>
            <a:lvl4pPr marL="1828800" marR="0" lvl="3" indent="-228600" algn="l" rtl="0">
              <a:lnSpc>
                <a:spcPct val="90000"/>
              </a:lnSpc>
              <a:spcBef>
                <a:spcPts val="500"/>
              </a:spcBef>
              <a:spcAft>
                <a:spcPts val="0"/>
              </a:spcAft>
              <a:buClr>
                <a:schemeClr val="dk1"/>
              </a:buClr>
              <a:buSzPts val="2400"/>
              <a:buFont typeface="Arial"/>
              <a:buNone/>
              <a:defRPr sz="2400" b="1" i="0" u="none" strike="noStrike" cap="none">
                <a:solidFill>
                  <a:schemeClr val="dk1"/>
                </a:solidFill>
                <a:latin typeface="Verdana"/>
                <a:ea typeface="Verdana"/>
                <a:cs typeface="Verdana"/>
                <a:sym typeface="Verdana"/>
              </a:defRPr>
            </a:lvl4pPr>
            <a:lvl5pPr marL="2286000" marR="0" lvl="4" indent="-228600" algn="l" rtl="0">
              <a:lnSpc>
                <a:spcPct val="90000"/>
              </a:lnSpc>
              <a:spcBef>
                <a:spcPts val="500"/>
              </a:spcBef>
              <a:spcAft>
                <a:spcPts val="0"/>
              </a:spcAft>
              <a:buClr>
                <a:schemeClr val="dk1"/>
              </a:buClr>
              <a:buSzPts val="2400"/>
              <a:buFont typeface="Arial"/>
              <a:buNone/>
              <a:defRPr sz="2400" b="1" i="0" u="none" strike="noStrike" cap="none">
                <a:solidFill>
                  <a:schemeClr val="dk1"/>
                </a:solidFill>
                <a:latin typeface="Verdana"/>
                <a:ea typeface="Verdana"/>
                <a:cs typeface="Verdana"/>
                <a:sym typeface="Verdana"/>
              </a:defRPr>
            </a:lvl5pPr>
            <a:lvl6pPr marL="2743200" marR="0" lvl="5" indent="-347154" algn="l" rtl="0">
              <a:lnSpc>
                <a:spcPct val="90000"/>
              </a:lnSpc>
              <a:spcBef>
                <a:spcPts val="500"/>
              </a:spcBef>
              <a:spcAft>
                <a:spcPts val="0"/>
              </a:spcAft>
              <a:buClr>
                <a:schemeClr val="dk1"/>
              </a:buClr>
              <a:buSzPts val="1867"/>
              <a:buFont typeface="Arial"/>
              <a:buChar char="•"/>
              <a:defRPr sz="1867" b="0" i="0" u="none" strike="noStrike" cap="none">
                <a:solidFill>
                  <a:schemeClr val="dk1"/>
                </a:solidFill>
                <a:latin typeface="Calibri"/>
                <a:ea typeface="Calibri"/>
                <a:cs typeface="Calibri"/>
                <a:sym typeface="Calibri"/>
              </a:defRPr>
            </a:lvl6pPr>
            <a:lvl7pPr marL="3200400" marR="0" lvl="6" indent="-347154" algn="l" rtl="0">
              <a:lnSpc>
                <a:spcPct val="90000"/>
              </a:lnSpc>
              <a:spcBef>
                <a:spcPts val="500"/>
              </a:spcBef>
              <a:spcAft>
                <a:spcPts val="0"/>
              </a:spcAft>
              <a:buClr>
                <a:schemeClr val="dk1"/>
              </a:buClr>
              <a:buSzPts val="1867"/>
              <a:buFont typeface="Arial"/>
              <a:buChar char="•"/>
              <a:defRPr sz="1867" b="0" i="0" u="none" strike="noStrike" cap="none">
                <a:solidFill>
                  <a:schemeClr val="dk1"/>
                </a:solidFill>
                <a:latin typeface="Calibri"/>
                <a:ea typeface="Calibri"/>
                <a:cs typeface="Calibri"/>
                <a:sym typeface="Calibri"/>
              </a:defRPr>
            </a:lvl7pPr>
            <a:lvl8pPr marL="3657600" marR="0" lvl="7" indent="-347154" algn="l" rtl="0">
              <a:lnSpc>
                <a:spcPct val="90000"/>
              </a:lnSpc>
              <a:spcBef>
                <a:spcPts val="500"/>
              </a:spcBef>
              <a:spcAft>
                <a:spcPts val="0"/>
              </a:spcAft>
              <a:buClr>
                <a:schemeClr val="dk1"/>
              </a:buClr>
              <a:buSzPts val="1867"/>
              <a:buFont typeface="Arial"/>
              <a:buChar char="•"/>
              <a:defRPr sz="1867" b="0" i="0" u="none" strike="noStrike" cap="none">
                <a:solidFill>
                  <a:schemeClr val="dk1"/>
                </a:solidFill>
                <a:latin typeface="Calibri"/>
                <a:ea typeface="Calibri"/>
                <a:cs typeface="Calibri"/>
                <a:sym typeface="Calibri"/>
              </a:defRPr>
            </a:lvl8pPr>
            <a:lvl9pPr marL="4114800" marR="0" lvl="8" indent="-347154" algn="l" rtl="0">
              <a:lnSpc>
                <a:spcPct val="90000"/>
              </a:lnSpc>
              <a:spcBef>
                <a:spcPts val="500"/>
              </a:spcBef>
              <a:spcAft>
                <a:spcPts val="0"/>
              </a:spcAft>
              <a:buClr>
                <a:schemeClr val="dk1"/>
              </a:buClr>
              <a:buSzPts val="1867"/>
              <a:buFont typeface="Arial"/>
              <a:buChar char="•"/>
              <a:defRPr sz="1867" b="0" i="0" u="none" strike="noStrike" cap="none">
                <a:solidFill>
                  <a:schemeClr val="dk1"/>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16997067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ext Only">
  <p:cSld name="Text Only">
    <p:spTree>
      <p:nvGrpSpPr>
        <p:cNvPr id="1" name="Shape 217"/>
        <p:cNvGrpSpPr/>
        <p:nvPr/>
      </p:nvGrpSpPr>
      <p:grpSpPr>
        <a:xfrm>
          <a:off x="0" y="0"/>
          <a:ext cx="0" cy="0"/>
          <a:chOff x="0" y="0"/>
          <a:chExt cx="0" cy="0"/>
        </a:xfrm>
      </p:grpSpPr>
      <p:sp>
        <p:nvSpPr>
          <p:cNvPr id="218" name="Google Shape;218;p32"/>
          <p:cNvSpPr txBox="1">
            <a:spLocks noGrp="1"/>
          </p:cNvSpPr>
          <p:nvPr>
            <p:ph type="body" idx="1"/>
          </p:nvPr>
        </p:nvSpPr>
        <p:spPr>
          <a:xfrm>
            <a:off x="270000" y="270048"/>
            <a:ext cx="10941000" cy="3873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1000"/>
              </a:spcBef>
              <a:spcAft>
                <a:spcPts val="0"/>
              </a:spcAft>
              <a:buClr>
                <a:schemeClr val="dk1"/>
              </a:buClr>
              <a:buSzPts val="2667"/>
              <a:buFont typeface="Arial"/>
              <a:buNone/>
              <a:defRPr sz="2667" b="1" i="0" u="none" strike="noStrike" cap="none">
                <a:solidFill>
                  <a:schemeClr val="dk1"/>
                </a:solidFill>
                <a:latin typeface="Verdana"/>
                <a:ea typeface="Verdana"/>
                <a:cs typeface="Verdana"/>
                <a:sym typeface="Verdana"/>
              </a:defRPr>
            </a:lvl1pPr>
            <a:lvl2pPr marL="914400" marR="0" lvl="1" indent="-228600" algn="l" rtl="0">
              <a:lnSpc>
                <a:spcPct val="90000"/>
              </a:lnSpc>
              <a:spcBef>
                <a:spcPts val="500"/>
              </a:spcBef>
              <a:spcAft>
                <a:spcPts val="0"/>
              </a:spcAft>
              <a:buClr>
                <a:schemeClr val="dk1"/>
              </a:buClr>
              <a:buSzPts val="2400"/>
              <a:buFont typeface="Arial"/>
              <a:buNone/>
              <a:defRPr sz="2400" b="1" i="0" u="none" strike="noStrike" cap="none">
                <a:solidFill>
                  <a:schemeClr val="dk1"/>
                </a:solidFill>
                <a:latin typeface="Verdana"/>
                <a:ea typeface="Verdana"/>
                <a:cs typeface="Verdana"/>
                <a:sym typeface="Verdana"/>
              </a:defRPr>
            </a:lvl2pPr>
            <a:lvl3pPr marL="1371600" marR="0" lvl="2" indent="-228600" algn="l" rtl="0">
              <a:lnSpc>
                <a:spcPct val="90000"/>
              </a:lnSpc>
              <a:spcBef>
                <a:spcPts val="500"/>
              </a:spcBef>
              <a:spcAft>
                <a:spcPts val="0"/>
              </a:spcAft>
              <a:buClr>
                <a:schemeClr val="dk1"/>
              </a:buClr>
              <a:buSzPts val="2400"/>
              <a:buFont typeface="Arial"/>
              <a:buNone/>
              <a:defRPr sz="2400" b="1" i="0" u="none" strike="noStrike" cap="none">
                <a:solidFill>
                  <a:schemeClr val="dk1"/>
                </a:solidFill>
                <a:latin typeface="Verdana"/>
                <a:ea typeface="Verdana"/>
                <a:cs typeface="Verdana"/>
                <a:sym typeface="Verdana"/>
              </a:defRPr>
            </a:lvl3pPr>
            <a:lvl4pPr marL="1828800" marR="0" lvl="3" indent="-228600" algn="l" rtl="0">
              <a:lnSpc>
                <a:spcPct val="90000"/>
              </a:lnSpc>
              <a:spcBef>
                <a:spcPts val="500"/>
              </a:spcBef>
              <a:spcAft>
                <a:spcPts val="0"/>
              </a:spcAft>
              <a:buClr>
                <a:schemeClr val="dk1"/>
              </a:buClr>
              <a:buSzPts val="2400"/>
              <a:buFont typeface="Arial"/>
              <a:buNone/>
              <a:defRPr sz="2400" b="1" i="0" u="none" strike="noStrike" cap="none">
                <a:solidFill>
                  <a:schemeClr val="dk1"/>
                </a:solidFill>
                <a:latin typeface="Verdana"/>
                <a:ea typeface="Verdana"/>
                <a:cs typeface="Verdana"/>
                <a:sym typeface="Verdana"/>
              </a:defRPr>
            </a:lvl4pPr>
            <a:lvl5pPr marL="2286000" marR="0" lvl="4" indent="-228600" algn="l" rtl="0">
              <a:lnSpc>
                <a:spcPct val="90000"/>
              </a:lnSpc>
              <a:spcBef>
                <a:spcPts val="500"/>
              </a:spcBef>
              <a:spcAft>
                <a:spcPts val="0"/>
              </a:spcAft>
              <a:buClr>
                <a:schemeClr val="dk1"/>
              </a:buClr>
              <a:buSzPts val="2400"/>
              <a:buFont typeface="Arial"/>
              <a:buNone/>
              <a:defRPr sz="2400" b="1" i="0" u="none" strike="noStrike" cap="none">
                <a:solidFill>
                  <a:schemeClr val="dk1"/>
                </a:solidFill>
                <a:latin typeface="Verdana"/>
                <a:ea typeface="Verdana"/>
                <a:cs typeface="Verdana"/>
                <a:sym typeface="Verdana"/>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19" name="Google Shape;219;p32"/>
          <p:cNvSpPr txBox="1">
            <a:spLocks noGrp="1"/>
          </p:cNvSpPr>
          <p:nvPr>
            <p:ph type="body" idx="2"/>
          </p:nvPr>
        </p:nvSpPr>
        <p:spPr>
          <a:xfrm>
            <a:off x="270000" y="1080047"/>
            <a:ext cx="11606400" cy="5160000"/>
          </a:xfrm>
          <a:prstGeom prst="rect">
            <a:avLst/>
          </a:prstGeom>
          <a:noFill/>
          <a:ln>
            <a:noFill/>
          </a:ln>
        </p:spPr>
        <p:txBody>
          <a:bodyPr spcFirstLastPara="1" wrap="square" lIns="90000" tIns="45700" rIns="91425" bIns="45700" anchor="t" anchorCtr="0">
            <a:noAutofit/>
          </a:bodyPr>
          <a:lstStyle>
            <a:lvl1pPr marL="457200" marR="0" lvl="0" indent="-440293" algn="l" rtl="0">
              <a:lnSpc>
                <a:spcPct val="90000"/>
              </a:lnSpc>
              <a:spcBef>
                <a:spcPts val="1000"/>
              </a:spcBef>
              <a:spcAft>
                <a:spcPts val="0"/>
              </a:spcAft>
              <a:buClr>
                <a:srgbClr val="3171CF"/>
              </a:buClr>
              <a:buSzPts val="3334"/>
              <a:buFont typeface="Arial"/>
              <a:buChar char="•"/>
              <a:defRPr sz="2667" b="0" i="0" u="none" strike="noStrike" cap="none">
                <a:solidFill>
                  <a:schemeClr val="dk1"/>
                </a:solidFill>
                <a:latin typeface="Calibri"/>
                <a:ea typeface="Calibri"/>
                <a:cs typeface="Calibri"/>
                <a:sym typeface="Calibri"/>
              </a:defRPr>
            </a:lvl1pPr>
            <a:lvl2pPr marL="914400" marR="0" lvl="1" indent="-419100" algn="l" rtl="0">
              <a:lnSpc>
                <a:spcPct val="90000"/>
              </a:lnSpc>
              <a:spcBef>
                <a:spcPts val="500"/>
              </a:spcBef>
              <a:spcAft>
                <a:spcPts val="0"/>
              </a:spcAft>
              <a:buClr>
                <a:srgbClr val="3171CF"/>
              </a:buClr>
              <a:buSzPts val="3000"/>
              <a:buFont typeface="Arial"/>
              <a:buChar char="•"/>
              <a:defRPr sz="2400" b="0" i="0" u="none" strike="noStrike" cap="none">
                <a:solidFill>
                  <a:schemeClr val="dk1"/>
                </a:solidFill>
                <a:latin typeface="Calibri"/>
                <a:ea typeface="Calibri"/>
                <a:cs typeface="Calibri"/>
                <a:sym typeface="Calibri"/>
              </a:defRPr>
            </a:lvl2pPr>
            <a:lvl3pPr marL="1371600" marR="0" lvl="2" indent="-397906" algn="l" rtl="0">
              <a:lnSpc>
                <a:spcPct val="90000"/>
              </a:lnSpc>
              <a:spcBef>
                <a:spcPts val="500"/>
              </a:spcBef>
              <a:spcAft>
                <a:spcPts val="0"/>
              </a:spcAft>
              <a:buClr>
                <a:srgbClr val="3171CF"/>
              </a:buClr>
              <a:buSzPts val="2666"/>
              <a:buFont typeface="Arial"/>
              <a:buChar char="•"/>
              <a:defRPr sz="2133"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500"/>
              </a:spcBef>
              <a:spcAft>
                <a:spcPts val="0"/>
              </a:spcAft>
              <a:buClr>
                <a:srgbClr val="3171CF"/>
              </a:buClr>
              <a:buSzPts val="1400"/>
              <a:buFont typeface="Arial"/>
              <a:buChar char="•"/>
              <a:defRPr sz="1400" b="0" i="0" u="none" strike="noStrike" cap="none">
                <a:solidFill>
                  <a:schemeClr val="dk1"/>
                </a:solidFill>
                <a:latin typeface="Verdana"/>
                <a:ea typeface="Verdana"/>
                <a:cs typeface="Verdana"/>
                <a:sym typeface="Verdana"/>
              </a:defRPr>
            </a:lvl4pPr>
            <a:lvl5pPr marL="2286000" marR="0" lvl="4" indent="-317500" algn="l" rtl="0">
              <a:lnSpc>
                <a:spcPct val="90000"/>
              </a:lnSpc>
              <a:spcBef>
                <a:spcPts val="500"/>
              </a:spcBef>
              <a:spcAft>
                <a:spcPts val="0"/>
              </a:spcAft>
              <a:buClr>
                <a:srgbClr val="3171CF"/>
              </a:buClr>
              <a:buSzPts val="1400"/>
              <a:buFont typeface="Arial"/>
              <a:buChar char="•"/>
              <a:defRPr sz="1400" b="0" i="0" u="none" strike="noStrike" cap="none">
                <a:solidFill>
                  <a:schemeClr val="dk1"/>
                </a:solidFill>
                <a:latin typeface="Verdana"/>
                <a:ea typeface="Verdana"/>
                <a:cs typeface="Verdana"/>
                <a:sym typeface="Verdana"/>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13554163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4/14/2022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992093092"/>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dirty="0"/>
              <a:t>4/14/2022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7958392"/>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dirty="0"/>
              <a:t>4/14/2022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683912533"/>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dirty="0"/>
              <a:t>4/14/2022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9063551"/>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dirty="0"/>
              <a:t>4/14/2022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04902852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FF08F-DC6B-4601-B491-B0F83F6DD2DA}" type="datetimeFigureOut">
              <a:rPr lang="en-US" dirty="0"/>
              <a:t>4/14/2022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4117235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4/14/2022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996271838"/>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4/14/2022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70895202"/>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96DFF08F-DC6B-4601-B491-B0F83F6DD2DA}" type="datetimeFigureOut">
              <a:rPr lang="en-US" dirty="0"/>
              <a:pPr/>
              <a:t>4/14/2022</a:t>
            </a:fld>
            <a:endParaRPr lang="en-US" dirty="0"/>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US" dirty="0"/>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3093317734"/>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Lst>
  <p:hf sldNum="0" hdr="0" ftr="0" dt="0"/>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1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1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hyperlink" Target="https://code.kx.com/q/wp/multi-thread" TargetMode="External"/><Relationship Id="rId2" Type="http://schemas.openxmlformats.org/officeDocument/2006/relationships/notesSlide" Target="../notesSlides/notesSlide21.xml"/><Relationship Id="rId1" Type="http://schemas.openxmlformats.org/officeDocument/2006/relationships/slideLayout" Target="../slideLayouts/slideLayout14.xml"/><Relationship Id="rId6" Type="http://schemas.openxmlformats.org/officeDocument/2006/relationships/hyperlink" Target="https://bencane.com/2012/08/06/troubleshooting-high-io-wait-in-linux/" TargetMode="External"/><Relationship Id="rId5" Type="http://schemas.openxmlformats.org/officeDocument/2006/relationships/hyperlink" Target="https://code.kx.com/q/database/segment/" TargetMode="External"/><Relationship Id="rId4" Type="http://schemas.openxmlformats.org/officeDocument/2006/relationships/hyperlink" Target="https://code.kx.com/q/kb/mt-primitives/"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mailto:Calvin.wright639@gmail.com" TargetMode="External"/><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hyperlink" Target="https://code.kx.com/q/ref/each/" TargetMode="External"/><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33"/>
          <p:cNvSpPr txBox="1">
            <a:spLocks noGrp="1"/>
          </p:cNvSpPr>
          <p:nvPr>
            <p:ph type="ctrTitle"/>
          </p:nvPr>
        </p:nvSpPr>
        <p:spPr>
          <a:xfrm>
            <a:off x="2175395" y="4985055"/>
            <a:ext cx="9144000" cy="5715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1"/>
              </a:buClr>
              <a:buSzPts val="4000"/>
              <a:buFont typeface="Quattrocento Sans"/>
              <a:buNone/>
            </a:pPr>
            <a:r>
              <a:rPr lang="en-US" dirty="0">
                <a:solidFill>
                  <a:schemeClr val="tx1"/>
                </a:solidFill>
              </a:rPr>
              <a:t>Multi-threading In </a:t>
            </a:r>
            <a:r>
              <a:rPr lang="en-US" dirty="0" err="1">
                <a:solidFill>
                  <a:schemeClr val="tx1"/>
                </a:solidFill>
              </a:rPr>
              <a:t>kdb</a:t>
            </a:r>
            <a:r>
              <a:rPr lang="en-US" dirty="0">
                <a:solidFill>
                  <a:schemeClr val="tx1"/>
                </a:solidFill>
              </a:rPr>
              <a:t>+</a:t>
            </a:r>
            <a:endParaRPr dirty="0">
              <a:solidFill>
                <a:schemeClr val="tx1"/>
              </a:solidFill>
            </a:endParaRPr>
          </a:p>
        </p:txBody>
      </p:sp>
      <p:sp>
        <p:nvSpPr>
          <p:cNvPr id="225" name="Google Shape;225;p33"/>
          <p:cNvSpPr txBox="1">
            <a:spLocks noGrp="1"/>
          </p:cNvSpPr>
          <p:nvPr>
            <p:ph type="subTitle" idx="1"/>
          </p:nvPr>
        </p:nvSpPr>
        <p:spPr>
          <a:xfrm>
            <a:off x="2244695" y="5556548"/>
            <a:ext cx="9144000" cy="2646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chemeClr val="accent1"/>
              </a:buClr>
              <a:buSzPts val="2800"/>
              <a:buFont typeface="Quattrocento Sans"/>
              <a:buNone/>
            </a:pPr>
            <a:r>
              <a:rPr lang="en-US" dirty="0">
                <a:solidFill>
                  <a:schemeClr val="tx1"/>
                </a:solidFill>
              </a:rPr>
              <a:t>Calvin Wright</a:t>
            </a:r>
            <a:endParaRPr dirty="0">
              <a:solidFill>
                <a:schemeClr val="tx1"/>
              </a:solidFill>
            </a:endParaRPr>
          </a:p>
        </p:txBody>
      </p:sp>
      <p:sp>
        <p:nvSpPr>
          <p:cNvPr id="226" name="Google Shape;226;p33"/>
          <p:cNvSpPr txBox="1"/>
          <p:nvPr/>
        </p:nvSpPr>
        <p:spPr>
          <a:xfrm>
            <a:off x="2175405" y="6117142"/>
            <a:ext cx="31848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Quattrocento Sans"/>
                <a:ea typeface="Quattrocento Sans"/>
                <a:cs typeface="Quattrocento Sans"/>
                <a:sym typeface="Quattrocento Sans"/>
              </a:rPr>
              <a:t>Thursday 18</a:t>
            </a:r>
            <a:r>
              <a:rPr lang="en-US" sz="1800" baseline="30000" dirty="0">
                <a:solidFill>
                  <a:schemeClr val="dk1"/>
                </a:solidFill>
                <a:latin typeface="Quattrocento Sans"/>
                <a:ea typeface="Quattrocento Sans"/>
                <a:cs typeface="Quattrocento Sans"/>
                <a:sym typeface="Quattrocento Sans"/>
              </a:rPr>
              <a:t>th</a:t>
            </a:r>
            <a:r>
              <a:rPr lang="en-US" sz="1800" dirty="0">
                <a:solidFill>
                  <a:schemeClr val="dk1"/>
                </a:solidFill>
                <a:latin typeface="Quattrocento Sans"/>
                <a:ea typeface="Quattrocento Sans"/>
                <a:cs typeface="Quattrocento Sans"/>
                <a:sym typeface="Quattrocento Sans"/>
              </a:rPr>
              <a:t> March 2021</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42"/>
          <p:cNvSpPr txBox="1"/>
          <p:nvPr/>
        </p:nvSpPr>
        <p:spPr>
          <a:xfrm>
            <a:off x="435140" y="207215"/>
            <a:ext cx="6398825" cy="459279"/>
          </a:xfrm>
          <a:prstGeom prst="rect">
            <a:avLst/>
          </a:prstGeom>
          <a:noFill/>
          <a:ln>
            <a:noFill/>
          </a:ln>
        </p:spPr>
        <p:txBody>
          <a:bodyPr spcFirstLastPara="1" wrap="square" lIns="65900" tIns="32950" rIns="65900" bIns="32950" anchor="ctr" anchorCtr="0">
            <a:noAutofit/>
          </a:bodyPr>
          <a:lstStyle/>
          <a:p>
            <a:pPr marL="0" marR="0" lvl="0" indent="0" algn="l" rtl="0">
              <a:lnSpc>
                <a:spcPct val="90000"/>
              </a:lnSpc>
              <a:spcBef>
                <a:spcPts val="0"/>
              </a:spcBef>
              <a:spcAft>
                <a:spcPts val="0"/>
              </a:spcAft>
              <a:buClr>
                <a:srgbClr val="3171CF"/>
              </a:buClr>
              <a:buSzPts val="3200"/>
              <a:buFont typeface="Arial"/>
              <a:buNone/>
            </a:pPr>
            <a:r>
              <a:rPr lang="en-US" sz="3200" b="1" dirty="0">
                <a:solidFill>
                  <a:srgbClr val="3171CF"/>
                </a:solidFill>
                <a:latin typeface="Quattrocento Sans"/>
                <a:ea typeface="Quattrocento Sans"/>
                <a:cs typeface="Quattrocento Sans"/>
                <a:sym typeface="Quattrocento Sans"/>
              </a:rPr>
              <a:t>Ways To Incorporate</a:t>
            </a:r>
            <a:endParaRPr dirty="0"/>
          </a:p>
        </p:txBody>
      </p:sp>
      <p:sp>
        <p:nvSpPr>
          <p:cNvPr id="359" name="Google Shape;359;p42"/>
          <p:cNvSpPr txBox="1"/>
          <p:nvPr/>
        </p:nvSpPr>
        <p:spPr>
          <a:xfrm>
            <a:off x="435150" y="903650"/>
            <a:ext cx="10843800" cy="954077"/>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latin typeface="Quattrocento Sans"/>
                <a:ea typeface="Quattrocento Sans"/>
                <a:cs typeface="Quattrocento Sans"/>
                <a:sym typeface="Quattrocento Sans"/>
              </a:rPr>
              <a:t>Data Migration </a:t>
            </a:r>
            <a:endParaRPr>
              <a:latin typeface="Quattrocento Sans"/>
              <a:ea typeface="Quattrocento Sans"/>
              <a:cs typeface="Quattrocento Sans"/>
              <a:sym typeface="Quattrocento Sans"/>
            </a:endParaRPr>
          </a:p>
          <a:p>
            <a:pPr marL="0" lvl="0" indent="0" algn="l" rtl="0">
              <a:spcBef>
                <a:spcPts val="0"/>
              </a:spcBef>
              <a:spcAft>
                <a:spcPts val="0"/>
              </a:spcAft>
              <a:buNone/>
            </a:pPr>
            <a:r>
              <a:rPr lang="en-US" sz="1600">
                <a:latin typeface="Quattrocento Sans"/>
                <a:ea typeface="Quattrocento Sans"/>
                <a:cs typeface="Quattrocento Sans"/>
                <a:sym typeface="Quattrocento Sans"/>
              </a:rPr>
              <a:t>A large task like data migration, batch inserts, HDB alterations are good examples of when to use as many threads as possible for mainly 2 reasons.</a:t>
            </a:r>
            <a:endParaRPr sz="1600">
              <a:latin typeface="Quattrocento Sans"/>
              <a:ea typeface="Quattrocento Sans"/>
              <a:cs typeface="Quattrocento Sans"/>
              <a:sym typeface="Quattrocento Sans"/>
            </a:endParaRPr>
          </a:p>
        </p:txBody>
      </p:sp>
      <p:graphicFrame>
        <p:nvGraphicFramePr>
          <p:cNvPr id="360" name="Google Shape;360;p42"/>
          <p:cNvGraphicFramePr/>
          <p:nvPr/>
        </p:nvGraphicFramePr>
        <p:xfrm>
          <a:off x="713550" y="2363725"/>
          <a:ext cx="10287000" cy="3198600"/>
        </p:xfrm>
        <a:graphic>
          <a:graphicData uri="http://schemas.openxmlformats.org/drawingml/2006/table">
            <a:tbl>
              <a:tblPr>
                <a:noFill/>
                <a:tableStyleId>{2B7FCDD6-8CD0-4496-9660-9CE4B42890A8}</a:tableStyleId>
              </a:tblPr>
              <a:tblGrid>
                <a:gridCol w="1091375">
                  <a:extLst>
                    <a:ext uri="{9D8B030D-6E8A-4147-A177-3AD203B41FA5}">
                      <a16:colId xmlns:a16="http://schemas.microsoft.com/office/drawing/2014/main" val="20000"/>
                    </a:ext>
                  </a:extLst>
                </a:gridCol>
                <a:gridCol w="3901050">
                  <a:extLst>
                    <a:ext uri="{9D8B030D-6E8A-4147-A177-3AD203B41FA5}">
                      <a16:colId xmlns:a16="http://schemas.microsoft.com/office/drawing/2014/main" val="20001"/>
                    </a:ext>
                  </a:extLst>
                </a:gridCol>
                <a:gridCol w="2284750">
                  <a:extLst>
                    <a:ext uri="{9D8B030D-6E8A-4147-A177-3AD203B41FA5}">
                      <a16:colId xmlns:a16="http://schemas.microsoft.com/office/drawing/2014/main" val="20002"/>
                    </a:ext>
                  </a:extLst>
                </a:gridCol>
                <a:gridCol w="3009825">
                  <a:extLst>
                    <a:ext uri="{9D8B030D-6E8A-4147-A177-3AD203B41FA5}">
                      <a16:colId xmlns:a16="http://schemas.microsoft.com/office/drawing/2014/main" val="20003"/>
                    </a:ext>
                  </a:extLst>
                </a:gridCol>
              </a:tblGrid>
              <a:tr h="1599300">
                <a:tc>
                  <a:txBody>
                    <a:bodyPr/>
                    <a:lstStyle/>
                    <a:p>
                      <a:pPr marL="0" lvl="0" indent="0" algn="ctr" rtl="0">
                        <a:spcBef>
                          <a:spcPts val="0"/>
                        </a:spcBef>
                        <a:spcAft>
                          <a:spcPts val="0"/>
                        </a:spcAft>
                        <a:buNone/>
                      </a:pPr>
                      <a:r>
                        <a:rPr lang="en-US" sz="1500" b="1"/>
                        <a:t>Threads</a:t>
                      </a:r>
                      <a:endParaRPr sz="1500" b="1"/>
                    </a:p>
                    <a:p>
                      <a:pPr marL="0" lvl="0" indent="0" algn="ctr" rtl="0">
                        <a:spcBef>
                          <a:spcPts val="0"/>
                        </a:spcBef>
                        <a:spcAft>
                          <a:spcPts val="0"/>
                        </a:spcAft>
                        <a:buNone/>
                      </a:pPr>
                      <a:endParaRPr sz="1500" b="1"/>
                    </a:p>
                    <a:p>
                      <a:pPr marL="0" lvl="0" indent="0" algn="ctr" rtl="0">
                        <a:spcBef>
                          <a:spcPts val="0"/>
                        </a:spcBef>
                        <a:spcAft>
                          <a:spcPts val="0"/>
                        </a:spcAft>
                        <a:buNone/>
                      </a:pPr>
                      <a:endParaRPr sz="1500" b="1"/>
                    </a:p>
                    <a:p>
                      <a:pPr marL="0" lvl="0" indent="0" algn="ctr" rtl="0">
                        <a:spcBef>
                          <a:spcPts val="0"/>
                        </a:spcBef>
                        <a:spcAft>
                          <a:spcPts val="0"/>
                        </a:spcAft>
                        <a:buNone/>
                      </a:pPr>
                      <a:r>
                        <a:rPr lang="en-US" sz="1500" b="1"/>
                        <a:t>1</a:t>
                      </a:r>
                      <a:endParaRPr sz="1500" b="1"/>
                    </a:p>
                  </a:txBody>
                  <a:tcPr marL="91425" marR="91425" marT="91425" marB="91425">
                    <a:solidFill>
                      <a:srgbClr val="CFE2F3"/>
                    </a:solidFill>
                  </a:tcPr>
                </a:tc>
                <a:tc>
                  <a:txBody>
                    <a:bodyPr/>
                    <a:lstStyle/>
                    <a:p>
                      <a:pPr marL="0" lvl="0" indent="0" algn="ctr" rtl="0">
                        <a:spcBef>
                          <a:spcPts val="0"/>
                        </a:spcBef>
                        <a:spcAft>
                          <a:spcPts val="0"/>
                        </a:spcAft>
                        <a:buNone/>
                      </a:pPr>
                      <a:r>
                        <a:rPr lang="en-US" sz="1500" b="1"/>
                        <a:t>Read</a:t>
                      </a:r>
                      <a:endParaRPr sz="1500" b="1"/>
                    </a:p>
                  </a:txBody>
                  <a:tcPr marL="91425" marR="91425" marT="91425" marB="91425">
                    <a:solidFill>
                      <a:srgbClr val="CFE2F3"/>
                    </a:solidFill>
                  </a:tcPr>
                </a:tc>
                <a:tc>
                  <a:txBody>
                    <a:bodyPr/>
                    <a:lstStyle/>
                    <a:p>
                      <a:pPr marL="0" lvl="0" indent="0" algn="ctr" rtl="0">
                        <a:spcBef>
                          <a:spcPts val="0"/>
                        </a:spcBef>
                        <a:spcAft>
                          <a:spcPts val="0"/>
                        </a:spcAft>
                        <a:buNone/>
                      </a:pPr>
                      <a:r>
                        <a:rPr lang="en-US" sz="1500" b="1"/>
                        <a:t>Transform</a:t>
                      </a:r>
                      <a:endParaRPr sz="1500" b="1"/>
                    </a:p>
                  </a:txBody>
                  <a:tcPr marL="91425" marR="91425" marT="91425" marB="91425">
                    <a:solidFill>
                      <a:srgbClr val="CFE2F3"/>
                    </a:solidFill>
                  </a:tcPr>
                </a:tc>
                <a:tc>
                  <a:txBody>
                    <a:bodyPr/>
                    <a:lstStyle/>
                    <a:p>
                      <a:pPr marL="0" lvl="0" indent="0" algn="ctr" rtl="0">
                        <a:spcBef>
                          <a:spcPts val="0"/>
                        </a:spcBef>
                        <a:spcAft>
                          <a:spcPts val="0"/>
                        </a:spcAft>
                        <a:buNone/>
                      </a:pPr>
                      <a:r>
                        <a:rPr lang="en-US" sz="1500" b="1"/>
                        <a:t>Write</a:t>
                      </a:r>
                      <a:endParaRPr sz="1500" b="1"/>
                    </a:p>
                  </a:txBody>
                  <a:tcPr marL="91425" marR="91425" marT="91425" marB="91425">
                    <a:solidFill>
                      <a:srgbClr val="CFE2F3"/>
                    </a:solidFill>
                  </a:tcPr>
                </a:tc>
                <a:extLst>
                  <a:ext uri="{0D108BD9-81ED-4DB2-BD59-A6C34878D82A}">
                    <a16:rowId xmlns:a16="http://schemas.microsoft.com/office/drawing/2014/main" val="10000"/>
                  </a:ext>
                </a:extLst>
              </a:tr>
              <a:tr h="1599300">
                <a:tc>
                  <a:txBody>
                    <a:bodyPr/>
                    <a:lstStyle/>
                    <a:p>
                      <a:pPr marL="0" lvl="0" indent="0" algn="ctr" rtl="0">
                        <a:spcBef>
                          <a:spcPts val="0"/>
                        </a:spcBef>
                        <a:spcAft>
                          <a:spcPts val="0"/>
                        </a:spcAft>
                        <a:buClr>
                          <a:schemeClr val="dk1"/>
                        </a:buClr>
                        <a:buSzPts val="1100"/>
                        <a:buFont typeface="Arial"/>
                        <a:buNone/>
                      </a:pPr>
                      <a:r>
                        <a:rPr lang="en-US" sz="1500" b="1">
                          <a:solidFill>
                            <a:schemeClr val="dk1"/>
                          </a:solidFill>
                        </a:rPr>
                        <a:t>Threads</a:t>
                      </a:r>
                      <a:endParaRPr sz="1500" b="1">
                        <a:solidFill>
                          <a:schemeClr val="dk1"/>
                        </a:solidFill>
                      </a:endParaRPr>
                    </a:p>
                    <a:p>
                      <a:pPr marL="0" lvl="0" indent="0" algn="ctr" rtl="0">
                        <a:spcBef>
                          <a:spcPts val="0"/>
                        </a:spcBef>
                        <a:spcAft>
                          <a:spcPts val="0"/>
                        </a:spcAft>
                        <a:buClr>
                          <a:schemeClr val="dk1"/>
                        </a:buClr>
                        <a:buSzPts val="1100"/>
                        <a:buFont typeface="Arial"/>
                        <a:buNone/>
                      </a:pPr>
                      <a:endParaRPr sz="1500" b="1">
                        <a:solidFill>
                          <a:schemeClr val="dk1"/>
                        </a:solidFill>
                      </a:endParaRPr>
                    </a:p>
                    <a:p>
                      <a:pPr marL="0" lvl="0" indent="0" algn="ctr" rtl="0">
                        <a:spcBef>
                          <a:spcPts val="0"/>
                        </a:spcBef>
                        <a:spcAft>
                          <a:spcPts val="0"/>
                        </a:spcAft>
                        <a:buClr>
                          <a:schemeClr val="dk1"/>
                        </a:buClr>
                        <a:buSzPts val="1100"/>
                        <a:buFont typeface="Arial"/>
                        <a:buNone/>
                      </a:pPr>
                      <a:endParaRPr sz="1500" b="1">
                        <a:solidFill>
                          <a:schemeClr val="dk1"/>
                        </a:solidFill>
                      </a:endParaRPr>
                    </a:p>
                    <a:p>
                      <a:pPr marL="0" lvl="0" indent="0" algn="ctr" rtl="0">
                        <a:spcBef>
                          <a:spcPts val="0"/>
                        </a:spcBef>
                        <a:spcAft>
                          <a:spcPts val="0"/>
                        </a:spcAft>
                        <a:buClr>
                          <a:schemeClr val="dk1"/>
                        </a:buClr>
                        <a:buSzPts val="1100"/>
                        <a:buFont typeface="Arial"/>
                        <a:buNone/>
                      </a:pPr>
                      <a:r>
                        <a:rPr lang="en-US" sz="1500" b="1">
                          <a:solidFill>
                            <a:schemeClr val="dk1"/>
                          </a:solidFill>
                        </a:rPr>
                        <a:t>4</a:t>
                      </a:r>
                      <a:endParaRPr/>
                    </a:p>
                  </a:txBody>
                  <a:tcPr marL="91425" marR="91425" marT="91425" marB="91425">
                    <a:solidFill>
                      <a:srgbClr val="CFE2F3"/>
                    </a:solidFill>
                  </a:tcPr>
                </a:tc>
                <a:tc>
                  <a:txBody>
                    <a:bodyPr/>
                    <a:lstStyle/>
                    <a:p>
                      <a:pPr marL="0" lvl="0" indent="0" algn="l" rtl="0">
                        <a:spcBef>
                          <a:spcPts val="0"/>
                        </a:spcBef>
                        <a:spcAft>
                          <a:spcPts val="0"/>
                        </a:spcAft>
                        <a:buNone/>
                      </a:pPr>
                      <a:endParaRPr/>
                    </a:p>
                  </a:txBody>
                  <a:tcPr marL="91425" marR="91425" marT="91425" marB="91425">
                    <a:solidFill>
                      <a:srgbClr val="CFE2F3"/>
                    </a:solidFill>
                  </a:tcPr>
                </a:tc>
                <a:tc>
                  <a:txBody>
                    <a:bodyPr/>
                    <a:lstStyle/>
                    <a:p>
                      <a:pPr marL="0" lvl="0" indent="0" algn="l" rtl="0">
                        <a:spcBef>
                          <a:spcPts val="0"/>
                        </a:spcBef>
                        <a:spcAft>
                          <a:spcPts val="0"/>
                        </a:spcAft>
                        <a:buNone/>
                      </a:pPr>
                      <a:endParaRPr/>
                    </a:p>
                  </a:txBody>
                  <a:tcPr marL="91425" marR="91425" marT="91425" marB="91425">
                    <a:solidFill>
                      <a:srgbClr val="CFE2F3"/>
                    </a:solidFill>
                  </a:tcPr>
                </a:tc>
                <a:tc>
                  <a:txBody>
                    <a:bodyPr/>
                    <a:lstStyle/>
                    <a:p>
                      <a:pPr marL="0" lvl="0" indent="0" algn="l" rtl="0">
                        <a:spcBef>
                          <a:spcPts val="0"/>
                        </a:spcBef>
                        <a:spcAft>
                          <a:spcPts val="0"/>
                        </a:spcAft>
                        <a:buNone/>
                      </a:pPr>
                      <a:endParaRPr/>
                    </a:p>
                  </a:txBody>
                  <a:tcPr marL="91425" marR="91425" marT="91425" marB="91425">
                    <a:solidFill>
                      <a:srgbClr val="CFE2F3"/>
                    </a:solidFill>
                  </a:tcPr>
                </a:tc>
                <a:extLst>
                  <a:ext uri="{0D108BD9-81ED-4DB2-BD59-A6C34878D82A}">
                    <a16:rowId xmlns:a16="http://schemas.microsoft.com/office/drawing/2014/main" val="10001"/>
                  </a:ext>
                </a:extLst>
              </a:tr>
            </a:tbl>
          </a:graphicData>
        </a:graphic>
      </p:graphicFrame>
      <p:sp>
        <p:nvSpPr>
          <p:cNvPr id="361" name="Google Shape;361;p42"/>
          <p:cNvSpPr/>
          <p:nvPr/>
        </p:nvSpPr>
        <p:spPr>
          <a:xfrm>
            <a:off x="4370050" y="2673050"/>
            <a:ext cx="921300" cy="241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1600"/>
              <a:t>file_1</a:t>
            </a:r>
            <a:endParaRPr sz="1600"/>
          </a:p>
        </p:txBody>
      </p:sp>
      <p:sp>
        <p:nvSpPr>
          <p:cNvPr id="362" name="Google Shape;362;p42"/>
          <p:cNvSpPr/>
          <p:nvPr/>
        </p:nvSpPr>
        <p:spPr>
          <a:xfrm>
            <a:off x="4370050" y="2986725"/>
            <a:ext cx="921300" cy="241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1600"/>
              <a:t>file_2</a:t>
            </a:r>
            <a:endParaRPr sz="1600"/>
          </a:p>
        </p:txBody>
      </p:sp>
      <p:sp>
        <p:nvSpPr>
          <p:cNvPr id="363" name="Google Shape;363;p42"/>
          <p:cNvSpPr/>
          <p:nvPr/>
        </p:nvSpPr>
        <p:spPr>
          <a:xfrm>
            <a:off x="4370050" y="3300400"/>
            <a:ext cx="921300" cy="241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1600"/>
              <a:t>file_3</a:t>
            </a:r>
            <a:endParaRPr sz="1600"/>
          </a:p>
        </p:txBody>
      </p:sp>
      <p:sp>
        <p:nvSpPr>
          <p:cNvPr id="364" name="Google Shape;364;p42"/>
          <p:cNvSpPr/>
          <p:nvPr/>
        </p:nvSpPr>
        <p:spPr>
          <a:xfrm>
            <a:off x="4370050" y="3614075"/>
            <a:ext cx="921300" cy="241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1600"/>
              <a:t>file_4</a:t>
            </a:r>
            <a:endParaRPr sz="1600"/>
          </a:p>
        </p:txBody>
      </p:sp>
      <p:sp>
        <p:nvSpPr>
          <p:cNvPr id="365" name="Google Shape;365;p42"/>
          <p:cNvSpPr/>
          <p:nvPr/>
        </p:nvSpPr>
        <p:spPr>
          <a:xfrm>
            <a:off x="2013625" y="2914850"/>
            <a:ext cx="1144500" cy="6948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1600"/>
              <a:t>q process</a:t>
            </a:r>
            <a:endParaRPr sz="1600"/>
          </a:p>
          <a:p>
            <a:pPr marL="0" lvl="0" indent="0" algn="l" rtl="0">
              <a:spcBef>
                <a:spcPts val="0"/>
              </a:spcBef>
              <a:spcAft>
                <a:spcPts val="0"/>
              </a:spcAft>
              <a:buNone/>
            </a:pPr>
            <a:r>
              <a:rPr lang="en-US" sz="1600" i="1">
                <a:highlight>
                  <a:srgbClr val="FFF2CC"/>
                </a:highlight>
              </a:rPr>
              <a:t>read file</a:t>
            </a:r>
            <a:endParaRPr sz="1600" i="1">
              <a:highlight>
                <a:srgbClr val="FFF2CC"/>
              </a:highlight>
            </a:endParaRPr>
          </a:p>
        </p:txBody>
      </p:sp>
      <p:cxnSp>
        <p:nvCxnSpPr>
          <p:cNvPr id="366" name="Google Shape;366;p42"/>
          <p:cNvCxnSpPr>
            <a:stCxn id="365" idx="3"/>
            <a:endCxn id="361" idx="1"/>
          </p:cNvCxnSpPr>
          <p:nvPr/>
        </p:nvCxnSpPr>
        <p:spPr>
          <a:xfrm rot="10800000" flipH="1">
            <a:off x="3158125" y="2793950"/>
            <a:ext cx="1212000" cy="468300"/>
          </a:xfrm>
          <a:prstGeom prst="straightConnector1">
            <a:avLst/>
          </a:prstGeom>
          <a:noFill/>
          <a:ln w="9525" cap="flat" cmpd="sng">
            <a:solidFill>
              <a:schemeClr val="dk2"/>
            </a:solidFill>
            <a:prstDash val="solid"/>
            <a:round/>
            <a:headEnd type="stealth" w="med" len="med"/>
            <a:tailEnd type="none" w="med" len="med"/>
          </a:ln>
        </p:spPr>
      </p:cxnSp>
      <p:cxnSp>
        <p:nvCxnSpPr>
          <p:cNvPr id="367" name="Google Shape;367;p42"/>
          <p:cNvCxnSpPr>
            <a:stCxn id="365" idx="3"/>
            <a:endCxn id="362" idx="1"/>
          </p:cNvCxnSpPr>
          <p:nvPr/>
        </p:nvCxnSpPr>
        <p:spPr>
          <a:xfrm rot="10800000" flipH="1">
            <a:off x="3158125" y="3107750"/>
            <a:ext cx="1212000" cy="154500"/>
          </a:xfrm>
          <a:prstGeom prst="straightConnector1">
            <a:avLst/>
          </a:prstGeom>
          <a:noFill/>
          <a:ln w="9525" cap="flat" cmpd="sng">
            <a:solidFill>
              <a:schemeClr val="dk2"/>
            </a:solidFill>
            <a:prstDash val="dash"/>
            <a:round/>
            <a:headEnd type="stealth" w="med" len="med"/>
            <a:tailEnd type="none" w="med" len="med"/>
          </a:ln>
        </p:spPr>
      </p:cxnSp>
      <p:sp>
        <p:nvSpPr>
          <p:cNvPr id="368" name="Google Shape;368;p42"/>
          <p:cNvSpPr/>
          <p:nvPr/>
        </p:nvSpPr>
        <p:spPr>
          <a:xfrm>
            <a:off x="6271225" y="2914850"/>
            <a:ext cx="1080000" cy="6948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1400" dirty="0"/>
              <a:t>q process</a:t>
            </a:r>
            <a:endParaRPr sz="1400" dirty="0"/>
          </a:p>
          <a:p>
            <a:pPr marL="0" lvl="0" indent="0" algn="l" rtl="0">
              <a:spcBef>
                <a:spcPts val="0"/>
              </a:spcBef>
              <a:spcAft>
                <a:spcPts val="0"/>
              </a:spcAft>
              <a:buNone/>
            </a:pPr>
            <a:r>
              <a:rPr lang="en-US" sz="1400" i="1" dirty="0">
                <a:highlight>
                  <a:srgbClr val="FFF2CC"/>
                </a:highlight>
              </a:rPr>
              <a:t>update </a:t>
            </a:r>
            <a:r>
              <a:rPr lang="en-US" sz="1400" i="1" dirty="0" err="1">
                <a:highlight>
                  <a:srgbClr val="FFF2CC"/>
                </a:highlight>
              </a:rPr>
              <a:t>tbl</a:t>
            </a:r>
            <a:endParaRPr sz="1400" i="1" dirty="0">
              <a:highlight>
                <a:srgbClr val="FFF2CC"/>
              </a:highlight>
            </a:endParaRPr>
          </a:p>
        </p:txBody>
      </p:sp>
      <p:sp>
        <p:nvSpPr>
          <p:cNvPr id="369" name="Google Shape;369;p42"/>
          <p:cNvSpPr/>
          <p:nvPr/>
        </p:nvSpPr>
        <p:spPr>
          <a:xfrm>
            <a:off x="8189225" y="2914850"/>
            <a:ext cx="1080000" cy="6948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1600"/>
              <a:t>q process</a:t>
            </a:r>
            <a:endParaRPr sz="1600"/>
          </a:p>
          <a:p>
            <a:pPr marL="0" lvl="0" indent="0" algn="l" rtl="0">
              <a:spcBef>
                <a:spcPts val="0"/>
              </a:spcBef>
              <a:spcAft>
                <a:spcPts val="0"/>
              </a:spcAft>
              <a:buNone/>
            </a:pPr>
            <a:r>
              <a:rPr lang="en-US" sz="1600" i="1">
                <a:highlight>
                  <a:srgbClr val="FFF2CC"/>
                </a:highlight>
              </a:rPr>
              <a:t>write tbl</a:t>
            </a:r>
            <a:endParaRPr sz="1600" i="1">
              <a:highlight>
                <a:srgbClr val="FFF2CC"/>
              </a:highlight>
            </a:endParaRPr>
          </a:p>
        </p:txBody>
      </p:sp>
      <p:sp>
        <p:nvSpPr>
          <p:cNvPr id="370" name="Google Shape;370;p42"/>
          <p:cNvSpPr/>
          <p:nvPr/>
        </p:nvSpPr>
        <p:spPr>
          <a:xfrm>
            <a:off x="9836125" y="2673050"/>
            <a:ext cx="1032600" cy="241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1400"/>
              <a:t>partition 1</a:t>
            </a:r>
            <a:endParaRPr sz="1400"/>
          </a:p>
        </p:txBody>
      </p:sp>
      <p:sp>
        <p:nvSpPr>
          <p:cNvPr id="371" name="Google Shape;371;p42"/>
          <p:cNvSpPr/>
          <p:nvPr/>
        </p:nvSpPr>
        <p:spPr>
          <a:xfrm>
            <a:off x="9836125" y="2986725"/>
            <a:ext cx="1032600" cy="241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1400" dirty="0"/>
              <a:t>partition 2</a:t>
            </a:r>
            <a:endParaRPr sz="1400" dirty="0"/>
          </a:p>
        </p:txBody>
      </p:sp>
      <p:sp>
        <p:nvSpPr>
          <p:cNvPr id="372" name="Google Shape;372;p42"/>
          <p:cNvSpPr/>
          <p:nvPr/>
        </p:nvSpPr>
        <p:spPr>
          <a:xfrm>
            <a:off x="9836125" y="3300400"/>
            <a:ext cx="1032600" cy="241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1400"/>
              <a:t>partition 3</a:t>
            </a:r>
            <a:endParaRPr sz="1400"/>
          </a:p>
        </p:txBody>
      </p:sp>
      <p:sp>
        <p:nvSpPr>
          <p:cNvPr id="373" name="Google Shape;373;p42"/>
          <p:cNvSpPr/>
          <p:nvPr/>
        </p:nvSpPr>
        <p:spPr>
          <a:xfrm>
            <a:off x="9836125" y="3614075"/>
            <a:ext cx="1032600" cy="241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1400"/>
              <a:t>partition 4</a:t>
            </a:r>
            <a:endParaRPr sz="1400"/>
          </a:p>
        </p:txBody>
      </p:sp>
      <p:cxnSp>
        <p:nvCxnSpPr>
          <p:cNvPr id="374" name="Google Shape;374;p42"/>
          <p:cNvCxnSpPr>
            <a:endCxn id="369" idx="3"/>
          </p:cNvCxnSpPr>
          <p:nvPr/>
        </p:nvCxnSpPr>
        <p:spPr>
          <a:xfrm flipH="1">
            <a:off x="9269225" y="2779550"/>
            <a:ext cx="567900" cy="482700"/>
          </a:xfrm>
          <a:prstGeom prst="straightConnector1">
            <a:avLst/>
          </a:prstGeom>
          <a:noFill/>
          <a:ln w="9525" cap="flat" cmpd="sng">
            <a:solidFill>
              <a:schemeClr val="dk2"/>
            </a:solidFill>
            <a:prstDash val="solid"/>
            <a:round/>
            <a:headEnd type="stealth" w="med" len="med"/>
            <a:tailEnd type="none" w="med" len="med"/>
          </a:ln>
        </p:spPr>
      </p:cxnSp>
      <p:sp>
        <p:nvSpPr>
          <p:cNvPr id="375" name="Google Shape;375;p42"/>
          <p:cNvSpPr txBox="1"/>
          <p:nvPr/>
        </p:nvSpPr>
        <p:spPr>
          <a:xfrm rot="-1397304">
            <a:off x="3855120" y="2534101"/>
            <a:ext cx="651931" cy="430857"/>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600" dirty="0">
                <a:solidFill>
                  <a:srgbClr val="FF0000"/>
                </a:solidFill>
                <a:latin typeface="Quattrocento Sans"/>
                <a:ea typeface="Quattrocento Sans"/>
                <a:cs typeface="Quattrocento Sans"/>
                <a:sym typeface="Quattrocento Sans"/>
              </a:rPr>
              <a:t>T-1</a:t>
            </a:r>
            <a:endParaRPr sz="1600" dirty="0">
              <a:solidFill>
                <a:srgbClr val="FF0000"/>
              </a:solidFill>
              <a:latin typeface="Quattrocento Sans"/>
              <a:ea typeface="Quattrocento Sans"/>
              <a:cs typeface="Quattrocento Sans"/>
              <a:sym typeface="Quattrocento Sans"/>
            </a:endParaRPr>
          </a:p>
        </p:txBody>
      </p:sp>
      <p:sp>
        <p:nvSpPr>
          <p:cNvPr id="376" name="Google Shape;376;p42"/>
          <p:cNvSpPr txBox="1"/>
          <p:nvPr/>
        </p:nvSpPr>
        <p:spPr>
          <a:xfrm>
            <a:off x="6476574" y="2600850"/>
            <a:ext cx="715875" cy="430857"/>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600" dirty="0">
                <a:solidFill>
                  <a:srgbClr val="FF0000"/>
                </a:solidFill>
                <a:latin typeface="Quattrocento Sans"/>
                <a:ea typeface="Quattrocento Sans"/>
                <a:cs typeface="Quattrocento Sans"/>
                <a:sym typeface="Quattrocento Sans"/>
              </a:rPr>
              <a:t>T-2</a:t>
            </a:r>
            <a:endParaRPr sz="1600" dirty="0">
              <a:solidFill>
                <a:srgbClr val="FF0000"/>
              </a:solidFill>
              <a:latin typeface="Quattrocento Sans"/>
              <a:ea typeface="Quattrocento Sans"/>
              <a:cs typeface="Quattrocento Sans"/>
              <a:sym typeface="Quattrocento Sans"/>
            </a:endParaRPr>
          </a:p>
        </p:txBody>
      </p:sp>
      <p:sp>
        <p:nvSpPr>
          <p:cNvPr id="377" name="Google Shape;377;p42"/>
          <p:cNvSpPr txBox="1"/>
          <p:nvPr/>
        </p:nvSpPr>
        <p:spPr>
          <a:xfrm>
            <a:off x="8465525" y="2534050"/>
            <a:ext cx="527400" cy="430857"/>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600">
                <a:solidFill>
                  <a:srgbClr val="FF0000"/>
                </a:solidFill>
                <a:latin typeface="Quattrocento Sans"/>
                <a:ea typeface="Quattrocento Sans"/>
                <a:cs typeface="Quattrocento Sans"/>
                <a:sym typeface="Quattrocento Sans"/>
              </a:rPr>
              <a:t>T-3</a:t>
            </a:r>
            <a:endParaRPr sz="1600">
              <a:solidFill>
                <a:srgbClr val="FF0000"/>
              </a:solidFill>
              <a:latin typeface="Quattrocento Sans"/>
              <a:ea typeface="Quattrocento Sans"/>
              <a:cs typeface="Quattrocento Sans"/>
              <a:sym typeface="Quattrocento Sans"/>
            </a:endParaRPr>
          </a:p>
        </p:txBody>
      </p:sp>
      <p:sp>
        <p:nvSpPr>
          <p:cNvPr id="378" name="Google Shape;378;p42"/>
          <p:cNvSpPr/>
          <p:nvPr/>
        </p:nvSpPr>
        <p:spPr>
          <a:xfrm>
            <a:off x="4370050" y="4197050"/>
            <a:ext cx="921300" cy="241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1600"/>
              <a:t>file_1</a:t>
            </a:r>
            <a:endParaRPr sz="1600"/>
          </a:p>
        </p:txBody>
      </p:sp>
      <p:sp>
        <p:nvSpPr>
          <p:cNvPr id="379" name="Google Shape;379;p42"/>
          <p:cNvSpPr txBox="1"/>
          <p:nvPr/>
        </p:nvSpPr>
        <p:spPr>
          <a:xfrm rot="-605349">
            <a:off x="3894439" y="2805472"/>
            <a:ext cx="748752" cy="430857"/>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600" dirty="0">
                <a:solidFill>
                  <a:srgbClr val="FF0000"/>
                </a:solidFill>
                <a:latin typeface="Quattrocento Sans"/>
                <a:ea typeface="Quattrocento Sans"/>
                <a:cs typeface="Quattrocento Sans"/>
                <a:sym typeface="Quattrocento Sans"/>
              </a:rPr>
              <a:t>T-4</a:t>
            </a:r>
            <a:endParaRPr sz="1600" dirty="0">
              <a:solidFill>
                <a:srgbClr val="FF0000"/>
              </a:solidFill>
              <a:latin typeface="Quattrocento Sans"/>
              <a:ea typeface="Quattrocento Sans"/>
              <a:cs typeface="Quattrocento Sans"/>
              <a:sym typeface="Quattrocento Sans"/>
            </a:endParaRPr>
          </a:p>
        </p:txBody>
      </p:sp>
      <p:sp>
        <p:nvSpPr>
          <p:cNvPr id="380" name="Google Shape;380;p42"/>
          <p:cNvSpPr/>
          <p:nvPr/>
        </p:nvSpPr>
        <p:spPr>
          <a:xfrm>
            <a:off x="4370050" y="4510725"/>
            <a:ext cx="921300" cy="241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1600"/>
              <a:t>file_2</a:t>
            </a:r>
            <a:endParaRPr sz="1600"/>
          </a:p>
        </p:txBody>
      </p:sp>
      <p:sp>
        <p:nvSpPr>
          <p:cNvPr id="381" name="Google Shape;381;p42"/>
          <p:cNvSpPr/>
          <p:nvPr/>
        </p:nvSpPr>
        <p:spPr>
          <a:xfrm>
            <a:off x="4370050" y="4824400"/>
            <a:ext cx="921300" cy="241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1600"/>
              <a:t>file_3</a:t>
            </a:r>
            <a:endParaRPr sz="1600"/>
          </a:p>
        </p:txBody>
      </p:sp>
      <p:sp>
        <p:nvSpPr>
          <p:cNvPr id="382" name="Google Shape;382;p42"/>
          <p:cNvSpPr/>
          <p:nvPr/>
        </p:nvSpPr>
        <p:spPr>
          <a:xfrm>
            <a:off x="4370050" y="5138075"/>
            <a:ext cx="921300" cy="241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1600"/>
              <a:t>file_4</a:t>
            </a:r>
            <a:endParaRPr sz="1600"/>
          </a:p>
        </p:txBody>
      </p:sp>
      <p:sp>
        <p:nvSpPr>
          <p:cNvPr id="383" name="Google Shape;383;p42"/>
          <p:cNvSpPr/>
          <p:nvPr/>
        </p:nvSpPr>
        <p:spPr>
          <a:xfrm>
            <a:off x="2013625" y="4438850"/>
            <a:ext cx="1144500" cy="6948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1600"/>
              <a:t>q process</a:t>
            </a:r>
            <a:endParaRPr sz="1600"/>
          </a:p>
          <a:p>
            <a:pPr marL="0" lvl="0" indent="0" algn="l" rtl="0">
              <a:spcBef>
                <a:spcPts val="0"/>
              </a:spcBef>
              <a:spcAft>
                <a:spcPts val="0"/>
              </a:spcAft>
              <a:buNone/>
            </a:pPr>
            <a:r>
              <a:rPr lang="en-US" sz="1600" i="1">
                <a:highlight>
                  <a:srgbClr val="FFF2CC"/>
                </a:highlight>
              </a:rPr>
              <a:t>read file</a:t>
            </a:r>
            <a:endParaRPr sz="1600" i="1">
              <a:highlight>
                <a:srgbClr val="FFF2CC"/>
              </a:highlight>
            </a:endParaRPr>
          </a:p>
        </p:txBody>
      </p:sp>
      <p:cxnSp>
        <p:nvCxnSpPr>
          <p:cNvPr id="384" name="Google Shape;384;p42"/>
          <p:cNvCxnSpPr>
            <a:stCxn id="383" idx="3"/>
            <a:endCxn id="378" idx="1"/>
          </p:cNvCxnSpPr>
          <p:nvPr/>
        </p:nvCxnSpPr>
        <p:spPr>
          <a:xfrm rot="10800000" flipH="1">
            <a:off x="3158125" y="4317950"/>
            <a:ext cx="1212000" cy="468300"/>
          </a:xfrm>
          <a:prstGeom prst="straightConnector1">
            <a:avLst/>
          </a:prstGeom>
          <a:noFill/>
          <a:ln w="9525" cap="flat" cmpd="sng">
            <a:solidFill>
              <a:schemeClr val="dk2"/>
            </a:solidFill>
            <a:prstDash val="solid"/>
            <a:round/>
            <a:headEnd type="stealth" w="med" len="med"/>
            <a:tailEnd type="none" w="med" len="med"/>
          </a:ln>
        </p:spPr>
      </p:cxnSp>
      <p:cxnSp>
        <p:nvCxnSpPr>
          <p:cNvPr id="385" name="Google Shape;385;p42"/>
          <p:cNvCxnSpPr>
            <a:stCxn id="383" idx="3"/>
            <a:endCxn id="380" idx="1"/>
          </p:cNvCxnSpPr>
          <p:nvPr/>
        </p:nvCxnSpPr>
        <p:spPr>
          <a:xfrm rot="10800000" flipH="1">
            <a:off x="3158125" y="4631750"/>
            <a:ext cx="1212000" cy="154500"/>
          </a:xfrm>
          <a:prstGeom prst="straightConnector1">
            <a:avLst/>
          </a:prstGeom>
          <a:noFill/>
          <a:ln w="9525" cap="flat" cmpd="sng">
            <a:solidFill>
              <a:schemeClr val="dk2"/>
            </a:solidFill>
            <a:prstDash val="solid"/>
            <a:round/>
            <a:headEnd type="stealth" w="med" len="med"/>
            <a:tailEnd type="none" w="med" len="med"/>
          </a:ln>
        </p:spPr>
      </p:cxnSp>
      <p:sp>
        <p:nvSpPr>
          <p:cNvPr id="386" name="Google Shape;386;p42"/>
          <p:cNvSpPr/>
          <p:nvPr/>
        </p:nvSpPr>
        <p:spPr>
          <a:xfrm>
            <a:off x="6271225" y="4438850"/>
            <a:ext cx="1080000" cy="6948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1400"/>
              <a:t>q process</a:t>
            </a:r>
            <a:endParaRPr sz="1400"/>
          </a:p>
          <a:p>
            <a:pPr marL="0" lvl="0" indent="0" algn="l" rtl="0">
              <a:spcBef>
                <a:spcPts val="0"/>
              </a:spcBef>
              <a:spcAft>
                <a:spcPts val="0"/>
              </a:spcAft>
              <a:buNone/>
            </a:pPr>
            <a:r>
              <a:rPr lang="en-US" sz="1400" i="1">
                <a:highlight>
                  <a:srgbClr val="FFF2CC"/>
                </a:highlight>
              </a:rPr>
              <a:t>update tbl</a:t>
            </a:r>
            <a:endParaRPr sz="1400" i="1">
              <a:highlight>
                <a:srgbClr val="FFF2CC"/>
              </a:highlight>
            </a:endParaRPr>
          </a:p>
        </p:txBody>
      </p:sp>
      <p:sp>
        <p:nvSpPr>
          <p:cNvPr id="387" name="Google Shape;387;p42"/>
          <p:cNvSpPr/>
          <p:nvPr/>
        </p:nvSpPr>
        <p:spPr>
          <a:xfrm>
            <a:off x="8189225" y="4438850"/>
            <a:ext cx="1080000" cy="6948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1600"/>
              <a:t>q process</a:t>
            </a:r>
            <a:endParaRPr sz="1600"/>
          </a:p>
          <a:p>
            <a:pPr marL="0" lvl="0" indent="0" algn="l" rtl="0">
              <a:spcBef>
                <a:spcPts val="0"/>
              </a:spcBef>
              <a:spcAft>
                <a:spcPts val="0"/>
              </a:spcAft>
              <a:buNone/>
            </a:pPr>
            <a:r>
              <a:rPr lang="en-US" sz="1600" i="1">
                <a:highlight>
                  <a:srgbClr val="FFF2CC"/>
                </a:highlight>
              </a:rPr>
              <a:t>write tbl</a:t>
            </a:r>
            <a:endParaRPr sz="1600" i="1">
              <a:highlight>
                <a:srgbClr val="FFF2CC"/>
              </a:highlight>
            </a:endParaRPr>
          </a:p>
        </p:txBody>
      </p:sp>
      <p:sp>
        <p:nvSpPr>
          <p:cNvPr id="388" name="Google Shape;388;p42"/>
          <p:cNvSpPr/>
          <p:nvPr/>
        </p:nvSpPr>
        <p:spPr>
          <a:xfrm>
            <a:off x="9836125" y="4197050"/>
            <a:ext cx="1032600" cy="241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1400"/>
              <a:t>partition 1</a:t>
            </a:r>
            <a:endParaRPr sz="1400"/>
          </a:p>
        </p:txBody>
      </p:sp>
      <p:sp>
        <p:nvSpPr>
          <p:cNvPr id="389" name="Google Shape;389;p42"/>
          <p:cNvSpPr/>
          <p:nvPr/>
        </p:nvSpPr>
        <p:spPr>
          <a:xfrm>
            <a:off x="9836125" y="4510725"/>
            <a:ext cx="1032600" cy="241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1400"/>
              <a:t>partition 2</a:t>
            </a:r>
            <a:endParaRPr sz="1400"/>
          </a:p>
        </p:txBody>
      </p:sp>
      <p:sp>
        <p:nvSpPr>
          <p:cNvPr id="390" name="Google Shape;390;p42"/>
          <p:cNvSpPr/>
          <p:nvPr/>
        </p:nvSpPr>
        <p:spPr>
          <a:xfrm>
            <a:off x="9836125" y="4824400"/>
            <a:ext cx="1032600" cy="241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1400"/>
              <a:t>partition 3</a:t>
            </a:r>
            <a:endParaRPr sz="1400"/>
          </a:p>
        </p:txBody>
      </p:sp>
      <p:sp>
        <p:nvSpPr>
          <p:cNvPr id="391" name="Google Shape;391;p42"/>
          <p:cNvSpPr/>
          <p:nvPr/>
        </p:nvSpPr>
        <p:spPr>
          <a:xfrm>
            <a:off x="9836125" y="5138075"/>
            <a:ext cx="1032600" cy="241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1400"/>
              <a:t>partition 4</a:t>
            </a:r>
            <a:endParaRPr sz="1400"/>
          </a:p>
        </p:txBody>
      </p:sp>
      <p:cxnSp>
        <p:nvCxnSpPr>
          <p:cNvPr id="392" name="Google Shape;392;p42"/>
          <p:cNvCxnSpPr>
            <a:endCxn id="387" idx="3"/>
          </p:cNvCxnSpPr>
          <p:nvPr/>
        </p:nvCxnSpPr>
        <p:spPr>
          <a:xfrm flipH="1">
            <a:off x="9269225" y="4303550"/>
            <a:ext cx="567900" cy="482700"/>
          </a:xfrm>
          <a:prstGeom prst="straightConnector1">
            <a:avLst/>
          </a:prstGeom>
          <a:noFill/>
          <a:ln w="9525" cap="flat" cmpd="sng">
            <a:solidFill>
              <a:schemeClr val="dk2"/>
            </a:solidFill>
            <a:prstDash val="solid"/>
            <a:round/>
            <a:headEnd type="stealth" w="med" len="med"/>
            <a:tailEnd type="none" w="med" len="med"/>
          </a:ln>
        </p:spPr>
      </p:cxnSp>
      <p:sp>
        <p:nvSpPr>
          <p:cNvPr id="393" name="Google Shape;393;p42"/>
          <p:cNvSpPr txBox="1"/>
          <p:nvPr/>
        </p:nvSpPr>
        <p:spPr>
          <a:xfrm>
            <a:off x="3550486" y="4058062"/>
            <a:ext cx="527399" cy="430857"/>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600" dirty="0">
                <a:solidFill>
                  <a:srgbClr val="FF0000"/>
                </a:solidFill>
                <a:latin typeface="Quattrocento Sans"/>
                <a:ea typeface="Quattrocento Sans"/>
                <a:cs typeface="Quattrocento Sans"/>
                <a:sym typeface="Quattrocento Sans"/>
              </a:rPr>
              <a:t>T-1</a:t>
            </a:r>
            <a:endParaRPr sz="1600" dirty="0">
              <a:solidFill>
                <a:srgbClr val="FF0000"/>
              </a:solidFill>
              <a:latin typeface="Quattrocento Sans"/>
              <a:ea typeface="Quattrocento Sans"/>
              <a:cs typeface="Quattrocento Sans"/>
              <a:sym typeface="Quattrocento Sans"/>
            </a:endParaRPr>
          </a:p>
        </p:txBody>
      </p:sp>
      <p:sp>
        <p:nvSpPr>
          <p:cNvPr id="394" name="Google Shape;394;p42"/>
          <p:cNvSpPr txBox="1"/>
          <p:nvPr/>
        </p:nvSpPr>
        <p:spPr>
          <a:xfrm>
            <a:off x="6476575" y="4124850"/>
            <a:ext cx="527400" cy="430857"/>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600">
                <a:solidFill>
                  <a:srgbClr val="FF0000"/>
                </a:solidFill>
                <a:latin typeface="Quattrocento Sans"/>
                <a:ea typeface="Quattrocento Sans"/>
                <a:cs typeface="Quattrocento Sans"/>
                <a:sym typeface="Quattrocento Sans"/>
              </a:rPr>
              <a:t>T-2</a:t>
            </a:r>
            <a:endParaRPr sz="1600">
              <a:solidFill>
                <a:srgbClr val="FF0000"/>
              </a:solidFill>
              <a:latin typeface="Quattrocento Sans"/>
              <a:ea typeface="Quattrocento Sans"/>
              <a:cs typeface="Quattrocento Sans"/>
              <a:sym typeface="Quattrocento Sans"/>
            </a:endParaRPr>
          </a:p>
        </p:txBody>
      </p:sp>
      <p:sp>
        <p:nvSpPr>
          <p:cNvPr id="395" name="Google Shape;395;p42"/>
          <p:cNvSpPr txBox="1"/>
          <p:nvPr/>
        </p:nvSpPr>
        <p:spPr>
          <a:xfrm>
            <a:off x="8465525" y="4058050"/>
            <a:ext cx="527400" cy="430857"/>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600">
                <a:solidFill>
                  <a:srgbClr val="FF0000"/>
                </a:solidFill>
                <a:latin typeface="Quattrocento Sans"/>
                <a:ea typeface="Quattrocento Sans"/>
                <a:cs typeface="Quattrocento Sans"/>
                <a:sym typeface="Quattrocento Sans"/>
              </a:rPr>
              <a:t>T-3</a:t>
            </a:r>
            <a:endParaRPr sz="1600">
              <a:solidFill>
                <a:srgbClr val="FF0000"/>
              </a:solidFill>
              <a:latin typeface="Quattrocento Sans"/>
              <a:ea typeface="Quattrocento Sans"/>
              <a:cs typeface="Quattrocento Sans"/>
              <a:sym typeface="Quattrocento Sans"/>
            </a:endParaRPr>
          </a:p>
        </p:txBody>
      </p:sp>
      <p:cxnSp>
        <p:nvCxnSpPr>
          <p:cNvPr id="396" name="Google Shape;396;p42"/>
          <p:cNvCxnSpPr>
            <a:stCxn id="383" idx="3"/>
            <a:endCxn id="381" idx="1"/>
          </p:cNvCxnSpPr>
          <p:nvPr/>
        </p:nvCxnSpPr>
        <p:spPr>
          <a:xfrm>
            <a:off x="3158125" y="4786250"/>
            <a:ext cx="1212000" cy="159000"/>
          </a:xfrm>
          <a:prstGeom prst="straightConnector1">
            <a:avLst/>
          </a:prstGeom>
          <a:noFill/>
          <a:ln w="9525" cap="flat" cmpd="sng">
            <a:solidFill>
              <a:schemeClr val="dk2"/>
            </a:solidFill>
            <a:prstDash val="solid"/>
            <a:round/>
            <a:headEnd type="stealth" w="med" len="med"/>
            <a:tailEnd type="none" w="med" len="med"/>
          </a:ln>
        </p:spPr>
      </p:cxnSp>
      <p:cxnSp>
        <p:nvCxnSpPr>
          <p:cNvPr id="397" name="Google Shape;397;p42"/>
          <p:cNvCxnSpPr>
            <a:stCxn id="383" idx="3"/>
            <a:endCxn id="382" idx="1"/>
          </p:cNvCxnSpPr>
          <p:nvPr/>
        </p:nvCxnSpPr>
        <p:spPr>
          <a:xfrm>
            <a:off x="3158125" y="4786250"/>
            <a:ext cx="1212000" cy="472800"/>
          </a:xfrm>
          <a:prstGeom prst="straightConnector1">
            <a:avLst/>
          </a:prstGeom>
          <a:noFill/>
          <a:ln w="9525" cap="flat" cmpd="sng">
            <a:solidFill>
              <a:schemeClr val="dk2"/>
            </a:solidFill>
            <a:prstDash val="solid"/>
            <a:round/>
            <a:headEnd type="stealth" w="med" len="med"/>
            <a:tailEnd type="none" w="med" len="med"/>
          </a:ln>
        </p:spPr>
      </p:cxnSp>
      <p:cxnSp>
        <p:nvCxnSpPr>
          <p:cNvPr id="398" name="Google Shape;398;p42"/>
          <p:cNvCxnSpPr>
            <a:stCxn id="389" idx="1"/>
            <a:endCxn id="387" idx="3"/>
          </p:cNvCxnSpPr>
          <p:nvPr/>
        </p:nvCxnSpPr>
        <p:spPr>
          <a:xfrm flipH="1">
            <a:off x="9269125" y="4631625"/>
            <a:ext cx="567000" cy="154500"/>
          </a:xfrm>
          <a:prstGeom prst="straightConnector1">
            <a:avLst/>
          </a:prstGeom>
          <a:noFill/>
          <a:ln w="9525" cap="flat" cmpd="sng">
            <a:solidFill>
              <a:schemeClr val="dk2"/>
            </a:solidFill>
            <a:prstDash val="solid"/>
            <a:round/>
            <a:headEnd type="stealth" w="med" len="med"/>
            <a:tailEnd type="none" w="med" len="med"/>
          </a:ln>
        </p:spPr>
      </p:cxnSp>
      <p:cxnSp>
        <p:nvCxnSpPr>
          <p:cNvPr id="399" name="Google Shape;399;p42"/>
          <p:cNvCxnSpPr>
            <a:stCxn id="390" idx="1"/>
            <a:endCxn id="387" idx="3"/>
          </p:cNvCxnSpPr>
          <p:nvPr/>
        </p:nvCxnSpPr>
        <p:spPr>
          <a:xfrm rot="10800000">
            <a:off x="9269125" y="4786300"/>
            <a:ext cx="567000" cy="159000"/>
          </a:xfrm>
          <a:prstGeom prst="straightConnector1">
            <a:avLst/>
          </a:prstGeom>
          <a:noFill/>
          <a:ln w="9525" cap="flat" cmpd="sng">
            <a:solidFill>
              <a:schemeClr val="dk2"/>
            </a:solidFill>
            <a:prstDash val="solid"/>
            <a:round/>
            <a:headEnd type="stealth" w="med" len="med"/>
            <a:tailEnd type="none" w="med" len="med"/>
          </a:ln>
        </p:spPr>
      </p:cxnSp>
      <p:cxnSp>
        <p:nvCxnSpPr>
          <p:cNvPr id="400" name="Google Shape;400;p42"/>
          <p:cNvCxnSpPr>
            <a:stCxn id="391" idx="1"/>
            <a:endCxn id="387" idx="3"/>
          </p:cNvCxnSpPr>
          <p:nvPr/>
        </p:nvCxnSpPr>
        <p:spPr>
          <a:xfrm rot="10800000">
            <a:off x="9269125" y="4786175"/>
            <a:ext cx="567000" cy="472800"/>
          </a:xfrm>
          <a:prstGeom prst="straightConnector1">
            <a:avLst/>
          </a:prstGeom>
          <a:noFill/>
          <a:ln w="9525" cap="flat" cmpd="sng">
            <a:solidFill>
              <a:schemeClr val="dk2"/>
            </a:solidFill>
            <a:prstDash val="solid"/>
            <a:round/>
            <a:headEnd type="stealth" w="med" len="med"/>
            <a:tailEnd type="none" w="med" len="med"/>
          </a:ln>
        </p:spPr>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p43"/>
          <p:cNvSpPr txBox="1">
            <a:spLocks noGrp="1"/>
          </p:cNvSpPr>
          <p:nvPr>
            <p:ph type="subTitle" idx="1"/>
          </p:nvPr>
        </p:nvSpPr>
        <p:spPr>
          <a:prstGeom prst="rect">
            <a:avLst/>
          </a:prstGeom>
          <a:noFill/>
          <a:ln>
            <a:noFill/>
          </a:ln>
        </p:spPr>
        <p:txBody>
          <a:bodyPr spcFirstLastPara="1" wrap="square" lIns="65900" tIns="32950" rIns="65900" bIns="32950" anchor="ctr" anchorCtr="0">
            <a:noAutofit/>
          </a:bodyPr>
          <a:lstStyle/>
          <a:p>
            <a:pPr marL="0" lvl="0" indent="0" algn="l" rtl="0">
              <a:lnSpc>
                <a:spcPct val="90000"/>
              </a:lnSpc>
              <a:spcBef>
                <a:spcPts val="0"/>
              </a:spcBef>
              <a:spcAft>
                <a:spcPts val="0"/>
              </a:spcAft>
              <a:buClr>
                <a:srgbClr val="3171CF"/>
              </a:buClr>
              <a:buSzPts val="3200"/>
              <a:buNone/>
            </a:pPr>
            <a:r>
              <a:rPr lang="en-US" sz="3200">
                <a:solidFill>
                  <a:srgbClr val="3171CF"/>
                </a:solidFill>
                <a:latin typeface="Quattrocento Sans"/>
                <a:ea typeface="Quattrocento Sans"/>
                <a:cs typeface="Quattrocento Sans"/>
                <a:sym typeface="Quattrocento Sans"/>
              </a:rPr>
              <a:t>Presentation Agenda</a:t>
            </a:r>
            <a:endParaRPr sz="3200">
              <a:solidFill>
                <a:srgbClr val="3171CF"/>
              </a:solidFill>
              <a:latin typeface="Quattrocento Sans"/>
              <a:ea typeface="Quattrocento Sans"/>
              <a:cs typeface="Quattrocento Sans"/>
              <a:sym typeface="Quattrocento Sans"/>
            </a:endParaRPr>
          </a:p>
        </p:txBody>
      </p:sp>
      <p:grpSp>
        <p:nvGrpSpPr>
          <p:cNvPr id="406" name="Google Shape;406;p43"/>
          <p:cNvGrpSpPr/>
          <p:nvPr/>
        </p:nvGrpSpPr>
        <p:grpSpPr>
          <a:xfrm>
            <a:off x="2725389" y="1691275"/>
            <a:ext cx="5278800" cy="3468901"/>
            <a:chOff x="0" y="26346"/>
            <a:chExt cx="5278800" cy="3468901"/>
          </a:xfrm>
        </p:grpSpPr>
        <p:sp>
          <p:nvSpPr>
            <p:cNvPr id="407" name="Google Shape;407;p43"/>
            <p:cNvSpPr/>
            <p:nvPr/>
          </p:nvSpPr>
          <p:spPr>
            <a:xfrm>
              <a:off x="0" y="26346"/>
              <a:ext cx="5278800" cy="617700"/>
            </a:xfrm>
            <a:prstGeom prst="roundRect">
              <a:avLst>
                <a:gd name="adj" fmla="val 16667"/>
              </a:avLst>
            </a:prstGeom>
            <a:solidFill>
              <a:srgbClr val="DDEAF6"/>
            </a:solidFill>
            <a:ln w="9525" cap="flat" cmpd="sng">
              <a:solidFill>
                <a:srgbClr val="0055A5"/>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43"/>
            <p:cNvSpPr txBox="1"/>
            <p:nvPr/>
          </p:nvSpPr>
          <p:spPr>
            <a:xfrm>
              <a:off x="30157" y="56503"/>
              <a:ext cx="5218500" cy="557400"/>
            </a:xfrm>
            <a:prstGeom prst="rect">
              <a:avLst/>
            </a:prstGeom>
            <a:solidFill>
              <a:srgbClr val="CFE2F3"/>
            </a:solidFill>
            <a:ln>
              <a:noFill/>
            </a:ln>
          </p:spPr>
          <p:txBody>
            <a:bodyPr spcFirstLastPara="1" wrap="square" lIns="68575" tIns="68575" rIns="68575" bIns="68575" anchor="ctr" anchorCtr="0">
              <a:noAutofit/>
            </a:bodyPr>
            <a:lstStyle/>
            <a:p>
              <a:pPr marL="0" marR="0" lvl="0" indent="0" algn="l" rtl="0">
                <a:lnSpc>
                  <a:spcPct val="90000"/>
                </a:lnSpc>
                <a:spcBef>
                  <a:spcPts val="0"/>
                </a:spcBef>
                <a:spcAft>
                  <a:spcPts val="0"/>
                </a:spcAft>
                <a:buClr>
                  <a:srgbClr val="0055A5"/>
                </a:buClr>
                <a:buSzPts val="1800"/>
                <a:buFont typeface="Quattrocento Sans"/>
                <a:buNone/>
              </a:pPr>
              <a:r>
                <a:rPr lang="en-US" sz="1800" b="0">
                  <a:solidFill>
                    <a:srgbClr val="0055A5"/>
                  </a:solidFill>
                  <a:latin typeface="Quattrocento Sans"/>
                  <a:ea typeface="Quattrocento Sans"/>
                  <a:cs typeface="Quattrocento Sans"/>
                  <a:sym typeface="Quattrocento Sans"/>
                </a:rPr>
                <a:t>1. Overview</a:t>
              </a:r>
              <a:endParaRPr/>
            </a:p>
          </p:txBody>
        </p:sp>
        <p:sp>
          <p:nvSpPr>
            <p:cNvPr id="409" name="Google Shape;409;p43"/>
            <p:cNvSpPr/>
            <p:nvPr/>
          </p:nvSpPr>
          <p:spPr>
            <a:xfrm>
              <a:off x="0" y="739146"/>
              <a:ext cx="5278800" cy="617700"/>
            </a:xfrm>
            <a:prstGeom prst="roundRect">
              <a:avLst>
                <a:gd name="adj" fmla="val 16667"/>
              </a:avLst>
            </a:prstGeom>
            <a:solidFill>
              <a:srgbClr val="DDEAF6"/>
            </a:solidFill>
            <a:ln w="9525" cap="flat" cmpd="sng">
              <a:solidFill>
                <a:srgbClr val="0055A5"/>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43"/>
            <p:cNvSpPr txBox="1"/>
            <p:nvPr/>
          </p:nvSpPr>
          <p:spPr>
            <a:xfrm>
              <a:off x="30157" y="769303"/>
              <a:ext cx="5218500" cy="557400"/>
            </a:xfrm>
            <a:prstGeom prst="rect">
              <a:avLst/>
            </a:prstGeom>
            <a:solidFill>
              <a:srgbClr val="CFE2F3"/>
            </a:solidFill>
            <a:ln>
              <a:noFill/>
            </a:ln>
          </p:spPr>
          <p:txBody>
            <a:bodyPr spcFirstLastPara="1" wrap="square" lIns="68575" tIns="68575" rIns="68575" bIns="68575" anchor="ctr" anchorCtr="0">
              <a:noAutofit/>
            </a:bodyPr>
            <a:lstStyle/>
            <a:p>
              <a:pPr marL="0" marR="0" lvl="0" indent="0" algn="l" rtl="0">
                <a:lnSpc>
                  <a:spcPct val="90000"/>
                </a:lnSpc>
                <a:spcBef>
                  <a:spcPts val="0"/>
                </a:spcBef>
                <a:spcAft>
                  <a:spcPts val="0"/>
                </a:spcAft>
                <a:buClr>
                  <a:srgbClr val="0055A5"/>
                </a:buClr>
                <a:buSzPts val="1800"/>
                <a:buFont typeface="Quattrocento Sans"/>
                <a:buNone/>
              </a:pPr>
              <a:r>
                <a:rPr lang="en-US" sz="1800" b="0">
                  <a:solidFill>
                    <a:srgbClr val="0055A5"/>
                  </a:solidFill>
                  <a:latin typeface="Quattrocento Sans"/>
                  <a:ea typeface="Quattrocento Sans"/>
                  <a:cs typeface="Quattrocento Sans"/>
                  <a:sym typeface="Quattrocento Sans"/>
                </a:rPr>
                <a:t>2. Incorporat</a:t>
              </a:r>
              <a:r>
                <a:rPr lang="en-US" sz="1800">
                  <a:solidFill>
                    <a:srgbClr val="0055A5"/>
                  </a:solidFill>
                  <a:latin typeface="Quattrocento Sans"/>
                  <a:ea typeface="Quattrocento Sans"/>
                  <a:cs typeface="Quattrocento Sans"/>
                  <a:sym typeface="Quattrocento Sans"/>
                </a:rPr>
                <a:t>ing</a:t>
              </a:r>
              <a:endParaRPr/>
            </a:p>
          </p:txBody>
        </p:sp>
        <p:sp>
          <p:nvSpPr>
            <p:cNvPr id="411" name="Google Shape;411;p43"/>
            <p:cNvSpPr/>
            <p:nvPr/>
          </p:nvSpPr>
          <p:spPr>
            <a:xfrm>
              <a:off x="0" y="1451947"/>
              <a:ext cx="5278800" cy="617700"/>
            </a:xfrm>
            <a:prstGeom prst="roundRect">
              <a:avLst>
                <a:gd name="adj" fmla="val 16667"/>
              </a:avLst>
            </a:prstGeom>
            <a:solidFill>
              <a:srgbClr val="DDEAF6"/>
            </a:solidFill>
            <a:ln w="9525" cap="flat" cmpd="sng">
              <a:solidFill>
                <a:srgbClr val="0055A5"/>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43"/>
            <p:cNvSpPr txBox="1"/>
            <p:nvPr/>
          </p:nvSpPr>
          <p:spPr>
            <a:xfrm>
              <a:off x="30157" y="1482104"/>
              <a:ext cx="5218500" cy="557400"/>
            </a:xfrm>
            <a:prstGeom prst="rect">
              <a:avLst/>
            </a:prstGeom>
            <a:solidFill>
              <a:srgbClr val="FFD966"/>
            </a:solidFill>
            <a:ln>
              <a:noFill/>
            </a:ln>
          </p:spPr>
          <p:txBody>
            <a:bodyPr spcFirstLastPara="1" wrap="square" lIns="68575" tIns="68575" rIns="68575" bIns="68575" anchor="ctr" anchorCtr="0">
              <a:noAutofit/>
            </a:bodyPr>
            <a:lstStyle/>
            <a:p>
              <a:pPr marL="0" marR="0" lvl="0" indent="0" algn="l" rtl="0">
                <a:lnSpc>
                  <a:spcPct val="90000"/>
                </a:lnSpc>
                <a:spcBef>
                  <a:spcPts val="0"/>
                </a:spcBef>
                <a:spcAft>
                  <a:spcPts val="0"/>
                </a:spcAft>
                <a:buClr>
                  <a:srgbClr val="0055A5"/>
                </a:buClr>
                <a:buSzPts val="1800"/>
                <a:buFont typeface="Quattrocento Sans"/>
                <a:buNone/>
              </a:pPr>
              <a:r>
                <a:rPr lang="en-US" sz="1800" b="0">
                  <a:solidFill>
                    <a:srgbClr val="0055A5"/>
                  </a:solidFill>
                  <a:latin typeface="Quattrocento Sans"/>
                  <a:ea typeface="Quattrocento Sans"/>
                  <a:cs typeface="Quattrocento Sans"/>
                  <a:sym typeface="Quattrocento Sans"/>
                </a:rPr>
                <a:t>3. Benefits vs Limitations</a:t>
              </a:r>
              <a:endParaRPr/>
            </a:p>
          </p:txBody>
        </p:sp>
        <p:sp>
          <p:nvSpPr>
            <p:cNvPr id="413" name="Google Shape;413;p43"/>
            <p:cNvSpPr/>
            <p:nvPr/>
          </p:nvSpPr>
          <p:spPr>
            <a:xfrm>
              <a:off x="0" y="2164747"/>
              <a:ext cx="5278800" cy="617700"/>
            </a:xfrm>
            <a:prstGeom prst="roundRect">
              <a:avLst>
                <a:gd name="adj" fmla="val 16667"/>
              </a:avLst>
            </a:prstGeom>
            <a:solidFill>
              <a:srgbClr val="DDEAF6"/>
            </a:solidFill>
            <a:ln w="9525" cap="flat" cmpd="sng">
              <a:solidFill>
                <a:srgbClr val="0055A5"/>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43"/>
            <p:cNvSpPr txBox="1"/>
            <p:nvPr/>
          </p:nvSpPr>
          <p:spPr>
            <a:xfrm>
              <a:off x="30157" y="2194904"/>
              <a:ext cx="5218500" cy="557400"/>
            </a:xfrm>
            <a:prstGeom prst="rect">
              <a:avLst/>
            </a:prstGeom>
            <a:noFill/>
            <a:ln>
              <a:noFill/>
            </a:ln>
          </p:spPr>
          <p:txBody>
            <a:bodyPr spcFirstLastPara="1" wrap="square" lIns="68575" tIns="68575" rIns="68575" bIns="68575" anchor="ctr" anchorCtr="0">
              <a:noAutofit/>
            </a:bodyPr>
            <a:lstStyle/>
            <a:p>
              <a:pPr marL="0" marR="0" lvl="0" indent="0" algn="l" rtl="0">
                <a:lnSpc>
                  <a:spcPct val="90000"/>
                </a:lnSpc>
                <a:spcBef>
                  <a:spcPts val="0"/>
                </a:spcBef>
                <a:spcAft>
                  <a:spcPts val="0"/>
                </a:spcAft>
                <a:buClr>
                  <a:srgbClr val="0055A5"/>
                </a:buClr>
                <a:buSzPts val="1800"/>
                <a:buFont typeface="Quattrocento Sans"/>
                <a:buNone/>
              </a:pPr>
              <a:r>
                <a:rPr lang="en-US" sz="1800" b="0">
                  <a:solidFill>
                    <a:srgbClr val="0055A5"/>
                  </a:solidFill>
                  <a:latin typeface="Quattrocento Sans"/>
                  <a:ea typeface="Quattrocento Sans"/>
                  <a:cs typeface="Quattrocento Sans"/>
                  <a:sym typeface="Quattrocento Sans"/>
                </a:rPr>
                <a:t>4. Live Demo</a:t>
              </a:r>
              <a:endParaRPr/>
            </a:p>
          </p:txBody>
        </p:sp>
        <p:sp>
          <p:nvSpPr>
            <p:cNvPr id="415" name="Google Shape;415;p43"/>
            <p:cNvSpPr/>
            <p:nvPr/>
          </p:nvSpPr>
          <p:spPr>
            <a:xfrm>
              <a:off x="0" y="2877547"/>
              <a:ext cx="5278800" cy="617700"/>
            </a:xfrm>
            <a:prstGeom prst="roundRect">
              <a:avLst>
                <a:gd name="adj" fmla="val 16667"/>
              </a:avLst>
            </a:prstGeom>
            <a:solidFill>
              <a:srgbClr val="DDEAF6"/>
            </a:solidFill>
            <a:ln w="9525" cap="flat" cmpd="sng">
              <a:solidFill>
                <a:srgbClr val="0055A5"/>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43"/>
            <p:cNvSpPr txBox="1"/>
            <p:nvPr/>
          </p:nvSpPr>
          <p:spPr>
            <a:xfrm>
              <a:off x="30157" y="2907704"/>
              <a:ext cx="5218500" cy="557400"/>
            </a:xfrm>
            <a:prstGeom prst="rect">
              <a:avLst/>
            </a:prstGeom>
            <a:noFill/>
            <a:ln>
              <a:noFill/>
            </a:ln>
          </p:spPr>
          <p:txBody>
            <a:bodyPr spcFirstLastPara="1" wrap="square" lIns="68575" tIns="68575" rIns="68575" bIns="68575" anchor="ctr" anchorCtr="0">
              <a:noAutofit/>
            </a:bodyPr>
            <a:lstStyle/>
            <a:p>
              <a:pPr marL="0" lvl="0" indent="0" algn="l" rtl="0">
                <a:lnSpc>
                  <a:spcPct val="90000"/>
                </a:lnSpc>
                <a:spcBef>
                  <a:spcPts val="0"/>
                </a:spcBef>
                <a:spcAft>
                  <a:spcPts val="0"/>
                </a:spcAft>
                <a:buClr>
                  <a:srgbClr val="0055A5"/>
                </a:buClr>
                <a:buSzPts val="1800"/>
                <a:buFont typeface="Quattrocento Sans"/>
                <a:buNone/>
              </a:pPr>
              <a:r>
                <a:rPr lang="en-US" sz="1800">
                  <a:solidFill>
                    <a:srgbClr val="0055A5"/>
                  </a:solidFill>
                  <a:latin typeface="Quattrocento Sans"/>
                  <a:ea typeface="Quattrocento Sans"/>
                  <a:cs typeface="Quattrocento Sans"/>
                  <a:sym typeface="Quattrocento Sans"/>
                </a:rPr>
                <a:t>5. Conclusion + Q&amp;A</a:t>
              </a:r>
              <a:endParaRPr sz="1800">
                <a:solidFill>
                  <a:srgbClr val="0055A5"/>
                </a:solidFill>
                <a:latin typeface="Quattrocento Sans"/>
                <a:ea typeface="Quattrocento Sans"/>
                <a:cs typeface="Quattrocento Sans"/>
                <a:sym typeface="Quattrocento Sans"/>
              </a:endParaRPr>
            </a:p>
          </p:txBody>
        </p:sp>
      </p:grpSp>
      <p:pic>
        <p:nvPicPr>
          <p:cNvPr id="417" name="Google Shape;417;p43" descr="List with solid fill"/>
          <p:cNvPicPr preferRelativeResize="0"/>
          <p:nvPr/>
        </p:nvPicPr>
        <p:blipFill rotWithShape="1">
          <a:blip r:embed="rId3">
            <a:alphaModFix/>
          </a:blip>
          <a:srcRect/>
          <a:stretch/>
        </p:blipFill>
        <p:spPr>
          <a:xfrm>
            <a:off x="6937312" y="1735493"/>
            <a:ext cx="525625" cy="525625"/>
          </a:xfrm>
          <a:prstGeom prst="rect">
            <a:avLst/>
          </a:prstGeom>
          <a:noFill/>
          <a:ln>
            <a:noFill/>
          </a:ln>
        </p:spPr>
      </p:pic>
      <p:pic>
        <p:nvPicPr>
          <p:cNvPr id="418" name="Google Shape;418;p43" descr="Questions with solid fill"/>
          <p:cNvPicPr preferRelativeResize="0"/>
          <p:nvPr/>
        </p:nvPicPr>
        <p:blipFill rotWithShape="1">
          <a:blip r:embed="rId4">
            <a:alphaModFix/>
          </a:blip>
          <a:srcRect/>
          <a:stretch/>
        </p:blipFill>
        <p:spPr>
          <a:xfrm>
            <a:off x="6945085" y="4596882"/>
            <a:ext cx="471197" cy="478972"/>
          </a:xfrm>
          <a:prstGeom prst="rect">
            <a:avLst/>
          </a:prstGeom>
          <a:noFill/>
          <a:ln>
            <a:noFill/>
          </a:ln>
        </p:spPr>
      </p:pic>
      <p:pic>
        <p:nvPicPr>
          <p:cNvPr id="419" name="Google Shape;419;p43" descr="Monitor with solid fill"/>
          <p:cNvPicPr preferRelativeResize="0"/>
          <p:nvPr/>
        </p:nvPicPr>
        <p:blipFill rotWithShape="1">
          <a:blip r:embed="rId5">
            <a:alphaModFix/>
          </a:blip>
          <a:srcRect/>
          <a:stretch/>
        </p:blipFill>
        <p:spPr>
          <a:xfrm>
            <a:off x="6937310" y="3889309"/>
            <a:ext cx="486748" cy="486748"/>
          </a:xfrm>
          <a:prstGeom prst="rect">
            <a:avLst/>
          </a:prstGeom>
          <a:noFill/>
          <a:ln>
            <a:noFill/>
          </a:ln>
        </p:spPr>
      </p:pic>
      <p:pic>
        <p:nvPicPr>
          <p:cNvPr id="420" name="Google Shape;420;p43" descr="Thumbs up sign with solid fill"/>
          <p:cNvPicPr preferRelativeResize="0"/>
          <p:nvPr/>
        </p:nvPicPr>
        <p:blipFill rotWithShape="1">
          <a:blip r:embed="rId6">
            <a:alphaModFix/>
          </a:blip>
          <a:srcRect/>
          <a:stretch/>
        </p:blipFill>
        <p:spPr>
          <a:xfrm>
            <a:off x="6875106" y="3236168"/>
            <a:ext cx="315686" cy="315686"/>
          </a:xfrm>
          <a:prstGeom prst="rect">
            <a:avLst/>
          </a:prstGeom>
          <a:noFill/>
          <a:ln>
            <a:noFill/>
          </a:ln>
        </p:spPr>
      </p:pic>
      <p:pic>
        <p:nvPicPr>
          <p:cNvPr id="421" name="Google Shape;421;p43" descr="Thumbs up sign with solid fill"/>
          <p:cNvPicPr preferRelativeResize="0"/>
          <p:nvPr/>
        </p:nvPicPr>
        <p:blipFill rotWithShape="1">
          <a:blip r:embed="rId6">
            <a:alphaModFix/>
          </a:blip>
          <a:srcRect/>
          <a:stretch/>
        </p:blipFill>
        <p:spPr>
          <a:xfrm rot="10800000">
            <a:off x="7155024" y="3236168"/>
            <a:ext cx="315686" cy="315686"/>
          </a:xfrm>
          <a:prstGeom prst="rect">
            <a:avLst/>
          </a:prstGeom>
          <a:noFill/>
          <a:ln>
            <a:noFill/>
          </a:ln>
        </p:spPr>
      </p:pic>
      <p:pic>
        <p:nvPicPr>
          <p:cNvPr id="422" name="Google Shape;422;p43" descr="Teacher with solid fill"/>
          <p:cNvPicPr preferRelativeResize="0"/>
          <p:nvPr/>
        </p:nvPicPr>
        <p:blipFill rotWithShape="1">
          <a:blip r:embed="rId7">
            <a:alphaModFix/>
          </a:blip>
          <a:srcRect/>
          <a:stretch/>
        </p:blipFill>
        <p:spPr>
          <a:xfrm>
            <a:off x="6859555" y="2419739"/>
            <a:ext cx="603380" cy="60338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26"/>
        <p:cNvGrpSpPr/>
        <p:nvPr/>
      </p:nvGrpSpPr>
      <p:grpSpPr>
        <a:xfrm>
          <a:off x="0" y="0"/>
          <a:ext cx="0" cy="0"/>
          <a:chOff x="0" y="0"/>
          <a:chExt cx="0" cy="0"/>
        </a:xfrm>
      </p:grpSpPr>
      <p:sp>
        <p:nvSpPr>
          <p:cNvPr id="427" name="Google Shape;427;p44"/>
          <p:cNvSpPr txBox="1"/>
          <p:nvPr/>
        </p:nvSpPr>
        <p:spPr>
          <a:xfrm>
            <a:off x="265642" y="274108"/>
            <a:ext cx="10941051" cy="387351"/>
          </a:xfrm>
          <a:prstGeom prst="rect">
            <a:avLst/>
          </a:prstGeom>
          <a:noFill/>
          <a:ln>
            <a:noFill/>
          </a:ln>
        </p:spPr>
        <p:txBody>
          <a:bodyPr spcFirstLastPara="1" wrap="square" lIns="65900" tIns="32950" rIns="65900" bIns="32950" anchor="ctr" anchorCtr="0">
            <a:noAutofit/>
          </a:bodyPr>
          <a:lstStyle/>
          <a:p>
            <a:pPr marL="0" marR="0" lvl="0" indent="0" algn="l" rtl="0">
              <a:lnSpc>
                <a:spcPct val="90000"/>
              </a:lnSpc>
              <a:spcBef>
                <a:spcPts val="0"/>
              </a:spcBef>
              <a:spcAft>
                <a:spcPts val="0"/>
              </a:spcAft>
              <a:buClr>
                <a:srgbClr val="3171CF"/>
              </a:buClr>
              <a:buSzPts val="3200"/>
              <a:buFont typeface="Arial"/>
              <a:buNone/>
            </a:pPr>
            <a:r>
              <a:rPr lang="en-US" sz="3200" b="1">
                <a:solidFill>
                  <a:srgbClr val="3171CF"/>
                </a:solidFill>
                <a:latin typeface="Quattrocento Sans"/>
                <a:ea typeface="Quattrocento Sans"/>
                <a:cs typeface="Quattrocento Sans"/>
                <a:sym typeface="Quattrocento Sans"/>
              </a:rPr>
              <a:t>Benefits &amp; Limitations</a:t>
            </a:r>
            <a:endParaRPr/>
          </a:p>
        </p:txBody>
      </p:sp>
      <p:sp>
        <p:nvSpPr>
          <p:cNvPr id="428" name="Google Shape;428;p44"/>
          <p:cNvSpPr txBox="1"/>
          <p:nvPr/>
        </p:nvSpPr>
        <p:spPr>
          <a:xfrm>
            <a:off x="265650" y="857250"/>
            <a:ext cx="7721100" cy="14160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US" sz="2000" b="1" u="sng"/>
              <a:t>Rule of Thumb</a:t>
            </a:r>
            <a:endParaRPr sz="2000" b="1" u="sng"/>
          </a:p>
          <a:p>
            <a:pPr marL="457200" lvl="0" indent="-355600" algn="l" rtl="0">
              <a:lnSpc>
                <a:spcPct val="150000"/>
              </a:lnSpc>
              <a:spcBef>
                <a:spcPts val="0"/>
              </a:spcBef>
              <a:spcAft>
                <a:spcPts val="0"/>
              </a:spcAft>
              <a:buSzPts val="2000"/>
              <a:buAutoNum type="arabicPeriod"/>
            </a:pPr>
            <a:r>
              <a:rPr lang="en-US" sz="2000"/>
              <a:t>Larger time taken for function to run, more benefit of threads.</a:t>
            </a:r>
            <a:endParaRPr sz="2000"/>
          </a:p>
          <a:p>
            <a:pPr marL="457200" lvl="0" indent="-355600" algn="l" rtl="0">
              <a:lnSpc>
                <a:spcPct val="150000"/>
              </a:lnSpc>
              <a:spcBef>
                <a:spcPts val="0"/>
              </a:spcBef>
              <a:spcAft>
                <a:spcPts val="0"/>
              </a:spcAft>
              <a:buSzPts val="2000"/>
              <a:buAutoNum type="arabicPeriod"/>
            </a:pPr>
            <a:r>
              <a:rPr lang="en-US" sz="2000"/>
              <a:t>Larger the returned value is, less benefit of threads.</a:t>
            </a:r>
            <a:endParaRPr sz="2000"/>
          </a:p>
        </p:txBody>
      </p:sp>
      <p:graphicFrame>
        <p:nvGraphicFramePr>
          <p:cNvPr id="429" name="Google Shape;429;p44"/>
          <p:cNvGraphicFramePr/>
          <p:nvPr/>
        </p:nvGraphicFramePr>
        <p:xfrm>
          <a:off x="1587475" y="2738210"/>
          <a:ext cx="3400500" cy="1381600"/>
        </p:xfrm>
        <a:graphic>
          <a:graphicData uri="http://schemas.openxmlformats.org/drawingml/2006/table">
            <a:tbl>
              <a:tblPr>
                <a:noFill/>
                <a:tableStyleId>{2B7FCDD6-8CD0-4496-9660-9CE4B42890A8}</a:tableStyleId>
              </a:tblPr>
              <a:tblGrid>
                <a:gridCol w="1700250">
                  <a:extLst>
                    <a:ext uri="{9D8B030D-6E8A-4147-A177-3AD203B41FA5}">
                      <a16:colId xmlns:a16="http://schemas.microsoft.com/office/drawing/2014/main" val="20000"/>
                    </a:ext>
                  </a:extLst>
                </a:gridCol>
                <a:gridCol w="1700250">
                  <a:extLst>
                    <a:ext uri="{9D8B030D-6E8A-4147-A177-3AD203B41FA5}">
                      <a16:colId xmlns:a16="http://schemas.microsoft.com/office/drawing/2014/main" val="20001"/>
                    </a:ext>
                  </a:extLst>
                </a:gridCol>
              </a:tblGrid>
              <a:tr h="690800">
                <a:tc>
                  <a:txBody>
                    <a:bodyPr/>
                    <a:lstStyle/>
                    <a:p>
                      <a:pPr marL="0" lvl="0" indent="0" algn="l" rtl="0">
                        <a:spcBef>
                          <a:spcPts val="0"/>
                        </a:spcBef>
                        <a:spcAft>
                          <a:spcPts val="0"/>
                        </a:spcAft>
                        <a:buNone/>
                      </a:pPr>
                      <a:r>
                        <a:rPr lang="en-US" sz="2200" b="1"/>
                        <a:t>Time </a:t>
                      </a:r>
                      <a:endParaRPr sz="2200" b="1"/>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F3F3F3"/>
                    </a:solidFill>
                  </a:tcPr>
                </a:tc>
                <a:tc>
                  <a:txBody>
                    <a:bodyPr/>
                    <a:lstStyle/>
                    <a:p>
                      <a:pPr marL="0" lvl="0" indent="0" algn="l" rtl="0">
                        <a:spcBef>
                          <a:spcPts val="0"/>
                        </a:spcBef>
                        <a:spcAft>
                          <a:spcPts val="0"/>
                        </a:spcAft>
                        <a:buNone/>
                      </a:pPr>
                      <a:r>
                        <a:rPr lang="en-US" sz="2200" b="1"/>
                        <a:t>Benefit </a:t>
                      </a:r>
                      <a:endParaRPr sz="2200" b="1"/>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00FF00"/>
                    </a:solidFill>
                  </a:tcPr>
                </a:tc>
                <a:extLst>
                  <a:ext uri="{0D108BD9-81ED-4DB2-BD59-A6C34878D82A}">
                    <a16:rowId xmlns:a16="http://schemas.microsoft.com/office/drawing/2014/main" val="10000"/>
                  </a:ext>
                </a:extLst>
              </a:tr>
              <a:tr h="690800">
                <a:tc>
                  <a:txBody>
                    <a:bodyPr/>
                    <a:lstStyle/>
                    <a:p>
                      <a:pPr marL="0" lvl="0" indent="0" algn="l" rtl="0">
                        <a:spcBef>
                          <a:spcPts val="0"/>
                        </a:spcBef>
                        <a:spcAft>
                          <a:spcPts val="0"/>
                        </a:spcAft>
                        <a:buNone/>
                      </a:pPr>
                      <a:r>
                        <a:rPr lang="en-US" sz="2200" b="1"/>
                        <a:t>Size</a:t>
                      </a:r>
                      <a:endParaRPr sz="2200" b="1"/>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FEFEF"/>
                    </a:solidFill>
                  </a:tcPr>
                </a:tc>
                <a:tc>
                  <a:txBody>
                    <a:bodyPr/>
                    <a:lstStyle/>
                    <a:p>
                      <a:pPr marL="0" lvl="0" indent="0" algn="l" rtl="0">
                        <a:spcBef>
                          <a:spcPts val="0"/>
                        </a:spcBef>
                        <a:spcAft>
                          <a:spcPts val="0"/>
                        </a:spcAft>
                        <a:buNone/>
                      </a:pPr>
                      <a:r>
                        <a:rPr lang="en-US" sz="2200" b="1">
                          <a:solidFill>
                            <a:schemeClr val="dk1"/>
                          </a:solidFill>
                        </a:rPr>
                        <a:t>Benefit </a:t>
                      </a:r>
                      <a:endParaRPr sz="2200" b="1"/>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FF0000"/>
                    </a:solidFill>
                  </a:tcPr>
                </a:tc>
                <a:extLst>
                  <a:ext uri="{0D108BD9-81ED-4DB2-BD59-A6C34878D82A}">
                    <a16:rowId xmlns:a16="http://schemas.microsoft.com/office/drawing/2014/main" val="10001"/>
                  </a:ext>
                </a:extLst>
              </a:tr>
            </a:tbl>
          </a:graphicData>
        </a:graphic>
      </p:graphicFrame>
      <p:sp>
        <p:nvSpPr>
          <p:cNvPr id="430" name="Google Shape;430;p44"/>
          <p:cNvSpPr/>
          <p:nvPr/>
        </p:nvSpPr>
        <p:spPr>
          <a:xfrm rot="10800000">
            <a:off x="2547168" y="2823957"/>
            <a:ext cx="414300" cy="471600"/>
          </a:xfrm>
          <a:prstGeom prst="downArrow">
            <a:avLst>
              <a:gd name="adj1" fmla="val 50000"/>
              <a:gd name="adj2" fmla="val 50000"/>
            </a:avLst>
          </a:prstGeom>
          <a:solidFill>
            <a:srgbClr val="4A86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44"/>
          <p:cNvSpPr/>
          <p:nvPr/>
        </p:nvSpPr>
        <p:spPr>
          <a:xfrm rot="10800000">
            <a:off x="4509318" y="2823957"/>
            <a:ext cx="414300" cy="471600"/>
          </a:xfrm>
          <a:prstGeom prst="downArrow">
            <a:avLst>
              <a:gd name="adj1" fmla="val 50000"/>
              <a:gd name="adj2" fmla="val 50000"/>
            </a:avLst>
          </a:prstGeom>
          <a:solidFill>
            <a:srgbClr val="4A86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44"/>
          <p:cNvSpPr/>
          <p:nvPr/>
        </p:nvSpPr>
        <p:spPr>
          <a:xfrm>
            <a:off x="4509318" y="3585982"/>
            <a:ext cx="414300" cy="471600"/>
          </a:xfrm>
          <a:prstGeom prst="downArrow">
            <a:avLst>
              <a:gd name="adj1" fmla="val 50000"/>
              <a:gd name="adj2" fmla="val 50000"/>
            </a:avLst>
          </a:prstGeom>
          <a:solidFill>
            <a:srgbClr val="4A86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44"/>
          <p:cNvSpPr/>
          <p:nvPr/>
        </p:nvSpPr>
        <p:spPr>
          <a:xfrm rot="10800000">
            <a:off x="2547168" y="3500257"/>
            <a:ext cx="414300" cy="471600"/>
          </a:xfrm>
          <a:prstGeom prst="downArrow">
            <a:avLst>
              <a:gd name="adj1" fmla="val 50000"/>
              <a:gd name="adj2" fmla="val 50000"/>
            </a:avLst>
          </a:prstGeom>
          <a:solidFill>
            <a:srgbClr val="4A86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44"/>
          <p:cNvSpPr txBox="1"/>
          <p:nvPr/>
        </p:nvSpPr>
        <p:spPr>
          <a:xfrm>
            <a:off x="175375" y="4967525"/>
            <a:ext cx="11121600" cy="531000"/>
          </a:xfrm>
          <a:prstGeom prst="rect">
            <a:avLst/>
          </a:prstGeom>
          <a:noFill/>
          <a:ln>
            <a:noFill/>
          </a:ln>
        </p:spPr>
        <p:txBody>
          <a:bodyPr spcFirstLastPara="1" wrap="square" lIns="91425" tIns="91425" rIns="91425" bIns="91425" anchor="t" anchorCtr="0">
            <a:spAutoFit/>
          </a:bodyPr>
          <a:lstStyle/>
          <a:p>
            <a:pPr marL="0" lvl="0" indent="0" algn="ctr" rtl="0">
              <a:lnSpc>
                <a:spcPct val="150000"/>
              </a:lnSpc>
              <a:spcBef>
                <a:spcPts val="0"/>
              </a:spcBef>
              <a:spcAft>
                <a:spcPts val="0"/>
              </a:spcAft>
              <a:buNone/>
            </a:pPr>
            <a:r>
              <a:rPr lang="en-US" sz="2250">
                <a:solidFill>
                  <a:srgbClr val="657B83"/>
                </a:solidFill>
                <a:highlight>
                  <a:srgbClr val="FFF2CC"/>
                </a:highlight>
                <a:latin typeface="Courier New"/>
                <a:ea typeface="Courier New"/>
                <a:cs typeface="Courier New"/>
                <a:sym typeface="Courier New"/>
              </a:rPr>
              <a:t>\t -</a:t>
            </a:r>
            <a:r>
              <a:rPr lang="en-US" sz="2250">
                <a:solidFill>
                  <a:srgbClr val="268BD2"/>
                </a:solidFill>
                <a:highlight>
                  <a:srgbClr val="FFF2CC"/>
                </a:highlight>
                <a:latin typeface="Courier New"/>
                <a:ea typeface="Courier New"/>
                <a:cs typeface="Courier New"/>
                <a:sym typeface="Courier New"/>
              </a:rPr>
              <a:t>9</a:t>
            </a:r>
            <a:r>
              <a:rPr lang="en-US" sz="2250">
                <a:solidFill>
                  <a:srgbClr val="657B83"/>
                </a:solidFill>
                <a:highlight>
                  <a:srgbClr val="FFF2CC"/>
                </a:highlight>
                <a:latin typeface="Courier New"/>
                <a:ea typeface="Courier New"/>
                <a:cs typeface="Courier New"/>
                <a:sym typeface="Courier New"/>
              </a:rPr>
              <a:t>!-</a:t>
            </a:r>
            <a:r>
              <a:rPr lang="en-US" sz="2250">
                <a:solidFill>
                  <a:srgbClr val="268BD2"/>
                </a:solidFill>
                <a:highlight>
                  <a:srgbClr val="FFF2CC"/>
                </a:highlight>
                <a:latin typeface="Courier New"/>
                <a:ea typeface="Courier New"/>
                <a:cs typeface="Courier New"/>
                <a:sym typeface="Courier New"/>
              </a:rPr>
              <a:t>8</a:t>
            </a:r>
            <a:r>
              <a:rPr lang="en-US" sz="2250">
                <a:solidFill>
                  <a:srgbClr val="657B83"/>
                </a:solidFill>
                <a:highlight>
                  <a:srgbClr val="FFF2CC"/>
                </a:highlight>
                <a:latin typeface="Courier New"/>
                <a:ea typeface="Courier New"/>
                <a:cs typeface="Courier New"/>
                <a:sym typeface="Courier New"/>
              </a:rPr>
              <a:t>!Result</a:t>
            </a:r>
            <a:endParaRPr sz="3300">
              <a:highlight>
                <a:srgbClr val="FFF2CC"/>
              </a:highlight>
            </a:endParaRPr>
          </a:p>
        </p:txBody>
      </p:sp>
      <p:pic>
        <p:nvPicPr>
          <p:cNvPr id="435" name="Google Shape;435;p44"/>
          <p:cNvPicPr preferRelativeResize="0"/>
          <p:nvPr/>
        </p:nvPicPr>
        <p:blipFill>
          <a:blip r:embed="rId3">
            <a:alphaModFix/>
          </a:blip>
          <a:stretch>
            <a:fillRect/>
          </a:stretch>
        </p:blipFill>
        <p:spPr>
          <a:xfrm>
            <a:off x="6471475" y="2222488"/>
            <a:ext cx="2817775" cy="241301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Google Shape;440;p45"/>
          <p:cNvSpPr txBox="1"/>
          <p:nvPr/>
        </p:nvSpPr>
        <p:spPr>
          <a:xfrm>
            <a:off x="265642" y="274108"/>
            <a:ext cx="10941000" cy="387300"/>
          </a:xfrm>
          <a:prstGeom prst="rect">
            <a:avLst/>
          </a:prstGeom>
          <a:noFill/>
          <a:ln>
            <a:noFill/>
          </a:ln>
        </p:spPr>
        <p:txBody>
          <a:bodyPr spcFirstLastPara="1" wrap="square" lIns="65900" tIns="32950" rIns="65900" bIns="32950" anchor="ctr" anchorCtr="0">
            <a:noAutofit/>
          </a:bodyPr>
          <a:lstStyle/>
          <a:p>
            <a:pPr marL="0" marR="0" lvl="0" indent="0" algn="l" rtl="0">
              <a:lnSpc>
                <a:spcPct val="90000"/>
              </a:lnSpc>
              <a:spcBef>
                <a:spcPts val="0"/>
              </a:spcBef>
              <a:spcAft>
                <a:spcPts val="0"/>
              </a:spcAft>
              <a:buClr>
                <a:srgbClr val="3171CF"/>
              </a:buClr>
              <a:buSzPts val="3200"/>
              <a:buFont typeface="Arial"/>
              <a:buNone/>
            </a:pPr>
            <a:r>
              <a:rPr lang="en-US" sz="3200" b="1">
                <a:solidFill>
                  <a:srgbClr val="3171CF"/>
                </a:solidFill>
                <a:latin typeface="Quattrocento Sans"/>
                <a:ea typeface="Quattrocento Sans"/>
                <a:cs typeface="Quattrocento Sans"/>
                <a:sym typeface="Quattrocento Sans"/>
              </a:rPr>
              <a:t>Benefits &amp; Limitations</a:t>
            </a:r>
            <a:endParaRPr/>
          </a:p>
        </p:txBody>
      </p:sp>
      <p:sp>
        <p:nvSpPr>
          <p:cNvPr id="441" name="Google Shape;441;p45"/>
          <p:cNvSpPr txBox="1"/>
          <p:nvPr/>
        </p:nvSpPr>
        <p:spPr>
          <a:xfrm>
            <a:off x="185175" y="841150"/>
            <a:ext cx="5906100" cy="51102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US" sz="2000"/>
              <a:t>Limitations</a:t>
            </a:r>
            <a:endParaRPr sz="2000"/>
          </a:p>
          <a:p>
            <a:pPr marL="457200" lvl="0" indent="-342900" algn="l" rtl="0">
              <a:lnSpc>
                <a:spcPct val="150000"/>
              </a:lnSpc>
              <a:spcBef>
                <a:spcPts val="0"/>
              </a:spcBef>
              <a:spcAft>
                <a:spcPts val="0"/>
              </a:spcAft>
              <a:buSzPts val="1800"/>
              <a:buAutoNum type="arabicPeriod"/>
            </a:pPr>
            <a:r>
              <a:rPr lang="en-US" sz="1800"/>
              <a:t>Can’t be used if you are updating global variables. </a:t>
            </a:r>
            <a:endParaRPr sz="1800"/>
          </a:p>
          <a:p>
            <a:pPr marL="457200" lvl="0" indent="-342900" algn="l" rtl="0">
              <a:lnSpc>
                <a:spcPct val="150000"/>
              </a:lnSpc>
              <a:spcBef>
                <a:spcPts val="0"/>
              </a:spcBef>
              <a:spcAft>
                <a:spcPts val="0"/>
              </a:spcAft>
              <a:buSzPts val="1800"/>
              <a:buAutoNum type="arabicPeriod"/>
            </a:pPr>
            <a:r>
              <a:rPr lang="en-US" sz="1800"/>
              <a:t>Can cause data consistency issues due to race conditions. First in list may not complete first.</a:t>
            </a:r>
            <a:endParaRPr sz="1300">
              <a:highlight>
                <a:srgbClr val="FDF6E3"/>
              </a:highlight>
            </a:endParaRPr>
          </a:p>
          <a:p>
            <a:pPr marL="457200" lvl="0" indent="-342900" algn="l" rtl="0">
              <a:lnSpc>
                <a:spcPct val="150000"/>
              </a:lnSpc>
              <a:spcBef>
                <a:spcPts val="0"/>
              </a:spcBef>
              <a:spcAft>
                <a:spcPts val="0"/>
              </a:spcAft>
              <a:buSzPts val="1800"/>
              <a:buAutoNum type="arabicPeriod"/>
            </a:pPr>
            <a:r>
              <a:rPr lang="en-US" sz="1800"/>
              <a:t>Must be careful that cores are not being overused. Make sure to appropriately taskset your processes. If deploying a Platform solution use an instance.csv file.</a:t>
            </a:r>
            <a:endParaRPr sz="1800"/>
          </a:p>
          <a:p>
            <a:pPr marL="457200" lvl="0" indent="-342900" algn="l" rtl="0">
              <a:lnSpc>
                <a:spcPct val="150000"/>
              </a:lnSpc>
              <a:spcBef>
                <a:spcPts val="0"/>
              </a:spcBef>
              <a:spcAft>
                <a:spcPts val="0"/>
              </a:spcAft>
              <a:buSzPts val="1800"/>
              <a:buAutoNum type="arabicPeriod"/>
            </a:pPr>
            <a:r>
              <a:rPr lang="en-US" sz="1800"/>
              <a:t>Licences - KX charge on a per core basis so multithreading may not be the best option for a client even if it offers performance benefits.</a:t>
            </a:r>
            <a:endParaRPr sz="1800"/>
          </a:p>
          <a:p>
            <a:pPr marL="0" lvl="0" indent="0" algn="l" rtl="0">
              <a:lnSpc>
                <a:spcPct val="150000"/>
              </a:lnSpc>
              <a:spcBef>
                <a:spcPts val="0"/>
              </a:spcBef>
              <a:spcAft>
                <a:spcPts val="0"/>
              </a:spcAft>
              <a:buNone/>
            </a:pPr>
            <a:endParaRPr sz="2000"/>
          </a:p>
        </p:txBody>
      </p:sp>
      <p:pic>
        <p:nvPicPr>
          <p:cNvPr id="442" name="Google Shape;442;p45"/>
          <p:cNvPicPr preferRelativeResize="0"/>
          <p:nvPr/>
        </p:nvPicPr>
        <p:blipFill rotWithShape="1">
          <a:blip r:embed="rId3">
            <a:alphaModFix/>
          </a:blip>
          <a:srcRect b="30637"/>
          <a:stretch/>
        </p:blipFill>
        <p:spPr>
          <a:xfrm>
            <a:off x="6091375" y="3332400"/>
            <a:ext cx="5688250" cy="2994350"/>
          </a:xfrm>
          <a:prstGeom prst="rect">
            <a:avLst/>
          </a:prstGeom>
          <a:noFill/>
          <a:ln>
            <a:noFill/>
          </a:ln>
        </p:spPr>
      </p:pic>
      <p:sp>
        <p:nvSpPr>
          <p:cNvPr id="443" name="Google Shape;443;p45"/>
          <p:cNvSpPr txBox="1"/>
          <p:nvPr/>
        </p:nvSpPr>
        <p:spPr>
          <a:xfrm>
            <a:off x="9256700" y="931000"/>
            <a:ext cx="2523000" cy="2131800"/>
          </a:xfrm>
          <a:prstGeom prst="rect">
            <a:avLst/>
          </a:prstGeom>
          <a:solidFill>
            <a:srgbClr val="FDF6E3"/>
          </a:solid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Clr>
                <a:schemeClr val="dk1"/>
              </a:buClr>
              <a:buSzPts val="1100"/>
              <a:buFont typeface="Arial"/>
              <a:buNone/>
            </a:pPr>
            <a:r>
              <a:rPr lang="en-US" sz="1100">
                <a:solidFill>
                  <a:schemeClr val="dk1"/>
                </a:solidFill>
                <a:highlight>
                  <a:srgbClr val="FDF6E3"/>
                </a:highlight>
              </a:rPr>
              <a:t>q)`:test.txt set""</a:t>
            </a:r>
            <a:endParaRPr sz="1100">
              <a:solidFill>
                <a:schemeClr val="dk1"/>
              </a:solidFill>
              <a:highlight>
                <a:srgbClr val="FDF6E3"/>
              </a:highlight>
            </a:endParaRPr>
          </a:p>
          <a:p>
            <a:pPr marL="0" lvl="0" indent="0" algn="l" rtl="0">
              <a:lnSpc>
                <a:spcPct val="150000"/>
              </a:lnSpc>
              <a:spcBef>
                <a:spcPts val="0"/>
              </a:spcBef>
              <a:spcAft>
                <a:spcPts val="0"/>
              </a:spcAft>
              <a:buClr>
                <a:schemeClr val="dk1"/>
              </a:buClr>
              <a:buSzPts val="1100"/>
              <a:buFont typeface="Arial"/>
              <a:buNone/>
            </a:pPr>
            <a:r>
              <a:rPr lang="en-US" sz="1100">
                <a:solidFill>
                  <a:schemeClr val="dk1"/>
                </a:solidFill>
                <a:highlight>
                  <a:srgbClr val="FDF6E3"/>
                </a:highlight>
              </a:rPr>
              <a:t>`:test.txt</a:t>
            </a:r>
            <a:endParaRPr sz="1100">
              <a:solidFill>
                <a:schemeClr val="dk1"/>
              </a:solidFill>
              <a:highlight>
                <a:srgbClr val="FDF6E3"/>
              </a:highlight>
            </a:endParaRPr>
          </a:p>
          <a:p>
            <a:pPr marL="0" lvl="0" indent="0" algn="l" rtl="0">
              <a:lnSpc>
                <a:spcPct val="150000"/>
              </a:lnSpc>
              <a:spcBef>
                <a:spcPts val="0"/>
              </a:spcBef>
              <a:spcAft>
                <a:spcPts val="0"/>
              </a:spcAft>
              <a:buClr>
                <a:schemeClr val="dk1"/>
              </a:buClr>
              <a:buSzPts val="1100"/>
              <a:buFont typeface="Arial"/>
              <a:buNone/>
            </a:pPr>
            <a:r>
              <a:rPr lang="en-US" sz="1100">
                <a:solidFill>
                  <a:schemeClr val="dk1"/>
                </a:solidFill>
                <a:highlight>
                  <a:srgbClr val="FDF6E3"/>
                </a:highlight>
              </a:rPr>
              <a:t>q)l:string each `A`B`C`D`E</a:t>
            </a:r>
            <a:endParaRPr sz="1100">
              <a:solidFill>
                <a:schemeClr val="dk1"/>
              </a:solidFill>
              <a:highlight>
                <a:srgbClr val="FDF6E3"/>
              </a:highlight>
            </a:endParaRPr>
          </a:p>
          <a:p>
            <a:pPr marL="0" lvl="0" indent="0" algn="l" rtl="0">
              <a:lnSpc>
                <a:spcPct val="150000"/>
              </a:lnSpc>
              <a:spcBef>
                <a:spcPts val="0"/>
              </a:spcBef>
              <a:spcAft>
                <a:spcPts val="0"/>
              </a:spcAft>
              <a:buClr>
                <a:schemeClr val="dk1"/>
              </a:buClr>
              <a:buSzPts val="1100"/>
              <a:buFont typeface="Arial"/>
              <a:buNone/>
            </a:pPr>
            <a:r>
              <a:rPr lang="en-US" sz="1100">
                <a:solidFill>
                  <a:schemeClr val="dk1"/>
                </a:solidFill>
                <a:highlight>
                  <a:srgbClr val="FDF6E3"/>
                </a:highlight>
              </a:rPr>
              <a:t>q)h:hopen`:test.txt</a:t>
            </a:r>
            <a:endParaRPr sz="1100">
              <a:solidFill>
                <a:schemeClr val="dk1"/>
              </a:solidFill>
              <a:highlight>
                <a:srgbClr val="FDF6E3"/>
              </a:highlight>
            </a:endParaRPr>
          </a:p>
          <a:p>
            <a:pPr marL="0" lvl="0" indent="0" algn="l" rtl="0">
              <a:lnSpc>
                <a:spcPct val="150000"/>
              </a:lnSpc>
              <a:spcBef>
                <a:spcPts val="0"/>
              </a:spcBef>
              <a:spcAft>
                <a:spcPts val="0"/>
              </a:spcAft>
              <a:buClr>
                <a:schemeClr val="dk1"/>
              </a:buClr>
              <a:buSzPts val="1100"/>
              <a:buFont typeface="Arial"/>
              <a:buNone/>
            </a:pPr>
            <a:r>
              <a:rPr lang="en-US" sz="1100">
                <a:solidFill>
                  <a:schemeClr val="dk1"/>
                </a:solidFill>
                <a:highlight>
                  <a:srgbClr val="FDF6E3"/>
                </a:highlight>
              </a:rPr>
              <a:t>q)f:{h(x)}</a:t>
            </a:r>
            <a:endParaRPr sz="1100">
              <a:solidFill>
                <a:schemeClr val="dk1"/>
              </a:solidFill>
              <a:highlight>
                <a:srgbClr val="FDF6E3"/>
              </a:highlight>
            </a:endParaRPr>
          </a:p>
          <a:p>
            <a:pPr marL="0" lvl="0" indent="0" algn="l" rtl="0">
              <a:lnSpc>
                <a:spcPct val="150000"/>
              </a:lnSpc>
              <a:spcBef>
                <a:spcPts val="0"/>
              </a:spcBef>
              <a:spcAft>
                <a:spcPts val="0"/>
              </a:spcAft>
              <a:buClr>
                <a:schemeClr val="dk1"/>
              </a:buClr>
              <a:buSzPts val="1100"/>
              <a:buFont typeface="Arial"/>
              <a:buNone/>
            </a:pPr>
            <a:r>
              <a:rPr lang="en-US" sz="1100">
                <a:solidFill>
                  <a:schemeClr val="dk1"/>
                </a:solidFill>
                <a:highlight>
                  <a:srgbClr val="FDF6E3"/>
                </a:highlight>
              </a:rPr>
              <a:t>q)f peach l;</a:t>
            </a:r>
            <a:endParaRPr sz="1100">
              <a:solidFill>
                <a:schemeClr val="dk1"/>
              </a:solidFill>
              <a:highlight>
                <a:srgbClr val="FDF6E3"/>
              </a:highlight>
            </a:endParaRPr>
          </a:p>
          <a:p>
            <a:pPr marL="0" lvl="0" indent="0" algn="l" rtl="0">
              <a:lnSpc>
                <a:spcPct val="150000"/>
              </a:lnSpc>
              <a:spcBef>
                <a:spcPts val="0"/>
              </a:spcBef>
              <a:spcAft>
                <a:spcPts val="0"/>
              </a:spcAft>
              <a:buClr>
                <a:schemeClr val="dk1"/>
              </a:buClr>
              <a:buSzPts val="1100"/>
              <a:buFont typeface="Arial"/>
              <a:buNone/>
            </a:pPr>
            <a:r>
              <a:rPr lang="en-US" sz="1100">
                <a:solidFill>
                  <a:schemeClr val="dk1"/>
                </a:solidFill>
                <a:highlight>
                  <a:srgbClr val="FDF6E3"/>
                </a:highlight>
              </a:rPr>
              <a:t>q)get`:test.txt</a:t>
            </a:r>
            <a:endParaRPr sz="1100">
              <a:solidFill>
                <a:schemeClr val="dk1"/>
              </a:solidFill>
              <a:highlight>
                <a:srgbClr val="FDF6E3"/>
              </a:highlight>
            </a:endParaRPr>
          </a:p>
          <a:p>
            <a:pPr marL="0" lvl="0" indent="0" algn="l" rtl="0">
              <a:lnSpc>
                <a:spcPct val="150000"/>
              </a:lnSpc>
              <a:spcBef>
                <a:spcPts val="0"/>
              </a:spcBef>
              <a:spcAft>
                <a:spcPts val="0"/>
              </a:spcAft>
              <a:buClr>
                <a:schemeClr val="dk1"/>
              </a:buClr>
              <a:buSzPts val="1100"/>
              <a:buFont typeface="Arial"/>
              <a:buNone/>
            </a:pPr>
            <a:r>
              <a:rPr lang="en-US" sz="1100">
                <a:solidFill>
                  <a:schemeClr val="dk1"/>
                </a:solidFill>
                <a:highlight>
                  <a:srgbClr val="FDF6E3"/>
                </a:highlight>
              </a:rPr>
              <a:t>"ACEDB"</a:t>
            </a:r>
            <a:endParaRPr sz="1200"/>
          </a:p>
        </p:txBody>
      </p:sp>
      <p:sp>
        <p:nvSpPr>
          <p:cNvPr id="444" name="Google Shape;444;p45"/>
          <p:cNvSpPr txBox="1"/>
          <p:nvPr/>
        </p:nvSpPr>
        <p:spPr>
          <a:xfrm>
            <a:off x="6091275" y="931000"/>
            <a:ext cx="2523000" cy="2131800"/>
          </a:xfrm>
          <a:prstGeom prst="rect">
            <a:avLst/>
          </a:prstGeom>
          <a:solidFill>
            <a:srgbClr val="FDF6E3"/>
          </a:solid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Clr>
                <a:schemeClr val="dk1"/>
              </a:buClr>
              <a:buSzPts val="1100"/>
              <a:buFont typeface="Arial"/>
              <a:buNone/>
            </a:pPr>
            <a:r>
              <a:rPr lang="en-US" sz="1100">
                <a:solidFill>
                  <a:schemeClr val="dk1"/>
                </a:solidFill>
                <a:highlight>
                  <a:srgbClr val="FDF6E3"/>
                </a:highlight>
              </a:rPr>
              <a:t>q)f:{.temp.test,:x}</a:t>
            </a:r>
            <a:endParaRPr sz="1100">
              <a:solidFill>
                <a:schemeClr val="dk1"/>
              </a:solidFill>
              <a:highlight>
                <a:srgbClr val="FDF6E3"/>
              </a:highlight>
            </a:endParaRPr>
          </a:p>
          <a:p>
            <a:pPr marL="0" lvl="0" indent="0" algn="l" rtl="0">
              <a:lnSpc>
                <a:spcPct val="150000"/>
              </a:lnSpc>
              <a:spcBef>
                <a:spcPts val="0"/>
              </a:spcBef>
              <a:spcAft>
                <a:spcPts val="0"/>
              </a:spcAft>
              <a:buClr>
                <a:schemeClr val="dk1"/>
              </a:buClr>
              <a:buSzPts val="1100"/>
              <a:buFont typeface="Arial"/>
              <a:buNone/>
            </a:pPr>
            <a:r>
              <a:rPr lang="en-US" sz="1100">
                <a:solidFill>
                  <a:schemeClr val="dk1"/>
                </a:solidFill>
                <a:highlight>
                  <a:srgbClr val="FDF6E3"/>
                </a:highlight>
              </a:rPr>
              <a:t>q).tmp.test:()</a:t>
            </a:r>
            <a:endParaRPr sz="1100">
              <a:solidFill>
                <a:schemeClr val="dk1"/>
              </a:solidFill>
              <a:highlight>
                <a:srgbClr val="FDF6E3"/>
              </a:highlight>
            </a:endParaRPr>
          </a:p>
          <a:p>
            <a:pPr marL="0" lvl="0" indent="0" algn="l" rtl="0">
              <a:lnSpc>
                <a:spcPct val="150000"/>
              </a:lnSpc>
              <a:spcBef>
                <a:spcPts val="0"/>
              </a:spcBef>
              <a:spcAft>
                <a:spcPts val="0"/>
              </a:spcAft>
              <a:buClr>
                <a:schemeClr val="dk1"/>
              </a:buClr>
              <a:buSzPts val="1100"/>
              <a:buFont typeface="Arial"/>
              <a:buNone/>
            </a:pPr>
            <a:r>
              <a:rPr lang="en-US" sz="1100">
                <a:solidFill>
                  <a:schemeClr val="dk1"/>
                </a:solidFill>
                <a:highlight>
                  <a:srgbClr val="FDF6E3"/>
                </a:highlight>
              </a:rPr>
              <a:t>q)f peach 1 2</a:t>
            </a:r>
            <a:endParaRPr sz="1100">
              <a:solidFill>
                <a:schemeClr val="dk1"/>
              </a:solidFill>
              <a:highlight>
                <a:srgbClr val="FDF6E3"/>
              </a:highlight>
            </a:endParaRPr>
          </a:p>
          <a:p>
            <a:pPr marL="0" lvl="0" indent="0" algn="l" rtl="0">
              <a:lnSpc>
                <a:spcPct val="150000"/>
              </a:lnSpc>
              <a:spcBef>
                <a:spcPts val="0"/>
              </a:spcBef>
              <a:spcAft>
                <a:spcPts val="0"/>
              </a:spcAft>
              <a:buClr>
                <a:schemeClr val="dk1"/>
              </a:buClr>
              <a:buSzPts val="1100"/>
              <a:buFont typeface="Arial"/>
              <a:buNone/>
            </a:pPr>
            <a:r>
              <a:rPr lang="en-US" sz="1100">
                <a:solidFill>
                  <a:schemeClr val="dk1"/>
                </a:solidFill>
                <a:highlight>
                  <a:srgbClr val="FDF6E3"/>
                </a:highlight>
              </a:rPr>
              <a:t>'noupdate: `. `.temp.test</a:t>
            </a:r>
            <a:endParaRPr sz="1100">
              <a:solidFill>
                <a:schemeClr val="dk1"/>
              </a:solidFill>
              <a:highlight>
                <a:srgbClr val="FDF6E3"/>
              </a:highlight>
            </a:endParaRPr>
          </a:p>
          <a:p>
            <a:pPr marL="0" lvl="0" indent="0" algn="l" rtl="0">
              <a:lnSpc>
                <a:spcPct val="150000"/>
              </a:lnSpc>
              <a:spcBef>
                <a:spcPts val="0"/>
              </a:spcBef>
              <a:spcAft>
                <a:spcPts val="0"/>
              </a:spcAft>
              <a:buClr>
                <a:schemeClr val="dk1"/>
              </a:buClr>
              <a:buSzPts val="1100"/>
              <a:buFont typeface="Arial"/>
              <a:buNone/>
            </a:pPr>
            <a:r>
              <a:rPr lang="en-US" sz="1100">
                <a:solidFill>
                  <a:schemeClr val="dk1"/>
                </a:solidFill>
                <a:highlight>
                  <a:srgbClr val="FDF6E3"/>
                </a:highlight>
              </a:rPr>
              <a:t>  [2]  f:{.temp.test,:x}</a:t>
            </a:r>
            <a:endParaRPr sz="1100">
              <a:solidFill>
                <a:schemeClr val="dk1"/>
              </a:solidFill>
              <a:highlight>
                <a:srgbClr val="FDF6E3"/>
              </a:highlight>
            </a:endParaRPr>
          </a:p>
          <a:p>
            <a:pPr marL="0" lvl="0" indent="0" algn="l" rtl="0">
              <a:lnSpc>
                <a:spcPct val="150000"/>
              </a:lnSpc>
              <a:spcBef>
                <a:spcPts val="0"/>
              </a:spcBef>
              <a:spcAft>
                <a:spcPts val="0"/>
              </a:spcAft>
              <a:buClr>
                <a:schemeClr val="dk1"/>
              </a:buClr>
              <a:buSzPts val="1100"/>
              <a:buFont typeface="Arial"/>
              <a:buNone/>
            </a:pPr>
            <a:r>
              <a:rPr lang="en-US" sz="1100">
                <a:solidFill>
                  <a:schemeClr val="dk1"/>
                </a:solidFill>
                <a:highlight>
                  <a:srgbClr val="FDF6E3"/>
                </a:highlight>
              </a:rPr>
              <a:t>                    ^</a:t>
            </a:r>
            <a:endParaRPr sz="1100">
              <a:solidFill>
                <a:schemeClr val="dk1"/>
              </a:solidFill>
              <a:highlight>
                <a:srgbClr val="FDF6E3"/>
              </a:highlight>
            </a:endParaRPr>
          </a:p>
          <a:p>
            <a:pPr marL="0" lvl="0" indent="0" algn="l" rtl="0">
              <a:lnSpc>
                <a:spcPct val="150000"/>
              </a:lnSpc>
              <a:spcBef>
                <a:spcPts val="0"/>
              </a:spcBef>
              <a:spcAft>
                <a:spcPts val="0"/>
              </a:spcAft>
              <a:buNone/>
            </a:pPr>
            <a:r>
              <a:rPr lang="en-US" sz="1100">
                <a:solidFill>
                  <a:schemeClr val="dk1"/>
                </a:solidFill>
                <a:highlight>
                  <a:srgbClr val="FDF6E3"/>
                </a:highlight>
              </a:rPr>
              <a:t>  [0]  f peach 1 2</a:t>
            </a:r>
            <a:endParaRPr sz="1100">
              <a:solidFill>
                <a:schemeClr val="dk1"/>
              </a:solidFill>
              <a:highlight>
                <a:srgbClr val="FDF6E3"/>
              </a:highlight>
            </a:endParaRPr>
          </a:p>
          <a:p>
            <a:pPr marL="0" lvl="0" indent="0" algn="l" rtl="0">
              <a:lnSpc>
                <a:spcPct val="150000"/>
              </a:lnSpc>
              <a:spcBef>
                <a:spcPts val="0"/>
              </a:spcBef>
              <a:spcAft>
                <a:spcPts val="0"/>
              </a:spcAft>
              <a:buNone/>
            </a:pPr>
            <a:endParaRPr sz="1100">
              <a:solidFill>
                <a:schemeClr val="dk1"/>
              </a:solidFill>
              <a:highlight>
                <a:srgbClr val="FDF6E3"/>
              </a:high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48"/>
        <p:cNvGrpSpPr/>
        <p:nvPr/>
      </p:nvGrpSpPr>
      <p:grpSpPr>
        <a:xfrm>
          <a:off x="0" y="0"/>
          <a:ext cx="0" cy="0"/>
          <a:chOff x="0" y="0"/>
          <a:chExt cx="0" cy="0"/>
        </a:xfrm>
      </p:grpSpPr>
      <p:sp>
        <p:nvSpPr>
          <p:cNvPr id="449" name="Google Shape;449;p46"/>
          <p:cNvSpPr txBox="1"/>
          <p:nvPr/>
        </p:nvSpPr>
        <p:spPr>
          <a:xfrm>
            <a:off x="354725" y="943200"/>
            <a:ext cx="11355600" cy="1263300"/>
          </a:xfrm>
          <a:prstGeom prst="rect">
            <a:avLst/>
          </a:prstGeom>
          <a:noFill/>
          <a:ln>
            <a:noFill/>
          </a:ln>
        </p:spPr>
        <p:txBody>
          <a:bodyPr spcFirstLastPara="1" wrap="square" lIns="121900" tIns="60950" rIns="121900" bIns="60950" anchor="t" anchorCtr="0">
            <a:noAutofit/>
          </a:bodyPr>
          <a:lstStyle/>
          <a:p>
            <a:pPr marL="0" marR="0" lvl="0" indent="0" algn="l" rtl="0">
              <a:lnSpc>
                <a:spcPct val="90000"/>
              </a:lnSpc>
              <a:spcBef>
                <a:spcPts val="1000"/>
              </a:spcBef>
              <a:spcAft>
                <a:spcPts val="0"/>
              </a:spcAft>
              <a:buNone/>
            </a:pPr>
            <a:r>
              <a:rPr lang="en-US" sz="2000"/>
              <a:t>DataBase Optimizations Using Multi-threading</a:t>
            </a:r>
            <a:endParaRPr sz="2000"/>
          </a:p>
          <a:p>
            <a:pPr marL="0" lvl="0" indent="0" algn="l" rtl="0">
              <a:lnSpc>
                <a:spcPct val="115000"/>
              </a:lnSpc>
              <a:spcBef>
                <a:spcPts val="1200"/>
              </a:spcBef>
              <a:spcAft>
                <a:spcPts val="1200"/>
              </a:spcAft>
              <a:buClr>
                <a:schemeClr val="dk1"/>
              </a:buClr>
              <a:buSzPts val="1100"/>
              <a:buFont typeface="Arial"/>
              <a:buNone/>
            </a:pPr>
            <a:r>
              <a:rPr lang="en-US" sz="1700">
                <a:solidFill>
                  <a:schemeClr val="dk1"/>
                </a:solidFill>
                <a:highlight>
                  <a:srgbClr val="FFFFFF"/>
                </a:highlight>
              </a:rPr>
              <a:t>Kdb+ supports parallel I/O to address the disk-contention issue outlined earlier. This requires a specific hardware arrangement, usually direct-attached storage, with multiple disks residing on separate I/O channels.</a:t>
            </a:r>
            <a:endParaRPr sz="1700">
              <a:solidFill>
                <a:schemeClr val="dk1"/>
              </a:solidFill>
              <a:highlight>
                <a:srgbClr val="FFFFFF"/>
              </a:highlight>
            </a:endParaRPr>
          </a:p>
        </p:txBody>
      </p:sp>
      <p:sp>
        <p:nvSpPr>
          <p:cNvPr id="450" name="Google Shape;450;p46"/>
          <p:cNvSpPr txBox="1"/>
          <p:nvPr/>
        </p:nvSpPr>
        <p:spPr>
          <a:xfrm>
            <a:off x="265642" y="274108"/>
            <a:ext cx="10941000" cy="387300"/>
          </a:xfrm>
          <a:prstGeom prst="rect">
            <a:avLst/>
          </a:prstGeom>
          <a:noFill/>
          <a:ln>
            <a:noFill/>
          </a:ln>
        </p:spPr>
        <p:txBody>
          <a:bodyPr spcFirstLastPara="1" wrap="square" lIns="65900" tIns="32950" rIns="65900" bIns="32950" anchor="ctr" anchorCtr="0">
            <a:noAutofit/>
          </a:bodyPr>
          <a:lstStyle/>
          <a:p>
            <a:pPr marL="0" lvl="0" indent="0" algn="l" rtl="0">
              <a:lnSpc>
                <a:spcPct val="90000"/>
              </a:lnSpc>
              <a:spcBef>
                <a:spcPts val="0"/>
              </a:spcBef>
              <a:spcAft>
                <a:spcPts val="0"/>
              </a:spcAft>
              <a:buClr>
                <a:srgbClr val="3171CF"/>
              </a:buClr>
              <a:buSzPts val="3200"/>
              <a:buFont typeface="Arial"/>
              <a:buNone/>
            </a:pPr>
            <a:r>
              <a:rPr lang="en-US" sz="3200" b="1">
                <a:solidFill>
                  <a:srgbClr val="3171CF"/>
                </a:solidFill>
                <a:latin typeface="Quattrocento Sans"/>
                <a:ea typeface="Quattrocento Sans"/>
                <a:cs typeface="Quattrocento Sans"/>
                <a:sym typeface="Quattrocento Sans"/>
              </a:rPr>
              <a:t>Benefits &amp; Limitations</a:t>
            </a:r>
            <a:endParaRPr sz="3200" b="1">
              <a:solidFill>
                <a:srgbClr val="3171CF"/>
              </a:solidFill>
              <a:latin typeface="Quattrocento Sans"/>
              <a:ea typeface="Quattrocento Sans"/>
              <a:cs typeface="Quattrocento Sans"/>
              <a:sym typeface="Quattrocento Sans"/>
            </a:endParaRPr>
          </a:p>
        </p:txBody>
      </p:sp>
      <p:graphicFrame>
        <p:nvGraphicFramePr>
          <p:cNvPr id="451" name="Google Shape;451;p46"/>
          <p:cNvGraphicFramePr/>
          <p:nvPr/>
        </p:nvGraphicFramePr>
        <p:xfrm>
          <a:off x="952500" y="2206500"/>
          <a:ext cx="10287000" cy="3201225"/>
        </p:xfrm>
        <a:graphic>
          <a:graphicData uri="http://schemas.openxmlformats.org/drawingml/2006/table">
            <a:tbl>
              <a:tblPr>
                <a:noFill/>
                <a:tableStyleId>{2B7FCDD6-8CD0-4496-9660-9CE4B42890A8}</a:tableStyleId>
              </a:tblPr>
              <a:tblGrid>
                <a:gridCol w="10287000">
                  <a:extLst>
                    <a:ext uri="{9D8B030D-6E8A-4147-A177-3AD203B41FA5}">
                      <a16:colId xmlns:a16="http://schemas.microsoft.com/office/drawing/2014/main" val="20000"/>
                    </a:ext>
                  </a:extLst>
                </a:gridCol>
              </a:tblGrid>
              <a:tr h="1447325">
                <a:tc>
                  <a:txBody>
                    <a:bodyPr/>
                    <a:lstStyle/>
                    <a:p>
                      <a:pPr marL="0" lvl="0" indent="0" algn="l" rtl="0">
                        <a:spcBef>
                          <a:spcPts val="0"/>
                        </a:spcBef>
                        <a:spcAft>
                          <a:spcPts val="0"/>
                        </a:spcAft>
                        <a:buNone/>
                      </a:pPr>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CFE2F3"/>
                    </a:solidFill>
                  </a:tcPr>
                </a:tc>
                <a:extLst>
                  <a:ext uri="{0D108BD9-81ED-4DB2-BD59-A6C34878D82A}">
                    <a16:rowId xmlns:a16="http://schemas.microsoft.com/office/drawing/2014/main" val="10000"/>
                  </a:ext>
                </a:extLst>
              </a:tr>
              <a:tr h="1753900">
                <a:tc>
                  <a:txBody>
                    <a:bodyPr/>
                    <a:lstStyle/>
                    <a:p>
                      <a:pPr marL="0" lvl="0" indent="0" algn="l" rtl="0">
                        <a:spcBef>
                          <a:spcPts val="0"/>
                        </a:spcBef>
                        <a:spcAft>
                          <a:spcPts val="0"/>
                        </a:spcAft>
                        <a:buNone/>
                      </a:pPr>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CFE2F3"/>
                    </a:solidFill>
                  </a:tcPr>
                </a:tc>
                <a:extLst>
                  <a:ext uri="{0D108BD9-81ED-4DB2-BD59-A6C34878D82A}">
                    <a16:rowId xmlns:a16="http://schemas.microsoft.com/office/drawing/2014/main" val="10001"/>
                  </a:ext>
                </a:extLst>
              </a:tr>
            </a:tbl>
          </a:graphicData>
        </a:graphic>
      </p:graphicFrame>
      <p:sp>
        <p:nvSpPr>
          <p:cNvPr id="452" name="Google Shape;452;p46"/>
          <p:cNvSpPr/>
          <p:nvPr/>
        </p:nvSpPr>
        <p:spPr>
          <a:xfrm>
            <a:off x="1513754" y="2615775"/>
            <a:ext cx="1529400" cy="677700"/>
          </a:xfrm>
          <a:prstGeom prst="roundRect">
            <a:avLst>
              <a:gd name="adj" fmla="val 16667"/>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600" dirty="0"/>
              <a:t>Multi-threaded Query</a:t>
            </a:r>
            <a:endParaRPr sz="1600" dirty="0"/>
          </a:p>
        </p:txBody>
      </p:sp>
      <p:sp>
        <p:nvSpPr>
          <p:cNvPr id="453" name="Google Shape;453;p46"/>
          <p:cNvSpPr/>
          <p:nvPr/>
        </p:nvSpPr>
        <p:spPr>
          <a:xfrm>
            <a:off x="3036900" y="2528625"/>
            <a:ext cx="314700" cy="852000"/>
          </a:xfrm>
          <a:prstGeom prst="leftBrace">
            <a:avLst>
              <a:gd name="adj1" fmla="val 50000"/>
              <a:gd name="adj2" fmla="val 52151"/>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46"/>
          <p:cNvSpPr/>
          <p:nvPr/>
        </p:nvSpPr>
        <p:spPr>
          <a:xfrm rot="-5400000">
            <a:off x="5510825" y="1665075"/>
            <a:ext cx="449400" cy="2579100"/>
          </a:xfrm>
          <a:prstGeom prst="can">
            <a:avLst>
              <a:gd name="adj" fmla="val 13541"/>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55" name="Google Shape;455;p46"/>
          <p:cNvCxnSpPr/>
          <p:nvPr/>
        </p:nvCxnSpPr>
        <p:spPr>
          <a:xfrm>
            <a:off x="3322987" y="2637225"/>
            <a:ext cx="1116600" cy="317400"/>
          </a:xfrm>
          <a:prstGeom prst="curvedConnector3">
            <a:avLst>
              <a:gd name="adj1" fmla="val 50000"/>
            </a:avLst>
          </a:prstGeom>
          <a:noFill/>
          <a:ln w="9525" cap="flat" cmpd="sng">
            <a:solidFill>
              <a:schemeClr val="dk2"/>
            </a:solidFill>
            <a:prstDash val="solid"/>
            <a:round/>
            <a:headEnd type="none" w="med" len="med"/>
            <a:tailEnd type="none" w="med" len="med"/>
          </a:ln>
        </p:spPr>
      </p:cxnSp>
      <p:cxnSp>
        <p:nvCxnSpPr>
          <p:cNvPr id="456" name="Google Shape;456;p46"/>
          <p:cNvCxnSpPr/>
          <p:nvPr/>
        </p:nvCxnSpPr>
        <p:spPr>
          <a:xfrm rot="10800000" flipH="1">
            <a:off x="3287151" y="2954625"/>
            <a:ext cx="1152300" cy="328200"/>
          </a:xfrm>
          <a:prstGeom prst="curvedConnector3">
            <a:avLst>
              <a:gd name="adj1" fmla="val 50000"/>
            </a:avLst>
          </a:prstGeom>
          <a:noFill/>
          <a:ln w="9525" cap="flat" cmpd="sng">
            <a:solidFill>
              <a:schemeClr val="dk2"/>
            </a:solidFill>
            <a:prstDash val="solid"/>
            <a:round/>
            <a:headEnd type="none" w="med" len="med"/>
            <a:tailEnd type="none" w="med" len="med"/>
          </a:ln>
        </p:spPr>
      </p:cxnSp>
      <p:cxnSp>
        <p:nvCxnSpPr>
          <p:cNvPr id="457" name="Google Shape;457;p46"/>
          <p:cNvCxnSpPr/>
          <p:nvPr/>
        </p:nvCxnSpPr>
        <p:spPr>
          <a:xfrm rot="10800000" flipH="1">
            <a:off x="3287100" y="2954625"/>
            <a:ext cx="1219800" cy="224700"/>
          </a:xfrm>
          <a:prstGeom prst="curvedConnector3">
            <a:avLst>
              <a:gd name="adj1" fmla="val 50000"/>
            </a:avLst>
          </a:prstGeom>
          <a:noFill/>
          <a:ln w="9525" cap="flat" cmpd="sng">
            <a:solidFill>
              <a:schemeClr val="dk2"/>
            </a:solidFill>
            <a:prstDash val="solid"/>
            <a:round/>
            <a:headEnd type="none" w="med" len="med"/>
            <a:tailEnd type="none" w="med" len="med"/>
          </a:ln>
        </p:spPr>
      </p:cxnSp>
      <p:cxnSp>
        <p:nvCxnSpPr>
          <p:cNvPr id="458" name="Google Shape;458;p46"/>
          <p:cNvCxnSpPr/>
          <p:nvPr/>
        </p:nvCxnSpPr>
        <p:spPr>
          <a:xfrm>
            <a:off x="3305069" y="2729925"/>
            <a:ext cx="1134600" cy="224700"/>
          </a:xfrm>
          <a:prstGeom prst="curvedConnector3">
            <a:avLst>
              <a:gd name="adj1" fmla="val 50000"/>
            </a:avLst>
          </a:prstGeom>
          <a:noFill/>
          <a:ln w="9525" cap="flat" cmpd="sng">
            <a:solidFill>
              <a:schemeClr val="dk2"/>
            </a:solidFill>
            <a:prstDash val="solid"/>
            <a:round/>
            <a:headEnd type="none" w="med" len="med"/>
            <a:tailEnd type="none" w="med" len="med"/>
          </a:ln>
        </p:spPr>
      </p:cxnSp>
      <p:sp>
        <p:nvSpPr>
          <p:cNvPr id="459" name="Google Shape;459;p46"/>
          <p:cNvSpPr txBox="1"/>
          <p:nvPr/>
        </p:nvSpPr>
        <p:spPr>
          <a:xfrm>
            <a:off x="4851783" y="2760768"/>
            <a:ext cx="1768325" cy="430857"/>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1600" dirty="0">
                <a:solidFill>
                  <a:schemeClr val="dk1"/>
                </a:solidFill>
              </a:rPr>
              <a:t>Single IO lane</a:t>
            </a:r>
            <a:endParaRPr sz="1600" dirty="0">
              <a:latin typeface="Quattrocento Sans"/>
              <a:ea typeface="Quattrocento Sans"/>
              <a:cs typeface="Quattrocento Sans"/>
              <a:sym typeface="Quattrocento Sans"/>
            </a:endParaRPr>
          </a:p>
        </p:txBody>
      </p:sp>
      <p:sp>
        <p:nvSpPr>
          <p:cNvPr id="460" name="Google Shape;460;p46"/>
          <p:cNvSpPr/>
          <p:nvPr/>
        </p:nvSpPr>
        <p:spPr>
          <a:xfrm>
            <a:off x="8809900" y="2374725"/>
            <a:ext cx="1662000" cy="1159800"/>
          </a:xfrm>
          <a:prstGeom prst="can">
            <a:avLst>
              <a:gd name="adj" fmla="val 15153"/>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61" name="Google Shape;461;p46"/>
          <p:cNvSpPr/>
          <p:nvPr/>
        </p:nvSpPr>
        <p:spPr>
          <a:xfrm>
            <a:off x="9064750" y="2617575"/>
            <a:ext cx="1152300" cy="224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400"/>
              <a:t>Date 1</a:t>
            </a:r>
            <a:endParaRPr sz="1400"/>
          </a:p>
        </p:txBody>
      </p:sp>
      <p:sp>
        <p:nvSpPr>
          <p:cNvPr id="462" name="Google Shape;462;p46"/>
          <p:cNvSpPr/>
          <p:nvPr/>
        </p:nvSpPr>
        <p:spPr>
          <a:xfrm>
            <a:off x="1513754" y="4129125"/>
            <a:ext cx="1529400" cy="677700"/>
          </a:xfrm>
          <a:prstGeom prst="roundRect">
            <a:avLst>
              <a:gd name="adj" fmla="val 16667"/>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600" dirty="0"/>
              <a:t>Multi-threaded Query</a:t>
            </a:r>
            <a:endParaRPr sz="1600" dirty="0"/>
          </a:p>
        </p:txBody>
      </p:sp>
      <p:sp>
        <p:nvSpPr>
          <p:cNvPr id="463" name="Google Shape;463;p46"/>
          <p:cNvSpPr/>
          <p:nvPr/>
        </p:nvSpPr>
        <p:spPr>
          <a:xfrm>
            <a:off x="3036900" y="4041975"/>
            <a:ext cx="314700" cy="852000"/>
          </a:xfrm>
          <a:prstGeom prst="leftBrace">
            <a:avLst>
              <a:gd name="adj1" fmla="val 50000"/>
              <a:gd name="adj2" fmla="val 52151"/>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46"/>
          <p:cNvSpPr/>
          <p:nvPr/>
        </p:nvSpPr>
        <p:spPr>
          <a:xfrm rot="-5400000">
            <a:off x="5511450" y="2841375"/>
            <a:ext cx="449400" cy="2579100"/>
          </a:xfrm>
          <a:prstGeom prst="can">
            <a:avLst>
              <a:gd name="adj" fmla="val 13541"/>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65" name="Google Shape;465;p46"/>
          <p:cNvCxnSpPr>
            <a:endCxn id="464" idx="1"/>
          </p:cNvCxnSpPr>
          <p:nvPr/>
        </p:nvCxnSpPr>
        <p:spPr>
          <a:xfrm rot="10800000" flipH="1">
            <a:off x="3323100" y="4130925"/>
            <a:ext cx="1123500" cy="19500"/>
          </a:xfrm>
          <a:prstGeom prst="curvedConnector3">
            <a:avLst>
              <a:gd name="adj1" fmla="val 50000"/>
            </a:avLst>
          </a:prstGeom>
          <a:noFill/>
          <a:ln w="9525" cap="flat" cmpd="sng">
            <a:solidFill>
              <a:schemeClr val="dk2"/>
            </a:solidFill>
            <a:prstDash val="solid"/>
            <a:round/>
            <a:headEnd type="none" w="med" len="med"/>
            <a:tailEnd type="none" w="med" len="med"/>
          </a:ln>
        </p:spPr>
      </p:cxnSp>
      <p:cxnSp>
        <p:nvCxnSpPr>
          <p:cNvPr id="466" name="Google Shape;466;p46"/>
          <p:cNvCxnSpPr>
            <a:endCxn id="467" idx="1"/>
          </p:cNvCxnSpPr>
          <p:nvPr/>
        </p:nvCxnSpPr>
        <p:spPr>
          <a:xfrm>
            <a:off x="3287100" y="4796300"/>
            <a:ext cx="1159500" cy="78900"/>
          </a:xfrm>
          <a:prstGeom prst="curvedConnector3">
            <a:avLst>
              <a:gd name="adj1" fmla="val 50000"/>
            </a:avLst>
          </a:prstGeom>
          <a:noFill/>
          <a:ln w="9525" cap="flat" cmpd="sng">
            <a:solidFill>
              <a:schemeClr val="dk2"/>
            </a:solidFill>
            <a:prstDash val="solid"/>
            <a:round/>
            <a:headEnd type="none" w="med" len="med"/>
            <a:tailEnd type="none" w="med" len="med"/>
          </a:ln>
        </p:spPr>
      </p:cxnSp>
      <p:cxnSp>
        <p:nvCxnSpPr>
          <p:cNvPr id="468" name="Google Shape;468;p46"/>
          <p:cNvCxnSpPr>
            <a:endCxn id="467" idx="1"/>
          </p:cNvCxnSpPr>
          <p:nvPr/>
        </p:nvCxnSpPr>
        <p:spPr>
          <a:xfrm>
            <a:off x="3287100" y="4692800"/>
            <a:ext cx="1159500" cy="182400"/>
          </a:xfrm>
          <a:prstGeom prst="curvedConnector3">
            <a:avLst>
              <a:gd name="adj1" fmla="val 50000"/>
            </a:avLst>
          </a:prstGeom>
          <a:noFill/>
          <a:ln w="9525" cap="flat" cmpd="sng">
            <a:solidFill>
              <a:schemeClr val="dk2"/>
            </a:solidFill>
            <a:prstDash val="solid"/>
            <a:round/>
            <a:headEnd type="none" w="med" len="med"/>
            <a:tailEnd type="none" w="med" len="med"/>
          </a:ln>
        </p:spPr>
      </p:cxnSp>
      <p:cxnSp>
        <p:nvCxnSpPr>
          <p:cNvPr id="469" name="Google Shape;469;p46"/>
          <p:cNvCxnSpPr>
            <a:endCxn id="464" idx="0"/>
          </p:cNvCxnSpPr>
          <p:nvPr/>
        </p:nvCxnSpPr>
        <p:spPr>
          <a:xfrm rot="10800000" flipH="1">
            <a:off x="3305053" y="4130925"/>
            <a:ext cx="1202400" cy="112500"/>
          </a:xfrm>
          <a:prstGeom prst="curvedConnector3">
            <a:avLst>
              <a:gd name="adj1" fmla="val 47470"/>
            </a:avLst>
          </a:prstGeom>
          <a:noFill/>
          <a:ln w="9525" cap="flat" cmpd="sng">
            <a:solidFill>
              <a:schemeClr val="dk2"/>
            </a:solidFill>
            <a:prstDash val="solid"/>
            <a:round/>
            <a:headEnd type="none" w="med" len="med"/>
            <a:tailEnd type="none" w="med" len="med"/>
          </a:ln>
        </p:spPr>
      </p:cxnSp>
      <p:sp>
        <p:nvSpPr>
          <p:cNvPr id="470" name="Google Shape;470;p46"/>
          <p:cNvSpPr txBox="1"/>
          <p:nvPr/>
        </p:nvSpPr>
        <p:spPr>
          <a:xfrm>
            <a:off x="5066550" y="3930825"/>
            <a:ext cx="13392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a:solidFill>
                  <a:schemeClr val="dk1"/>
                </a:solidFill>
              </a:rPr>
              <a:t>IO lane 1</a:t>
            </a:r>
            <a:endParaRPr>
              <a:latin typeface="Quattrocento Sans"/>
              <a:ea typeface="Quattrocento Sans"/>
              <a:cs typeface="Quattrocento Sans"/>
              <a:sym typeface="Quattrocento Sans"/>
            </a:endParaRPr>
          </a:p>
        </p:txBody>
      </p:sp>
      <p:sp>
        <p:nvSpPr>
          <p:cNvPr id="471" name="Google Shape;471;p46"/>
          <p:cNvSpPr/>
          <p:nvPr/>
        </p:nvSpPr>
        <p:spPr>
          <a:xfrm>
            <a:off x="9064750" y="2894025"/>
            <a:ext cx="1152300" cy="224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400"/>
              <a:t>Date 2</a:t>
            </a:r>
            <a:endParaRPr sz="1400"/>
          </a:p>
        </p:txBody>
      </p:sp>
      <p:sp>
        <p:nvSpPr>
          <p:cNvPr id="472" name="Google Shape;472;p46"/>
          <p:cNvSpPr/>
          <p:nvPr/>
        </p:nvSpPr>
        <p:spPr>
          <a:xfrm>
            <a:off x="9064750" y="3268275"/>
            <a:ext cx="1152300" cy="224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400"/>
              <a:t>Date N</a:t>
            </a:r>
            <a:endParaRPr sz="1400"/>
          </a:p>
        </p:txBody>
      </p:sp>
      <p:cxnSp>
        <p:nvCxnSpPr>
          <p:cNvPr id="473" name="Google Shape;473;p46"/>
          <p:cNvCxnSpPr>
            <a:endCxn id="472" idx="0"/>
          </p:cNvCxnSpPr>
          <p:nvPr/>
        </p:nvCxnSpPr>
        <p:spPr>
          <a:xfrm flipH="1">
            <a:off x="9640900" y="2850075"/>
            <a:ext cx="8700" cy="418200"/>
          </a:xfrm>
          <a:prstGeom prst="straightConnector1">
            <a:avLst/>
          </a:prstGeom>
          <a:noFill/>
          <a:ln w="9525" cap="flat" cmpd="sng">
            <a:solidFill>
              <a:srgbClr val="000000"/>
            </a:solidFill>
            <a:prstDash val="dot"/>
            <a:round/>
            <a:headEnd type="none" w="med" len="med"/>
            <a:tailEnd type="none" w="med" len="med"/>
          </a:ln>
        </p:spPr>
      </p:cxnSp>
      <p:sp>
        <p:nvSpPr>
          <p:cNvPr id="467" name="Google Shape;467;p46"/>
          <p:cNvSpPr/>
          <p:nvPr/>
        </p:nvSpPr>
        <p:spPr>
          <a:xfrm rot="-5400000">
            <a:off x="5511450" y="3585650"/>
            <a:ext cx="449400" cy="2579100"/>
          </a:xfrm>
          <a:prstGeom prst="can">
            <a:avLst>
              <a:gd name="adj" fmla="val 13541"/>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46"/>
          <p:cNvSpPr txBox="1"/>
          <p:nvPr/>
        </p:nvSpPr>
        <p:spPr>
          <a:xfrm>
            <a:off x="5066550" y="4675100"/>
            <a:ext cx="13392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a:solidFill>
                  <a:schemeClr val="dk1"/>
                </a:solidFill>
              </a:rPr>
              <a:t>IO lane 2</a:t>
            </a:r>
            <a:endParaRPr>
              <a:latin typeface="Quattrocento Sans"/>
              <a:ea typeface="Quattrocento Sans"/>
              <a:cs typeface="Quattrocento Sans"/>
              <a:sym typeface="Quattrocento Sans"/>
            </a:endParaRPr>
          </a:p>
        </p:txBody>
      </p:sp>
      <p:sp>
        <p:nvSpPr>
          <p:cNvPr id="475" name="Google Shape;475;p46"/>
          <p:cNvSpPr/>
          <p:nvPr/>
        </p:nvSpPr>
        <p:spPr>
          <a:xfrm>
            <a:off x="9149375" y="3774775"/>
            <a:ext cx="981300" cy="677700"/>
          </a:xfrm>
          <a:prstGeom prst="can">
            <a:avLst>
              <a:gd name="adj" fmla="val 15153"/>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46"/>
          <p:cNvSpPr/>
          <p:nvPr/>
        </p:nvSpPr>
        <p:spPr>
          <a:xfrm>
            <a:off x="9299858" y="3916687"/>
            <a:ext cx="680400" cy="131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000"/>
              <a:t>Date 1</a:t>
            </a:r>
            <a:endParaRPr sz="1000"/>
          </a:p>
        </p:txBody>
      </p:sp>
      <p:sp>
        <p:nvSpPr>
          <p:cNvPr id="477" name="Google Shape;477;p46"/>
          <p:cNvSpPr/>
          <p:nvPr/>
        </p:nvSpPr>
        <p:spPr>
          <a:xfrm>
            <a:off x="9299858" y="4078234"/>
            <a:ext cx="680400" cy="131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900"/>
              <a:t>Date 3</a:t>
            </a:r>
            <a:endParaRPr sz="900"/>
          </a:p>
        </p:txBody>
      </p:sp>
      <p:sp>
        <p:nvSpPr>
          <p:cNvPr id="478" name="Google Shape;478;p46"/>
          <p:cNvSpPr/>
          <p:nvPr/>
        </p:nvSpPr>
        <p:spPr>
          <a:xfrm>
            <a:off x="9299858" y="4296932"/>
            <a:ext cx="680400" cy="131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900"/>
              <a:t>Date N</a:t>
            </a:r>
            <a:endParaRPr sz="900"/>
          </a:p>
        </p:txBody>
      </p:sp>
      <p:cxnSp>
        <p:nvCxnSpPr>
          <p:cNvPr id="479" name="Google Shape;479;p46"/>
          <p:cNvCxnSpPr>
            <a:endCxn id="478" idx="0"/>
          </p:cNvCxnSpPr>
          <p:nvPr/>
        </p:nvCxnSpPr>
        <p:spPr>
          <a:xfrm flipH="1">
            <a:off x="9640058" y="4052432"/>
            <a:ext cx="5100" cy="244500"/>
          </a:xfrm>
          <a:prstGeom prst="straightConnector1">
            <a:avLst/>
          </a:prstGeom>
          <a:noFill/>
          <a:ln w="9525" cap="flat" cmpd="sng">
            <a:solidFill>
              <a:srgbClr val="000000"/>
            </a:solidFill>
            <a:prstDash val="dot"/>
            <a:round/>
            <a:headEnd type="none" w="med" len="med"/>
            <a:tailEnd type="none" w="med" len="med"/>
          </a:ln>
        </p:spPr>
      </p:cxnSp>
      <p:sp>
        <p:nvSpPr>
          <p:cNvPr id="480" name="Google Shape;480;p46"/>
          <p:cNvSpPr/>
          <p:nvPr/>
        </p:nvSpPr>
        <p:spPr>
          <a:xfrm>
            <a:off x="9149375" y="4515625"/>
            <a:ext cx="981300" cy="677700"/>
          </a:xfrm>
          <a:prstGeom prst="can">
            <a:avLst>
              <a:gd name="adj" fmla="val 15153"/>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46"/>
          <p:cNvSpPr/>
          <p:nvPr/>
        </p:nvSpPr>
        <p:spPr>
          <a:xfrm>
            <a:off x="9299858" y="4657537"/>
            <a:ext cx="680400" cy="131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000"/>
              <a:t>Date 2</a:t>
            </a:r>
            <a:endParaRPr sz="1000"/>
          </a:p>
        </p:txBody>
      </p:sp>
      <p:sp>
        <p:nvSpPr>
          <p:cNvPr id="482" name="Google Shape;482;p46"/>
          <p:cNvSpPr/>
          <p:nvPr/>
        </p:nvSpPr>
        <p:spPr>
          <a:xfrm>
            <a:off x="9299858" y="4819084"/>
            <a:ext cx="680400" cy="131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900"/>
              <a:t>Date 4</a:t>
            </a:r>
            <a:endParaRPr sz="900"/>
          </a:p>
        </p:txBody>
      </p:sp>
      <p:sp>
        <p:nvSpPr>
          <p:cNvPr id="483" name="Google Shape;483;p46"/>
          <p:cNvSpPr/>
          <p:nvPr/>
        </p:nvSpPr>
        <p:spPr>
          <a:xfrm>
            <a:off x="9299858" y="5037782"/>
            <a:ext cx="680400" cy="131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900"/>
              <a:t>Date N+1</a:t>
            </a:r>
            <a:endParaRPr sz="900"/>
          </a:p>
        </p:txBody>
      </p:sp>
      <p:cxnSp>
        <p:nvCxnSpPr>
          <p:cNvPr id="484" name="Google Shape;484;p46"/>
          <p:cNvCxnSpPr>
            <a:endCxn id="483" idx="0"/>
          </p:cNvCxnSpPr>
          <p:nvPr/>
        </p:nvCxnSpPr>
        <p:spPr>
          <a:xfrm flipH="1">
            <a:off x="9640058" y="4793282"/>
            <a:ext cx="5100" cy="244500"/>
          </a:xfrm>
          <a:prstGeom prst="straightConnector1">
            <a:avLst/>
          </a:prstGeom>
          <a:noFill/>
          <a:ln w="9525" cap="flat" cmpd="sng">
            <a:solidFill>
              <a:srgbClr val="000000"/>
            </a:solidFill>
            <a:prstDash val="dot"/>
            <a:round/>
            <a:headEnd type="none" w="med" len="med"/>
            <a:tailEnd type="none" w="med" len="med"/>
          </a:ln>
        </p:spPr>
      </p:cxnSp>
      <p:cxnSp>
        <p:nvCxnSpPr>
          <p:cNvPr id="485" name="Google Shape;485;p46"/>
          <p:cNvCxnSpPr>
            <a:stCxn id="472" idx="1"/>
          </p:cNvCxnSpPr>
          <p:nvPr/>
        </p:nvCxnSpPr>
        <p:spPr>
          <a:xfrm rot="10800000">
            <a:off x="7089250" y="2960025"/>
            <a:ext cx="1975500" cy="420600"/>
          </a:xfrm>
          <a:prstGeom prst="curvedConnector3">
            <a:avLst>
              <a:gd name="adj1" fmla="val 50000"/>
            </a:avLst>
          </a:prstGeom>
          <a:noFill/>
          <a:ln w="9525" cap="flat" cmpd="sng">
            <a:solidFill>
              <a:schemeClr val="dk2"/>
            </a:solidFill>
            <a:prstDash val="solid"/>
            <a:round/>
            <a:headEnd type="none" w="med" len="med"/>
            <a:tailEnd type="none" w="med" len="med"/>
          </a:ln>
        </p:spPr>
      </p:cxnSp>
      <p:cxnSp>
        <p:nvCxnSpPr>
          <p:cNvPr id="486" name="Google Shape;486;p46"/>
          <p:cNvCxnSpPr>
            <a:stCxn id="461" idx="1"/>
          </p:cNvCxnSpPr>
          <p:nvPr/>
        </p:nvCxnSpPr>
        <p:spPr>
          <a:xfrm flipH="1">
            <a:off x="7089850" y="2729925"/>
            <a:ext cx="1974900" cy="230400"/>
          </a:xfrm>
          <a:prstGeom prst="curvedConnector3">
            <a:avLst>
              <a:gd name="adj1" fmla="val 50000"/>
            </a:avLst>
          </a:prstGeom>
          <a:noFill/>
          <a:ln w="9525" cap="flat" cmpd="sng">
            <a:solidFill>
              <a:schemeClr val="dk2"/>
            </a:solidFill>
            <a:prstDash val="solid"/>
            <a:round/>
            <a:headEnd type="none" w="med" len="med"/>
            <a:tailEnd type="none" w="med" len="med"/>
          </a:ln>
        </p:spPr>
      </p:cxnSp>
      <p:cxnSp>
        <p:nvCxnSpPr>
          <p:cNvPr id="487" name="Google Shape;487;p46"/>
          <p:cNvCxnSpPr>
            <a:stCxn id="471" idx="1"/>
          </p:cNvCxnSpPr>
          <p:nvPr/>
        </p:nvCxnSpPr>
        <p:spPr>
          <a:xfrm rot="10800000">
            <a:off x="6997450" y="2960475"/>
            <a:ext cx="2067300" cy="45900"/>
          </a:xfrm>
          <a:prstGeom prst="curvedConnector3">
            <a:avLst>
              <a:gd name="adj1" fmla="val 50000"/>
            </a:avLst>
          </a:prstGeom>
          <a:noFill/>
          <a:ln w="9525" cap="flat" cmpd="sng">
            <a:solidFill>
              <a:schemeClr val="dk2"/>
            </a:solidFill>
            <a:prstDash val="solid"/>
            <a:round/>
            <a:headEnd type="none" w="med" len="med"/>
            <a:tailEnd type="none" w="med" len="med"/>
          </a:ln>
        </p:spPr>
      </p:cxnSp>
      <p:cxnSp>
        <p:nvCxnSpPr>
          <p:cNvPr id="488" name="Google Shape;488;p46"/>
          <p:cNvCxnSpPr>
            <a:stCxn id="471" idx="2"/>
          </p:cNvCxnSpPr>
          <p:nvPr/>
        </p:nvCxnSpPr>
        <p:spPr>
          <a:xfrm rot="5400000" flipH="1">
            <a:off x="8285800" y="1763625"/>
            <a:ext cx="158400" cy="2551800"/>
          </a:xfrm>
          <a:prstGeom prst="curvedConnector4">
            <a:avLst>
              <a:gd name="adj1" fmla="val -150331"/>
              <a:gd name="adj2" fmla="val 61289"/>
            </a:avLst>
          </a:prstGeom>
          <a:noFill/>
          <a:ln w="9525" cap="flat" cmpd="sng">
            <a:solidFill>
              <a:schemeClr val="dk2"/>
            </a:solidFill>
            <a:prstDash val="solid"/>
            <a:round/>
            <a:headEnd type="none" w="med" len="med"/>
            <a:tailEnd type="none" w="med" len="med"/>
          </a:ln>
        </p:spPr>
      </p:cxnSp>
      <p:cxnSp>
        <p:nvCxnSpPr>
          <p:cNvPr id="489" name="Google Shape;489;p46"/>
          <p:cNvCxnSpPr>
            <a:stCxn id="478" idx="1"/>
          </p:cNvCxnSpPr>
          <p:nvPr/>
        </p:nvCxnSpPr>
        <p:spPr>
          <a:xfrm rot="10800000">
            <a:off x="7086458" y="4122782"/>
            <a:ext cx="2213400" cy="239700"/>
          </a:xfrm>
          <a:prstGeom prst="curvedConnector3">
            <a:avLst>
              <a:gd name="adj1" fmla="val 50000"/>
            </a:avLst>
          </a:prstGeom>
          <a:noFill/>
          <a:ln w="9525" cap="flat" cmpd="sng">
            <a:solidFill>
              <a:schemeClr val="dk2"/>
            </a:solidFill>
            <a:prstDash val="solid"/>
            <a:round/>
            <a:headEnd type="none" w="med" len="med"/>
            <a:tailEnd type="none" w="med" len="med"/>
          </a:ln>
        </p:spPr>
      </p:cxnSp>
      <p:cxnSp>
        <p:nvCxnSpPr>
          <p:cNvPr id="490" name="Google Shape;490;p46"/>
          <p:cNvCxnSpPr>
            <a:stCxn id="476" idx="1"/>
          </p:cNvCxnSpPr>
          <p:nvPr/>
        </p:nvCxnSpPr>
        <p:spPr>
          <a:xfrm flipH="1">
            <a:off x="7025558" y="3982237"/>
            <a:ext cx="2274300" cy="140400"/>
          </a:xfrm>
          <a:prstGeom prst="curvedConnector3">
            <a:avLst>
              <a:gd name="adj1" fmla="val 50000"/>
            </a:avLst>
          </a:prstGeom>
          <a:noFill/>
          <a:ln w="9525" cap="flat" cmpd="sng">
            <a:solidFill>
              <a:schemeClr val="dk2"/>
            </a:solidFill>
            <a:prstDash val="solid"/>
            <a:round/>
            <a:headEnd type="none" w="med" len="med"/>
            <a:tailEnd type="none" w="med" len="med"/>
          </a:ln>
        </p:spPr>
      </p:cxnSp>
      <p:cxnSp>
        <p:nvCxnSpPr>
          <p:cNvPr id="491" name="Google Shape;491;p46"/>
          <p:cNvCxnSpPr/>
          <p:nvPr/>
        </p:nvCxnSpPr>
        <p:spPr>
          <a:xfrm rot="10800000">
            <a:off x="7086608" y="4833282"/>
            <a:ext cx="2213400" cy="239700"/>
          </a:xfrm>
          <a:prstGeom prst="curvedConnector3">
            <a:avLst>
              <a:gd name="adj1" fmla="val 50000"/>
            </a:avLst>
          </a:prstGeom>
          <a:noFill/>
          <a:ln w="9525" cap="flat" cmpd="sng">
            <a:solidFill>
              <a:schemeClr val="dk2"/>
            </a:solidFill>
            <a:prstDash val="solid"/>
            <a:round/>
            <a:headEnd type="none" w="med" len="med"/>
            <a:tailEnd type="none" w="med" len="med"/>
          </a:ln>
        </p:spPr>
      </p:cxnSp>
      <p:cxnSp>
        <p:nvCxnSpPr>
          <p:cNvPr id="492" name="Google Shape;492;p46"/>
          <p:cNvCxnSpPr/>
          <p:nvPr/>
        </p:nvCxnSpPr>
        <p:spPr>
          <a:xfrm flipH="1">
            <a:off x="7025708" y="4692737"/>
            <a:ext cx="2274300" cy="140400"/>
          </a:xfrm>
          <a:prstGeom prst="curvedConnector3">
            <a:avLst>
              <a:gd name="adj1" fmla="val 50000"/>
            </a:avLst>
          </a:prstGeom>
          <a:noFill/>
          <a:ln w="9525" cap="flat" cmpd="sng">
            <a:solidFill>
              <a:schemeClr val="dk2"/>
            </a:solidFill>
            <a:prstDash val="solid"/>
            <a:round/>
            <a:headEnd type="none" w="med" len="med"/>
            <a:tailEnd type="none" w="med" len="med"/>
          </a:ln>
        </p:spPr>
      </p:cxnSp>
      <p:sp>
        <p:nvSpPr>
          <p:cNvPr id="493" name="Google Shape;493;p46"/>
          <p:cNvSpPr/>
          <p:nvPr/>
        </p:nvSpPr>
        <p:spPr>
          <a:xfrm>
            <a:off x="4073388" y="2465799"/>
            <a:ext cx="680400" cy="1026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46"/>
          <p:cNvSpPr txBox="1"/>
          <p:nvPr/>
        </p:nvSpPr>
        <p:spPr>
          <a:xfrm>
            <a:off x="4676825" y="2244400"/>
            <a:ext cx="1339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dirty="0">
                <a:solidFill>
                  <a:srgbClr val="FF0000"/>
                </a:solidFill>
                <a:latin typeface="Quattrocento Sans"/>
                <a:ea typeface="Quattrocento Sans"/>
                <a:cs typeface="Quattrocento Sans"/>
                <a:sym typeface="Quattrocento Sans"/>
              </a:rPr>
              <a:t>IO Bottleneck</a:t>
            </a:r>
            <a:endParaRPr dirty="0">
              <a:solidFill>
                <a:srgbClr val="FF0000"/>
              </a:solidFill>
              <a:latin typeface="Quattrocento Sans"/>
              <a:ea typeface="Quattrocento Sans"/>
              <a:cs typeface="Quattrocento Sans"/>
              <a:sym typeface="Quattrocento Sans"/>
            </a:endParaRPr>
          </a:p>
        </p:txBody>
      </p:sp>
      <p:sp>
        <p:nvSpPr>
          <p:cNvPr id="495" name="Google Shape;495;p46"/>
          <p:cNvSpPr txBox="1"/>
          <p:nvPr/>
        </p:nvSpPr>
        <p:spPr>
          <a:xfrm>
            <a:off x="952500" y="5412025"/>
            <a:ext cx="10287000" cy="418200"/>
          </a:xfrm>
          <a:prstGeom prst="rect">
            <a:avLst/>
          </a:prstGeom>
          <a:noFill/>
          <a:ln>
            <a:noFill/>
          </a:ln>
        </p:spPr>
        <p:txBody>
          <a:bodyPr spcFirstLastPara="1" wrap="square" lIns="121900" tIns="60950" rIns="121900" bIns="60950" anchor="t" anchorCtr="0">
            <a:noAutofit/>
          </a:bodyPr>
          <a:lstStyle/>
          <a:p>
            <a:pPr marL="0" lvl="0" indent="0" algn="l" rtl="0">
              <a:lnSpc>
                <a:spcPct val="100000"/>
              </a:lnSpc>
              <a:spcBef>
                <a:spcPts val="1200"/>
              </a:spcBef>
              <a:spcAft>
                <a:spcPts val="1200"/>
              </a:spcAft>
              <a:buClr>
                <a:schemeClr val="dk1"/>
              </a:buClr>
              <a:buSzPts val="1100"/>
              <a:buFont typeface="Arial"/>
              <a:buNone/>
            </a:pPr>
            <a:r>
              <a:rPr lang="en-US" sz="1200"/>
              <a:t>Useful commands for checking IO: </a:t>
            </a:r>
            <a:r>
              <a:rPr lang="en-US" sz="1200" i="1"/>
              <a:t>sar, iostat, iotop, lsof</a:t>
            </a:r>
            <a:endParaRPr sz="1200">
              <a:solidFill>
                <a:schemeClr val="dk1"/>
              </a:solidFill>
              <a:highlight>
                <a:srgbClr val="FFFFFF"/>
              </a:highligh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99"/>
        <p:cNvGrpSpPr/>
        <p:nvPr/>
      </p:nvGrpSpPr>
      <p:grpSpPr>
        <a:xfrm>
          <a:off x="0" y="0"/>
          <a:ext cx="0" cy="0"/>
          <a:chOff x="0" y="0"/>
          <a:chExt cx="0" cy="0"/>
        </a:xfrm>
      </p:grpSpPr>
      <p:sp>
        <p:nvSpPr>
          <p:cNvPr id="500" name="Google Shape;500;p47"/>
          <p:cNvSpPr txBox="1"/>
          <p:nvPr/>
        </p:nvSpPr>
        <p:spPr>
          <a:xfrm>
            <a:off x="354725" y="943200"/>
            <a:ext cx="7963500" cy="2146200"/>
          </a:xfrm>
          <a:prstGeom prst="rect">
            <a:avLst/>
          </a:prstGeom>
          <a:noFill/>
          <a:ln>
            <a:noFill/>
          </a:ln>
        </p:spPr>
        <p:txBody>
          <a:bodyPr spcFirstLastPara="1" wrap="square" lIns="121900" tIns="60950" rIns="121900" bIns="60950" anchor="t" anchorCtr="0">
            <a:noAutofit/>
          </a:bodyPr>
          <a:lstStyle/>
          <a:p>
            <a:pPr marL="0" marR="0" lvl="0" indent="0" algn="l" rtl="0">
              <a:lnSpc>
                <a:spcPct val="90000"/>
              </a:lnSpc>
              <a:spcBef>
                <a:spcPts val="1000"/>
              </a:spcBef>
              <a:spcAft>
                <a:spcPts val="0"/>
              </a:spcAft>
              <a:buNone/>
            </a:pPr>
            <a:r>
              <a:rPr lang="en-US" sz="2000"/>
              <a:t>Query Optimizations Using Multi-threading</a:t>
            </a:r>
            <a:endParaRPr sz="2000"/>
          </a:p>
          <a:p>
            <a:pPr marL="0" marR="0" lvl="0" indent="0" algn="l" rtl="0">
              <a:lnSpc>
                <a:spcPct val="90000"/>
              </a:lnSpc>
              <a:spcBef>
                <a:spcPts val="1000"/>
              </a:spcBef>
              <a:spcAft>
                <a:spcPts val="0"/>
              </a:spcAft>
              <a:buNone/>
            </a:pPr>
            <a:r>
              <a:rPr lang="en-US" sz="1800">
                <a:solidFill>
                  <a:schemeClr val="dk1"/>
                </a:solidFill>
                <a:highlight>
                  <a:srgbClr val="FFFFFF"/>
                </a:highlight>
              </a:rPr>
              <a:t>The test database is a standard TAQ schema containing simulated data for the S&amp;P 500 components for one month, partitioned by date. </a:t>
            </a:r>
            <a:endParaRPr sz="1800">
              <a:solidFill>
                <a:schemeClr val="dk1"/>
              </a:solidFill>
              <a:highlight>
                <a:srgbClr val="FFFFFF"/>
              </a:highlight>
            </a:endParaRPr>
          </a:p>
          <a:p>
            <a:pPr marL="0" marR="0" lvl="0" indent="0" algn="l" rtl="0">
              <a:lnSpc>
                <a:spcPct val="90000"/>
              </a:lnSpc>
              <a:spcBef>
                <a:spcPts val="1000"/>
              </a:spcBef>
              <a:spcAft>
                <a:spcPts val="0"/>
              </a:spcAft>
              <a:buNone/>
            </a:pPr>
            <a:r>
              <a:rPr lang="en-US" sz="1500">
                <a:solidFill>
                  <a:srgbClr val="657B83"/>
                </a:solidFill>
                <a:highlight>
                  <a:srgbClr val="FDF6E3"/>
                </a:highlight>
                <a:latin typeface="Courier New"/>
                <a:ea typeface="Courier New"/>
                <a:cs typeface="Courier New"/>
                <a:sym typeface="Courier New"/>
              </a:rPr>
              <a:t>select from quote where date in d, sym in `GOOG`AAPL`YHOO`AMZN`EBAY</a:t>
            </a:r>
            <a:endParaRPr sz="1500">
              <a:solidFill>
                <a:schemeClr val="dk1"/>
              </a:solidFill>
              <a:highlight>
                <a:srgbClr val="FFFFFF"/>
              </a:highlight>
            </a:endParaRPr>
          </a:p>
        </p:txBody>
      </p:sp>
      <p:sp>
        <p:nvSpPr>
          <p:cNvPr id="501" name="Google Shape;501;p47"/>
          <p:cNvSpPr txBox="1"/>
          <p:nvPr/>
        </p:nvSpPr>
        <p:spPr>
          <a:xfrm>
            <a:off x="265642" y="274108"/>
            <a:ext cx="10941051" cy="387351"/>
          </a:xfrm>
          <a:prstGeom prst="rect">
            <a:avLst/>
          </a:prstGeom>
          <a:noFill/>
          <a:ln>
            <a:noFill/>
          </a:ln>
        </p:spPr>
        <p:txBody>
          <a:bodyPr spcFirstLastPara="1" wrap="square" lIns="65900" tIns="32950" rIns="65900" bIns="32950" anchor="ctr" anchorCtr="0">
            <a:noAutofit/>
          </a:bodyPr>
          <a:lstStyle/>
          <a:p>
            <a:pPr marL="0" lvl="0" indent="0" algn="l" rtl="0">
              <a:lnSpc>
                <a:spcPct val="90000"/>
              </a:lnSpc>
              <a:spcBef>
                <a:spcPts val="0"/>
              </a:spcBef>
              <a:spcAft>
                <a:spcPts val="0"/>
              </a:spcAft>
              <a:buClr>
                <a:srgbClr val="3171CF"/>
              </a:buClr>
              <a:buSzPts val="3200"/>
              <a:buFont typeface="Arial"/>
              <a:buNone/>
            </a:pPr>
            <a:r>
              <a:rPr lang="en-US" sz="3200" b="1">
                <a:solidFill>
                  <a:srgbClr val="3171CF"/>
                </a:solidFill>
                <a:latin typeface="Quattrocento Sans"/>
                <a:ea typeface="Quattrocento Sans"/>
                <a:cs typeface="Quattrocento Sans"/>
                <a:sym typeface="Quattrocento Sans"/>
              </a:rPr>
              <a:t>Benefits &amp; Limitations</a:t>
            </a:r>
            <a:endParaRPr sz="3200" b="1">
              <a:solidFill>
                <a:srgbClr val="3171CF"/>
              </a:solidFill>
              <a:latin typeface="Quattrocento Sans"/>
              <a:ea typeface="Quattrocento Sans"/>
              <a:cs typeface="Quattrocento Sans"/>
              <a:sym typeface="Quattrocento Sans"/>
            </a:endParaRPr>
          </a:p>
        </p:txBody>
      </p:sp>
      <p:pic>
        <p:nvPicPr>
          <p:cNvPr id="502" name="Google Shape;502;p47"/>
          <p:cNvPicPr preferRelativeResize="0"/>
          <p:nvPr/>
        </p:nvPicPr>
        <p:blipFill>
          <a:blip r:embed="rId3">
            <a:alphaModFix/>
          </a:blip>
          <a:stretch>
            <a:fillRect/>
          </a:stretch>
        </p:blipFill>
        <p:spPr>
          <a:xfrm>
            <a:off x="8318250" y="1180750"/>
            <a:ext cx="1624564" cy="3121675"/>
          </a:xfrm>
          <a:prstGeom prst="rect">
            <a:avLst/>
          </a:prstGeom>
          <a:noFill/>
          <a:ln w="9525" cap="flat" cmpd="sng">
            <a:solidFill>
              <a:srgbClr val="000000"/>
            </a:solidFill>
            <a:prstDash val="solid"/>
            <a:round/>
            <a:headEnd type="none" w="sm" len="sm"/>
            <a:tailEnd type="none" w="sm" len="sm"/>
          </a:ln>
        </p:spPr>
      </p:pic>
      <p:pic>
        <p:nvPicPr>
          <p:cNvPr id="503" name="Google Shape;503;p47"/>
          <p:cNvPicPr preferRelativeResize="0"/>
          <p:nvPr/>
        </p:nvPicPr>
        <p:blipFill>
          <a:blip r:embed="rId4">
            <a:alphaModFix/>
          </a:blip>
          <a:stretch>
            <a:fillRect/>
          </a:stretch>
        </p:blipFill>
        <p:spPr>
          <a:xfrm>
            <a:off x="10128145" y="1180750"/>
            <a:ext cx="1501330" cy="2781447"/>
          </a:xfrm>
          <a:prstGeom prst="rect">
            <a:avLst/>
          </a:prstGeom>
          <a:noFill/>
          <a:ln w="9525" cap="flat" cmpd="sng">
            <a:solidFill>
              <a:srgbClr val="000000"/>
            </a:solidFill>
            <a:prstDash val="solid"/>
            <a:round/>
            <a:headEnd type="none" w="sm" len="sm"/>
            <a:tailEnd type="none" w="sm" len="sm"/>
          </a:ln>
        </p:spPr>
      </p:pic>
      <p:pic>
        <p:nvPicPr>
          <p:cNvPr id="504" name="Google Shape;504;p47"/>
          <p:cNvPicPr preferRelativeResize="0"/>
          <p:nvPr/>
        </p:nvPicPr>
        <p:blipFill rotWithShape="1">
          <a:blip r:embed="rId5">
            <a:alphaModFix/>
          </a:blip>
          <a:srcRect t="6777"/>
          <a:stretch/>
        </p:blipFill>
        <p:spPr>
          <a:xfrm>
            <a:off x="565850" y="2395125"/>
            <a:ext cx="7567075" cy="37969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08"/>
        <p:cNvGrpSpPr/>
        <p:nvPr/>
      </p:nvGrpSpPr>
      <p:grpSpPr>
        <a:xfrm>
          <a:off x="0" y="0"/>
          <a:ext cx="0" cy="0"/>
          <a:chOff x="0" y="0"/>
          <a:chExt cx="0" cy="0"/>
        </a:xfrm>
      </p:grpSpPr>
      <p:sp>
        <p:nvSpPr>
          <p:cNvPr id="509" name="Google Shape;509;p48"/>
          <p:cNvSpPr txBox="1"/>
          <p:nvPr/>
        </p:nvSpPr>
        <p:spPr>
          <a:xfrm>
            <a:off x="354725" y="943200"/>
            <a:ext cx="7963500" cy="2146200"/>
          </a:xfrm>
          <a:prstGeom prst="rect">
            <a:avLst/>
          </a:prstGeom>
          <a:noFill/>
          <a:ln>
            <a:noFill/>
          </a:ln>
        </p:spPr>
        <p:txBody>
          <a:bodyPr spcFirstLastPara="1" wrap="square" lIns="121900" tIns="60950" rIns="121900" bIns="60950" anchor="t" anchorCtr="0">
            <a:noAutofit/>
          </a:bodyPr>
          <a:lstStyle/>
          <a:p>
            <a:pPr marL="0" marR="0" lvl="0" indent="0" algn="l" rtl="0">
              <a:lnSpc>
                <a:spcPct val="90000"/>
              </a:lnSpc>
              <a:spcBef>
                <a:spcPts val="1000"/>
              </a:spcBef>
              <a:spcAft>
                <a:spcPts val="0"/>
              </a:spcAft>
              <a:buNone/>
            </a:pPr>
            <a:r>
              <a:rPr lang="en-US" sz="2000"/>
              <a:t>Query Optimizations Using Multi-threading</a:t>
            </a:r>
            <a:endParaRPr sz="2000"/>
          </a:p>
          <a:p>
            <a:pPr marL="0" marR="0" lvl="0" indent="0" algn="l" rtl="0">
              <a:lnSpc>
                <a:spcPct val="90000"/>
              </a:lnSpc>
              <a:spcBef>
                <a:spcPts val="1000"/>
              </a:spcBef>
              <a:spcAft>
                <a:spcPts val="0"/>
              </a:spcAft>
              <a:buNone/>
            </a:pPr>
            <a:r>
              <a:rPr lang="en-US" sz="1800">
                <a:solidFill>
                  <a:schemeClr val="dk1"/>
                </a:solidFill>
                <a:highlight>
                  <a:srgbClr val="FFFFFF"/>
                </a:highlight>
              </a:rPr>
              <a:t>One area in which there are significant advantages to using parallel operation is when we are performing aggregations over a partitioned HDB. </a:t>
            </a:r>
            <a:endParaRPr sz="1800"/>
          </a:p>
          <a:p>
            <a:pPr marL="0" marR="0" lvl="0" indent="0" algn="l" rtl="0">
              <a:lnSpc>
                <a:spcPct val="90000"/>
              </a:lnSpc>
              <a:spcBef>
                <a:spcPts val="1000"/>
              </a:spcBef>
              <a:spcAft>
                <a:spcPts val="0"/>
              </a:spcAft>
              <a:buNone/>
            </a:pPr>
            <a:r>
              <a:rPr lang="en-US" sz="1500">
                <a:solidFill>
                  <a:srgbClr val="93A1A1"/>
                </a:solidFill>
                <a:highlight>
                  <a:srgbClr val="FDF6E3"/>
                </a:highlight>
                <a:latin typeface="Courier New"/>
                <a:ea typeface="Courier New"/>
                <a:cs typeface="Courier New"/>
                <a:sym typeface="Courier New"/>
              </a:rPr>
              <a:t>// Standard query form using map-reduce</a:t>
            </a:r>
            <a:br>
              <a:rPr lang="en-US" sz="1500">
                <a:solidFill>
                  <a:srgbClr val="93A1A1"/>
                </a:solidFill>
                <a:highlight>
                  <a:srgbClr val="FDF6E3"/>
                </a:highlight>
                <a:latin typeface="Courier New"/>
                <a:ea typeface="Courier New"/>
                <a:cs typeface="Courier New"/>
                <a:sym typeface="Courier New"/>
              </a:rPr>
            </a:br>
            <a:r>
              <a:rPr lang="en-US" sz="1500">
                <a:solidFill>
                  <a:srgbClr val="93A1A1"/>
                </a:solidFill>
                <a:highlight>
                  <a:srgbClr val="FDF6E3"/>
                </a:highlight>
                <a:latin typeface="Courier New"/>
                <a:ea typeface="Courier New"/>
                <a:cs typeface="Courier New"/>
                <a:sym typeface="Courier New"/>
              </a:rPr>
              <a:t>select vwap: size wavg price by sym from trade where date in 5#date</a:t>
            </a:r>
            <a:endParaRPr sz="1500">
              <a:solidFill>
                <a:srgbClr val="93A1A1"/>
              </a:solidFill>
              <a:highlight>
                <a:srgbClr val="FDF6E3"/>
              </a:highlight>
              <a:latin typeface="Courier New"/>
              <a:ea typeface="Courier New"/>
              <a:cs typeface="Courier New"/>
              <a:sym typeface="Courier New"/>
            </a:endParaRPr>
          </a:p>
        </p:txBody>
      </p:sp>
      <p:sp>
        <p:nvSpPr>
          <p:cNvPr id="510" name="Google Shape;510;p48"/>
          <p:cNvSpPr txBox="1"/>
          <p:nvPr/>
        </p:nvSpPr>
        <p:spPr>
          <a:xfrm>
            <a:off x="265642" y="274108"/>
            <a:ext cx="10941000" cy="387300"/>
          </a:xfrm>
          <a:prstGeom prst="rect">
            <a:avLst/>
          </a:prstGeom>
          <a:noFill/>
          <a:ln>
            <a:noFill/>
          </a:ln>
        </p:spPr>
        <p:txBody>
          <a:bodyPr spcFirstLastPara="1" wrap="square" lIns="65900" tIns="32950" rIns="65900" bIns="32950" anchor="ctr" anchorCtr="0">
            <a:noAutofit/>
          </a:bodyPr>
          <a:lstStyle/>
          <a:p>
            <a:pPr marL="0" lvl="0" indent="0" algn="l" rtl="0">
              <a:lnSpc>
                <a:spcPct val="90000"/>
              </a:lnSpc>
              <a:spcBef>
                <a:spcPts val="0"/>
              </a:spcBef>
              <a:spcAft>
                <a:spcPts val="0"/>
              </a:spcAft>
              <a:buClr>
                <a:srgbClr val="3171CF"/>
              </a:buClr>
              <a:buSzPts val="3200"/>
              <a:buFont typeface="Arial"/>
              <a:buNone/>
            </a:pPr>
            <a:r>
              <a:rPr lang="en-US" sz="3200" b="1">
                <a:solidFill>
                  <a:srgbClr val="3171CF"/>
                </a:solidFill>
                <a:latin typeface="Quattrocento Sans"/>
                <a:ea typeface="Quattrocento Sans"/>
                <a:cs typeface="Quattrocento Sans"/>
                <a:sym typeface="Quattrocento Sans"/>
              </a:rPr>
              <a:t>Benefits &amp; Limitations</a:t>
            </a:r>
            <a:endParaRPr sz="3200" b="1">
              <a:solidFill>
                <a:srgbClr val="3171CF"/>
              </a:solidFill>
              <a:latin typeface="Quattrocento Sans"/>
              <a:ea typeface="Quattrocento Sans"/>
              <a:cs typeface="Quattrocento Sans"/>
              <a:sym typeface="Quattrocento Sans"/>
            </a:endParaRPr>
          </a:p>
        </p:txBody>
      </p:sp>
      <p:pic>
        <p:nvPicPr>
          <p:cNvPr id="511" name="Google Shape;511;p48"/>
          <p:cNvPicPr preferRelativeResize="0"/>
          <p:nvPr/>
        </p:nvPicPr>
        <p:blipFill>
          <a:blip r:embed="rId3">
            <a:alphaModFix/>
          </a:blip>
          <a:stretch>
            <a:fillRect/>
          </a:stretch>
        </p:blipFill>
        <p:spPr>
          <a:xfrm>
            <a:off x="8318250" y="1180750"/>
            <a:ext cx="1624564" cy="3121675"/>
          </a:xfrm>
          <a:prstGeom prst="rect">
            <a:avLst/>
          </a:prstGeom>
          <a:noFill/>
          <a:ln w="9525" cap="flat" cmpd="sng">
            <a:solidFill>
              <a:srgbClr val="000000"/>
            </a:solidFill>
            <a:prstDash val="solid"/>
            <a:round/>
            <a:headEnd type="none" w="sm" len="sm"/>
            <a:tailEnd type="none" w="sm" len="sm"/>
          </a:ln>
        </p:spPr>
      </p:pic>
      <p:pic>
        <p:nvPicPr>
          <p:cNvPr id="512" name="Google Shape;512;p48"/>
          <p:cNvPicPr preferRelativeResize="0"/>
          <p:nvPr/>
        </p:nvPicPr>
        <p:blipFill>
          <a:blip r:embed="rId4">
            <a:alphaModFix/>
          </a:blip>
          <a:stretch>
            <a:fillRect/>
          </a:stretch>
        </p:blipFill>
        <p:spPr>
          <a:xfrm>
            <a:off x="10128145" y="1180750"/>
            <a:ext cx="1501330" cy="2781447"/>
          </a:xfrm>
          <a:prstGeom prst="rect">
            <a:avLst/>
          </a:prstGeom>
          <a:noFill/>
          <a:ln w="9525" cap="flat" cmpd="sng">
            <a:solidFill>
              <a:srgbClr val="000000"/>
            </a:solidFill>
            <a:prstDash val="solid"/>
            <a:round/>
            <a:headEnd type="none" w="sm" len="sm"/>
            <a:tailEnd type="none" w="sm" len="sm"/>
          </a:ln>
        </p:spPr>
      </p:pic>
      <p:pic>
        <p:nvPicPr>
          <p:cNvPr id="513" name="Google Shape;513;p48"/>
          <p:cNvPicPr preferRelativeResize="0"/>
          <p:nvPr/>
        </p:nvPicPr>
        <p:blipFill>
          <a:blip r:embed="rId5">
            <a:alphaModFix/>
          </a:blip>
          <a:stretch>
            <a:fillRect/>
          </a:stretch>
        </p:blipFill>
        <p:spPr>
          <a:xfrm>
            <a:off x="895700" y="2505050"/>
            <a:ext cx="7382350" cy="3932875"/>
          </a:xfrm>
          <a:prstGeom prst="rect">
            <a:avLst/>
          </a:prstGeom>
          <a:noFill/>
          <a:ln>
            <a:noFill/>
          </a:ln>
        </p:spPr>
      </p:pic>
      <p:sp>
        <p:nvSpPr>
          <p:cNvPr id="514" name="Google Shape;514;p48"/>
          <p:cNvSpPr txBox="1"/>
          <p:nvPr/>
        </p:nvSpPr>
        <p:spPr>
          <a:xfrm>
            <a:off x="8318250" y="4481550"/>
            <a:ext cx="3311100" cy="1185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300">
                <a:solidFill>
                  <a:schemeClr val="dk1"/>
                </a:solidFill>
                <a:highlight>
                  <a:srgbClr val="FFFFFF"/>
                </a:highlight>
              </a:rPr>
              <a:t>Increasing the number of secondary processes available for calculation does not improve performance significantly as reading the data from disk becomes the limiting factor. </a:t>
            </a:r>
            <a:endParaRPr sz="1500">
              <a:latin typeface="Quattrocento Sans"/>
              <a:ea typeface="Quattrocento Sans"/>
              <a:cs typeface="Quattrocento Sans"/>
              <a:sym typeface="Quattrocento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18"/>
        <p:cNvGrpSpPr/>
        <p:nvPr/>
      </p:nvGrpSpPr>
      <p:grpSpPr>
        <a:xfrm>
          <a:off x="0" y="0"/>
          <a:ext cx="0" cy="0"/>
          <a:chOff x="0" y="0"/>
          <a:chExt cx="0" cy="0"/>
        </a:xfrm>
      </p:grpSpPr>
      <p:sp>
        <p:nvSpPr>
          <p:cNvPr id="519" name="Google Shape;519;p49"/>
          <p:cNvSpPr txBox="1">
            <a:spLocks noGrp="1"/>
          </p:cNvSpPr>
          <p:nvPr>
            <p:ph type="subTitle" idx="1"/>
          </p:nvPr>
        </p:nvSpPr>
        <p:spPr>
          <a:prstGeom prst="rect">
            <a:avLst/>
          </a:prstGeom>
          <a:noFill/>
          <a:ln>
            <a:noFill/>
          </a:ln>
        </p:spPr>
        <p:txBody>
          <a:bodyPr spcFirstLastPara="1" wrap="square" lIns="65900" tIns="32950" rIns="65900" bIns="32950" anchor="ctr" anchorCtr="0">
            <a:noAutofit/>
          </a:bodyPr>
          <a:lstStyle/>
          <a:p>
            <a:pPr marL="0" lvl="0" indent="0" algn="l" rtl="0">
              <a:lnSpc>
                <a:spcPct val="90000"/>
              </a:lnSpc>
              <a:spcBef>
                <a:spcPts val="0"/>
              </a:spcBef>
              <a:spcAft>
                <a:spcPts val="0"/>
              </a:spcAft>
              <a:buClr>
                <a:srgbClr val="3171CF"/>
              </a:buClr>
              <a:buSzPts val="3200"/>
              <a:buNone/>
            </a:pPr>
            <a:r>
              <a:rPr lang="en-US" sz="3200">
                <a:solidFill>
                  <a:srgbClr val="3171CF"/>
                </a:solidFill>
                <a:latin typeface="Quattrocento Sans"/>
                <a:ea typeface="Quattrocento Sans"/>
                <a:cs typeface="Quattrocento Sans"/>
                <a:sym typeface="Quattrocento Sans"/>
              </a:rPr>
              <a:t>Presentation Agenda</a:t>
            </a:r>
            <a:endParaRPr sz="3200">
              <a:solidFill>
                <a:srgbClr val="3171CF"/>
              </a:solidFill>
              <a:latin typeface="Quattrocento Sans"/>
              <a:ea typeface="Quattrocento Sans"/>
              <a:cs typeface="Quattrocento Sans"/>
              <a:sym typeface="Quattrocento Sans"/>
            </a:endParaRPr>
          </a:p>
        </p:txBody>
      </p:sp>
      <p:grpSp>
        <p:nvGrpSpPr>
          <p:cNvPr id="520" name="Google Shape;520;p49"/>
          <p:cNvGrpSpPr/>
          <p:nvPr/>
        </p:nvGrpSpPr>
        <p:grpSpPr>
          <a:xfrm>
            <a:off x="2725389" y="1691275"/>
            <a:ext cx="5278800" cy="3468901"/>
            <a:chOff x="0" y="26346"/>
            <a:chExt cx="5278800" cy="3468901"/>
          </a:xfrm>
        </p:grpSpPr>
        <p:sp>
          <p:nvSpPr>
            <p:cNvPr id="521" name="Google Shape;521;p49"/>
            <p:cNvSpPr/>
            <p:nvPr/>
          </p:nvSpPr>
          <p:spPr>
            <a:xfrm>
              <a:off x="0" y="26346"/>
              <a:ext cx="5278800" cy="617700"/>
            </a:xfrm>
            <a:prstGeom prst="roundRect">
              <a:avLst>
                <a:gd name="adj" fmla="val 16667"/>
              </a:avLst>
            </a:prstGeom>
            <a:solidFill>
              <a:srgbClr val="DDEAF6"/>
            </a:solidFill>
            <a:ln w="9525" cap="flat" cmpd="sng">
              <a:solidFill>
                <a:srgbClr val="0055A5"/>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49"/>
            <p:cNvSpPr txBox="1"/>
            <p:nvPr/>
          </p:nvSpPr>
          <p:spPr>
            <a:xfrm>
              <a:off x="30157" y="56503"/>
              <a:ext cx="5218500" cy="557400"/>
            </a:xfrm>
            <a:prstGeom prst="rect">
              <a:avLst/>
            </a:prstGeom>
            <a:solidFill>
              <a:srgbClr val="CFE2F3"/>
            </a:solidFill>
            <a:ln>
              <a:noFill/>
            </a:ln>
          </p:spPr>
          <p:txBody>
            <a:bodyPr spcFirstLastPara="1" wrap="square" lIns="68575" tIns="68575" rIns="68575" bIns="68575" anchor="ctr" anchorCtr="0">
              <a:noAutofit/>
            </a:bodyPr>
            <a:lstStyle/>
            <a:p>
              <a:pPr marL="0" marR="0" lvl="0" indent="0" algn="l" rtl="0">
                <a:lnSpc>
                  <a:spcPct val="90000"/>
                </a:lnSpc>
                <a:spcBef>
                  <a:spcPts val="0"/>
                </a:spcBef>
                <a:spcAft>
                  <a:spcPts val="0"/>
                </a:spcAft>
                <a:buClr>
                  <a:srgbClr val="0055A5"/>
                </a:buClr>
                <a:buSzPts val="1800"/>
                <a:buFont typeface="Quattrocento Sans"/>
                <a:buNone/>
              </a:pPr>
              <a:r>
                <a:rPr lang="en-US" sz="1800" b="0">
                  <a:solidFill>
                    <a:srgbClr val="0055A5"/>
                  </a:solidFill>
                  <a:latin typeface="Quattrocento Sans"/>
                  <a:ea typeface="Quattrocento Sans"/>
                  <a:cs typeface="Quattrocento Sans"/>
                  <a:sym typeface="Quattrocento Sans"/>
                </a:rPr>
                <a:t>1. Overview</a:t>
              </a:r>
              <a:endParaRPr/>
            </a:p>
          </p:txBody>
        </p:sp>
        <p:sp>
          <p:nvSpPr>
            <p:cNvPr id="523" name="Google Shape;523;p49"/>
            <p:cNvSpPr/>
            <p:nvPr/>
          </p:nvSpPr>
          <p:spPr>
            <a:xfrm>
              <a:off x="0" y="739146"/>
              <a:ext cx="5278800" cy="617700"/>
            </a:xfrm>
            <a:prstGeom prst="roundRect">
              <a:avLst>
                <a:gd name="adj" fmla="val 16667"/>
              </a:avLst>
            </a:prstGeom>
            <a:solidFill>
              <a:srgbClr val="DDEAF6"/>
            </a:solidFill>
            <a:ln w="9525" cap="flat" cmpd="sng">
              <a:solidFill>
                <a:srgbClr val="0055A5"/>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49"/>
            <p:cNvSpPr txBox="1"/>
            <p:nvPr/>
          </p:nvSpPr>
          <p:spPr>
            <a:xfrm>
              <a:off x="30157" y="769303"/>
              <a:ext cx="5218500" cy="557400"/>
            </a:xfrm>
            <a:prstGeom prst="rect">
              <a:avLst/>
            </a:prstGeom>
            <a:solidFill>
              <a:srgbClr val="CFE2F3"/>
            </a:solidFill>
            <a:ln>
              <a:noFill/>
            </a:ln>
          </p:spPr>
          <p:txBody>
            <a:bodyPr spcFirstLastPara="1" wrap="square" lIns="68575" tIns="68575" rIns="68575" bIns="68575" anchor="ctr" anchorCtr="0">
              <a:noAutofit/>
            </a:bodyPr>
            <a:lstStyle/>
            <a:p>
              <a:pPr marL="0" marR="0" lvl="0" indent="0" algn="l" rtl="0">
                <a:lnSpc>
                  <a:spcPct val="90000"/>
                </a:lnSpc>
                <a:spcBef>
                  <a:spcPts val="0"/>
                </a:spcBef>
                <a:spcAft>
                  <a:spcPts val="0"/>
                </a:spcAft>
                <a:buClr>
                  <a:srgbClr val="0055A5"/>
                </a:buClr>
                <a:buSzPts val="1800"/>
                <a:buFont typeface="Quattrocento Sans"/>
                <a:buNone/>
              </a:pPr>
              <a:r>
                <a:rPr lang="en-US" sz="1800" b="0">
                  <a:solidFill>
                    <a:srgbClr val="0055A5"/>
                  </a:solidFill>
                  <a:latin typeface="Quattrocento Sans"/>
                  <a:ea typeface="Quattrocento Sans"/>
                  <a:cs typeface="Quattrocento Sans"/>
                  <a:sym typeface="Quattrocento Sans"/>
                </a:rPr>
                <a:t>2. Incorporat</a:t>
              </a:r>
              <a:r>
                <a:rPr lang="en-US" sz="1800">
                  <a:solidFill>
                    <a:srgbClr val="0055A5"/>
                  </a:solidFill>
                  <a:latin typeface="Quattrocento Sans"/>
                  <a:ea typeface="Quattrocento Sans"/>
                  <a:cs typeface="Quattrocento Sans"/>
                  <a:sym typeface="Quattrocento Sans"/>
                </a:rPr>
                <a:t>ing</a:t>
              </a:r>
              <a:endParaRPr/>
            </a:p>
          </p:txBody>
        </p:sp>
        <p:sp>
          <p:nvSpPr>
            <p:cNvPr id="525" name="Google Shape;525;p49"/>
            <p:cNvSpPr/>
            <p:nvPr/>
          </p:nvSpPr>
          <p:spPr>
            <a:xfrm>
              <a:off x="0" y="1451947"/>
              <a:ext cx="5278800" cy="617700"/>
            </a:xfrm>
            <a:prstGeom prst="roundRect">
              <a:avLst>
                <a:gd name="adj" fmla="val 16667"/>
              </a:avLst>
            </a:prstGeom>
            <a:solidFill>
              <a:srgbClr val="DDEAF6"/>
            </a:solidFill>
            <a:ln w="9525" cap="flat" cmpd="sng">
              <a:solidFill>
                <a:srgbClr val="0055A5"/>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49"/>
            <p:cNvSpPr txBox="1"/>
            <p:nvPr/>
          </p:nvSpPr>
          <p:spPr>
            <a:xfrm>
              <a:off x="30157" y="1482104"/>
              <a:ext cx="5218500" cy="557400"/>
            </a:xfrm>
            <a:prstGeom prst="rect">
              <a:avLst/>
            </a:prstGeom>
            <a:noFill/>
            <a:ln>
              <a:noFill/>
            </a:ln>
          </p:spPr>
          <p:txBody>
            <a:bodyPr spcFirstLastPara="1" wrap="square" lIns="68575" tIns="68575" rIns="68575" bIns="68575" anchor="ctr" anchorCtr="0">
              <a:noAutofit/>
            </a:bodyPr>
            <a:lstStyle/>
            <a:p>
              <a:pPr marL="0" marR="0" lvl="0" indent="0" algn="l" rtl="0">
                <a:lnSpc>
                  <a:spcPct val="90000"/>
                </a:lnSpc>
                <a:spcBef>
                  <a:spcPts val="0"/>
                </a:spcBef>
                <a:spcAft>
                  <a:spcPts val="0"/>
                </a:spcAft>
                <a:buClr>
                  <a:srgbClr val="0055A5"/>
                </a:buClr>
                <a:buSzPts val="1800"/>
                <a:buFont typeface="Quattrocento Sans"/>
                <a:buNone/>
              </a:pPr>
              <a:r>
                <a:rPr lang="en-US" sz="1800" b="0">
                  <a:solidFill>
                    <a:srgbClr val="0055A5"/>
                  </a:solidFill>
                  <a:latin typeface="Quattrocento Sans"/>
                  <a:ea typeface="Quattrocento Sans"/>
                  <a:cs typeface="Quattrocento Sans"/>
                  <a:sym typeface="Quattrocento Sans"/>
                </a:rPr>
                <a:t>3. Benefits vs Limitations</a:t>
              </a:r>
              <a:endParaRPr/>
            </a:p>
          </p:txBody>
        </p:sp>
        <p:sp>
          <p:nvSpPr>
            <p:cNvPr id="527" name="Google Shape;527;p49"/>
            <p:cNvSpPr/>
            <p:nvPr/>
          </p:nvSpPr>
          <p:spPr>
            <a:xfrm>
              <a:off x="0" y="2164747"/>
              <a:ext cx="5278800" cy="617700"/>
            </a:xfrm>
            <a:prstGeom prst="roundRect">
              <a:avLst>
                <a:gd name="adj" fmla="val 16667"/>
              </a:avLst>
            </a:prstGeom>
            <a:solidFill>
              <a:srgbClr val="DDEAF6"/>
            </a:solidFill>
            <a:ln w="9525" cap="flat" cmpd="sng">
              <a:solidFill>
                <a:srgbClr val="0055A5"/>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49"/>
            <p:cNvSpPr txBox="1"/>
            <p:nvPr/>
          </p:nvSpPr>
          <p:spPr>
            <a:xfrm>
              <a:off x="30157" y="2194904"/>
              <a:ext cx="5218500" cy="557400"/>
            </a:xfrm>
            <a:prstGeom prst="rect">
              <a:avLst/>
            </a:prstGeom>
            <a:solidFill>
              <a:srgbClr val="FFD966"/>
            </a:solidFill>
            <a:ln>
              <a:noFill/>
            </a:ln>
          </p:spPr>
          <p:txBody>
            <a:bodyPr spcFirstLastPara="1" wrap="square" lIns="68575" tIns="68575" rIns="68575" bIns="68575" anchor="ctr" anchorCtr="0">
              <a:noAutofit/>
            </a:bodyPr>
            <a:lstStyle/>
            <a:p>
              <a:pPr marL="0" marR="0" lvl="0" indent="0" algn="l" rtl="0">
                <a:lnSpc>
                  <a:spcPct val="90000"/>
                </a:lnSpc>
                <a:spcBef>
                  <a:spcPts val="0"/>
                </a:spcBef>
                <a:spcAft>
                  <a:spcPts val="0"/>
                </a:spcAft>
                <a:buClr>
                  <a:srgbClr val="0055A5"/>
                </a:buClr>
                <a:buSzPts val="1800"/>
                <a:buFont typeface="Quattrocento Sans"/>
                <a:buNone/>
              </a:pPr>
              <a:r>
                <a:rPr lang="en-US" sz="1800" b="0">
                  <a:solidFill>
                    <a:srgbClr val="0055A5"/>
                  </a:solidFill>
                  <a:latin typeface="Quattrocento Sans"/>
                  <a:ea typeface="Quattrocento Sans"/>
                  <a:cs typeface="Quattrocento Sans"/>
                  <a:sym typeface="Quattrocento Sans"/>
                </a:rPr>
                <a:t>4. Live Demo</a:t>
              </a:r>
              <a:endParaRPr/>
            </a:p>
          </p:txBody>
        </p:sp>
        <p:sp>
          <p:nvSpPr>
            <p:cNvPr id="529" name="Google Shape;529;p49"/>
            <p:cNvSpPr/>
            <p:nvPr/>
          </p:nvSpPr>
          <p:spPr>
            <a:xfrm>
              <a:off x="0" y="2877547"/>
              <a:ext cx="5278800" cy="617700"/>
            </a:xfrm>
            <a:prstGeom prst="roundRect">
              <a:avLst>
                <a:gd name="adj" fmla="val 16667"/>
              </a:avLst>
            </a:prstGeom>
            <a:solidFill>
              <a:srgbClr val="DDEAF6"/>
            </a:solidFill>
            <a:ln w="9525" cap="flat" cmpd="sng">
              <a:solidFill>
                <a:srgbClr val="0055A5"/>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49"/>
            <p:cNvSpPr txBox="1"/>
            <p:nvPr/>
          </p:nvSpPr>
          <p:spPr>
            <a:xfrm>
              <a:off x="30157" y="2907704"/>
              <a:ext cx="5218500" cy="557400"/>
            </a:xfrm>
            <a:prstGeom prst="rect">
              <a:avLst/>
            </a:prstGeom>
            <a:noFill/>
            <a:ln>
              <a:noFill/>
            </a:ln>
          </p:spPr>
          <p:txBody>
            <a:bodyPr spcFirstLastPara="1" wrap="square" lIns="68575" tIns="68575" rIns="68575" bIns="68575" anchor="ctr" anchorCtr="0">
              <a:noAutofit/>
            </a:bodyPr>
            <a:lstStyle/>
            <a:p>
              <a:pPr marL="0" marR="0" lvl="0" indent="0" algn="l" rtl="0">
                <a:lnSpc>
                  <a:spcPct val="90000"/>
                </a:lnSpc>
                <a:spcBef>
                  <a:spcPts val="0"/>
                </a:spcBef>
                <a:spcAft>
                  <a:spcPts val="0"/>
                </a:spcAft>
                <a:buClr>
                  <a:srgbClr val="0055A5"/>
                </a:buClr>
                <a:buSzPts val="1800"/>
                <a:buFont typeface="Quattrocento Sans"/>
                <a:buNone/>
              </a:pPr>
              <a:r>
                <a:rPr lang="en-US" sz="1800" b="0">
                  <a:solidFill>
                    <a:srgbClr val="0055A5"/>
                  </a:solidFill>
                  <a:latin typeface="Quattrocento Sans"/>
                  <a:ea typeface="Quattrocento Sans"/>
                  <a:cs typeface="Quattrocento Sans"/>
                  <a:sym typeface="Quattrocento Sans"/>
                </a:rPr>
                <a:t>5. Conclusion </a:t>
              </a:r>
              <a:r>
                <a:rPr lang="en-US" sz="1800">
                  <a:solidFill>
                    <a:srgbClr val="0055A5"/>
                  </a:solidFill>
                  <a:latin typeface="Quattrocento Sans"/>
                  <a:ea typeface="Quattrocento Sans"/>
                  <a:cs typeface="Quattrocento Sans"/>
                  <a:sym typeface="Quattrocento Sans"/>
                </a:rPr>
                <a:t>+ </a:t>
              </a:r>
              <a:r>
                <a:rPr lang="en-US" sz="1800" b="0">
                  <a:solidFill>
                    <a:srgbClr val="0055A5"/>
                  </a:solidFill>
                  <a:latin typeface="Quattrocento Sans"/>
                  <a:ea typeface="Quattrocento Sans"/>
                  <a:cs typeface="Quattrocento Sans"/>
                  <a:sym typeface="Quattrocento Sans"/>
                </a:rPr>
                <a:t>Q&amp;A</a:t>
              </a:r>
              <a:endParaRPr/>
            </a:p>
          </p:txBody>
        </p:sp>
      </p:grpSp>
      <p:pic>
        <p:nvPicPr>
          <p:cNvPr id="531" name="Google Shape;531;p49" descr="List with solid fill"/>
          <p:cNvPicPr preferRelativeResize="0"/>
          <p:nvPr/>
        </p:nvPicPr>
        <p:blipFill rotWithShape="1">
          <a:blip r:embed="rId3">
            <a:alphaModFix/>
          </a:blip>
          <a:srcRect/>
          <a:stretch/>
        </p:blipFill>
        <p:spPr>
          <a:xfrm>
            <a:off x="6937312" y="1735493"/>
            <a:ext cx="525625" cy="525625"/>
          </a:xfrm>
          <a:prstGeom prst="rect">
            <a:avLst/>
          </a:prstGeom>
          <a:noFill/>
          <a:ln>
            <a:noFill/>
          </a:ln>
        </p:spPr>
      </p:pic>
      <p:pic>
        <p:nvPicPr>
          <p:cNvPr id="532" name="Google Shape;532;p49" descr="Questions with solid fill"/>
          <p:cNvPicPr preferRelativeResize="0"/>
          <p:nvPr/>
        </p:nvPicPr>
        <p:blipFill rotWithShape="1">
          <a:blip r:embed="rId4">
            <a:alphaModFix/>
          </a:blip>
          <a:srcRect/>
          <a:stretch/>
        </p:blipFill>
        <p:spPr>
          <a:xfrm>
            <a:off x="6945085" y="4596882"/>
            <a:ext cx="471197" cy="478972"/>
          </a:xfrm>
          <a:prstGeom prst="rect">
            <a:avLst/>
          </a:prstGeom>
          <a:noFill/>
          <a:ln>
            <a:noFill/>
          </a:ln>
        </p:spPr>
      </p:pic>
      <p:pic>
        <p:nvPicPr>
          <p:cNvPr id="533" name="Google Shape;533;p49" descr="Monitor with solid fill"/>
          <p:cNvPicPr preferRelativeResize="0"/>
          <p:nvPr/>
        </p:nvPicPr>
        <p:blipFill rotWithShape="1">
          <a:blip r:embed="rId5">
            <a:alphaModFix/>
          </a:blip>
          <a:srcRect/>
          <a:stretch/>
        </p:blipFill>
        <p:spPr>
          <a:xfrm>
            <a:off x="6937310" y="3889309"/>
            <a:ext cx="486748" cy="486748"/>
          </a:xfrm>
          <a:prstGeom prst="rect">
            <a:avLst/>
          </a:prstGeom>
          <a:noFill/>
          <a:ln>
            <a:noFill/>
          </a:ln>
        </p:spPr>
      </p:pic>
      <p:pic>
        <p:nvPicPr>
          <p:cNvPr id="534" name="Google Shape;534;p49" descr="Thumbs up sign with solid fill"/>
          <p:cNvPicPr preferRelativeResize="0"/>
          <p:nvPr/>
        </p:nvPicPr>
        <p:blipFill rotWithShape="1">
          <a:blip r:embed="rId6">
            <a:alphaModFix/>
          </a:blip>
          <a:srcRect/>
          <a:stretch/>
        </p:blipFill>
        <p:spPr>
          <a:xfrm>
            <a:off x="6875106" y="3236168"/>
            <a:ext cx="315686" cy="315686"/>
          </a:xfrm>
          <a:prstGeom prst="rect">
            <a:avLst/>
          </a:prstGeom>
          <a:noFill/>
          <a:ln>
            <a:noFill/>
          </a:ln>
        </p:spPr>
      </p:pic>
      <p:pic>
        <p:nvPicPr>
          <p:cNvPr id="535" name="Google Shape;535;p49" descr="Thumbs up sign with solid fill"/>
          <p:cNvPicPr preferRelativeResize="0"/>
          <p:nvPr/>
        </p:nvPicPr>
        <p:blipFill rotWithShape="1">
          <a:blip r:embed="rId6">
            <a:alphaModFix/>
          </a:blip>
          <a:srcRect/>
          <a:stretch/>
        </p:blipFill>
        <p:spPr>
          <a:xfrm rot="10800000">
            <a:off x="7155024" y="3236168"/>
            <a:ext cx="315686" cy="315686"/>
          </a:xfrm>
          <a:prstGeom prst="rect">
            <a:avLst/>
          </a:prstGeom>
          <a:noFill/>
          <a:ln>
            <a:noFill/>
          </a:ln>
        </p:spPr>
      </p:pic>
      <p:pic>
        <p:nvPicPr>
          <p:cNvPr id="536" name="Google Shape;536;p49" descr="Teacher with solid fill"/>
          <p:cNvPicPr preferRelativeResize="0"/>
          <p:nvPr/>
        </p:nvPicPr>
        <p:blipFill rotWithShape="1">
          <a:blip r:embed="rId7">
            <a:alphaModFix/>
          </a:blip>
          <a:srcRect/>
          <a:stretch/>
        </p:blipFill>
        <p:spPr>
          <a:xfrm>
            <a:off x="6859555" y="2419739"/>
            <a:ext cx="603380" cy="60338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08"/>
        <p:cNvGrpSpPr/>
        <p:nvPr/>
      </p:nvGrpSpPr>
      <p:grpSpPr>
        <a:xfrm>
          <a:off x="0" y="0"/>
          <a:ext cx="0" cy="0"/>
          <a:chOff x="0" y="0"/>
          <a:chExt cx="0" cy="0"/>
        </a:xfrm>
      </p:grpSpPr>
      <p:sp>
        <p:nvSpPr>
          <p:cNvPr id="510" name="Google Shape;510;p48"/>
          <p:cNvSpPr txBox="1"/>
          <p:nvPr/>
        </p:nvSpPr>
        <p:spPr>
          <a:xfrm>
            <a:off x="265642" y="255254"/>
            <a:ext cx="10941000" cy="387300"/>
          </a:xfrm>
          <a:prstGeom prst="rect">
            <a:avLst/>
          </a:prstGeom>
          <a:noFill/>
          <a:ln>
            <a:noFill/>
          </a:ln>
        </p:spPr>
        <p:txBody>
          <a:bodyPr spcFirstLastPara="1" wrap="square" lIns="65900" tIns="32950" rIns="65900" bIns="32950" anchor="ctr" anchorCtr="0">
            <a:noAutofit/>
          </a:bodyPr>
          <a:lstStyle/>
          <a:p>
            <a:pPr marL="0" lvl="0" indent="0" algn="l" rtl="0">
              <a:lnSpc>
                <a:spcPct val="90000"/>
              </a:lnSpc>
              <a:spcBef>
                <a:spcPts val="0"/>
              </a:spcBef>
              <a:spcAft>
                <a:spcPts val="0"/>
              </a:spcAft>
              <a:buClr>
                <a:srgbClr val="3171CF"/>
              </a:buClr>
              <a:buSzPts val="3200"/>
              <a:buFont typeface="Arial"/>
              <a:buNone/>
            </a:pPr>
            <a:r>
              <a:rPr lang="en-US" sz="3200" b="1" dirty="0">
                <a:solidFill>
                  <a:srgbClr val="3171CF"/>
                </a:solidFill>
                <a:latin typeface="Quattrocento Sans"/>
                <a:ea typeface="Quattrocento Sans"/>
                <a:cs typeface="Quattrocento Sans"/>
                <a:sym typeface="Quattrocento Sans"/>
              </a:rPr>
              <a:t>Live Demo Video</a:t>
            </a:r>
            <a:endParaRPr sz="3200" b="1" dirty="0">
              <a:solidFill>
                <a:srgbClr val="3171CF"/>
              </a:solidFill>
              <a:latin typeface="Quattrocento Sans"/>
              <a:ea typeface="Quattrocento Sans"/>
              <a:cs typeface="Quattrocento Sans"/>
              <a:sym typeface="Quattrocento Sans"/>
            </a:endParaRPr>
          </a:p>
        </p:txBody>
      </p:sp>
    </p:spTree>
    <p:extLst>
      <p:ext uri="{BB962C8B-B14F-4D97-AF65-F5344CB8AC3E}">
        <p14:creationId xmlns:p14="http://schemas.microsoft.com/office/powerpoint/2010/main" val="36236793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40"/>
        <p:cNvGrpSpPr/>
        <p:nvPr/>
      </p:nvGrpSpPr>
      <p:grpSpPr>
        <a:xfrm>
          <a:off x="0" y="0"/>
          <a:ext cx="0" cy="0"/>
          <a:chOff x="0" y="0"/>
          <a:chExt cx="0" cy="0"/>
        </a:xfrm>
      </p:grpSpPr>
      <p:sp>
        <p:nvSpPr>
          <p:cNvPr id="541" name="Google Shape;541;p50"/>
          <p:cNvSpPr txBox="1">
            <a:spLocks noGrp="1"/>
          </p:cNvSpPr>
          <p:nvPr>
            <p:ph type="subTitle" idx="1"/>
          </p:nvPr>
        </p:nvSpPr>
        <p:spPr>
          <a:prstGeom prst="rect">
            <a:avLst/>
          </a:prstGeom>
          <a:noFill/>
          <a:ln>
            <a:noFill/>
          </a:ln>
        </p:spPr>
        <p:txBody>
          <a:bodyPr spcFirstLastPara="1" wrap="square" lIns="65900" tIns="32950" rIns="65900" bIns="32950" anchor="ctr" anchorCtr="0">
            <a:noAutofit/>
          </a:bodyPr>
          <a:lstStyle/>
          <a:p>
            <a:pPr marL="0" lvl="0" indent="0" algn="l" rtl="0">
              <a:lnSpc>
                <a:spcPct val="90000"/>
              </a:lnSpc>
              <a:spcBef>
                <a:spcPts val="0"/>
              </a:spcBef>
              <a:spcAft>
                <a:spcPts val="0"/>
              </a:spcAft>
              <a:buClr>
                <a:srgbClr val="3171CF"/>
              </a:buClr>
              <a:buSzPts val="3200"/>
              <a:buNone/>
            </a:pPr>
            <a:r>
              <a:rPr lang="en-US" sz="3200">
                <a:solidFill>
                  <a:srgbClr val="3171CF"/>
                </a:solidFill>
                <a:latin typeface="Quattrocento Sans"/>
                <a:ea typeface="Quattrocento Sans"/>
                <a:cs typeface="Quattrocento Sans"/>
                <a:sym typeface="Quattrocento Sans"/>
              </a:rPr>
              <a:t>Presentation Agenda</a:t>
            </a:r>
            <a:endParaRPr sz="3200">
              <a:solidFill>
                <a:srgbClr val="3171CF"/>
              </a:solidFill>
              <a:latin typeface="Quattrocento Sans"/>
              <a:ea typeface="Quattrocento Sans"/>
              <a:cs typeface="Quattrocento Sans"/>
              <a:sym typeface="Quattrocento Sans"/>
            </a:endParaRPr>
          </a:p>
        </p:txBody>
      </p:sp>
      <p:grpSp>
        <p:nvGrpSpPr>
          <p:cNvPr id="542" name="Google Shape;542;p50"/>
          <p:cNvGrpSpPr/>
          <p:nvPr/>
        </p:nvGrpSpPr>
        <p:grpSpPr>
          <a:xfrm>
            <a:off x="2725389" y="1691275"/>
            <a:ext cx="5278800" cy="3468901"/>
            <a:chOff x="0" y="26346"/>
            <a:chExt cx="5278800" cy="3468901"/>
          </a:xfrm>
        </p:grpSpPr>
        <p:sp>
          <p:nvSpPr>
            <p:cNvPr id="543" name="Google Shape;543;p50"/>
            <p:cNvSpPr/>
            <p:nvPr/>
          </p:nvSpPr>
          <p:spPr>
            <a:xfrm>
              <a:off x="0" y="26346"/>
              <a:ext cx="5278800" cy="617700"/>
            </a:xfrm>
            <a:prstGeom prst="roundRect">
              <a:avLst>
                <a:gd name="adj" fmla="val 16667"/>
              </a:avLst>
            </a:prstGeom>
            <a:solidFill>
              <a:srgbClr val="DDEAF6"/>
            </a:solidFill>
            <a:ln w="9525" cap="flat" cmpd="sng">
              <a:solidFill>
                <a:srgbClr val="0055A5"/>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50"/>
            <p:cNvSpPr txBox="1"/>
            <p:nvPr/>
          </p:nvSpPr>
          <p:spPr>
            <a:xfrm>
              <a:off x="30157" y="56503"/>
              <a:ext cx="5218500" cy="557400"/>
            </a:xfrm>
            <a:prstGeom prst="rect">
              <a:avLst/>
            </a:prstGeom>
            <a:solidFill>
              <a:srgbClr val="CFE2F3"/>
            </a:solidFill>
            <a:ln>
              <a:noFill/>
            </a:ln>
          </p:spPr>
          <p:txBody>
            <a:bodyPr spcFirstLastPara="1" wrap="square" lIns="68575" tIns="68575" rIns="68575" bIns="68575" anchor="ctr" anchorCtr="0">
              <a:noAutofit/>
            </a:bodyPr>
            <a:lstStyle/>
            <a:p>
              <a:pPr marL="0" marR="0" lvl="0" indent="0" algn="l" rtl="0">
                <a:lnSpc>
                  <a:spcPct val="90000"/>
                </a:lnSpc>
                <a:spcBef>
                  <a:spcPts val="0"/>
                </a:spcBef>
                <a:spcAft>
                  <a:spcPts val="0"/>
                </a:spcAft>
                <a:buClr>
                  <a:srgbClr val="0055A5"/>
                </a:buClr>
                <a:buSzPts val="1800"/>
                <a:buFont typeface="Quattrocento Sans"/>
                <a:buNone/>
              </a:pPr>
              <a:r>
                <a:rPr lang="en-US" sz="1800" b="0">
                  <a:solidFill>
                    <a:srgbClr val="0055A5"/>
                  </a:solidFill>
                  <a:latin typeface="Quattrocento Sans"/>
                  <a:ea typeface="Quattrocento Sans"/>
                  <a:cs typeface="Quattrocento Sans"/>
                  <a:sym typeface="Quattrocento Sans"/>
                </a:rPr>
                <a:t>1. Overview</a:t>
              </a:r>
              <a:endParaRPr/>
            </a:p>
          </p:txBody>
        </p:sp>
        <p:sp>
          <p:nvSpPr>
            <p:cNvPr id="545" name="Google Shape;545;p50"/>
            <p:cNvSpPr/>
            <p:nvPr/>
          </p:nvSpPr>
          <p:spPr>
            <a:xfrm>
              <a:off x="0" y="739146"/>
              <a:ext cx="5278800" cy="617700"/>
            </a:xfrm>
            <a:prstGeom prst="roundRect">
              <a:avLst>
                <a:gd name="adj" fmla="val 16667"/>
              </a:avLst>
            </a:prstGeom>
            <a:solidFill>
              <a:srgbClr val="DDEAF6"/>
            </a:solidFill>
            <a:ln w="9525" cap="flat" cmpd="sng">
              <a:solidFill>
                <a:srgbClr val="0055A5"/>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50"/>
            <p:cNvSpPr txBox="1"/>
            <p:nvPr/>
          </p:nvSpPr>
          <p:spPr>
            <a:xfrm>
              <a:off x="30157" y="769303"/>
              <a:ext cx="5218500" cy="557400"/>
            </a:xfrm>
            <a:prstGeom prst="rect">
              <a:avLst/>
            </a:prstGeom>
            <a:solidFill>
              <a:srgbClr val="CFE2F3"/>
            </a:solidFill>
            <a:ln>
              <a:noFill/>
            </a:ln>
          </p:spPr>
          <p:txBody>
            <a:bodyPr spcFirstLastPara="1" wrap="square" lIns="68575" tIns="68575" rIns="68575" bIns="68575" anchor="ctr" anchorCtr="0">
              <a:noAutofit/>
            </a:bodyPr>
            <a:lstStyle/>
            <a:p>
              <a:pPr marL="0" marR="0" lvl="0" indent="0" algn="l" rtl="0">
                <a:lnSpc>
                  <a:spcPct val="90000"/>
                </a:lnSpc>
                <a:spcBef>
                  <a:spcPts val="0"/>
                </a:spcBef>
                <a:spcAft>
                  <a:spcPts val="0"/>
                </a:spcAft>
                <a:buClr>
                  <a:srgbClr val="0055A5"/>
                </a:buClr>
                <a:buSzPts val="1800"/>
                <a:buFont typeface="Quattrocento Sans"/>
                <a:buNone/>
              </a:pPr>
              <a:r>
                <a:rPr lang="en-US" sz="1800" b="0">
                  <a:solidFill>
                    <a:srgbClr val="0055A5"/>
                  </a:solidFill>
                  <a:latin typeface="Quattrocento Sans"/>
                  <a:ea typeface="Quattrocento Sans"/>
                  <a:cs typeface="Quattrocento Sans"/>
                  <a:sym typeface="Quattrocento Sans"/>
                </a:rPr>
                <a:t>2. Incorporat</a:t>
              </a:r>
              <a:r>
                <a:rPr lang="en-US" sz="1800">
                  <a:solidFill>
                    <a:srgbClr val="0055A5"/>
                  </a:solidFill>
                  <a:latin typeface="Quattrocento Sans"/>
                  <a:ea typeface="Quattrocento Sans"/>
                  <a:cs typeface="Quattrocento Sans"/>
                  <a:sym typeface="Quattrocento Sans"/>
                </a:rPr>
                <a:t>ing</a:t>
              </a:r>
              <a:endParaRPr/>
            </a:p>
          </p:txBody>
        </p:sp>
        <p:sp>
          <p:nvSpPr>
            <p:cNvPr id="547" name="Google Shape;547;p50"/>
            <p:cNvSpPr/>
            <p:nvPr/>
          </p:nvSpPr>
          <p:spPr>
            <a:xfrm>
              <a:off x="0" y="1451947"/>
              <a:ext cx="5278800" cy="617700"/>
            </a:xfrm>
            <a:prstGeom prst="roundRect">
              <a:avLst>
                <a:gd name="adj" fmla="val 16667"/>
              </a:avLst>
            </a:prstGeom>
            <a:solidFill>
              <a:srgbClr val="DDEAF6"/>
            </a:solidFill>
            <a:ln w="9525" cap="flat" cmpd="sng">
              <a:solidFill>
                <a:srgbClr val="0055A5"/>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50"/>
            <p:cNvSpPr txBox="1"/>
            <p:nvPr/>
          </p:nvSpPr>
          <p:spPr>
            <a:xfrm>
              <a:off x="30157" y="1482104"/>
              <a:ext cx="5218500" cy="557400"/>
            </a:xfrm>
            <a:prstGeom prst="rect">
              <a:avLst/>
            </a:prstGeom>
            <a:noFill/>
            <a:ln>
              <a:noFill/>
            </a:ln>
          </p:spPr>
          <p:txBody>
            <a:bodyPr spcFirstLastPara="1" wrap="square" lIns="68575" tIns="68575" rIns="68575" bIns="68575" anchor="ctr" anchorCtr="0">
              <a:noAutofit/>
            </a:bodyPr>
            <a:lstStyle/>
            <a:p>
              <a:pPr marL="0" marR="0" lvl="0" indent="0" algn="l" rtl="0">
                <a:lnSpc>
                  <a:spcPct val="90000"/>
                </a:lnSpc>
                <a:spcBef>
                  <a:spcPts val="0"/>
                </a:spcBef>
                <a:spcAft>
                  <a:spcPts val="0"/>
                </a:spcAft>
                <a:buClr>
                  <a:srgbClr val="0055A5"/>
                </a:buClr>
                <a:buSzPts val="1800"/>
                <a:buFont typeface="Quattrocento Sans"/>
                <a:buNone/>
              </a:pPr>
              <a:r>
                <a:rPr lang="en-US" sz="1800" b="0">
                  <a:solidFill>
                    <a:srgbClr val="0055A5"/>
                  </a:solidFill>
                  <a:latin typeface="Quattrocento Sans"/>
                  <a:ea typeface="Quattrocento Sans"/>
                  <a:cs typeface="Quattrocento Sans"/>
                  <a:sym typeface="Quattrocento Sans"/>
                </a:rPr>
                <a:t>3. Benefits vs Limitations</a:t>
              </a:r>
              <a:endParaRPr/>
            </a:p>
          </p:txBody>
        </p:sp>
        <p:sp>
          <p:nvSpPr>
            <p:cNvPr id="549" name="Google Shape;549;p50"/>
            <p:cNvSpPr/>
            <p:nvPr/>
          </p:nvSpPr>
          <p:spPr>
            <a:xfrm>
              <a:off x="0" y="2164747"/>
              <a:ext cx="5278800" cy="617700"/>
            </a:xfrm>
            <a:prstGeom prst="roundRect">
              <a:avLst>
                <a:gd name="adj" fmla="val 16667"/>
              </a:avLst>
            </a:prstGeom>
            <a:solidFill>
              <a:srgbClr val="DDEAF6"/>
            </a:solidFill>
            <a:ln w="9525" cap="flat" cmpd="sng">
              <a:solidFill>
                <a:srgbClr val="0055A5"/>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50"/>
            <p:cNvSpPr txBox="1"/>
            <p:nvPr/>
          </p:nvSpPr>
          <p:spPr>
            <a:xfrm>
              <a:off x="30157" y="2194904"/>
              <a:ext cx="5218500" cy="557400"/>
            </a:xfrm>
            <a:prstGeom prst="rect">
              <a:avLst/>
            </a:prstGeom>
            <a:noFill/>
            <a:ln>
              <a:noFill/>
            </a:ln>
          </p:spPr>
          <p:txBody>
            <a:bodyPr spcFirstLastPara="1" wrap="square" lIns="68575" tIns="68575" rIns="68575" bIns="68575" anchor="ctr" anchorCtr="0">
              <a:noAutofit/>
            </a:bodyPr>
            <a:lstStyle/>
            <a:p>
              <a:pPr marL="0" marR="0" lvl="0" indent="0" algn="l" rtl="0">
                <a:lnSpc>
                  <a:spcPct val="90000"/>
                </a:lnSpc>
                <a:spcBef>
                  <a:spcPts val="0"/>
                </a:spcBef>
                <a:spcAft>
                  <a:spcPts val="0"/>
                </a:spcAft>
                <a:buClr>
                  <a:srgbClr val="0055A5"/>
                </a:buClr>
                <a:buSzPts val="1800"/>
                <a:buFont typeface="Quattrocento Sans"/>
                <a:buNone/>
              </a:pPr>
              <a:r>
                <a:rPr lang="en-US" sz="1800" b="0">
                  <a:solidFill>
                    <a:srgbClr val="0055A5"/>
                  </a:solidFill>
                  <a:latin typeface="Quattrocento Sans"/>
                  <a:ea typeface="Quattrocento Sans"/>
                  <a:cs typeface="Quattrocento Sans"/>
                  <a:sym typeface="Quattrocento Sans"/>
                </a:rPr>
                <a:t>4. Live Demo</a:t>
              </a:r>
              <a:endParaRPr/>
            </a:p>
          </p:txBody>
        </p:sp>
        <p:sp>
          <p:nvSpPr>
            <p:cNvPr id="551" name="Google Shape;551;p50"/>
            <p:cNvSpPr/>
            <p:nvPr/>
          </p:nvSpPr>
          <p:spPr>
            <a:xfrm>
              <a:off x="0" y="2877547"/>
              <a:ext cx="5278800" cy="617700"/>
            </a:xfrm>
            <a:prstGeom prst="roundRect">
              <a:avLst>
                <a:gd name="adj" fmla="val 16667"/>
              </a:avLst>
            </a:prstGeom>
            <a:solidFill>
              <a:srgbClr val="DDEAF6"/>
            </a:solidFill>
            <a:ln w="9525" cap="flat" cmpd="sng">
              <a:solidFill>
                <a:srgbClr val="0055A5"/>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50"/>
            <p:cNvSpPr txBox="1"/>
            <p:nvPr/>
          </p:nvSpPr>
          <p:spPr>
            <a:xfrm>
              <a:off x="30157" y="2907704"/>
              <a:ext cx="5218500" cy="557400"/>
            </a:xfrm>
            <a:prstGeom prst="rect">
              <a:avLst/>
            </a:prstGeom>
            <a:solidFill>
              <a:srgbClr val="FFD966"/>
            </a:solidFill>
            <a:ln>
              <a:noFill/>
            </a:ln>
          </p:spPr>
          <p:txBody>
            <a:bodyPr spcFirstLastPara="1" wrap="square" lIns="68575" tIns="68575" rIns="68575" bIns="68575" anchor="ctr" anchorCtr="0">
              <a:noAutofit/>
            </a:bodyPr>
            <a:lstStyle/>
            <a:p>
              <a:pPr marL="0" lvl="0" indent="0" algn="l" rtl="0">
                <a:lnSpc>
                  <a:spcPct val="90000"/>
                </a:lnSpc>
                <a:spcBef>
                  <a:spcPts val="0"/>
                </a:spcBef>
                <a:spcAft>
                  <a:spcPts val="0"/>
                </a:spcAft>
                <a:buClr>
                  <a:srgbClr val="0055A5"/>
                </a:buClr>
                <a:buSzPts val="1800"/>
                <a:buFont typeface="Quattrocento Sans"/>
                <a:buNone/>
              </a:pPr>
              <a:r>
                <a:rPr lang="en-US" sz="1800">
                  <a:solidFill>
                    <a:srgbClr val="0055A5"/>
                  </a:solidFill>
                  <a:latin typeface="Quattrocento Sans"/>
                  <a:ea typeface="Quattrocento Sans"/>
                  <a:cs typeface="Quattrocento Sans"/>
                  <a:sym typeface="Quattrocento Sans"/>
                </a:rPr>
                <a:t>5. Conclusion + Q&amp;A</a:t>
              </a:r>
              <a:endParaRPr sz="1800">
                <a:solidFill>
                  <a:srgbClr val="0055A5"/>
                </a:solidFill>
                <a:latin typeface="Quattrocento Sans"/>
                <a:ea typeface="Quattrocento Sans"/>
                <a:cs typeface="Quattrocento Sans"/>
                <a:sym typeface="Quattrocento Sans"/>
              </a:endParaRPr>
            </a:p>
          </p:txBody>
        </p:sp>
      </p:grpSp>
      <p:pic>
        <p:nvPicPr>
          <p:cNvPr id="553" name="Google Shape;553;p50" descr="List with solid fill"/>
          <p:cNvPicPr preferRelativeResize="0"/>
          <p:nvPr/>
        </p:nvPicPr>
        <p:blipFill rotWithShape="1">
          <a:blip r:embed="rId3">
            <a:alphaModFix/>
          </a:blip>
          <a:srcRect/>
          <a:stretch/>
        </p:blipFill>
        <p:spPr>
          <a:xfrm>
            <a:off x="6937312" y="1735493"/>
            <a:ext cx="525625" cy="525625"/>
          </a:xfrm>
          <a:prstGeom prst="rect">
            <a:avLst/>
          </a:prstGeom>
          <a:noFill/>
          <a:ln>
            <a:noFill/>
          </a:ln>
        </p:spPr>
      </p:pic>
      <p:pic>
        <p:nvPicPr>
          <p:cNvPr id="554" name="Google Shape;554;p50" descr="Questions with solid fill"/>
          <p:cNvPicPr preferRelativeResize="0"/>
          <p:nvPr/>
        </p:nvPicPr>
        <p:blipFill rotWithShape="1">
          <a:blip r:embed="rId4">
            <a:alphaModFix/>
          </a:blip>
          <a:srcRect/>
          <a:stretch/>
        </p:blipFill>
        <p:spPr>
          <a:xfrm>
            <a:off x="6945085" y="4596882"/>
            <a:ext cx="471197" cy="478972"/>
          </a:xfrm>
          <a:prstGeom prst="rect">
            <a:avLst/>
          </a:prstGeom>
          <a:noFill/>
          <a:ln>
            <a:noFill/>
          </a:ln>
        </p:spPr>
      </p:pic>
      <p:pic>
        <p:nvPicPr>
          <p:cNvPr id="555" name="Google Shape;555;p50" descr="Monitor with solid fill"/>
          <p:cNvPicPr preferRelativeResize="0"/>
          <p:nvPr/>
        </p:nvPicPr>
        <p:blipFill rotWithShape="1">
          <a:blip r:embed="rId5">
            <a:alphaModFix/>
          </a:blip>
          <a:srcRect/>
          <a:stretch/>
        </p:blipFill>
        <p:spPr>
          <a:xfrm>
            <a:off x="6937310" y="3889309"/>
            <a:ext cx="486748" cy="486748"/>
          </a:xfrm>
          <a:prstGeom prst="rect">
            <a:avLst/>
          </a:prstGeom>
          <a:noFill/>
          <a:ln>
            <a:noFill/>
          </a:ln>
        </p:spPr>
      </p:pic>
      <p:pic>
        <p:nvPicPr>
          <p:cNvPr id="556" name="Google Shape;556;p50" descr="Thumbs up sign with solid fill"/>
          <p:cNvPicPr preferRelativeResize="0"/>
          <p:nvPr/>
        </p:nvPicPr>
        <p:blipFill rotWithShape="1">
          <a:blip r:embed="rId6">
            <a:alphaModFix/>
          </a:blip>
          <a:srcRect/>
          <a:stretch/>
        </p:blipFill>
        <p:spPr>
          <a:xfrm>
            <a:off x="6875106" y="3236168"/>
            <a:ext cx="315686" cy="315686"/>
          </a:xfrm>
          <a:prstGeom prst="rect">
            <a:avLst/>
          </a:prstGeom>
          <a:noFill/>
          <a:ln>
            <a:noFill/>
          </a:ln>
        </p:spPr>
      </p:pic>
      <p:pic>
        <p:nvPicPr>
          <p:cNvPr id="557" name="Google Shape;557;p50" descr="Thumbs up sign with solid fill"/>
          <p:cNvPicPr preferRelativeResize="0"/>
          <p:nvPr/>
        </p:nvPicPr>
        <p:blipFill rotWithShape="1">
          <a:blip r:embed="rId6">
            <a:alphaModFix/>
          </a:blip>
          <a:srcRect/>
          <a:stretch/>
        </p:blipFill>
        <p:spPr>
          <a:xfrm rot="10800000">
            <a:off x="7155024" y="3236168"/>
            <a:ext cx="315686" cy="315686"/>
          </a:xfrm>
          <a:prstGeom prst="rect">
            <a:avLst/>
          </a:prstGeom>
          <a:noFill/>
          <a:ln>
            <a:noFill/>
          </a:ln>
        </p:spPr>
      </p:pic>
      <p:pic>
        <p:nvPicPr>
          <p:cNvPr id="558" name="Google Shape;558;p50" descr="Teacher with solid fill"/>
          <p:cNvPicPr preferRelativeResize="0"/>
          <p:nvPr/>
        </p:nvPicPr>
        <p:blipFill rotWithShape="1">
          <a:blip r:embed="rId7">
            <a:alphaModFix/>
          </a:blip>
          <a:srcRect/>
          <a:stretch/>
        </p:blipFill>
        <p:spPr>
          <a:xfrm>
            <a:off x="6859555" y="2419739"/>
            <a:ext cx="603380" cy="60338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34"/>
          <p:cNvSpPr txBox="1">
            <a:spLocks noGrp="1"/>
          </p:cNvSpPr>
          <p:nvPr>
            <p:ph type="subTitle" idx="1"/>
          </p:nvPr>
        </p:nvSpPr>
        <p:spPr>
          <a:prstGeom prst="rect">
            <a:avLst/>
          </a:prstGeom>
          <a:noFill/>
          <a:ln>
            <a:noFill/>
          </a:ln>
        </p:spPr>
        <p:txBody>
          <a:bodyPr spcFirstLastPara="1" wrap="square" lIns="65900" tIns="32950" rIns="65900" bIns="32950" anchor="ctr" anchorCtr="0">
            <a:noAutofit/>
          </a:bodyPr>
          <a:lstStyle/>
          <a:p>
            <a:pPr marL="0" lvl="0" indent="0" algn="l" rtl="0">
              <a:lnSpc>
                <a:spcPct val="90000"/>
              </a:lnSpc>
              <a:spcBef>
                <a:spcPts val="0"/>
              </a:spcBef>
              <a:spcAft>
                <a:spcPts val="0"/>
              </a:spcAft>
              <a:buClr>
                <a:srgbClr val="3171CF"/>
              </a:buClr>
              <a:buSzPts val="3200"/>
              <a:buNone/>
            </a:pPr>
            <a:r>
              <a:rPr lang="en-US" sz="3200">
                <a:solidFill>
                  <a:srgbClr val="3171CF"/>
                </a:solidFill>
                <a:latin typeface="Quattrocento Sans"/>
                <a:ea typeface="Quattrocento Sans"/>
                <a:cs typeface="Quattrocento Sans"/>
                <a:sym typeface="Quattrocento Sans"/>
              </a:rPr>
              <a:t>Presentation Agenda</a:t>
            </a:r>
            <a:endParaRPr sz="3200">
              <a:solidFill>
                <a:srgbClr val="3171CF"/>
              </a:solidFill>
              <a:latin typeface="Quattrocento Sans"/>
              <a:ea typeface="Quattrocento Sans"/>
              <a:cs typeface="Quattrocento Sans"/>
              <a:sym typeface="Quattrocento Sans"/>
            </a:endParaRPr>
          </a:p>
        </p:txBody>
      </p:sp>
      <p:grpSp>
        <p:nvGrpSpPr>
          <p:cNvPr id="232" name="Google Shape;232;p34"/>
          <p:cNvGrpSpPr/>
          <p:nvPr/>
        </p:nvGrpSpPr>
        <p:grpSpPr>
          <a:xfrm>
            <a:off x="2725389" y="1691275"/>
            <a:ext cx="5278808" cy="3468961"/>
            <a:chOff x="0" y="26346"/>
            <a:chExt cx="5278808" cy="3468961"/>
          </a:xfrm>
        </p:grpSpPr>
        <p:sp>
          <p:nvSpPr>
            <p:cNvPr id="233" name="Google Shape;233;p34"/>
            <p:cNvSpPr/>
            <p:nvPr/>
          </p:nvSpPr>
          <p:spPr>
            <a:xfrm>
              <a:off x="0" y="26346"/>
              <a:ext cx="5278808" cy="617760"/>
            </a:xfrm>
            <a:prstGeom prst="roundRect">
              <a:avLst>
                <a:gd name="adj" fmla="val 16667"/>
              </a:avLst>
            </a:prstGeom>
            <a:solidFill>
              <a:srgbClr val="DDEAF6"/>
            </a:solidFill>
            <a:ln w="9525" cap="flat" cmpd="sng">
              <a:solidFill>
                <a:srgbClr val="0055A5"/>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34"/>
            <p:cNvSpPr txBox="1"/>
            <p:nvPr/>
          </p:nvSpPr>
          <p:spPr>
            <a:xfrm>
              <a:off x="30157" y="56503"/>
              <a:ext cx="5218494" cy="557446"/>
            </a:xfrm>
            <a:prstGeom prst="rect">
              <a:avLst/>
            </a:prstGeom>
            <a:noFill/>
            <a:ln>
              <a:noFill/>
            </a:ln>
          </p:spPr>
          <p:txBody>
            <a:bodyPr spcFirstLastPara="1" wrap="square" lIns="68575" tIns="68575" rIns="68575" bIns="68575" anchor="ctr" anchorCtr="0">
              <a:noAutofit/>
            </a:bodyPr>
            <a:lstStyle/>
            <a:p>
              <a:pPr marL="0" marR="0" lvl="0" indent="0" algn="l" rtl="0">
                <a:lnSpc>
                  <a:spcPct val="90000"/>
                </a:lnSpc>
                <a:spcBef>
                  <a:spcPts val="0"/>
                </a:spcBef>
                <a:spcAft>
                  <a:spcPts val="0"/>
                </a:spcAft>
                <a:buClr>
                  <a:srgbClr val="0055A5"/>
                </a:buClr>
                <a:buSzPts val="1800"/>
                <a:buFont typeface="Quattrocento Sans"/>
                <a:buNone/>
              </a:pPr>
              <a:r>
                <a:rPr lang="en-US" sz="1800" b="0">
                  <a:solidFill>
                    <a:srgbClr val="0055A5"/>
                  </a:solidFill>
                  <a:latin typeface="Quattrocento Sans"/>
                  <a:ea typeface="Quattrocento Sans"/>
                  <a:cs typeface="Quattrocento Sans"/>
                  <a:sym typeface="Quattrocento Sans"/>
                </a:rPr>
                <a:t>1. Overview</a:t>
              </a:r>
              <a:endParaRPr/>
            </a:p>
          </p:txBody>
        </p:sp>
        <p:sp>
          <p:nvSpPr>
            <p:cNvPr id="235" name="Google Shape;235;p34"/>
            <p:cNvSpPr/>
            <p:nvPr/>
          </p:nvSpPr>
          <p:spPr>
            <a:xfrm>
              <a:off x="0" y="739146"/>
              <a:ext cx="5278808" cy="617760"/>
            </a:xfrm>
            <a:prstGeom prst="roundRect">
              <a:avLst>
                <a:gd name="adj" fmla="val 16667"/>
              </a:avLst>
            </a:prstGeom>
            <a:solidFill>
              <a:srgbClr val="DDEAF6"/>
            </a:solidFill>
            <a:ln w="9525" cap="flat" cmpd="sng">
              <a:solidFill>
                <a:srgbClr val="0055A5"/>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34"/>
            <p:cNvSpPr txBox="1"/>
            <p:nvPr/>
          </p:nvSpPr>
          <p:spPr>
            <a:xfrm>
              <a:off x="30157" y="769303"/>
              <a:ext cx="5218494" cy="557446"/>
            </a:xfrm>
            <a:prstGeom prst="rect">
              <a:avLst/>
            </a:prstGeom>
            <a:noFill/>
            <a:ln>
              <a:noFill/>
            </a:ln>
          </p:spPr>
          <p:txBody>
            <a:bodyPr spcFirstLastPara="1" wrap="square" lIns="68575" tIns="68575" rIns="68575" bIns="68575" anchor="ctr" anchorCtr="0">
              <a:noAutofit/>
            </a:bodyPr>
            <a:lstStyle/>
            <a:p>
              <a:pPr marL="0" marR="0" lvl="0" indent="0" algn="l" rtl="0">
                <a:lnSpc>
                  <a:spcPct val="90000"/>
                </a:lnSpc>
                <a:spcBef>
                  <a:spcPts val="0"/>
                </a:spcBef>
                <a:spcAft>
                  <a:spcPts val="0"/>
                </a:spcAft>
                <a:buClr>
                  <a:srgbClr val="0055A5"/>
                </a:buClr>
                <a:buSzPts val="1800"/>
                <a:buFont typeface="Quattrocento Sans"/>
                <a:buNone/>
              </a:pPr>
              <a:r>
                <a:rPr lang="en-US" sz="1800" b="0">
                  <a:solidFill>
                    <a:srgbClr val="0055A5"/>
                  </a:solidFill>
                  <a:latin typeface="Quattrocento Sans"/>
                  <a:ea typeface="Quattrocento Sans"/>
                  <a:cs typeface="Quattrocento Sans"/>
                  <a:sym typeface="Quattrocento Sans"/>
                </a:rPr>
                <a:t>2. Incorporat</a:t>
              </a:r>
              <a:r>
                <a:rPr lang="en-US" sz="1800">
                  <a:solidFill>
                    <a:srgbClr val="0055A5"/>
                  </a:solidFill>
                  <a:latin typeface="Quattrocento Sans"/>
                  <a:ea typeface="Quattrocento Sans"/>
                  <a:cs typeface="Quattrocento Sans"/>
                  <a:sym typeface="Quattrocento Sans"/>
                </a:rPr>
                <a:t>ing</a:t>
              </a:r>
              <a:endParaRPr/>
            </a:p>
          </p:txBody>
        </p:sp>
        <p:sp>
          <p:nvSpPr>
            <p:cNvPr id="237" name="Google Shape;237;p34"/>
            <p:cNvSpPr/>
            <p:nvPr/>
          </p:nvSpPr>
          <p:spPr>
            <a:xfrm>
              <a:off x="0" y="1451947"/>
              <a:ext cx="5278808" cy="617760"/>
            </a:xfrm>
            <a:prstGeom prst="roundRect">
              <a:avLst>
                <a:gd name="adj" fmla="val 16667"/>
              </a:avLst>
            </a:prstGeom>
            <a:solidFill>
              <a:srgbClr val="DDEAF6"/>
            </a:solidFill>
            <a:ln w="9525" cap="flat" cmpd="sng">
              <a:solidFill>
                <a:srgbClr val="0055A5"/>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34"/>
            <p:cNvSpPr txBox="1"/>
            <p:nvPr/>
          </p:nvSpPr>
          <p:spPr>
            <a:xfrm>
              <a:off x="30157" y="1482104"/>
              <a:ext cx="5218494" cy="557446"/>
            </a:xfrm>
            <a:prstGeom prst="rect">
              <a:avLst/>
            </a:prstGeom>
            <a:noFill/>
            <a:ln>
              <a:noFill/>
            </a:ln>
          </p:spPr>
          <p:txBody>
            <a:bodyPr spcFirstLastPara="1" wrap="square" lIns="68575" tIns="68575" rIns="68575" bIns="68575" anchor="ctr" anchorCtr="0">
              <a:noAutofit/>
            </a:bodyPr>
            <a:lstStyle/>
            <a:p>
              <a:pPr marL="0" marR="0" lvl="0" indent="0" algn="l" rtl="0">
                <a:lnSpc>
                  <a:spcPct val="90000"/>
                </a:lnSpc>
                <a:spcBef>
                  <a:spcPts val="0"/>
                </a:spcBef>
                <a:spcAft>
                  <a:spcPts val="0"/>
                </a:spcAft>
                <a:buClr>
                  <a:srgbClr val="0055A5"/>
                </a:buClr>
                <a:buSzPts val="1800"/>
                <a:buFont typeface="Quattrocento Sans"/>
                <a:buNone/>
              </a:pPr>
              <a:r>
                <a:rPr lang="en-US" sz="1800" b="0">
                  <a:solidFill>
                    <a:srgbClr val="0055A5"/>
                  </a:solidFill>
                  <a:latin typeface="Quattrocento Sans"/>
                  <a:ea typeface="Quattrocento Sans"/>
                  <a:cs typeface="Quattrocento Sans"/>
                  <a:sym typeface="Quattrocento Sans"/>
                </a:rPr>
                <a:t>3. Benefits vs Limitations</a:t>
              </a:r>
              <a:endParaRPr/>
            </a:p>
          </p:txBody>
        </p:sp>
        <p:sp>
          <p:nvSpPr>
            <p:cNvPr id="239" name="Google Shape;239;p34"/>
            <p:cNvSpPr/>
            <p:nvPr/>
          </p:nvSpPr>
          <p:spPr>
            <a:xfrm>
              <a:off x="0" y="2164747"/>
              <a:ext cx="5278808" cy="617760"/>
            </a:xfrm>
            <a:prstGeom prst="roundRect">
              <a:avLst>
                <a:gd name="adj" fmla="val 16667"/>
              </a:avLst>
            </a:prstGeom>
            <a:solidFill>
              <a:srgbClr val="DDEAF6"/>
            </a:solidFill>
            <a:ln w="9525" cap="flat" cmpd="sng">
              <a:solidFill>
                <a:srgbClr val="0055A5"/>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34"/>
            <p:cNvSpPr txBox="1"/>
            <p:nvPr/>
          </p:nvSpPr>
          <p:spPr>
            <a:xfrm>
              <a:off x="30157" y="2194904"/>
              <a:ext cx="5218494" cy="557446"/>
            </a:xfrm>
            <a:prstGeom prst="rect">
              <a:avLst/>
            </a:prstGeom>
            <a:noFill/>
            <a:ln>
              <a:noFill/>
            </a:ln>
          </p:spPr>
          <p:txBody>
            <a:bodyPr spcFirstLastPara="1" wrap="square" lIns="68575" tIns="68575" rIns="68575" bIns="68575" anchor="ctr" anchorCtr="0">
              <a:noAutofit/>
            </a:bodyPr>
            <a:lstStyle/>
            <a:p>
              <a:pPr marL="0" marR="0" lvl="0" indent="0" algn="l" rtl="0">
                <a:lnSpc>
                  <a:spcPct val="90000"/>
                </a:lnSpc>
                <a:spcBef>
                  <a:spcPts val="0"/>
                </a:spcBef>
                <a:spcAft>
                  <a:spcPts val="0"/>
                </a:spcAft>
                <a:buClr>
                  <a:srgbClr val="0055A5"/>
                </a:buClr>
                <a:buSzPts val="1800"/>
                <a:buFont typeface="Quattrocento Sans"/>
                <a:buNone/>
              </a:pPr>
              <a:r>
                <a:rPr lang="en-US" sz="1800" b="0">
                  <a:solidFill>
                    <a:srgbClr val="0055A5"/>
                  </a:solidFill>
                  <a:latin typeface="Quattrocento Sans"/>
                  <a:ea typeface="Quattrocento Sans"/>
                  <a:cs typeface="Quattrocento Sans"/>
                  <a:sym typeface="Quattrocento Sans"/>
                </a:rPr>
                <a:t>4. Live Demo</a:t>
              </a:r>
              <a:endParaRPr/>
            </a:p>
          </p:txBody>
        </p:sp>
        <p:sp>
          <p:nvSpPr>
            <p:cNvPr id="241" name="Google Shape;241;p34"/>
            <p:cNvSpPr/>
            <p:nvPr/>
          </p:nvSpPr>
          <p:spPr>
            <a:xfrm>
              <a:off x="0" y="2877547"/>
              <a:ext cx="5278808" cy="617760"/>
            </a:xfrm>
            <a:prstGeom prst="roundRect">
              <a:avLst>
                <a:gd name="adj" fmla="val 16667"/>
              </a:avLst>
            </a:prstGeom>
            <a:solidFill>
              <a:srgbClr val="DDEAF6"/>
            </a:solidFill>
            <a:ln w="9525" cap="flat" cmpd="sng">
              <a:solidFill>
                <a:srgbClr val="0055A5"/>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34"/>
            <p:cNvSpPr txBox="1"/>
            <p:nvPr/>
          </p:nvSpPr>
          <p:spPr>
            <a:xfrm>
              <a:off x="30157" y="2907704"/>
              <a:ext cx="5218494" cy="557446"/>
            </a:xfrm>
            <a:prstGeom prst="rect">
              <a:avLst/>
            </a:prstGeom>
            <a:noFill/>
            <a:ln>
              <a:noFill/>
            </a:ln>
          </p:spPr>
          <p:txBody>
            <a:bodyPr spcFirstLastPara="1" wrap="square" lIns="68575" tIns="68575" rIns="68575" bIns="68575" anchor="ctr" anchorCtr="0">
              <a:noAutofit/>
            </a:bodyPr>
            <a:lstStyle/>
            <a:p>
              <a:pPr marL="0" lvl="0" indent="0" algn="l" rtl="0">
                <a:lnSpc>
                  <a:spcPct val="90000"/>
                </a:lnSpc>
                <a:spcBef>
                  <a:spcPts val="0"/>
                </a:spcBef>
                <a:spcAft>
                  <a:spcPts val="0"/>
                </a:spcAft>
                <a:buClr>
                  <a:srgbClr val="0055A5"/>
                </a:buClr>
                <a:buSzPts val="1800"/>
                <a:buFont typeface="Quattrocento Sans"/>
                <a:buNone/>
              </a:pPr>
              <a:r>
                <a:rPr lang="en-US" sz="1800">
                  <a:solidFill>
                    <a:srgbClr val="0055A5"/>
                  </a:solidFill>
                  <a:latin typeface="Quattrocento Sans"/>
                  <a:ea typeface="Quattrocento Sans"/>
                  <a:cs typeface="Quattrocento Sans"/>
                  <a:sym typeface="Quattrocento Sans"/>
                </a:rPr>
                <a:t>5. Conclusion + Q&amp;A</a:t>
              </a:r>
              <a:endParaRPr sz="1800">
                <a:solidFill>
                  <a:srgbClr val="0055A5"/>
                </a:solidFill>
                <a:latin typeface="Quattrocento Sans"/>
                <a:ea typeface="Quattrocento Sans"/>
                <a:cs typeface="Quattrocento Sans"/>
                <a:sym typeface="Quattrocento Sans"/>
              </a:endParaRPr>
            </a:p>
          </p:txBody>
        </p:sp>
      </p:grpSp>
      <p:pic>
        <p:nvPicPr>
          <p:cNvPr id="243" name="Google Shape;243;p34" descr="List with solid fill"/>
          <p:cNvPicPr preferRelativeResize="0"/>
          <p:nvPr/>
        </p:nvPicPr>
        <p:blipFill rotWithShape="1">
          <a:blip r:embed="rId3">
            <a:alphaModFix/>
          </a:blip>
          <a:srcRect/>
          <a:stretch/>
        </p:blipFill>
        <p:spPr>
          <a:xfrm>
            <a:off x="6937312" y="1735493"/>
            <a:ext cx="525625" cy="525625"/>
          </a:xfrm>
          <a:prstGeom prst="rect">
            <a:avLst/>
          </a:prstGeom>
          <a:noFill/>
          <a:ln>
            <a:noFill/>
          </a:ln>
        </p:spPr>
      </p:pic>
      <p:pic>
        <p:nvPicPr>
          <p:cNvPr id="244" name="Google Shape;244;p34" descr="Questions with solid fill"/>
          <p:cNvPicPr preferRelativeResize="0"/>
          <p:nvPr/>
        </p:nvPicPr>
        <p:blipFill rotWithShape="1">
          <a:blip r:embed="rId4">
            <a:alphaModFix/>
          </a:blip>
          <a:srcRect/>
          <a:stretch/>
        </p:blipFill>
        <p:spPr>
          <a:xfrm>
            <a:off x="6945085" y="4596882"/>
            <a:ext cx="471197" cy="478972"/>
          </a:xfrm>
          <a:prstGeom prst="rect">
            <a:avLst/>
          </a:prstGeom>
          <a:noFill/>
          <a:ln>
            <a:noFill/>
          </a:ln>
        </p:spPr>
      </p:pic>
      <p:pic>
        <p:nvPicPr>
          <p:cNvPr id="245" name="Google Shape;245;p34" descr="Monitor with solid fill"/>
          <p:cNvPicPr preferRelativeResize="0"/>
          <p:nvPr/>
        </p:nvPicPr>
        <p:blipFill rotWithShape="1">
          <a:blip r:embed="rId5">
            <a:alphaModFix/>
          </a:blip>
          <a:srcRect/>
          <a:stretch/>
        </p:blipFill>
        <p:spPr>
          <a:xfrm>
            <a:off x="6937310" y="3889309"/>
            <a:ext cx="486748" cy="486748"/>
          </a:xfrm>
          <a:prstGeom prst="rect">
            <a:avLst/>
          </a:prstGeom>
          <a:noFill/>
          <a:ln>
            <a:noFill/>
          </a:ln>
        </p:spPr>
      </p:pic>
      <p:pic>
        <p:nvPicPr>
          <p:cNvPr id="246" name="Google Shape;246;p34" descr="Thumbs up sign with solid fill"/>
          <p:cNvPicPr preferRelativeResize="0"/>
          <p:nvPr/>
        </p:nvPicPr>
        <p:blipFill rotWithShape="1">
          <a:blip r:embed="rId6">
            <a:alphaModFix/>
          </a:blip>
          <a:srcRect/>
          <a:stretch/>
        </p:blipFill>
        <p:spPr>
          <a:xfrm>
            <a:off x="6875106" y="3236168"/>
            <a:ext cx="315686" cy="315686"/>
          </a:xfrm>
          <a:prstGeom prst="rect">
            <a:avLst/>
          </a:prstGeom>
          <a:noFill/>
          <a:ln>
            <a:noFill/>
          </a:ln>
        </p:spPr>
      </p:pic>
      <p:pic>
        <p:nvPicPr>
          <p:cNvPr id="247" name="Google Shape;247;p34" descr="Thumbs up sign with solid fill"/>
          <p:cNvPicPr preferRelativeResize="0"/>
          <p:nvPr/>
        </p:nvPicPr>
        <p:blipFill rotWithShape="1">
          <a:blip r:embed="rId6">
            <a:alphaModFix/>
          </a:blip>
          <a:srcRect/>
          <a:stretch/>
        </p:blipFill>
        <p:spPr>
          <a:xfrm rot="10800000">
            <a:off x="7155024" y="3236168"/>
            <a:ext cx="315686" cy="315686"/>
          </a:xfrm>
          <a:prstGeom prst="rect">
            <a:avLst/>
          </a:prstGeom>
          <a:noFill/>
          <a:ln>
            <a:noFill/>
          </a:ln>
        </p:spPr>
      </p:pic>
      <p:pic>
        <p:nvPicPr>
          <p:cNvPr id="248" name="Google Shape;248;p34" descr="Teacher with solid fill"/>
          <p:cNvPicPr preferRelativeResize="0"/>
          <p:nvPr/>
        </p:nvPicPr>
        <p:blipFill rotWithShape="1">
          <a:blip r:embed="rId7">
            <a:alphaModFix/>
          </a:blip>
          <a:srcRect/>
          <a:stretch/>
        </p:blipFill>
        <p:spPr>
          <a:xfrm>
            <a:off x="6859555" y="2419739"/>
            <a:ext cx="603380" cy="60338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62"/>
        <p:cNvGrpSpPr/>
        <p:nvPr/>
      </p:nvGrpSpPr>
      <p:grpSpPr>
        <a:xfrm>
          <a:off x="0" y="0"/>
          <a:ext cx="0" cy="0"/>
          <a:chOff x="0" y="0"/>
          <a:chExt cx="0" cy="0"/>
        </a:xfrm>
      </p:grpSpPr>
      <p:sp>
        <p:nvSpPr>
          <p:cNvPr id="563" name="Google Shape;563;p51"/>
          <p:cNvSpPr txBox="1"/>
          <p:nvPr/>
        </p:nvSpPr>
        <p:spPr>
          <a:xfrm>
            <a:off x="435140" y="207215"/>
            <a:ext cx="6398825" cy="459279"/>
          </a:xfrm>
          <a:prstGeom prst="rect">
            <a:avLst/>
          </a:prstGeom>
          <a:noFill/>
          <a:ln>
            <a:noFill/>
          </a:ln>
        </p:spPr>
        <p:txBody>
          <a:bodyPr spcFirstLastPara="1" wrap="square" lIns="65900" tIns="32950" rIns="65900" bIns="32950" anchor="ctr" anchorCtr="0">
            <a:noAutofit/>
          </a:bodyPr>
          <a:lstStyle/>
          <a:p>
            <a:pPr marL="0" marR="0" lvl="0" indent="0" algn="l" rtl="0">
              <a:lnSpc>
                <a:spcPct val="90000"/>
              </a:lnSpc>
              <a:spcBef>
                <a:spcPts val="0"/>
              </a:spcBef>
              <a:spcAft>
                <a:spcPts val="0"/>
              </a:spcAft>
              <a:buClr>
                <a:srgbClr val="3171CF"/>
              </a:buClr>
              <a:buSzPts val="3200"/>
              <a:buFont typeface="Arial"/>
              <a:buNone/>
            </a:pPr>
            <a:r>
              <a:rPr lang="en-US" sz="3200" b="1">
                <a:solidFill>
                  <a:srgbClr val="3171CF"/>
                </a:solidFill>
                <a:latin typeface="Quattrocento Sans"/>
                <a:ea typeface="Quattrocento Sans"/>
                <a:cs typeface="Quattrocento Sans"/>
                <a:sym typeface="Quattrocento Sans"/>
              </a:rPr>
              <a:t>Q&amp;A</a:t>
            </a:r>
            <a:endParaRPr/>
          </a:p>
        </p:txBody>
      </p:sp>
      <p:pic>
        <p:nvPicPr>
          <p:cNvPr id="564" name="Google Shape;564;p51"/>
          <p:cNvPicPr preferRelativeResize="0"/>
          <p:nvPr/>
        </p:nvPicPr>
        <p:blipFill>
          <a:blip r:embed="rId3">
            <a:alphaModFix/>
          </a:blip>
          <a:stretch>
            <a:fillRect/>
          </a:stretch>
        </p:blipFill>
        <p:spPr>
          <a:xfrm>
            <a:off x="492713" y="722475"/>
            <a:ext cx="11381225" cy="5413051"/>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68"/>
        <p:cNvGrpSpPr/>
        <p:nvPr/>
      </p:nvGrpSpPr>
      <p:grpSpPr>
        <a:xfrm>
          <a:off x="0" y="0"/>
          <a:ext cx="0" cy="0"/>
          <a:chOff x="0" y="0"/>
          <a:chExt cx="0" cy="0"/>
        </a:xfrm>
      </p:grpSpPr>
      <p:sp>
        <p:nvSpPr>
          <p:cNvPr id="569" name="Google Shape;569;p52"/>
          <p:cNvSpPr txBox="1"/>
          <p:nvPr/>
        </p:nvSpPr>
        <p:spPr>
          <a:xfrm>
            <a:off x="435140" y="207215"/>
            <a:ext cx="6398700" cy="459300"/>
          </a:xfrm>
          <a:prstGeom prst="rect">
            <a:avLst/>
          </a:prstGeom>
          <a:noFill/>
          <a:ln>
            <a:noFill/>
          </a:ln>
        </p:spPr>
        <p:txBody>
          <a:bodyPr spcFirstLastPara="1" wrap="square" lIns="65900" tIns="32950" rIns="65900" bIns="32950" anchor="ctr" anchorCtr="0">
            <a:noAutofit/>
          </a:bodyPr>
          <a:lstStyle/>
          <a:p>
            <a:pPr marL="0" marR="0" lvl="0" indent="0" algn="l" rtl="0">
              <a:lnSpc>
                <a:spcPct val="90000"/>
              </a:lnSpc>
              <a:spcBef>
                <a:spcPts val="0"/>
              </a:spcBef>
              <a:spcAft>
                <a:spcPts val="0"/>
              </a:spcAft>
              <a:buClr>
                <a:srgbClr val="3171CF"/>
              </a:buClr>
              <a:buSzPts val="3200"/>
              <a:buFont typeface="Arial"/>
              <a:buNone/>
            </a:pPr>
            <a:r>
              <a:rPr lang="en-US" sz="3200" b="1">
                <a:solidFill>
                  <a:srgbClr val="3171CF"/>
                </a:solidFill>
                <a:latin typeface="Quattrocento Sans"/>
                <a:ea typeface="Quattrocento Sans"/>
                <a:cs typeface="Quattrocento Sans"/>
                <a:sym typeface="Quattrocento Sans"/>
              </a:rPr>
              <a:t>Q&amp;A</a:t>
            </a:r>
            <a:endParaRPr/>
          </a:p>
        </p:txBody>
      </p:sp>
      <p:sp>
        <p:nvSpPr>
          <p:cNvPr id="570" name="Google Shape;570;p52"/>
          <p:cNvSpPr txBox="1"/>
          <p:nvPr/>
        </p:nvSpPr>
        <p:spPr>
          <a:xfrm>
            <a:off x="1202400" y="1751250"/>
            <a:ext cx="9956100" cy="4094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3100" u="sng">
                <a:latin typeface="Quattrocento Sans"/>
                <a:ea typeface="Quattrocento Sans"/>
                <a:cs typeface="Quattrocento Sans"/>
                <a:sym typeface="Quattrocento Sans"/>
              </a:rPr>
              <a:t>Additional Reading </a:t>
            </a:r>
            <a:endParaRPr sz="3100" u="sng">
              <a:latin typeface="Quattrocento Sans"/>
              <a:ea typeface="Quattrocento Sans"/>
              <a:cs typeface="Quattrocento Sans"/>
              <a:sym typeface="Quattrocento Sans"/>
            </a:endParaRPr>
          </a:p>
          <a:p>
            <a:pPr marL="0" lvl="0" indent="0" algn="ctr" rtl="0">
              <a:spcBef>
                <a:spcPts val="0"/>
              </a:spcBef>
              <a:spcAft>
                <a:spcPts val="0"/>
              </a:spcAft>
              <a:buNone/>
            </a:pPr>
            <a:endParaRPr sz="3100" u="sng">
              <a:latin typeface="Quattrocento Sans"/>
              <a:ea typeface="Quattrocento Sans"/>
              <a:cs typeface="Quattrocento Sans"/>
              <a:sym typeface="Quattrocento Sans"/>
            </a:endParaRPr>
          </a:p>
          <a:p>
            <a:pPr marL="0" lvl="0" indent="0" algn="ctr" rtl="0">
              <a:spcBef>
                <a:spcPts val="0"/>
              </a:spcBef>
              <a:spcAft>
                <a:spcPts val="0"/>
              </a:spcAft>
              <a:buNone/>
            </a:pPr>
            <a:r>
              <a:rPr lang="en-US" sz="2400" u="sng">
                <a:solidFill>
                  <a:schemeClr val="hlink"/>
                </a:solidFill>
                <a:latin typeface="Quattrocento Sans"/>
                <a:ea typeface="Quattrocento Sans"/>
                <a:cs typeface="Quattrocento Sans"/>
                <a:sym typeface="Quattrocento Sans"/>
                <a:hlinkClick r:id="rId3"/>
              </a:rPr>
              <a:t>https://code.kx.com/q/wp/multi-thread</a:t>
            </a:r>
            <a:endParaRPr sz="2400">
              <a:latin typeface="Quattrocento Sans"/>
              <a:ea typeface="Quattrocento Sans"/>
              <a:cs typeface="Quattrocento Sans"/>
              <a:sym typeface="Quattrocento Sans"/>
            </a:endParaRPr>
          </a:p>
          <a:p>
            <a:pPr marL="0" lvl="0" indent="0" algn="ctr" rtl="0">
              <a:spcBef>
                <a:spcPts val="0"/>
              </a:spcBef>
              <a:spcAft>
                <a:spcPts val="0"/>
              </a:spcAft>
              <a:buNone/>
            </a:pPr>
            <a:endParaRPr sz="2400">
              <a:latin typeface="Quattrocento Sans"/>
              <a:ea typeface="Quattrocento Sans"/>
              <a:cs typeface="Quattrocento Sans"/>
              <a:sym typeface="Quattrocento Sans"/>
            </a:endParaRPr>
          </a:p>
          <a:p>
            <a:pPr marL="0" lvl="0" indent="0" algn="ctr" rtl="0">
              <a:spcBef>
                <a:spcPts val="0"/>
              </a:spcBef>
              <a:spcAft>
                <a:spcPts val="0"/>
              </a:spcAft>
              <a:buNone/>
            </a:pPr>
            <a:r>
              <a:rPr lang="en-US" sz="2400" u="sng">
                <a:solidFill>
                  <a:schemeClr val="hlink"/>
                </a:solidFill>
                <a:latin typeface="Quattrocento Sans"/>
                <a:ea typeface="Quattrocento Sans"/>
                <a:cs typeface="Quattrocento Sans"/>
                <a:sym typeface="Quattrocento Sans"/>
                <a:hlinkClick r:id="rId4"/>
              </a:rPr>
              <a:t>https://code.kx.com/q/kb/mt-primitives/</a:t>
            </a:r>
            <a:endParaRPr sz="2400">
              <a:latin typeface="Quattrocento Sans"/>
              <a:ea typeface="Quattrocento Sans"/>
              <a:cs typeface="Quattrocento Sans"/>
              <a:sym typeface="Quattrocento Sans"/>
            </a:endParaRPr>
          </a:p>
          <a:p>
            <a:pPr marL="0" lvl="0" indent="0" algn="ctr" rtl="0">
              <a:spcBef>
                <a:spcPts val="0"/>
              </a:spcBef>
              <a:spcAft>
                <a:spcPts val="0"/>
              </a:spcAft>
              <a:buNone/>
            </a:pPr>
            <a:endParaRPr sz="2400">
              <a:latin typeface="Quattrocento Sans"/>
              <a:ea typeface="Quattrocento Sans"/>
              <a:cs typeface="Quattrocento Sans"/>
              <a:sym typeface="Quattrocento Sans"/>
            </a:endParaRPr>
          </a:p>
          <a:p>
            <a:pPr marL="0" lvl="0" indent="0" algn="ctr" rtl="0">
              <a:spcBef>
                <a:spcPts val="0"/>
              </a:spcBef>
              <a:spcAft>
                <a:spcPts val="0"/>
              </a:spcAft>
              <a:buNone/>
            </a:pPr>
            <a:r>
              <a:rPr lang="en-US" sz="2400" u="sng">
                <a:solidFill>
                  <a:schemeClr val="hlink"/>
                </a:solidFill>
                <a:latin typeface="Quattrocento Sans"/>
                <a:ea typeface="Quattrocento Sans"/>
                <a:cs typeface="Quattrocento Sans"/>
                <a:sym typeface="Quattrocento Sans"/>
                <a:hlinkClick r:id="rId5"/>
              </a:rPr>
              <a:t>https://code.kx.com/q/database/segment/</a:t>
            </a:r>
            <a:endParaRPr sz="2400">
              <a:latin typeface="Quattrocento Sans"/>
              <a:ea typeface="Quattrocento Sans"/>
              <a:cs typeface="Quattrocento Sans"/>
              <a:sym typeface="Quattrocento Sans"/>
            </a:endParaRPr>
          </a:p>
          <a:p>
            <a:pPr marL="0" lvl="0" indent="0" algn="ctr" rtl="0">
              <a:spcBef>
                <a:spcPts val="0"/>
              </a:spcBef>
              <a:spcAft>
                <a:spcPts val="0"/>
              </a:spcAft>
              <a:buNone/>
            </a:pPr>
            <a:endParaRPr sz="2400">
              <a:latin typeface="Quattrocento Sans"/>
              <a:ea typeface="Quattrocento Sans"/>
              <a:cs typeface="Quattrocento Sans"/>
              <a:sym typeface="Quattrocento Sans"/>
            </a:endParaRPr>
          </a:p>
          <a:p>
            <a:pPr marL="0" lvl="0" indent="0" algn="ctr" rtl="0">
              <a:spcBef>
                <a:spcPts val="0"/>
              </a:spcBef>
              <a:spcAft>
                <a:spcPts val="0"/>
              </a:spcAft>
              <a:buNone/>
            </a:pPr>
            <a:r>
              <a:rPr lang="en-US" sz="2400" u="sng">
                <a:solidFill>
                  <a:schemeClr val="hlink"/>
                </a:solidFill>
                <a:latin typeface="Quattrocento Sans"/>
                <a:ea typeface="Quattrocento Sans"/>
                <a:cs typeface="Quattrocento Sans"/>
                <a:sym typeface="Quattrocento Sans"/>
                <a:hlinkClick r:id="rId6"/>
              </a:rPr>
              <a:t>https://bencane.com/2012/08/06/troubleshooting-high-io-wait-in-linux/</a:t>
            </a:r>
            <a:endParaRPr sz="2400">
              <a:latin typeface="Quattrocento Sans"/>
              <a:ea typeface="Quattrocento Sans"/>
              <a:cs typeface="Quattrocento Sans"/>
              <a:sym typeface="Quattrocento Sans"/>
            </a:endParaRPr>
          </a:p>
          <a:p>
            <a:pPr marL="0" lvl="0" indent="0" algn="ctr" rtl="0">
              <a:spcBef>
                <a:spcPts val="0"/>
              </a:spcBef>
              <a:spcAft>
                <a:spcPts val="0"/>
              </a:spcAft>
              <a:buNone/>
            </a:pPr>
            <a:endParaRPr sz="2400">
              <a:latin typeface="Quattrocento Sans"/>
              <a:ea typeface="Quattrocento Sans"/>
              <a:cs typeface="Quattrocento Sans"/>
              <a:sym typeface="Quattrocento Sans"/>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74"/>
        <p:cNvGrpSpPr/>
        <p:nvPr/>
      </p:nvGrpSpPr>
      <p:grpSpPr>
        <a:xfrm>
          <a:off x="0" y="0"/>
          <a:ext cx="0" cy="0"/>
          <a:chOff x="0" y="0"/>
          <a:chExt cx="0" cy="0"/>
        </a:xfrm>
      </p:grpSpPr>
      <p:sp>
        <p:nvSpPr>
          <p:cNvPr id="575" name="Google Shape;575;p53"/>
          <p:cNvSpPr txBox="1">
            <a:spLocks noGrp="1"/>
          </p:cNvSpPr>
          <p:nvPr>
            <p:ph type="body" idx="1"/>
          </p:nvPr>
        </p:nvSpPr>
        <p:spPr>
          <a:xfrm>
            <a:off x="270000" y="325117"/>
            <a:ext cx="10941051" cy="387351"/>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2600"/>
              <a:buNone/>
            </a:pPr>
            <a:r>
              <a:rPr lang="en-US" u="sng" dirty="0"/>
              <a:t>Contact Information</a:t>
            </a:r>
            <a:endParaRPr u="sng" dirty="0"/>
          </a:p>
        </p:txBody>
      </p:sp>
      <p:sp>
        <p:nvSpPr>
          <p:cNvPr id="576" name="Google Shape;576;p53"/>
          <p:cNvSpPr txBox="1"/>
          <p:nvPr/>
        </p:nvSpPr>
        <p:spPr>
          <a:xfrm>
            <a:off x="790455" y="5765484"/>
            <a:ext cx="9764184" cy="533544"/>
          </a:xfrm>
          <a:prstGeom prst="rect">
            <a:avLst/>
          </a:prstGeom>
          <a:noFill/>
          <a:ln>
            <a:noFill/>
          </a:ln>
        </p:spPr>
        <p:txBody>
          <a:bodyPr spcFirstLastPara="1" wrap="square" lIns="121900" tIns="60950" rIns="121900" bIns="60950" anchor="t" anchorCtr="0">
            <a:spAutoFit/>
          </a:bodyPr>
          <a:lstStyle/>
          <a:p>
            <a:pPr marL="457189" marR="0" lvl="0" indent="-457189" algn="ctr" rtl="0">
              <a:lnSpc>
                <a:spcPct val="100000"/>
              </a:lnSpc>
              <a:spcBef>
                <a:spcPts val="0"/>
              </a:spcBef>
              <a:spcAft>
                <a:spcPts val="0"/>
              </a:spcAft>
              <a:buClr>
                <a:srgbClr val="888888"/>
              </a:buClr>
              <a:buSzPts val="2667"/>
              <a:buFont typeface="Arial"/>
              <a:buNone/>
            </a:pPr>
            <a:r>
              <a:rPr lang="en-US" sz="2667" b="1">
                <a:solidFill>
                  <a:srgbClr val="888888"/>
                </a:solidFill>
                <a:latin typeface="Calibri"/>
                <a:ea typeface="Calibri"/>
                <a:cs typeface="Calibri"/>
                <a:sym typeface="Calibri"/>
              </a:rPr>
              <a:t>Thank you</a:t>
            </a:r>
            <a:endParaRPr/>
          </a:p>
        </p:txBody>
      </p:sp>
      <p:sp>
        <p:nvSpPr>
          <p:cNvPr id="578" name="Google Shape;578;p53"/>
          <p:cNvSpPr txBox="1"/>
          <p:nvPr/>
        </p:nvSpPr>
        <p:spPr>
          <a:xfrm>
            <a:off x="439544" y="1505219"/>
            <a:ext cx="10646377" cy="3200876"/>
          </a:xfrm>
          <a:prstGeom prst="rect">
            <a:avLst/>
          </a:prstGeom>
          <a:noFill/>
          <a:ln>
            <a:noFill/>
          </a:ln>
        </p:spPr>
        <p:txBody>
          <a:bodyPr spcFirstLastPara="1" wrap="square" lIns="0" tIns="0" rIns="243825" bIns="0" anchor="t" anchorCtr="0">
            <a:spAutoFit/>
          </a:bodyPr>
          <a:lstStyle/>
          <a:p>
            <a:pPr marL="0" marR="0" lvl="0" indent="0" algn="l" rtl="0">
              <a:lnSpc>
                <a:spcPct val="150000"/>
              </a:lnSpc>
              <a:spcBef>
                <a:spcPts val="0"/>
              </a:spcBef>
              <a:spcAft>
                <a:spcPts val="0"/>
              </a:spcAft>
              <a:buNone/>
            </a:pPr>
            <a:r>
              <a:rPr lang="en-US" sz="2400" b="1" dirty="0">
                <a:latin typeface="Tahoma"/>
                <a:ea typeface="Tahoma"/>
                <a:cs typeface="Tahoma"/>
                <a:sym typeface="Tahoma"/>
              </a:rPr>
              <a:t>Calvin Wright</a:t>
            </a:r>
            <a:endParaRPr sz="3600" dirty="0"/>
          </a:p>
          <a:p>
            <a:pPr marL="0" marR="0" lvl="0" indent="0" algn="l" rtl="0">
              <a:lnSpc>
                <a:spcPct val="150000"/>
              </a:lnSpc>
              <a:spcBef>
                <a:spcPts val="0"/>
              </a:spcBef>
              <a:spcAft>
                <a:spcPts val="0"/>
              </a:spcAft>
              <a:buNone/>
            </a:pPr>
            <a:r>
              <a:rPr lang="en-US" sz="2400" i="1" dirty="0">
                <a:latin typeface="Tahoma"/>
                <a:ea typeface="Tahoma"/>
                <a:cs typeface="Tahoma"/>
                <a:sym typeface="Tahoma"/>
              </a:rPr>
              <a:t>Data Analyst</a:t>
            </a:r>
            <a:r>
              <a:rPr lang="en-US" sz="2400" i="1" dirty="0">
                <a:solidFill>
                  <a:srgbClr val="000000"/>
                </a:solidFill>
                <a:latin typeface="Tahoma"/>
                <a:ea typeface="Tahoma"/>
                <a:cs typeface="Tahoma"/>
                <a:sym typeface="Tahoma"/>
              </a:rPr>
              <a:t>, </a:t>
            </a:r>
            <a:r>
              <a:rPr lang="en-US" sz="2400" i="1" dirty="0">
                <a:latin typeface="Tahoma"/>
                <a:ea typeface="Tahoma"/>
                <a:cs typeface="Tahoma"/>
                <a:sym typeface="Tahoma"/>
              </a:rPr>
              <a:t>Seoul, South Korea</a:t>
            </a:r>
            <a:endParaRPr sz="3600" dirty="0"/>
          </a:p>
          <a:p>
            <a:pPr marL="0" marR="0" lvl="0" indent="0" algn="l" rtl="0">
              <a:lnSpc>
                <a:spcPct val="150000"/>
              </a:lnSpc>
              <a:spcBef>
                <a:spcPts val="0"/>
              </a:spcBef>
              <a:spcAft>
                <a:spcPts val="0"/>
              </a:spcAft>
              <a:buNone/>
            </a:pPr>
            <a:endParaRPr lang="en-US" sz="800" dirty="0">
              <a:solidFill>
                <a:srgbClr val="000000"/>
              </a:solidFill>
              <a:latin typeface="Tahoma"/>
              <a:ea typeface="Tahoma"/>
              <a:cs typeface="Tahoma"/>
              <a:sym typeface="Tahoma"/>
            </a:endParaRPr>
          </a:p>
          <a:p>
            <a:pPr marL="0" marR="0" lvl="0" indent="0" algn="l" rtl="0">
              <a:lnSpc>
                <a:spcPct val="150000"/>
              </a:lnSpc>
              <a:spcBef>
                <a:spcPts val="0"/>
              </a:spcBef>
              <a:spcAft>
                <a:spcPts val="0"/>
              </a:spcAft>
              <a:buNone/>
            </a:pPr>
            <a:endParaRPr sz="800" dirty="0">
              <a:solidFill>
                <a:srgbClr val="000000"/>
              </a:solidFill>
              <a:latin typeface="Tahoma"/>
              <a:ea typeface="Tahoma"/>
              <a:cs typeface="Tahoma"/>
              <a:sym typeface="Tahoma"/>
            </a:endParaRPr>
          </a:p>
          <a:p>
            <a:pPr marL="0" marR="0" lvl="0" indent="0" algn="l" rtl="0">
              <a:lnSpc>
                <a:spcPct val="150000"/>
              </a:lnSpc>
              <a:spcBef>
                <a:spcPts val="0"/>
              </a:spcBef>
              <a:spcAft>
                <a:spcPts val="0"/>
              </a:spcAft>
              <a:buNone/>
            </a:pPr>
            <a:r>
              <a:rPr lang="en-US" sz="2400" u="sng" dirty="0">
                <a:solidFill>
                  <a:schemeClr val="hlink"/>
                </a:solidFill>
                <a:latin typeface="Tahoma"/>
                <a:ea typeface="Tahoma"/>
                <a:cs typeface="Tahoma"/>
                <a:sym typeface="Tahoma"/>
                <a:hlinkClick r:id="rId3"/>
              </a:rPr>
              <a:t>Calvin.wright639@gmail.com</a:t>
            </a:r>
            <a:endParaRPr lang="en-US" sz="2400" u="sng" dirty="0">
              <a:solidFill>
                <a:schemeClr val="hlink"/>
              </a:solidFill>
              <a:latin typeface="Tahoma"/>
              <a:ea typeface="Tahoma"/>
              <a:cs typeface="Tahoma"/>
              <a:sym typeface="Tahoma"/>
            </a:endParaRPr>
          </a:p>
          <a:p>
            <a:pPr marL="0" marR="0" lvl="0" indent="0" algn="l" rtl="0">
              <a:lnSpc>
                <a:spcPct val="150000"/>
              </a:lnSpc>
              <a:spcBef>
                <a:spcPts val="0"/>
              </a:spcBef>
              <a:spcAft>
                <a:spcPts val="0"/>
              </a:spcAft>
              <a:buNone/>
            </a:pPr>
            <a:r>
              <a:rPr lang="en-US" sz="2400" u="sng" dirty="0">
                <a:solidFill>
                  <a:schemeClr val="hlink"/>
                </a:solidFill>
                <a:latin typeface="Tahoma"/>
                <a:ea typeface="Tahoma"/>
                <a:cs typeface="Tahoma"/>
                <a:sym typeface="Tahoma"/>
              </a:rPr>
              <a:t>https://www.linkedin.com/in/calvin-wright-871ba1105/</a:t>
            </a:r>
          </a:p>
          <a:p>
            <a:pPr marL="0" marR="0" lvl="0" indent="0" algn="l" rtl="0">
              <a:spcBef>
                <a:spcPts val="0"/>
              </a:spcBef>
              <a:spcAft>
                <a:spcPts val="0"/>
              </a:spcAft>
              <a:buNone/>
            </a:pPr>
            <a:endParaRPr sz="2400" dirty="0">
              <a:solidFill>
                <a:srgbClr val="000000"/>
              </a:solidFill>
              <a:latin typeface="Tahoma"/>
              <a:ea typeface="Tahoma"/>
              <a:cs typeface="Tahoma"/>
              <a:sym typeface="Tahoma"/>
            </a:endParaRPr>
          </a:p>
          <a:p>
            <a:pPr marL="0" marR="0" lvl="0" indent="0" algn="l" rtl="0">
              <a:spcBef>
                <a:spcPts val="0"/>
              </a:spcBef>
              <a:spcAft>
                <a:spcPts val="0"/>
              </a:spcAft>
              <a:buNone/>
            </a:pPr>
            <a:endParaRPr sz="1333" dirty="0">
              <a:solidFill>
                <a:srgbClr val="000000"/>
              </a:solidFill>
              <a:latin typeface="Tahoma"/>
              <a:ea typeface="Tahoma"/>
              <a:cs typeface="Tahoma"/>
              <a:sym typeface="Tahoma"/>
            </a:endParaRPr>
          </a:p>
          <a:p>
            <a:pPr marL="0" marR="0" lvl="0" indent="0" algn="l" rtl="0">
              <a:spcBef>
                <a:spcPts val="0"/>
              </a:spcBef>
              <a:spcAft>
                <a:spcPts val="0"/>
              </a:spcAft>
              <a:buNone/>
            </a:pPr>
            <a:endParaRPr sz="267" dirty="0">
              <a:solidFill>
                <a:srgbClr val="000000"/>
              </a:solidFill>
              <a:latin typeface="Tahoma"/>
              <a:ea typeface="Tahoma"/>
              <a:cs typeface="Tahoma"/>
              <a:sym typeface="Tahom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35"/>
          <p:cNvSpPr txBox="1">
            <a:spLocks noGrp="1"/>
          </p:cNvSpPr>
          <p:nvPr>
            <p:ph type="subTitle" idx="1"/>
          </p:nvPr>
        </p:nvSpPr>
        <p:spPr>
          <a:prstGeom prst="rect">
            <a:avLst/>
          </a:prstGeom>
          <a:noFill/>
          <a:ln>
            <a:noFill/>
          </a:ln>
        </p:spPr>
        <p:txBody>
          <a:bodyPr spcFirstLastPara="1" wrap="square" lIns="65900" tIns="32950" rIns="65900" bIns="32950" anchor="ctr" anchorCtr="0">
            <a:noAutofit/>
          </a:bodyPr>
          <a:lstStyle/>
          <a:p>
            <a:pPr marL="0" lvl="0" indent="0" algn="l" rtl="0">
              <a:lnSpc>
                <a:spcPct val="90000"/>
              </a:lnSpc>
              <a:spcBef>
                <a:spcPts val="0"/>
              </a:spcBef>
              <a:spcAft>
                <a:spcPts val="0"/>
              </a:spcAft>
              <a:buClr>
                <a:srgbClr val="3171CF"/>
              </a:buClr>
              <a:buSzPts val="3200"/>
              <a:buNone/>
            </a:pPr>
            <a:r>
              <a:rPr lang="en-US" sz="3200">
                <a:solidFill>
                  <a:srgbClr val="3171CF"/>
                </a:solidFill>
                <a:latin typeface="Quattrocento Sans"/>
                <a:ea typeface="Quattrocento Sans"/>
                <a:cs typeface="Quattrocento Sans"/>
                <a:sym typeface="Quattrocento Sans"/>
              </a:rPr>
              <a:t>Presentation Agenda</a:t>
            </a:r>
            <a:endParaRPr sz="3200">
              <a:solidFill>
                <a:srgbClr val="3171CF"/>
              </a:solidFill>
              <a:latin typeface="Quattrocento Sans"/>
              <a:ea typeface="Quattrocento Sans"/>
              <a:cs typeface="Quattrocento Sans"/>
              <a:sym typeface="Quattrocento Sans"/>
            </a:endParaRPr>
          </a:p>
        </p:txBody>
      </p:sp>
      <p:grpSp>
        <p:nvGrpSpPr>
          <p:cNvPr id="254" name="Google Shape;254;p35"/>
          <p:cNvGrpSpPr/>
          <p:nvPr/>
        </p:nvGrpSpPr>
        <p:grpSpPr>
          <a:xfrm>
            <a:off x="2725389" y="1691275"/>
            <a:ext cx="5278800" cy="3468901"/>
            <a:chOff x="0" y="26346"/>
            <a:chExt cx="5278800" cy="3468901"/>
          </a:xfrm>
        </p:grpSpPr>
        <p:sp>
          <p:nvSpPr>
            <p:cNvPr id="255" name="Google Shape;255;p35"/>
            <p:cNvSpPr/>
            <p:nvPr/>
          </p:nvSpPr>
          <p:spPr>
            <a:xfrm>
              <a:off x="0" y="26346"/>
              <a:ext cx="5278800" cy="617700"/>
            </a:xfrm>
            <a:prstGeom prst="roundRect">
              <a:avLst>
                <a:gd name="adj" fmla="val 16667"/>
              </a:avLst>
            </a:prstGeom>
            <a:solidFill>
              <a:srgbClr val="DDEAF6"/>
            </a:solidFill>
            <a:ln w="9525" cap="flat" cmpd="sng">
              <a:solidFill>
                <a:srgbClr val="0055A5"/>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35"/>
            <p:cNvSpPr txBox="1"/>
            <p:nvPr/>
          </p:nvSpPr>
          <p:spPr>
            <a:xfrm>
              <a:off x="30157" y="56503"/>
              <a:ext cx="5218500" cy="557400"/>
            </a:xfrm>
            <a:prstGeom prst="rect">
              <a:avLst/>
            </a:prstGeom>
            <a:solidFill>
              <a:srgbClr val="FFD966"/>
            </a:solidFill>
            <a:ln>
              <a:noFill/>
            </a:ln>
          </p:spPr>
          <p:txBody>
            <a:bodyPr spcFirstLastPara="1" wrap="square" lIns="68575" tIns="68575" rIns="68575" bIns="68575" anchor="ctr" anchorCtr="0">
              <a:noAutofit/>
            </a:bodyPr>
            <a:lstStyle/>
            <a:p>
              <a:pPr marL="0" marR="0" lvl="0" indent="0" algn="l" rtl="0">
                <a:lnSpc>
                  <a:spcPct val="90000"/>
                </a:lnSpc>
                <a:spcBef>
                  <a:spcPts val="0"/>
                </a:spcBef>
                <a:spcAft>
                  <a:spcPts val="0"/>
                </a:spcAft>
                <a:buClr>
                  <a:srgbClr val="0055A5"/>
                </a:buClr>
                <a:buSzPts val="1800"/>
                <a:buFont typeface="Quattrocento Sans"/>
                <a:buNone/>
              </a:pPr>
              <a:r>
                <a:rPr lang="en-US" sz="1800" b="0">
                  <a:solidFill>
                    <a:srgbClr val="0055A5"/>
                  </a:solidFill>
                  <a:latin typeface="Quattrocento Sans"/>
                  <a:ea typeface="Quattrocento Sans"/>
                  <a:cs typeface="Quattrocento Sans"/>
                  <a:sym typeface="Quattrocento Sans"/>
                </a:rPr>
                <a:t>1. Overview</a:t>
              </a:r>
              <a:endParaRPr/>
            </a:p>
          </p:txBody>
        </p:sp>
        <p:sp>
          <p:nvSpPr>
            <p:cNvPr id="257" name="Google Shape;257;p35"/>
            <p:cNvSpPr/>
            <p:nvPr/>
          </p:nvSpPr>
          <p:spPr>
            <a:xfrm>
              <a:off x="0" y="739146"/>
              <a:ext cx="5278800" cy="617700"/>
            </a:xfrm>
            <a:prstGeom prst="roundRect">
              <a:avLst>
                <a:gd name="adj" fmla="val 16667"/>
              </a:avLst>
            </a:prstGeom>
            <a:solidFill>
              <a:srgbClr val="DDEAF6"/>
            </a:solidFill>
            <a:ln w="9525" cap="flat" cmpd="sng">
              <a:solidFill>
                <a:srgbClr val="0055A5"/>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35"/>
            <p:cNvSpPr txBox="1"/>
            <p:nvPr/>
          </p:nvSpPr>
          <p:spPr>
            <a:xfrm>
              <a:off x="30157" y="769303"/>
              <a:ext cx="5218500" cy="557400"/>
            </a:xfrm>
            <a:prstGeom prst="rect">
              <a:avLst/>
            </a:prstGeom>
            <a:noFill/>
            <a:ln>
              <a:noFill/>
            </a:ln>
          </p:spPr>
          <p:txBody>
            <a:bodyPr spcFirstLastPara="1" wrap="square" lIns="68575" tIns="68575" rIns="68575" bIns="68575" anchor="ctr" anchorCtr="0">
              <a:noAutofit/>
            </a:bodyPr>
            <a:lstStyle/>
            <a:p>
              <a:pPr marL="0" marR="0" lvl="0" indent="0" algn="l" rtl="0">
                <a:lnSpc>
                  <a:spcPct val="90000"/>
                </a:lnSpc>
                <a:spcBef>
                  <a:spcPts val="0"/>
                </a:spcBef>
                <a:spcAft>
                  <a:spcPts val="0"/>
                </a:spcAft>
                <a:buClr>
                  <a:srgbClr val="0055A5"/>
                </a:buClr>
                <a:buSzPts val="1800"/>
                <a:buFont typeface="Quattrocento Sans"/>
                <a:buNone/>
              </a:pPr>
              <a:r>
                <a:rPr lang="en-US" sz="1800" b="0">
                  <a:solidFill>
                    <a:srgbClr val="0055A5"/>
                  </a:solidFill>
                  <a:latin typeface="Quattrocento Sans"/>
                  <a:ea typeface="Quattrocento Sans"/>
                  <a:cs typeface="Quattrocento Sans"/>
                  <a:sym typeface="Quattrocento Sans"/>
                </a:rPr>
                <a:t>2. Incorporat</a:t>
              </a:r>
              <a:r>
                <a:rPr lang="en-US" sz="1800">
                  <a:solidFill>
                    <a:srgbClr val="0055A5"/>
                  </a:solidFill>
                  <a:latin typeface="Quattrocento Sans"/>
                  <a:ea typeface="Quattrocento Sans"/>
                  <a:cs typeface="Quattrocento Sans"/>
                  <a:sym typeface="Quattrocento Sans"/>
                </a:rPr>
                <a:t>ing</a:t>
              </a:r>
              <a:endParaRPr/>
            </a:p>
          </p:txBody>
        </p:sp>
        <p:sp>
          <p:nvSpPr>
            <p:cNvPr id="259" name="Google Shape;259;p35"/>
            <p:cNvSpPr/>
            <p:nvPr/>
          </p:nvSpPr>
          <p:spPr>
            <a:xfrm>
              <a:off x="0" y="1451947"/>
              <a:ext cx="5278800" cy="617700"/>
            </a:xfrm>
            <a:prstGeom prst="roundRect">
              <a:avLst>
                <a:gd name="adj" fmla="val 16667"/>
              </a:avLst>
            </a:prstGeom>
            <a:solidFill>
              <a:srgbClr val="DDEAF6"/>
            </a:solidFill>
            <a:ln w="9525" cap="flat" cmpd="sng">
              <a:solidFill>
                <a:srgbClr val="0055A5"/>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35"/>
            <p:cNvSpPr txBox="1"/>
            <p:nvPr/>
          </p:nvSpPr>
          <p:spPr>
            <a:xfrm>
              <a:off x="30157" y="1482104"/>
              <a:ext cx="5218500" cy="557400"/>
            </a:xfrm>
            <a:prstGeom prst="rect">
              <a:avLst/>
            </a:prstGeom>
            <a:noFill/>
            <a:ln>
              <a:noFill/>
            </a:ln>
          </p:spPr>
          <p:txBody>
            <a:bodyPr spcFirstLastPara="1" wrap="square" lIns="68575" tIns="68575" rIns="68575" bIns="68575" anchor="ctr" anchorCtr="0">
              <a:noAutofit/>
            </a:bodyPr>
            <a:lstStyle/>
            <a:p>
              <a:pPr marL="0" marR="0" lvl="0" indent="0" algn="l" rtl="0">
                <a:lnSpc>
                  <a:spcPct val="90000"/>
                </a:lnSpc>
                <a:spcBef>
                  <a:spcPts val="0"/>
                </a:spcBef>
                <a:spcAft>
                  <a:spcPts val="0"/>
                </a:spcAft>
                <a:buClr>
                  <a:srgbClr val="0055A5"/>
                </a:buClr>
                <a:buSzPts val="1800"/>
                <a:buFont typeface="Quattrocento Sans"/>
                <a:buNone/>
              </a:pPr>
              <a:r>
                <a:rPr lang="en-US" sz="1800" b="0">
                  <a:solidFill>
                    <a:srgbClr val="0055A5"/>
                  </a:solidFill>
                  <a:latin typeface="Quattrocento Sans"/>
                  <a:ea typeface="Quattrocento Sans"/>
                  <a:cs typeface="Quattrocento Sans"/>
                  <a:sym typeface="Quattrocento Sans"/>
                </a:rPr>
                <a:t>3. Benefits vs Limitations</a:t>
              </a:r>
              <a:endParaRPr/>
            </a:p>
          </p:txBody>
        </p:sp>
        <p:sp>
          <p:nvSpPr>
            <p:cNvPr id="261" name="Google Shape;261;p35"/>
            <p:cNvSpPr/>
            <p:nvPr/>
          </p:nvSpPr>
          <p:spPr>
            <a:xfrm>
              <a:off x="0" y="2164747"/>
              <a:ext cx="5278800" cy="617700"/>
            </a:xfrm>
            <a:prstGeom prst="roundRect">
              <a:avLst>
                <a:gd name="adj" fmla="val 16667"/>
              </a:avLst>
            </a:prstGeom>
            <a:solidFill>
              <a:srgbClr val="DDEAF6"/>
            </a:solidFill>
            <a:ln w="9525" cap="flat" cmpd="sng">
              <a:solidFill>
                <a:srgbClr val="0055A5"/>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35"/>
            <p:cNvSpPr txBox="1"/>
            <p:nvPr/>
          </p:nvSpPr>
          <p:spPr>
            <a:xfrm>
              <a:off x="30157" y="2194904"/>
              <a:ext cx="5218500" cy="557400"/>
            </a:xfrm>
            <a:prstGeom prst="rect">
              <a:avLst/>
            </a:prstGeom>
            <a:noFill/>
            <a:ln>
              <a:noFill/>
            </a:ln>
          </p:spPr>
          <p:txBody>
            <a:bodyPr spcFirstLastPara="1" wrap="square" lIns="68575" tIns="68575" rIns="68575" bIns="68575" anchor="ctr" anchorCtr="0">
              <a:noAutofit/>
            </a:bodyPr>
            <a:lstStyle/>
            <a:p>
              <a:pPr marL="0" marR="0" lvl="0" indent="0" algn="l" rtl="0">
                <a:lnSpc>
                  <a:spcPct val="90000"/>
                </a:lnSpc>
                <a:spcBef>
                  <a:spcPts val="0"/>
                </a:spcBef>
                <a:spcAft>
                  <a:spcPts val="0"/>
                </a:spcAft>
                <a:buClr>
                  <a:srgbClr val="0055A5"/>
                </a:buClr>
                <a:buSzPts val="1800"/>
                <a:buFont typeface="Quattrocento Sans"/>
                <a:buNone/>
              </a:pPr>
              <a:r>
                <a:rPr lang="en-US" sz="1800" b="0">
                  <a:solidFill>
                    <a:srgbClr val="0055A5"/>
                  </a:solidFill>
                  <a:latin typeface="Quattrocento Sans"/>
                  <a:ea typeface="Quattrocento Sans"/>
                  <a:cs typeface="Quattrocento Sans"/>
                  <a:sym typeface="Quattrocento Sans"/>
                </a:rPr>
                <a:t>4. Live Demo</a:t>
              </a:r>
              <a:endParaRPr/>
            </a:p>
          </p:txBody>
        </p:sp>
        <p:sp>
          <p:nvSpPr>
            <p:cNvPr id="263" name="Google Shape;263;p35"/>
            <p:cNvSpPr/>
            <p:nvPr/>
          </p:nvSpPr>
          <p:spPr>
            <a:xfrm>
              <a:off x="0" y="2877547"/>
              <a:ext cx="5278800" cy="617700"/>
            </a:xfrm>
            <a:prstGeom prst="roundRect">
              <a:avLst>
                <a:gd name="adj" fmla="val 16667"/>
              </a:avLst>
            </a:prstGeom>
            <a:solidFill>
              <a:srgbClr val="DDEAF6"/>
            </a:solidFill>
            <a:ln w="9525" cap="flat" cmpd="sng">
              <a:solidFill>
                <a:srgbClr val="0055A5"/>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35"/>
            <p:cNvSpPr txBox="1"/>
            <p:nvPr/>
          </p:nvSpPr>
          <p:spPr>
            <a:xfrm>
              <a:off x="30157" y="2907704"/>
              <a:ext cx="5218500" cy="557400"/>
            </a:xfrm>
            <a:prstGeom prst="rect">
              <a:avLst/>
            </a:prstGeom>
            <a:noFill/>
            <a:ln>
              <a:noFill/>
            </a:ln>
          </p:spPr>
          <p:txBody>
            <a:bodyPr spcFirstLastPara="1" wrap="square" lIns="68575" tIns="68575" rIns="68575" bIns="68575" anchor="ctr" anchorCtr="0">
              <a:noAutofit/>
            </a:bodyPr>
            <a:lstStyle/>
            <a:p>
              <a:pPr marL="0" lvl="0" indent="0" algn="l" rtl="0">
                <a:lnSpc>
                  <a:spcPct val="90000"/>
                </a:lnSpc>
                <a:spcBef>
                  <a:spcPts val="0"/>
                </a:spcBef>
                <a:spcAft>
                  <a:spcPts val="0"/>
                </a:spcAft>
                <a:buClr>
                  <a:srgbClr val="0055A5"/>
                </a:buClr>
                <a:buSzPts val="1800"/>
                <a:buFont typeface="Quattrocento Sans"/>
                <a:buNone/>
              </a:pPr>
              <a:r>
                <a:rPr lang="en-US" sz="1800">
                  <a:solidFill>
                    <a:srgbClr val="0055A5"/>
                  </a:solidFill>
                  <a:latin typeface="Quattrocento Sans"/>
                  <a:ea typeface="Quattrocento Sans"/>
                  <a:cs typeface="Quattrocento Sans"/>
                  <a:sym typeface="Quattrocento Sans"/>
                </a:rPr>
                <a:t>5. Conclusion + Q&amp;A</a:t>
              </a:r>
              <a:endParaRPr sz="1800">
                <a:solidFill>
                  <a:srgbClr val="0055A5"/>
                </a:solidFill>
                <a:latin typeface="Quattrocento Sans"/>
                <a:ea typeface="Quattrocento Sans"/>
                <a:cs typeface="Quattrocento Sans"/>
                <a:sym typeface="Quattrocento Sans"/>
              </a:endParaRPr>
            </a:p>
          </p:txBody>
        </p:sp>
      </p:grpSp>
      <p:pic>
        <p:nvPicPr>
          <p:cNvPr id="265" name="Google Shape;265;p35" descr="List with solid fill"/>
          <p:cNvPicPr preferRelativeResize="0"/>
          <p:nvPr/>
        </p:nvPicPr>
        <p:blipFill rotWithShape="1">
          <a:blip r:embed="rId3">
            <a:alphaModFix/>
          </a:blip>
          <a:srcRect/>
          <a:stretch/>
        </p:blipFill>
        <p:spPr>
          <a:xfrm>
            <a:off x="6937312" y="1735493"/>
            <a:ext cx="525625" cy="525625"/>
          </a:xfrm>
          <a:prstGeom prst="rect">
            <a:avLst/>
          </a:prstGeom>
          <a:noFill/>
          <a:ln>
            <a:noFill/>
          </a:ln>
        </p:spPr>
      </p:pic>
      <p:pic>
        <p:nvPicPr>
          <p:cNvPr id="266" name="Google Shape;266;p35" descr="Questions with solid fill"/>
          <p:cNvPicPr preferRelativeResize="0"/>
          <p:nvPr/>
        </p:nvPicPr>
        <p:blipFill rotWithShape="1">
          <a:blip r:embed="rId4">
            <a:alphaModFix/>
          </a:blip>
          <a:srcRect/>
          <a:stretch/>
        </p:blipFill>
        <p:spPr>
          <a:xfrm>
            <a:off x="6945085" y="4596882"/>
            <a:ext cx="471197" cy="478972"/>
          </a:xfrm>
          <a:prstGeom prst="rect">
            <a:avLst/>
          </a:prstGeom>
          <a:noFill/>
          <a:ln>
            <a:noFill/>
          </a:ln>
        </p:spPr>
      </p:pic>
      <p:pic>
        <p:nvPicPr>
          <p:cNvPr id="267" name="Google Shape;267;p35" descr="Monitor with solid fill"/>
          <p:cNvPicPr preferRelativeResize="0"/>
          <p:nvPr/>
        </p:nvPicPr>
        <p:blipFill rotWithShape="1">
          <a:blip r:embed="rId5">
            <a:alphaModFix/>
          </a:blip>
          <a:srcRect/>
          <a:stretch/>
        </p:blipFill>
        <p:spPr>
          <a:xfrm>
            <a:off x="6937310" y="3889309"/>
            <a:ext cx="486748" cy="486748"/>
          </a:xfrm>
          <a:prstGeom prst="rect">
            <a:avLst/>
          </a:prstGeom>
          <a:noFill/>
          <a:ln>
            <a:noFill/>
          </a:ln>
        </p:spPr>
      </p:pic>
      <p:pic>
        <p:nvPicPr>
          <p:cNvPr id="268" name="Google Shape;268;p35" descr="Thumbs up sign with solid fill"/>
          <p:cNvPicPr preferRelativeResize="0"/>
          <p:nvPr/>
        </p:nvPicPr>
        <p:blipFill rotWithShape="1">
          <a:blip r:embed="rId6">
            <a:alphaModFix/>
          </a:blip>
          <a:srcRect/>
          <a:stretch/>
        </p:blipFill>
        <p:spPr>
          <a:xfrm>
            <a:off x="6875106" y="3236168"/>
            <a:ext cx="315686" cy="315686"/>
          </a:xfrm>
          <a:prstGeom prst="rect">
            <a:avLst/>
          </a:prstGeom>
          <a:noFill/>
          <a:ln>
            <a:noFill/>
          </a:ln>
        </p:spPr>
      </p:pic>
      <p:pic>
        <p:nvPicPr>
          <p:cNvPr id="269" name="Google Shape;269;p35" descr="Thumbs up sign with solid fill"/>
          <p:cNvPicPr preferRelativeResize="0"/>
          <p:nvPr/>
        </p:nvPicPr>
        <p:blipFill rotWithShape="1">
          <a:blip r:embed="rId6">
            <a:alphaModFix/>
          </a:blip>
          <a:srcRect/>
          <a:stretch/>
        </p:blipFill>
        <p:spPr>
          <a:xfrm rot="10800000">
            <a:off x="7155024" y="3236168"/>
            <a:ext cx="315686" cy="315686"/>
          </a:xfrm>
          <a:prstGeom prst="rect">
            <a:avLst/>
          </a:prstGeom>
          <a:noFill/>
          <a:ln>
            <a:noFill/>
          </a:ln>
        </p:spPr>
      </p:pic>
      <p:pic>
        <p:nvPicPr>
          <p:cNvPr id="270" name="Google Shape;270;p35" descr="Teacher with solid fill"/>
          <p:cNvPicPr preferRelativeResize="0"/>
          <p:nvPr/>
        </p:nvPicPr>
        <p:blipFill rotWithShape="1">
          <a:blip r:embed="rId7">
            <a:alphaModFix/>
          </a:blip>
          <a:srcRect/>
          <a:stretch/>
        </p:blipFill>
        <p:spPr>
          <a:xfrm>
            <a:off x="6859555" y="2419739"/>
            <a:ext cx="603380" cy="60338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36"/>
          <p:cNvSpPr txBox="1">
            <a:spLocks noGrp="1"/>
          </p:cNvSpPr>
          <p:nvPr>
            <p:ph type="body" idx="1"/>
          </p:nvPr>
        </p:nvSpPr>
        <p:spPr>
          <a:prstGeom prst="rect">
            <a:avLst/>
          </a:prstGeom>
          <a:noFill/>
          <a:ln>
            <a:noFill/>
          </a:ln>
        </p:spPr>
        <p:txBody>
          <a:bodyPr spcFirstLastPara="1" wrap="square" lIns="65900" tIns="32950" rIns="65900" bIns="32950" anchor="ctr" anchorCtr="0">
            <a:noAutofit/>
          </a:bodyPr>
          <a:lstStyle/>
          <a:p>
            <a:pPr marL="0" lvl="0" indent="0" algn="l" rtl="0">
              <a:lnSpc>
                <a:spcPct val="90000"/>
              </a:lnSpc>
              <a:spcBef>
                <a:spcPts val="0"/>
              </a:spcBef>
              <a:spcAft>
                <a:spcPts val="0"/>
              </a:spcAft>
              <a:buClr>
                <a:srgbClr val="3171CF"/>
              </a:buClr>
              <a:buSzPts val="3200"/>
              <a:buNone/>
            </a:pPr>
            <a:r>
              <a:rPr lang="en-US" sz="3200">
                <a:solidFill>
                  <a:srgbClr val="3171CF"/>
                </a:solidFill>
                <a:latin typeface="Quattrocento Sans"/>
                <a:ea typeface="Quattrocento Sans"/>
                <a:cs typeface="Quattrocento Sans"/>
                <a:sym typeface="Quattrocento Sans"/>
              </a:rPr>
              <a:t>Overview</a:t>
            </a:r>
            <a:endParaRPr/>
          </a:p>
        </p:txBody>
      </p:sp>
      <p:sp>
        <p:nvSpPr>
          <p:cNvPr id="277" name="Google Shape;277;p36"/>
          <p:cNvSpPr txBox="1"/>
          <p:nvPr/>
        </p:nvSpPr>
        <p:spPr>
          <a:xfrm>
            <a:off x="269991" y="832886"/>
            <a:ext cx="11556300" cy="4402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Calibri"/>
                <a:ea typeface="Calibri"/>
                <a:cs typeface="Calibri"/>
                <a:sym typeface="Calibri"/>
              </a:rPr>
              <a:t>Kdb+ starts in single-threaded mode by default. This ensures data consistency and that there are no race conditions, as all commands are executed in the order they are received. Multi-threading in kdb+ is achieved by spawning multiple secondary threads.</a:t>
            </a:r>
            <a:endParaRPr sz="2000">
              <a:solidFill>
                <a:schemeClr val="dk1"/>
              </a:solidFill>
              <a:latin typeface="Calibri"/>
              <a:ea typeface="Calibri"/>
              <a:cs typeface="Calibri"/>
              <a:sym typeface="Calibri"/>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To start a q process with multiple threads you can pass the -s N flag. </a:t>
            </a:r>
            <a:endParaRPr sz="2000">
              <a:solidFill>
                <a:schemeClr val="dk1"/>
              </a:solidFill>
              <a:latin typeface="Calibri"/>
              <a:ea typeface="Calibri"/>
              <a:cs typeface="Calibri"/>
              <a:sym typeface="Calibri"/>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Is it always a good idea to use multiple threads?</a:t>
            </a:r>
            <a:endParaRPr sz="2000">
              <a:solidFill>
                <a:schemeClr val="dk1"/>
              </a:solidFill>
              <a:latin typeface="Calibri"/>
              <a:ea typeface="Calibri"/>
              <a:cs typeface="Calibri"/>
              <a:sym typeface="Calibri"/>
            </a:endParaRPr>
          </a:p>
        </p:txBody>
      </p:sp>
      <p:pic>
        <p:nvPicPr>
          <p:cNvPr id="278" name="Google Shape;278;p36"/>
          <p:cNvPicPr preferRelativeResize="0"/>
          <p:nvPr/>
        </p:nvPicPr>
        <p:blipFill>
          <a:blip r:embed="rId3">
            <a:alphaModFix/>
          </a:blip>
          <a:stretch>
            <a:fillRect/>
          </a:stretch>
        </p:blipFill>
        <p:spPr>
          <a:xfrm>
            <a:off x="387350" y="2836175"/>
            <a:ext cx="3765350" cy="19468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37"/>
          <p:cNvSpPr txBox="1">
            <a:spLocks noGrp="1"/>
          </p:cNvSpPr>
          <p:nvPr>
            <p:ph type="body" idx="1"/>
          </p:nvPr>
        </p:nvSpPr>
        <p:spPr>
          <a:prstGeom prst="rect">
            <a:avLst/>
          </a:prstGeom>
          <a:noFill/>
          <a:ln>
            <a:noFill/>
          </a:ln>
        </p:spPr>
        <p:txBody>
          <a:bodyPr spcFirstLastPara="1" wrap="square" lIns="65900" tIns="32950" rIns="65900" bIns="32950" anchor="ctr" anchorCtr="0">
            <a:noAutofit/>
          </a:bodyPr>
          <a:lstStyle/>
          <a:p>
            <a:pPr marL="0" lvl="0" indent="0" algn="l" rtl="0">
              <a:lnSpc>
                <a:spcPct val="90000"/>
              </a:lnSpc>
              <a:spcBef>
                <a:spcPts val="0"/>
              </a:spcBef>
              <a:spcAft>
                <a:spcPts val="0"/>
              </a:spcAft>
              <a:buClr>
                <a:srgbClr val="3171CF"/>
              </a:buClr>
              <a:buSzPts val="3200"/>
              <a:buNone/>
            </a:pPr>
            <a:r>
              <a:rPr lang="en-US" sz="3200">
                <a:solidFill>
                  <a:srgbClr val="3171CF"/>
                </a:solidFill>
                <a:latin typeface="Quattrocento Sans"/>
                <a:ea typeface="Quattrocento Sans"/>
                <a:cs typeface="Quattrocento Sans"/>
                <a:sym typeface="Quattrocento Sans"/>
              </a:rPr>
              <a:t>Overview</a:t>
            </a:r>
            <a:endParaRPr/>
          </a:p>
        </p:txBody>
      </p:sp>
      <p:sp>
        <p:nvSpPr>
          <p:cNvPr id="285" name="Google Shape;285;p37"/>
          <p:cNvSpPr txBox="1"/>
          <p:nvPr/>
        </p:nvSpPr>
        <p:spPr>
          <a:xfrm>
            <a:off x="269991" y="832886"/>
            <a:ext cx="11556300" cy="1831800"/>
          </a:xfrm>
          <a:prstGeom prst="rect">
            <a:avLst/>
          </a:prstGeom>
          <a:noFill/>
          <a:ln>
            <a:noFill/>
          </a:ln>
        </p:spPr>
        <p:txBody>
          <a:bodyPr spcFirstLastPara="1" wrap="square" lIns="91425" tIns="45700" rIns="91425" bIns="45700" anchor="t" anchorCtr="0">
            <a:spAutoFit/>
          </a:bodyPr>
          <a:lstStyle/>
          <a:p>
            <a:pPr marL="0" lvl="0" indent="0" algn="l" rtl="0">
              <a:lnSpc>
                <a:spcPct val="100000"/>
              </a:lnSpc>
              <a:spcBef>
                <a:spcPts val="0"/>
              </a:spcBef>
              <a:spcAft>
                <a:spcPts val="2900"/>
              </a:spcAft>
              <a:buSzPts val="1100"/>
              <a:buNone/>
            </a:pPr>
            <a:r>
              <a:rPr lang="en-US" sz="2300">
                <a:solidFill>
                  <a:schemeClr val="dk1"/>
                </a:solidFill>
                <a:highlight>
                  <a:srgbClr val="FFFFFF"/>
                </a:highlight>
                <a:latin typeface="Calibri"/>
                <a:ea typeface="Calibri"/>
                <a:cs typeface="Calibri"/>
                <a:sym typeface="Calibri"/>
              </a:rPr>
              <a:t>Multithreaded primitives - KDB 4.0</a:t>
            </a:r>
            <a:br>
              <a:rPr lang="en-US" sz="1800">
                <a:solidFill>
                  <a:schemeClr val="dk1"/>
                </a:solidFill>
                <a:highlight>
                  <a:srgbClr val="FFFFFF"/>
                </a:highlight>
                <a:latin typeface="Calibri"/>
                <a:ea typeface="Calibri"/>
                <a:cs typeface="Calibri"/>
                <a:sym typeface="Calibri"/>
              </a:rPr>
            </a:br>
            <a:br>
              <a:rPr lang="en-US" sz="1800">
                <a:solidFill>
                  <a:schemeClr val="dk1"/>
                </a:solidFill>
                <a:highlight>
                  <a:srgbClr val="FFFFFF"/>
                </a:highlight>
                <a:latin typeface="Calibri"/>
                <a:ea typeface="Calibri"/>
                <a:cs typeface="Calibri"/>
                <a:sym typeface="Calibri"/>
              </a:rPr>
            </a:br>
            <a:r>
              <a:rPr lang="en-US" sz="1800">
                <a:solidFill>
                  <a:schemeClr val="dk1"/>
                </a:solidFill>
                <a:highlight>
                  <a:srgbClr val="FFFFFF"/>
                </a:highlight>
                <a:latin typeface="Calibri"/>
                <a:ea typeface="Calibri"/>
                <a:cs typeface="Calibri"/>
                <a:sym typeface="Calibri"/>
              </a:rPr>
              <a:t>With the latest release of kdb there exists some ability to naturally take advantage of multiple threads.</a:t>
            </a:r>
            <a:br>
              <a:rPr lang="en-US" sz="1800">
                <a:solidFill>
                  <a:schemeClr val="dk1"/>
                </a:solidFill>
                <a:highlight>
                  <a:srgbClr val="FFFFFF"/>
                </a:highlight>
              </a:rPr>
            </a:br>
            <a:br>
              <a:rPr lang="en-US" sz="1800">
                <a:solidFill>
                  <a:schemeClr val="dk1"/>
                </a:solidFill>
                <a:highlight>
                  <a:srgbClr val="FFFFFF"/>
                </a:highlight>
              </a:rPr>
            </a:br>
            <a:r>
              <a:rPr lang="en-US" sz="1800" u="sng">
                <a:solidFill>
                  <a:schemeClr val="dk1"/>
                </a:solidFill>
                <a:highlight>
                  <a:srgbClr val="FFFFFF"/>
                </a:highlight>
              </a:rPr>
              <a:t>Primitives</a:t>
            </a:r>
            <a:br>
              <a:rPr lang="en-US" sz="1800">
                <a:solidFill>
                  <a:schemeClr val="dk1"/>
                </a:solidFill>
                <a:highlight>
                  <a:srgbClr val="FFFFFF"/>
                </a:highlight>
              </a:rPr>
            </a:br>
            <a:endParaRPr sz="1800">
              <a:solidFill>
                <a:schemeClr val="dk1"/>
              </a:solidFill>
              <a:highlight>
                <a:srgbClr val="FFFFFF"/>
              </a:highlight>
            </a:endParaRPr>
          </a:p>
        </p:txBody>
      </p:sp>
      <p:sp>
        <p:nvSpPr>
          <p:cNvPr id="286" name="Google Shape;286;p37"/>
          <p:cNvSpPr txBox="1"/>
          <p:nvPr/>
        </p:nvSpPr>
        <p:spPr>
          <a:xfrm>
            <a:off x="270000" y="2470800"/>
            <a:ext cx="9866400" cy="191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250">
                <a:solidFill>
                  <a:srgbClr val="657B83"/>
                </a:solidFill>
                <a:highlight>
                  <a:srgbClr val="FDF6E3"/>
                </a:highlight>
                <a:latin typeface="Courier New"/>
                <a:ea typeface="Courier New"/>
                <a:cs typeface="Courier New"/>
                <a:sym typeface="Courier New"/>
              </a:rPr>
              <a:t>atomics:   abs acos and asin atan ceiling cos div exp floor </a:t>
            </a:r>
            <a:endParaRPr sz="1250">
              <a:solidFill>
                <a:srgbClr val="657B83"/>
              </a:solidFill>
              <a:highlight>
                <a:srgbClr val="FDF6E3"/>
              </a:highlight>
              <a:latin typeface="Courier New"/>
              <a:ea typeface="Courier New"/>
              <a:cs typeface="Courier New"/>
              <a:sym typeface="Courier New"/>
            </a:endParaRPr>
          </a:p>
          <a:p>
            <a:pPr marL="0" lvl="0" indent="0" algn="l" rtl="0">
              <a:spcBef>
                <a:spcPts val="0"/>
              </a:spcBef>
              <a:spcAft>
                <a:spcPts val="0"/>
              </a:spcAft>
              <a:buNone/>
            </a:pPr>
            <a:r>
              <a:rPr lang="en-US" sz="1250">
                <a:solidFill>
                  <a:srgbClr val="657B83"/>
                </a:solidFill>
                <a:highlight>
                  <a:srgbClr val="FDF6E3"/>
                </a:highlight>
                <a:latin typeface="Courier New"/>
                <a:ea typeface="Courier New"/>
                <a:cs typeface="Courier New"/>
                <a:sym typeface="Courier New"/>
              </a:rPr>
              <a:t>           log mod neg not null or reciprocal signum sin sqrt </a:t>
            </a:r>
            <a:endParaRPr sz="1250">
              <a:solidFill>
                <a:srgbClr val="657B83"/>
              </a:solidFill>
              <a:highlight>
                <a:srgbClr val="FDF6E3"/>
              </a:highlight>
              <a:latin typeface="Courier New"/>
              <a:ea typeface="Courier New"/>
              <a:cs typeface="Courier New"/>
              <a:sym typeface="Courier New"/>
            </a:endParaRPr>
          </a:p>
          <a:p>
            <a:pPr marL="0" lvl="0" indent="0" algn="l" rtl="0">
              <a:spcBef>
                <a:spcPts val="0"/>
              </a:spcBef>
              <a:spcAft>
                <a:spcPts val="0"/>
              </a:spcAft>
              <a:buNone/>
            </a:pPr>
            <a:r>
              <a:rPr lang="en-US" sz="1250">
                <a:solidFill>
                  <a:srgbClr val="657B83"/>
                </a:solidFill>
                <a:highlight>
                  <a:srgbClr val="FDF6E3"/>
                </a:highlight>
                <a:latin typeface="Courier New"/>
                <a:ea typeface="Courier New"/>
                <a:cs typeface="Courier New"/>
                <a:sym typeface="Courier New"/>
              </a:rPr>
              <a:t>           tan within xbar xexp xlog + - * % &amp; | &lt; &gt; = &gt;= &lt;= &lt;&gt;</a:t>
            </a:r>
            <a:endParaRPr sz="1250">
              <a:solidFill>
                <a:srgbClr val="657B83"/>
              </a:solidFill>
              <a:highlight>
                <a:srgbClr val="FDF6E3"/>
              </a:highlight>
              <a:latin typeface="Courier New"/>
              <a:ea typeface="Courier New"/>
              <a:cs typeface="Courier New"/>
              <a:sym typeface="Courier New"/>
            </a:endParaRPr>
          </a:p>
          <a:p>
            <a:pPr marL="0" lvl="0" indent="0" algn="l" rtl="0">
              <a:spcBef>
                <a:spcPts val="0"/>
              </a:spcBef>
              <a:spcAft>
                <a:spcPts val="0"/>
              </a:spcAft>
              <a:buNone/>
            </a:pPr>
            <a:r>
              <a:rPr lang="en-US" sz="1250">
                <a:solidFill>
                  <a:srgbClr val="657B83"/>
                </a:solidFill>
                <a:highlight>
                  <a:srgbClr val="FDF6E3"/>
                </a:highlight>
                <a:latin typeface="Courier New"/>
                <a:ea typeface="Courier New"/>
                <a:cs typeface="Courier New"/>
                <a:sym typeface="Courier New"/>
              </a:rPr>
              <a:t>aggregate: all any avg cor cov dev max min scov sdev sum svar var wavg</a:t>
            </a:r>
            <a:endParaRPr sz="1250">
              <a:solidFill>
                <a:srgbClr val="657B83"/>
              </a:solidFill>
              <a:highlight>
                <a:srgbClr val="FDF6E3"/>
              </a:highlight>
              <a:latin typeface="Courier New"/>
              <a:ea typeface="Courier New"/>
              <a:cs typeface="Courier New"/>
              <a:sym typeface="Courier New"/>
            </a:endParaRPr>
          </a:p>
          <a:p>
            <a:pPr marL="0" lvl="0" indent="0" algn="l" rtl="0">
              <a:spcBef>
                <a:spcPts val="0"/>
              </a:spcBef>
              <a:spcAft>
                <a:spcPts val="0"/>
              </a:spcAft>
              <a:buNone/>
            </a:pPr>
            <a:r>
              <a:rPr lang="en-US" sz="1250">
                <a:solidFill>
                  <a:srgbClr val="657B83"/>
                </a:solidFill>
                <a:highlight>
                  <a:srgbClr val="FDF6E3"/>
                </a:highlight>
                <a:latin typeface="Courier New"/>
                <a:ea typeface="Courier New"/>
                <a:cs typeface="Courier New"/>
                <a:sym typeface="Courier New"/>
              </a:rPr>
              <a:t>lookups*:  ?(Find) aj asof bin binr ij in lj uj </a:t>
            </a:r>
            <a:endParaRPr sz="1250">
              <a:solidFill>
                <a:srgbClr val="657B83"/>
              </a:solidFill>
              <a:highlight>
                <a:srgbClr val="FDF6E3"/>
              </a:highlight>
              <a:latin typeface="Courier New"/>
              <a:ea typeface="Courier New"/>
              <a:cs typeface="Courier New"/>
              <a:sym typeface="Courier New"/>
            </a:endParaRPr>
          </a:p>
          <a:p>
            <a:pPr marL="0" lvl="0" indent="0" algn="l" rtl="0">
              <a:spcBef>
                <a:spcPts val="0"/>
              </a:spcBef>
              <a:spcAft>
                <a:spcPts val="0"/>
              </a:spcAft>
              <a:buNone/>
            </a:pPr>
            <a:r>
              <a:rPr lang="en-US" sz="1250">
                <a:solidFill>
                  <a:srgbClr val="657B83"/>
                </a:solidFill>
                <a:highlight>
                  <a:srgbClr val="FDF6E3"/>
                </a:highlight>
                <a:latin typeface="Courier New"/>
                <a:ea typeface="Courier New"/>
                <a:cs typeface="Courier New"/>
                <a:sym typeface="Courier New"/>
              </a:rPr>
              <a:t>index:     @(Apply At) select .. where delete </a:t>
            </a:r>
            <a:endParaRPr sz="1250">
              <a:solidFill>
                <a:srgbClr val="657B83"/>
              </a:solidFill>
              <a:highlight>
                <a:srgbClr val="FDF6E3"/>
              </a:highlight>
              <a:latin typeface="Courier New"/>
              <a:ea typeface="Courier New"/>
              <a:cs typeface="Courier New"/>
              <a:sym typeface="Courier New"/>
            </a:endParaRPr>
          </a:p>
          <a:p>
            <a:pPr marL="0" lvl="0" indent="0" algn="l" rtl="0">
              <a:spcBef>
                <a:spcPts val="0"/>
              </a:spcBef>
              <a:spcAft>
                <a:spcPts val="0"/>
              </a:spcAft>
              <a:buNone/>
            </a:pPr>
            <a:r>
              <a:rPr lang="en-US" sz="1250">
                <a:solidFill>
                  <a:srgbClr val="657B83"/>
                </a:solidFill>
                <a:highlight>
                  <a:srgbClr val="FDF6E3"/>
                </a:highlight>
                <a:latin typeface="Courier New"/>
                <a:ea typeface="Courier New"/>
                <a:cs typeface="Courier New"/>
                <a:sym typeface="Courier New"/>
              </a:rPr>
              <a:t>misc:      $(Cast) #(Take) _(Drop/Cut) ,(Join) deltas differ distinct </a:t>
            </a:r>
            <a:endParaRPr sz="1250">
              <a:solidFill>
                <a:srgbClr val="657B83"/>
              </a:solidFill>
              <a:highlight>
                <a:srgbClr val="FDF6E3"/>
              </a:highlight>
              <a:latin typeface="Courier New"/>
              <a:ea typeface="Courier New"/>
              <a:cs typeface="Courier New"/>
              <a:sym typeface="Courier New"/>
            </a:endParaRPr>
          </a:p>
          <a:p>
            <a:pPr marL="0" lvl="0" indent="0" algn="l" rtl="0">
              <a:spcBef>
                <a:spcPts val="0"/>
              </a:spcBef>
              <a:spcAft>
                <a:spcPts val="0"/>
              </a:spcAft>
              <a:buNone/>
            </a:pPr>
            <a:r>
              <a:rPr lang="en-US" sz="1250">
                <a:solidFill>
                  <a:srgbClr val="657B83"/>
                </a:solidFill>
                <a:highlight>
                  <a:srgbClr val="FDF6E3"/>
                </a:highlight>
                <a:latin typeface="Courier New"/>
                <a:ea typeface="Courier New"/>
                <a:cs typeface="Courier New"/>
                <a:sym typeface="Courier New"/>
              </a:rPr>
              <a:t>           next prev sublist til where xprev</a:t>
            </a:r>
            <a:endParaRPr sz="1250">
              <a:solidFill>
                <a:srgbClr val="657B83"/>
              </a:solidFill>
              <a:highlight>
                <a:srgbClr val="FDF6E3"/>
              </a:highlight>
              <a:latin typeface="Courier New"/>
              <a:ea typeface="Courier New"/>
              <a:cs typeface="Courier New"/>
              <a:sym typeface="Courier New"/>
            </a:endParaRPr>
          </a:p>
          <a:p>
            <a:pPr marL="0" lvl="0" indent="0" algn="l" rtl="0">
              <a:spcBef>
                <a:spcPts val="0"/>
              </a:spcBef>
              <a:spcAft>
                <a:spcPts val="0"/>
              </a:spcAft>
              <a:buNone/>
            </a:pPr>
            <a:r>
              <a:rPr lang="en-US" sz="1250">
                <a:solidFill>
                  <a:srgbClr val="657B83"/>
                </a:solidFill>
                <a:highlight>
                  <a:srgbClr val="FDF6E3"/>
                </a:highlight>
                <a:latin typeface="Courier New"/>
                <a:ea typeface="Courier New"/>
                <a:cs typeface="Courier New"/>
                <a:sym typeface="Courier New"/>
              </a:rPr>
              <a:t>           select ... by**</a:t>
            </a:r>
            <a:endParaRPr sz="1700"/>
          </a:p>
        </p:txBody>
      </p:sp>
      <p:sp>
        <p:nvSpPr>
          <p:cNvPr id="287" name="Google Shape;287;p37"/>
          <p:cNvSpPr txBox="1"/>
          <p:nvPr/>
        </p:nvSpPr>
        <p:spPr>
          <a:xfrm>
            <a:off x="387350" y="4490350"/>
            <a:ext cx="9316500" cy="178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u="sng"/>
              <a:t>Advantages</a:t>
            </a:r>
            <a:endParaRPr sz="1800" u="sng"/>
          </a:p>
          <a:p>
            <a:pPr marL="457200" lvl="0" indent="-342900" algn="l" rtl="0">
              <a:spcBef>
                <a:spcPts val="0"/>
              </a:spcBef>
              <a:spcAft>
                <a:spcPts val="0"/>
              </a:spcAft>
              <a:buSzPts val="1800"/>
              <a:buAutoNum type="arabicPeriod"/>
            </a:pPr>
            <a:r>
              <a:rPr lang="en-US" sz="1800"/>
              <a:t>No overhead of splitting and joining large vectors. For simple functions, direct execution can be much faster than .Q.fc</a:t>
            </a:r>
            <a:endParaRPr sz="1800"/>
          </a:p>
          <a:p>
            <a:pPr marL="457200" lvl="0" indent="-342900" algn="l" rtl="0">
              <a:spcBef>
                <a:spcPts val="0"/>
              </a:spcBef>
              <a:spcAft>
                <a:spcPts val="0"/>
              </a:spcAft>
              <a:buSzPts val="1800"/>
              <a:buAutoNum type="arabicPeriod"/>
            </a:pPr>
            <a:r>
              <a:rPr lang="en-US" sz="1800"/>
              <a:t>Operating on one vector at a time can avoid inefficient scheduling of large, uneven chunks of work:</a:t>
            </a:r>
            <a:endParaRPr sz="1800"/>
          </a:p>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38"/>
          <p:cNvSpPr txBox="1">
            <a:spLocks noGrp="1"/>
          </p:cNvSpPr>
          <p:nvPr>
            <p:ph type="subTitle" idx="1"/>
          </p:nvPr>
        </p:nvSpPr>
        <p:spPr>
          <a:prstGeom prst="rect">
            <a:avLst/>
          </a:prstGeom>
          <a:noFill/>
          <a:ln>
            <a:noFill/>
          </a:ln>
        </p:spPr>
        <p:txBody>
          <a:bodyPr spcFirstLastPara="1" wrap="square" lIns="65900" tIns="32950" rIns="65900" bIns="32950" anchor="ctr" anchorCtr="0">
            <a:noAutofit/>
          </a:bodyPr>
          <a:lstStyle/>
          <a:p>
            <a:pPr marL="0" lvl="0" indent="0" algn="l" rtl="0">
              <a:lnSpc>
                <a:spcPct val="90000"/>
              </a:lnSpc>
              <a:spcBef>
                <a:spcPts val="0"/>
              </a:spcBef>
              <a:spcAft>
                <a:spcPts val="0"/>
              </a:spcAft>
              <a:buClr>
                <a:srgbClr val="3171CF"/>
              </a:buClr>
              <a:buSzPts val="3200"/>
              <a:buNone/>
            </a:pPr>
            <a:r>
              <a:rPr lang="en-US" sz="3200">
                <a:solidFill>
                  <a:srgbClr val="3171CF"/>
                </a:solidFill>
                <a:latin typeface="Quattrocento Sans"/>
                <a:ea typeface="Quattrocento Sans"/>
                <a:cs typeface="Quattrocento Sans"/>
                <a:sym typeface="Quattrocento Sans"/>
              </a:rPr>
              <a:t>Presentation Agenda</a:t>
            </a:r>
            <a:endParaRPr sz="3200">
              <a:solidFill>
                <a:srgbClr val="3171CF"/>
              </a:solidFill>
              <a:latin typeface="Quattrocento Sans"/>
              <a:ea typeface="Quattrocento Sans"/>
              <a:cs typeface="Quattrocento Sans"/>
              <a:sym typeface="Quattrocento Sans"/>
            </a:endParaRPr>
          </a:p>
        </p:txBody>
      </p:sp>
      <p:grpSp>
        <p:nvGrpSpPr>
          <p:cNvPr id="293" name="Google Shape;293;p38"/>
          <p:cNvGrpSpPr/>
          <p:nvPr/>
        </p:nvGrpSpPr>
        <p:grpSpPr>
          <a:xfrm>
            <a:off x="2725389" y="1691275"/>
            <a:ext cx="5278800" cy="3468901"/>
            <a:chOff x="0" y="26346"/>
            <a:chExt cx="5278800" cy="3468901"/>
          </a:xfrm>
        </p:grpSpPr>
        <p:sp>
          <p:nvSpPr>
            <p:cNvPr id="294" name="Google Shape;294;p38"/>
            <p:cNvSpPr/>
            <p:nvPr/>
          </p:nvSpPr>
          <p:spPr>
            <a:xfrm>
              <a:off x="0" y="26346"/>
              <a:ext cx="5278800" cy="617700"/>
            </a:xfrm>
            <a:prstGeom prst="roundRect">
              <a:avLst>
                <a:gd name="adj" fmla="val 16667"/>
              </a:avLst>
            </a:prstGeom>
            <a:solidFill>
              <a:srgbClr val="DDEAF6"/>
            </a:solidFill>
            <a:ln w="9525" cap="flat" cmpd="sng">
              <a:solidFill>
                <a:srgbClr val="0055A5"/>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8"/>
            <p:cNvSpPr txBox="1"/>
            <p:nvPr/>
          </p:nvSpPr>
          <p:spPr>
            <a:xfrm>
              <a:off x="30157" y="56503"/>
              <a:ext cx="5218500" cy="557400"/>
            </a:xfrm>
            <a:prstGeom prst="rect">
              <a:avLst/>
            </a:prstGeom>
            <a:solidFill>
              <a:srgbClr val="CFE2F3"/>
            </a:solidFill>
            <a:ln>
              <a:noFill/>
            </a:ln>
          </p:spPr>
          <p:txBody>
            <a:bodyPr spcFirstLastPara="1" wrap="square" lIns="68575" tIns="68575" rIns="68575" bIns="68575" anchor="ctr" anchorCtr="0">
              <a:noAutofit/>
            </a:bodyPr>
            <a:lstStyle/>
            <a:p>
              <a:pPr marL="0" marR="0" lvl="0" indent="0" algn="l" rtl="0">
                <a:lnSpc>
                  <a:spcPct val="90000"/>
                </a:lnSpc>
                <a:spcBef>
                  <a:spcPts val="0"/>
                </a:spcBef>
                <a:spcAft>
                  <a:spcPts val="0"/>
                </a:spcAft>
                <a:buClr>
                  <a:srgbClr val="0055A5"/>
                </a:buClr>
                <a:buSzPts val="1800"/>
                <a:buFont typeface="Quattrocento Sans"/>
                <a:buNone/>
              </a:pPr>
              <a:r>
                <a:rPr lang="en-US" sz="1800" b="0">
                  <a:solidFill>
                    <a:srgbClr val="0055A5"/>
                  </a:solidFill>
                  <a:latin typeface="Quattrocento Sans"/>
                  <a:ea typeface="Quattrocento Sans"/>
                  <a:cs typeface="Quattrocento Sans"/>
                  <a:sym typeface="Quattrocento Sans"/>
                </a:rPr>
                <a:t>1. Overview</a:t>
              </a:r>
              <a:endParaRPr/>
            </a:p>
          </p:txBody>
        </p:sp>
        <p:sp>
          <p:nvSpPr>
            <p:cNvPr id="296" name="Google Shape;296;p38"/>
            <p:cNvSpPr/>
            <p:nvPr/>
          </p:nvSpPr>
          <p:spPr>
            <a:xfrm>
              <a:off x="0" y="739146"/>
              <a:ext cx="5278800" cy="617700"/>
            </a:xfrm>
            <a:prstGeom prst="roundRect">
              <a:avLst>
                <a:gd name="adj" fmla="val 16667"/>
              </a:avLst>
            </a:prstGeom>
            <a:solidFill>
              <a:srgbClr val="DDEAF6"/>
            </a:solidFill>
            <a:ln w="9525" cap="flat" cmpd="sng">
              <a:solidFill>
                <a:srgbClr val="0055A5"/>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8"/>
            <p:cNvSpPr txBox="1"/>
            <p:nvPr/>
          </p:nvSpPr>
          <p:spPr>
            <a:xfrm>
              <a:off x="30157" y="769303"/>
              <a:ext cx="5218500" cy="557400"/>
            </a:xfrm>
            <a:prstGeom prst="rect">
              <a:avLst/>
            </a:prstGeom>
            <a:solidFill>
              <a:srgbClr val="FFD966"/>
            </a:solidFill>
            <a:ln>
              <a:noFill/>
            </a:ln>
          </p:spPr>
          <p:txBody>
            <a:bodyPr spcFirstLastPara="1" wrap="square" lIns="68575" tIns="68575" rIns="68575" bIns="68575" anchor="ctr" anchorCtr="0">
              <a:noAutofit/>
            </a:bodyPr>
            <a:lstStyle/>
            <a:p>
              <a:pPr marL="0" marR="0" lvl="0" indent="0" algn="l" rtl="0">
                <a:lnSpc>
                  <a:spcPct val="90000"/>
                </a:lnSpc>
                <a:spcBef>
                  <a:spcPts val="0"/>
                </a:spcBef>
                <a:spcAft>
                  <a:spcPts val="0"/>
                </a:spcAft>
                <a:buClr>
                  <a:srgbClr val="0055A5"/>
                </a:buClr>
                <a:buSzPts val="1800"/>
                <a:buFont typeface="Quattrocento Sans"/>
                <a:buNone/>
              </a:pPr>
              <a:r>
                <a:rPr lang="en-US" sz="1800" b="0">
                  <a:solidFill>
                    <a:srgbClr val="0055A5"/>
                  </a:solidFill>
                  <a:latin typeface="Quattrocento Sans"/>
                  <a:ea typeface="Quattrocento Sans"/>
                  <a:cs typeface="Quattrocento Sans"/>
                  <a:sym typeface="Quattrocento Sans"/>
                </a:rPr>
                <a:t>2. Incorporat</a:t>
              </a:r>
              <a:r>
                <a:rPr lang="en-US" sz="1800">
                  <a:solidFill>
                    <a:srgbClr val="0055A5"/>
                  </a:solidFill>
                  <a:latin typeface="Quattrocento Sans"/>
                  <a:ea typeface="Quattrocento Sans"/>
                  <a:cs typeface="Quattrocento Sans"/>
                  <a:sym typeface="Quattrocento Sans"/>
                </a:rPr>
                <a:t>ing</a:t>
              </a:r>
              <a:endParaRPr/>
            </a:p>
          </p:txBody>
        </p:sp>
        <p:sp>
          <p:nvSpPr>
            <p:cNvPr id="298" name="Google Shape;298;p38"/>
            <p:cNvSpPr/>
            <p:nvPr/>
          </p:nvSpPr>
          <p:spPr>
            <a:xfrm>
              <a:off x="0" y="1451947"/>
              <a:ext cx="5278800" cy="617700"/>
            </a:xfrm>
            <a:prstGeom prst="roundRect">
              <a:avLst>
                <a:gd name="adj" fmla="val 16667"/>
              </a:avLst>
            </a:prstGeom>
            <a:solidFill>
              <a:srgbClr val="DDEAF6"/>
            </a:solidFill>
            <a:ln w="9525" cap="flat" cmpd="sng">
              <a:solidFill>
                <a:srgbClr val="0055A5"/>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8"/>
            <p:cNvSpPr txBox="1"/>
            <p:nvPr/>
          </p:nvSpPr>
          <p:spPr>
            <a:xfrm>
              <a:off x="30157" y="1482104"/>
              <a:ext cx="5218500" cy="557400"/>
            </a:xfrm>
            <a:prstGeom prst="rect">
              <a:avLst/>
            </a:prstGeom>
            <a:noFill/>
            <a:ln>
              <a:noFill/>
            </a:ln>
          </p:spPr>
          <p:txBody>
            <a:bodyPr spcFirstLastPara="1" wrap="square" lIns="68575" tIns="68575" rIns="68575" bIns="68575" anchor="ctr" anchorCtr="0">
              <a:noAutofit/>
            </a:bodyPr>
            <a:lstStyle/>
            <a:p>
              <a:pPr marL="0" marR="0" lvl="0" indent="0" algn="l" rtl="0">
                <a:lnSpc>
                  <a:spcPct val="90000"/>
                </a:lnSpc>
                <a:spcBef>
                  <a:spcPts val="0"/>
                </a:spcBef>
                <a:spcAft>
                  <a:spcPts val="0"/>
                </a:spcAft>
                <a:buClr>
                  <a:srgbClr val="0055A5"/>
                </a:buClr>
                <a:buSzPts val="1800"/>
                <a:buFont typeface="Quattrocento Sans"/>
                <a:buNone/>
              </a:pPr>
              <a:r>
                <a:rPr lang="en-US" sz="1800" b="0">
                  <a:solidFill>
                    <a:srgbClr val="0055A5"/>
                  </a:solidFill>
                  <a:latin typeface="Quattrocento Sans"/>
                  <a:ea typeface="Quattrocento Sans"/>
                  <a:cs typeface="Quattrocento Sans"/>
                  <a:sym typeface="Quattrocento Sans"/>
                </a:rPr>
                <a:t>3. Benefits vs Limitations</a:t>
              </a:r>
              <a:endParaRPr/>
            </a:p>
          </p:txBody>
        </p:sp>
        <p:sp>
          <p:nvSpPr>
            <p:cNvPr id="300" name="Google Shape;300;p38"/>
            <p:cNvSpPr/>
            <p:nvPr/>
          </p:nvSpPr>
          <p:spPr>
            <a:xfrm>
              <a:off x="0" y="2164747"/>
              <a:ext cx="5278800" cy="617700"/>
            </a:xfrm>
            <a:prstGeom prst="roundRect">
              <a:avLst>
                <a:gd name="adj" fmla="val 16667"/>
              </a:avLst>
            </a:prstGeom>
            <a:solidFill>
              <a:srgbClr val="DDEAF6"/>
            </a:solidFill>
            <a:ln w="9525" cap="flat" cmpd="sng">
              <a:solidFill>
                <a:srgbClr val="0055A5"/>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8"/>
            <p:cNvSpPr txBox="1"/>
            <p:nvPr/>
          </p:nvSpPr>
          <p:spPr>
            <a:xfrm>
              <a:off x="30157" y="2194904"/>
              <a:ext cx="5218500" cy="557400"/>
            </a:xfrm>
            <a:prstGeom prst="rect">
              <a:avLst/>
            </a:prstGeom>
            <a:noFill/>
            <a:ln>
              <a:noFill/>
            </a:ln>
          </p:spPr>
          <p:txBody>
            <a:bodyPr spcFirstLastPara="1" wrap="square" lIns="68575" tIns="68575" rIns="68575" bIns="68575" anchor="ctr" anchorCtr="0">
              <a:noAutofit/>
            </a:bodyPr>
            <a:lstStyle/>
            <a:p>
              <a:pPr marL="0" marR="0" lvl="0" indent="0" algn="l" rtl="0">
                <a:lnSpc>
                  <a:spcPct val="90000"/>
                </a:lnSpc>
                <a:spcBef>
                  <a:spcPts val="0"/>
                </a:spcBef>
                <a:spcAft>
                  <a:spcPts val="0"/>
                </a:spcAft>
                <a:buClr>
                  <a:srgbClr val="0055A5"/>
                </a:buClr>
                <a:buSzPts val="1800"/>
                <a:buFont typeface="Quattrocento Sans"/>
                <a:buNone/>
              </a:pPr>
              <a:r>
                <a:rPr lang="en-US" sz="1800" b="0">
                  <a:solidFill>
                    <a:srgbClr val="0055A5"/>
                  </a:solidFill>
                  <a:latin typeface="Quattrocento Sans"/>
                  <a:ea typeface="Quattrocento Sans"/>
                  <a:cs typeface="Quattrocento Sans"/>
                  <a:sym typeface="Quattrocento Sans"/>
                </a:rPr>
                <a:t>4. Live Demo</a:t>
              </a:r>
              <a:endParaRPr/>
            </a:p>
          </p:txBody>
        </p:sp>
        <p:sp>
          <p:nvSpPr>
            <p:cNvPr id="302" name="Google Shape;302;p38"/>
            <p:cNvSpPr/>
            <p:nvPr/>
          </p:nvSpPr>
          <p:spPr>
            <a:xfrm>
              <a:off x="0" y="2877547"/>
              <a:ext cx="5278800" cy="617700"/>
            </a:xfrm>
            <a:prstGeom prst="roundRect">
              <a:avLst>
                <a:gd name="adj" fmla="val 16667"/>
              </a:avLst>
            </a:prstGeom>
            <a:solidFill>
              <a:srgbClr val="DDEAF6"/>
            </a:solidFill>
            <a:ln w="9525" cap="flat" cmpd="sng">
              <a:solidFill>
                <a:srgbClr val="0055A5"/>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8"/>
            <p:cNvSpPr txBox="1"/>
            <p:nvPr/>
          </p:nvSpPr>
          <p:spPr>
            <a:xfrm>
              <a:off x="30157" y="2907704"/>
              <a:ext cx="5218500" cy="557400"/>
            </a:xfrm>
            <a:prstGeom prst="rect">
              <a:avLst/>
            </a:prstGeom>
            <a:noFill/>
            <a:ln>
              <a:noFill/>
            </a:ln>
          </p:spPr>
          <p:txBody>
            <a:bodyPr spcFirstLastPara="1" wrap="square" lIns="68575" tIns="68575" rIns="68575" bIns="68575" anchor="ctr" anchorCtr="0">
              <a:noAutofit/>
            </a:bodyPr>
            <a:lstStyle/>
            <a:p>
              <a:pPr marL="0" lvl="0" indent="0" algn="l" rtl="0">
                <a:lnSpc>
                  <a:spcPct val="90000"/>
                </a:lnSpc>
                <a:spcBef>
                  <a:spcPts val="0"/>
                </a:spcBef>
                <a:spcAft>
                  <a:spcPts val="0"/>
                </a:spcAft>
                <a:buClr>
                  <a:srgbClr val="0055A5"/>
                </a:buClr>
                <a:buSzPts val="1800"/>
                <a:buFont typeface="Quattrocento Sans"/>
                <a:buNone/>
              </a:pPr>
              <a:r>
                <a:rPr lang="en-US" sz="1800">
                  <a:solidFill>
                    <a:srgbClr val="0055A5"/>
                  </a:solidFill>
                  <a:latin typeface="Quattrocento Sans"/>
                  <a:ea typeface="Quattrocento Sans"/>
                  <a:cs typeface="Quattrocento Sans"/>
                  <a:sym typeface="Quattrocento Sans"/>
                </a:rPr>
                <a:t>5. Conclusion + Q&amp;A</a:t>
              </a:r>
              <a:endParaRPr sz="1800">
                <a:solidFill>
                  <a:srgbClr val="0055A5"/>
                </a:solidFill>
                <a:latin typeface="Quattrocento Sans"/>
                <a:ea typeface="Quattrocento Sans"/>
                <a:cs typeface="Quattrocento Sans"/>
                <a:sym typeface="Quattrocento Sans"/>
              </a:endParaRPr>
            </a:p>
          </p:txBody>
        </p:sp>
      </p:grpSp>
      <p:pic>
        <p:nvPicPr>
          <p:cNvPr id="304" name="Google Shape;304;p38" descr="List with solid fill"/>
          <p:cNvPicPr preferRelativeResize="0"/>
          <p:nvPr/>
        </p:nvPicPr>
        <p:blipFill rotWithShape="1">
          <a:blip r:embed="rId3">
            <a:alphaModFix/>
          </a:blip>
          <a:srcRect/>
          <a:stretch/>
        </p:blipFill>
        <p:spPr>
          <a:xfrm>
            <a:off x="6937312" y="1735493"/>
            <a:ext cx="525625" cy="525625"/>
          </a:xfrm>
          <a:prstGeom prst="rect">
            <a:avLst/>
          </a:prstGeom>
          <a:noFill/>
          <a:ln>
            <a:noFill/>
          </a:ln>
        </p:spPr>
      </p:pic>
      <p:pic>
        <p:nvPicPr>
          <p:cNvPr id="305" name="Google Shape;305;p38" descr="Questions with solid fill"/>
          <p:cNvPicPr preferRelativeResize="0"/>
          <p:nvPr/>
        </p:nvPicPr>
        <p:blipFill rotWithShape="1">
          <a:blip r:embed="rId4">
            <a:alphaModFix/>
          </a:blip>
          <a:srcRect/>
          <a:stretch/>
        </p:blipFill>
        <p:spPr>
          <a:xfrm>
            <a:off x="6945085" y="4596882"/>
            <a:ext cx="471197" cy="478972"/>
          </a:xfrm>
          <a:prstGeom prst="rect">
            <a:avLst/>
          </a:prstGeom>
          <a:noFill/>
          <a:ln>
            <a:noFill/>
          </a:ln>
        </p:spPr>
      </p:pic>
      <p:pic>
        <p:nvPicPr>
          <p:cNvPr id="306" name="Google Shape;306;p38" descr="Monitor with solid fill"/>
          <p:cNvPicPr preferRelativeResize="0"/>
          <p:nvPr/>
        </p:nvPicPr>
        <p:blipFill rotWithShape="1">
          <a:blip r:embed="rId5">
            <a:alphaModFix/>
          </a:blip>
          <a:srcRect/>
          <a:stretch/>
        </p:blipFill>
        <p:spPr>
          <a:xfrm>
            <a:off x="6937310" y="3889309"/>
            <a:ext cx="486748" cy="486748"/>
          </a:xfrm>
          <a:prstGeom prst="rect">
            <a:avLst/>
          </a:prstGeom>
          <a:noFill/>
          <a:ln>
            <a:noFill/>
          </a:ln>
        </p:spPr>
      </p:pic>
      <p:pic>
        <p:nvPicPr>
          <p:cNvPr id="307" name="Google Shape;307;p38" descr="Thumbs up sign with solid fill"/>
          <p:cNvPicPr preferRelativeResize="0"/>
          <p:nvPr/>
        </p:nvPicPr>
        <p:blipFill rotWithShape="1">
          <a:blip r:embed="rId6">
            <a:alphaModFix/>
          </a:blip>
          <a:srcRect/>
          <a:stretch/>
        </p:blipFill>
        <p:spPr>
          <a:xfrm>
            <a:off x="6875106" y="3236168"/>
            <a:ext cx="315686" cy="315686"/>
          </a:xfrm>
          <a:prstGeom prst="rect">
            <a:avLst/>
          </a:prstGeom>
          <a:noFill/>
          <a:ln>
            <a:noFill/>
          </a:ln>
        </p:spPr>
      </p:pic>
      <p:pic>
        <p:nvPicPr>
          <p:cNvPr id="308" name="Google Shape;308;p38" descr="Thumbs up sign with solid fill"/>
          <p:cNvPicPr preferRelativeResize="0"/>
          <p:nvPr/>
        </p:nvPicPr>
        <p:blipFill rotWithShape="1">
          <a:blip r:embed="rId6">
            <a:alphaModFix/>
          </a:blip>
          <a:srcRect/>
          <a:stretch/>
        </p:blipFill>
        <p:spPr>
          <a:xfrm rot="10800000">
            <a:off x="7155024" y="3236168"/>
            <a:ext cx="315686" cy="315686"/>
          </a:xfrm>
          <a:prstGeom prst="rect">
            <a:avLst/>
          </a:prstGeom>
          <a:noFill/>
          <a:ln>
            <a:noFill/>
          </a:ln>
        </p:spPr>
      </p:pic>
      <p:pic>
        <p:nvPicPr>
          <p:cNvPr id="309" name="Google Shape;309;p38" descr="Teacher with solid fill"/>
          <p:cNvPicPr preferRelativeResize="0"/>
          <p:nvPr/>
        </p:nvPicPr>
        <p:blipFill rotWithShape="1">
          <a:blip r:embed="rId7">
            <a:alphaModFix/>
          </a:blip>
          <a:srcRect/>
          <a:stretch/>
        </p:blipFill>
        <p:spPr>
          <a:xfrm>
            <a:off x="6859555" y="2419739"/>
            <a:ext cx="603380" cy="60338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39"/>
          <p:cNvSpPr txBox="1">
            <a:spLocks noGrp="1"/>
          </p:cNvSpPr>
          <p:nvPr>
            <p:ph type="body" idx="1"/>
          </p:nvPr>
        </p:nvSpPr>
        <p:spPr>
          <a:xfrm>
            <a:off x="270000" y="75414"/>
            <a:ext cx="11606400" cy="570629"/>
          </a:xfrm>
          <a:prstGeom prst="rect">
            <a:avLst/>
          </a:prstGeom>
          <a:noFill/>
          <a:ln>
            <a:noFill/>
          </a:ln>
        </p:spPr>
        <p:txBody>
          <a:bodyPr spcFirstLastPara="1" wrap="square" lIns="65900" tIns="32950" rIns="65900" bIns="32950" anchor="ctr" anchorCtr="0">
            <a:noAutofit/>
          </a:bodyPr>
          <a:lstStyle/>
          <a:p>
            <a:pPr marL="0" lvl="0" indent="0" algn="l" rtl="0">
              <a:lnSpc>
                <a:spcPct val="90000"/>
              </a:lnSpc>
              <a:spcBef>
                <a:spcPts val="0"/>
              </a:spcBef>
              <a:spcAft>
                <a:spcPts val="0"/>
              </a:spcAft>
              <a:buClr>
                <a:srgbClr val="3171CF"/>
              </a:buClr>
              <a:buSzPts val="3200"/>
              <a:buNone/>
            </a:pPr>
            <a:r>
              <a:rPr lang="en-US" sz="3200" dirty="0">
                <a:solidFill>
                  <a:srgbClr val="3171CF"/>
                </a:solidFill>
                <a:latin typeface="Quattrocento Sans"/>
                <a:ea typeface="Quattrocento Sans"/>
                <a:cs typeface="Quattrocento Sans"/>
                <a:sym typeface="Quattrocento Sans"/>
              </a:rPr>
              <a:t>Incorporating</a:t>
            </a:r>
            <a:endParaRPr dirty="0"/>
          </a:p>
        </p:txBody>
      </p:sp>
      <p:sp>
        <p:nvSpPr>
          <p:cNvPr id="316" name="Google Shape;316;p39"/>
          <p:cNvSpPr txBox="1"/>
          <p:nvPr/>
        </p:nvSpPr>
        <p:spPr>
          <a:xfrm>
            <a:off x="272716" y="994611"/>
            <a:ext cx="11556300" cy="400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Calibri"/>
                <a:ea typeface="Calibri"/>
                <a:cs typeface="Calibri"/>
                <a:sym typeface="Calibri"/>
              </a:rPr>
              <a:t>Each thread in kdb+ needs its own core allocated to it, this can be physical or virtual. </a:t>
            </a:r>
            <a:endParaRPr sz="1800">
              <a:solidFill>
                <a:schemeClr val="dk1"/>
              </a:solidFill>
              <a:latin typeface="Calibri"/>
              <a:ea typeface="Calibri"/>
              <a:cs typeface="Calibri"/>
              <a:sym typeface="Calibri"/>
            </a:endParaRPr>
          </a:p>
        </p:txBody>
      </p:sp>
      <p:sp>
        <p:nvSpPr>
          <p:cNvPr id="317" name="Google Shape;317;p39"/>
          <p:cNvSpPr txBox="1"/>
          <p:nvPr/>
        </p:nvSpPr>
        <p:spPr>
          <a:xfrm>
            <a:off x="270000" y="1743379"/>
            <a:ext cx="6706200" cy="4148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000" b="1" dirty="0">
                <a:solidFill>
                  <a:schemeClr val="dk1"/>
                </a:solidFill>
                <a:latin typeface="Calibri"/>
                <a:ea typeface="Calibri"/>
                <a:cs typeface="Calibri"/>
                <a:sym typeface="Calibri"/>
              </a:rPr>
              <a:t>peach </a:t>
            </a:r>
            <a:r>
              <a:rPr lang="en-US" sz="2000" dirty="0">
                <a:solidFill>
                  <a:schemeClr val="dk1"/>
                </a:solidFill>
                <a:latin typeface="Calibri"/>
                <a:ea typeface="Calibri"/>
                <a:cs typeface="Calibri"/>
                <a:sym typeface="Calibri"/>
              </a:rPr>
              <a:t>: Used in the same way as the </a:t>
            </a:r>
            <a:r>
              <a:rPr lang="en-US" sz="2000" u="sng" dirty="0">
                <a:solidFill>
                  <a:schemeClr val="hlink"/>
                </a:solidFill>
                <a:latin typeface="Calibri"/>
                <a:ea typeface="Calibri"/>
                <a:cs typeface="Calibri"/>
                <a:sym typeface="Calibri"/>
                <a:hlinkClick r:id="rId3"/>
              </a:rPr>
              <a:t>each</a:t>
            </a:r>
            <a:r>
              <a:rPr lang="en-US" sz="2000" dirty="0">
                <a:solidFill>
                  <a:schemeClr val="dk1"/>
                </a:solidFill>
                <a:latin typeface="Calibri"/>
                <a:ea typeface="Calibri"/>
                <a:cs typeface="Calibri"/>
                <a:sym typeface="Calibri"/>
              </a:rPr>
              <a:t> keyword. It will execute the function over multiple secondary processes, passing the arguments and results between the secondary processes and the main thread using IPC serialization.</a:t>
            </a:r>
            <a:endParaRPr dirty="0">
              <a:solidFill>
                <a:schemeClr val="dk1"/>
              </a:solidFill>
            </a:endParaRPr>
          </a:p>
          <a:p>
            <a:pPr marL="0" lvl="0" indent="0" algn="l" rtl="0">
              <a:spcBef>
                <a:spcPts val="0"/>
              </a:spcBef>
              <a:spcAft>
                <a:spcPts val="0"/>
              </a:spcAft>
              <a:buNone/>
            </a:pPr>
            <a:r>
              <a:rPr lang="en-US" sz="1150" dirty="0">
                <a:solidFill>
                  <a:srgbClr val="657B83"/>
                </a:solidFill>
                <a:highlight>
                  <a:srgbClr val="FDF6E3"/>
                </a:highlight>
                <a:latin typeface="Courier New"/>
                <a:ea typeface="Courier New"/>
                <a:cs typeface="Courier New"/>
                <a:sym typeface="Courier New"/>
              </a:rPr>
              <a:t>q</a:t>
            </a:r>
            <a:r>
              <a:rPr lang="en-US" sz="1150" dirty="0">
                <a:solidFill>
                  <a:srgbClr val="586E75"/>
                </a:solidFill>
                <a:latin typeface="Courier New"/>
                <a:ea typeface="Courier New"/>
                <a:cs typeface="Courier New"/>
                <a:sym typeface="Courier New"/>
              </a:rPr>
              <a:t>)</a:t>
            </a:r>
            <a:r>
              <a:rPr lang="en-US" sz="1150" dirty="0">
                <a:solidFill>
                  <a:srgbClr val="657B83"/>
                </a:solidFill>
                <a:highlight>
                  <a:srgbClr val="FDF6E3"/>
                </a:highlight>
                <a:latin typeface="Courier New"/>
                <a:ea typeface="Courier New"/>
                <a:cs typeface="Courier New"/>
                <a:sym typeface="Courier New"/>
              </a:rPr>
              <a:t>f </a:t>
            </a:r>
            <a:r>
              <a:rPr lang="en-US" sz="1150" dirty="0">
                <a:solidFill>
                  <a:srgbClr val="859900"/>
                </a:solidFill>
                <a:latin typeface="Courier New"/>
                <a:ea typeface="Courier New"/>
                <a:cs typeface="Courier New"/>
                <a:sym typeface="Courier New"/>
              </a:rPr>
              <a:t>peach</a:t>
            </a:r>
            <a:r>
              <a:rPr lang="en-US" sz="1150" dirty="0">
                <a:solidFill>
                  <a:srgbClr val="657B83"/>
                </a:solidFill>
                <a:highlight>
                  <a:srgbClr val="FDF6E3"/>
                </a:highlight>
                <a:latin typeface="Courier New"/>
                <a:ea typeface="Courier New"/>
                <a:cs typeface="Courier New"/>
                <a:sym typeface="Courier New"/>
              </a:rPr>
              <a:t> x </a:t>
            </a:r>
            <a:r>
              <a:rPr lang="en-US" sz="1150" dirty="0">
                <a:solidFill>
                  <a:srgbClr val="93A1A1"/>
                </a:solidFill>
                <a:latin typeface="Courier New"/>
                <a:ea typeface="Courier New"/>
                <a:cs typeface="Courier New"/>
                <a:sym typeface="Courier New"/>
              </a:rPr>
              <a:t>// execute function f on each x over secondary threads</a:t>
            </a:r>
            <a:endParaRPr sz="1700" dirty="0">
              <a:solidFill>
                <a:srgbClr val="999999"/>
              </a:solidFill>
              <a:highlight>
                <a:srgbClr val="EFEFEF"/>
              </a:highlight>
              <a:latin typeface="Calibri"/>
              <a:ea typeface="Calibri"/>
              <a:cs typeface="Calibri"/>
              <a:sym typeface="Calibri"/>
            </a:endParaRPr>
          </a:p>
          <a:p>
            <a:pPr marL="0" lvl="0" indent="0" algn="l" rtl="0">
              <a:spcBef>
                <a:spcPts val="0"/>
              </a:spcBef>
              <a:spcAft>
                <a:spcPts val="0"/>
              </a:spcAft>
              <a:buNone/>
            </a:pPr>
            <a:br>
              <a:rPr lang="en-US" sz="2000" dirty="0">
                <a:solidFill>
                  <a:schemeClr val="dk1"/>
                </a:solidFill>
                <a:latin typeface="Calibri"/>
                <a:ea typeface="Calibri"/>
                <a:cs typeface="Calibri"/>
                <a:sym typeface="Calibri"/>
              </a:rPr>
            </a:br>
            <a:r>
              <a:rPr lang="en-US" sz="2000" b="1" dirty="0">
                <a:solidFill>
                  <a:schemeClr val="dk1"/>
                </a:solidFill>
                <a:latin typeface="Calibri"/>
                <a:ea typeface="Calibri"/>
                <a:cs typeface="Calibri"/>
                <a:sym typeface="Calibri"/>
              </a:rPr>
              <a:t>.</a:t>
            </a:r>
            <a:r>
              <a:rPr lang="en-US" sz="2000" b="1" dirty="0" err="1">
                <a:solidFill>
                  <a:schemeClr val="dk1"/>
                </a:solidFill>
                <a:latin typeface="Calibri"/>
                <a:ea typeface="Calibri"/>
                <a:cs typeface="Calibri"/>
                <a:sym typeface="Calibri"/>
              </a:rPr>
              <a:t>Q.fc</a:t>
            </a:r>
            <a:r>
              <a:rPr lang="en-US" sz="2000" dirty="0">
                <a:solidFill>
                  <a:schemeClr val="dk1"/>
                </a:solidFill>
                <a:latin typeface="Calibri"/>
                <a:ea typeface="Calibri"/>
                <a:cs typeface="Calibri"/>
                <a:sym typeface="Calibri"/>
              </a:rPr>
              <a:t> : This modifies an existing function such that a vector argument is distributed across multiple threads. </a:t>
            </a:r>
            <a:endParaRPr sz="2000" dirty="0">
              <a:solidFill>
                <a:schemeClr val="dk1"/>
              </a:solidFill>
              <a:latin typeface="Calibri"/>
              <a:ea typeface="Calibri"/>
              <a:cs typeface="Calibri"/>
              <a:sym typeface="Calibri"/>
            </a:endParaRPr>
          </a:p>
          <a:p>
            <a:pPr marL="0" lvl="0" indent="0" algn="l" rtl="0">
              <a:spcBef>
                <a:spcPts val="0"/>
              </a:spcBef>
              <a:spcAft>
                <a:spcPts val="0"/>
              </a:spcAft>
              <a:buNone/>
            </a:pPr>
            <a:r>
              <a:rPr lang="en-US" sz="1150" dirty="0">
                <a:solidFill>
                  <a:srgbClr val="657B83"/>
                </a:solidFill>
                <a:highlight>
                  <a:srgbClr val="FDF6E3"/>
                </a:highlight>
                <a:latin typeface="Courier New"/>
                <a:ea typeface="Courier New"/>
                <a:cs typeface="Courier New"/>
                <a:sym typeface="Courier New"/>
              </a:rPr>
              <a:t>q</a:t>
            </a:r>
            <a:r>
              <a:rPr lang="en-US" sz="1150" dirty="0">
                <a:solidFill>
                  <a:srgbClr val="586E75"/>
                </a:solidFill>
                <a:latin typeface="Courier New"/>
                <a:ea typeface="Courier New"/>
                <a:cs typeface="Courier New"/>
                <a:sym typeface="Courier New"/>
              </a:rPr>
              <a:t>).</a:t>
            </a:r>
            <a:r>
              <a:rPr lang="en-US" sz="1150" dirty="0" err="1">
                <a:solidFill>
                  <a:srgbClr val="657B83"/>
                </a:solidFill>
                <a:highlight>
                  <a:srgbClr val="FDF6E3"/>
                </a:highlight>
                <a:latin typeface="Courier New"/>
                <a:ea typeface="Courier New"/>
                <a:cs typeface="Courier New"/>
                <a:sym typeface="Courier New"/>
              </a:rPr>
              <a:t>Q</a:t>
            </a:r>
            <a:r>
              <a:rPr lang="en-US" sz="1150" dirty="0" err="1">
                <a:solidFill>
                  <a:srgbClr val="586E75"/>
                </a:solidFill>
                <a:latin typeface="Courier New"/>
                <a:ea typeface="Courier New"/>
                <a:cs typeface="Courier New"/>
                <a:sym typeface="Courier New"/>
              </a:rPr>
              <a:t>.</a:t>
            </a:r>
            <a:r>
              <a:rPr lang="en-US" sz="1150" dirty="0" err="1">
                <a:solidFill>
                  <a:srgbClr val="657B83"/>
                </a:solidFill>
                <a:highlight>
                  <a:srgbClr val="FDF6E3"/>
                </a:highlight>
                <a:latin typeface="Courier New"/>
                <a:ea typeface="Courier New"/>
                <a:cs typeface="Courier New"/>
                <a:sym typeface="Courier New"/>
              </a:rPr>
              <a:t>fc</a:t>
            </a:r>
            <a:r>
              <a:rPr lang="en-US" sz="1150" dirty="0">
                <a:solidFill>
                  <a:srgbClr val="586E75"/>
                </a:solidFill>
                <a:latin typeface="Courier New"/>
                <a:ea typeface="Courier New"/>
                <a:cs typeface="Courier New"/>
                <a:sym typeface="Courier New"/>
              </a:rPr>
              <a:t>[</a:t>
            </a:r>
            <a:r>
              <a:rPr lang="en-US" sz="1150" dirty="0">
                <a:solidFill>
                  <a:srgbClr val="657B83"/>
                </a:solidFill>
                <a:highlight>
                  <a:srgbClr val="FDF6E3"/>
                </a:highlight>
                <a:latin typeface="Courier New"/>
                <a:ea typeface="Courier New"/>
                <a:cs typeface="Courier New"/>
                <a:sym typeface="Courier New"/>
              </a:rPr>
              <a:t>f</a:t>
            </a:r>
            <a:r>
              <a:rPr lang="en-US" sz="1150" dirty="0">
                <a:solidFill>
                  <a:srgbClr val="586E75"/>
                </a:solidFill>
                <a:latin typeface="Courier New"/>
                <a:ea typeface="Courier New"/>
                <a:cs typeface="Courier New"/>
                <a:sym typeface="Courier New"/>
              </a:rPr>
              <a:t>]</a:t>
            </a:r>
            <a:r>
              <a:rPr lang="en-US" sz="1150" dirty="0">
                <a:solidFill>
                  <a:srgbClr val="657B83"/>
                </a:solidFill>
                <a:highlight>
                  <a:srgbClr val="FDF6E3"/>
                </a:highlight>
                <a:latin typeface="Courier New"/>
                <a:ea typeface="Courier New"/>
                <a:cs typeface="Courier New"/>
                <a:sym typeface="Courier New"/>
              </a:rPr>
              <a:t> z </a:t>
            </a:r>
            <a:r>
              <a:rPr lang="en-US" sz="1150" dirty="0">
                <a:solidFill>
                  <a:srgbClr val="93A1A1"/>
                </a:solidFill>
                <a:latin typeface="Courier New"/>
                <a:ea typeface="Courier New"/>
                <a:cs typeface="Courier New"/>
                <a:sym typeface="Courier New"/>
              </a:rPr>
              <a:t>// cuts z into n (available threads) parts and executes f in parallel</a:t>
            </a:r>
            <a:endParaRPr sz="1150" dirty="0">
              <a:solidFill>
                <a:srgbClr val="93A1A1"/>
              </a:solidFill>
              <a:latin typeface="Courier New"/>
              <a:ea typeface="Courier New"/>
              <a:cs typeface="Courier New"/>
              <a:sym typeface="Courier New"/>
            </a:endParaRPr>
          </a:p>
          <a:p>
            <a:pPr marL="0" lvl="0" indent="0" algn="l" rtl="0">
              <a:spcBef>
                <a:spcPts val="0"/>
              </a:spcBef>
              <a:spcAft>
                <a:spcPts val="0"/>
              </a:spcAft>
              <a:buNone/>
            </a:pPr>
            <a:endParaRPr sz="2000" b="1" dirty="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US" sz="2000" b="1" dirty="0">
                <a:solidFill>
                  <a:schemeClr val="dk1"/>
                </a:solidFill>
                <a:latin typeface="Calibri"/>
                <a:ea typeface="Calibri"/>
                <a:cs typeface="Calibri"/>
                <a:sym typeface="Calibri"/>
              </a:rPr>
              <a:t>avg (primitive)</a:t>
            </a:r>
            <a:r>
              <a:rPr lang="en-US" sz="2000" dirty="0">
                <a:solidFill>
                  <a:schemeClr val="dk1"/>
                </a:solidFill>
                <a:latin typeface="Calibri"/>
                <a:ea typeface="Calibri"/>
                <a:cs typeface="Calibri"/>
                <a:sym typeface="Calibri"/>
              </a:rPr>
              <a:t> : Can split the work of a large vector to multiple cores and aggregate.</a:t>
            </a:r>
            <a:endParaRPr sz="2000" dirty="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US" sz="1150" dirty="0">
                <a:solidFill>
                  <a:srgbClr val="657B83"/>
                </a:solidFill>
                <a:highlight>
                  <a:srgbClr val="FDF6E3"/>
                </a:highlight>
                <a:latin typeface="Courier New"/>
                <a:ea typeface="Courier New"/>
                <a:cs typeface="Courier New"/>
                <a:sym typeface="Courier New"/>
              </a:rPr>
              <a:t>q</a:t>
            </a:r>
            <a:r>
              <a:rPr lang="en-US" sz="1150" dirty="0">
                <a:solidFill>
                  <a:srgbClr val="586E75"/>
                </a:solidFill>
                <a:latin typeface="Courier New"/>
                <a:ea typeface="Courier New"/>
                <a:cs typeface="Courier New"/>
                <a:sym typeface="Courier New"/>
              </a:rPr>
              <a:t>).</a:t>
            </a:r>
            <a:r>
              <a:rPr lang="en-US" sz="1150" dirty="0" err="1">
                <a:solidFill>
                  <a:srgbClr val="657B83"/>
                </a:solidFill>
                <a:highlight>
                  <a:srgbClr val="FDF6E3"/>
                </a:highlight>
                <a:latin typeface="Courier New"/>
                <a:ea typeface="Courier New"/>
                <a:cs typeface="Courier New"/>
                <a:sym typeface="Courier New"/>
              </a:rPr>
              <a:t>Q</a:t>
            </a:r>
            <a:r>
              <a:rPr lang="en-US" sz="1150" dirty="0" err="1">
                <a:solidFill>
                  <a:srgbClr val="586E75"/>
                </a:solidFill>
                <a:latin typeface="Courier New"/>
                <a:ea typeface="Courier New"/>
                <a:cs typeface="Courier New"/>
                <a:sym typeface="Courier New"/>
              </a:rPr>
              <a:t>.</a:t>
            </a:r>
            <a:r>
              <a:rPr lang="en-US" sz="1150" dirty="0" err="1">
                <a:solidFill>
                  <a:srgbClr val="657B83"/>
                </a:solidFill>
                <a:highlight>
                  <a:srgbClr val="FDF6E3"/>
                </a:highlight>
                <a:latin typeface="Courier New"/>
                <a:ea typeface="Courier New"/>
                <a:cs typeface="Courier New"/>
                <a:sym typeface="Courier New"/>
              </a:rPr>
              <a:t>fc</a:t>
            </a:r>
            <a:r>
              <a:rPr lang="en-US" sz="1150" dirty="0">
                <a:solidFill>
                  <a:srgbClr val="586E75"/>
                </a:solidFill>
                <a:latin typeface="Courier New"/>
                <a:ea typeface="Courier New"/>
                <a:cs typeface="Courier New"/>
                <a:sym typeface="Courier New"/>
              </a:rPr>
              <a:t>[</a:t>
            </a:r>
            <a:r>
              <a:rPr lang="en-US" sz="1150" dirty="0">
                <a:solidFill>
                  <a:srgbClr val="657B83"/>
                </a:solidFill>
                <a:highlight>
                  <a:srgbClr val="FDF6E3"/>
                </a:highlight>
                <a:latin typeface="Courier New"/>
                <a:ea typeface="Courier New"/>
                <a:cs typeface="Courier New"/>
                <a:sym typeface="Courier New"/>
              </a:rPr>
              <a:t>f</a:t>
            </a:r>
            <a:r>
              <a:rPr lang="en-US" sz="1150" dirty="0">
                <a:solidFill>
                  <a:srgbClr val="586E75"/>
                </a:solidFill>
                <a:latin typeface="Courier New"/>
                <a:ea typeface="Courier New"/>
                <a:cs typeface="Courier New"/>
                <a:sym typeface="Courier New"/>
              </a:rPr>
              <a:t>]</a:t>
            </a:r>
            <a:r>
              <a:rPr lang="en-US" sz="1150" dirty="0">
                <a:solidFill>
                  <a:srgbClr val="657B83"/>
                </a:solidFill>
                <a:highlight>
                  <a:srgbClr val="FDF6E3"/>
                </a:highlight>
                <a:latin typeface="Courier New"/>
                <a:ea typeface="Courier New"/>
                <a:cs typeface="Courier New"/>
                <a:sym typeface="Courier New"/>
              </a:rPr>
              <a:t> z </a:t>
            </a:r>
            <a:r>
              <a:rPr lang="en-US" sz="1150" dirty="0">
                <a:solidFill>
                  <a:srgbClr val="93A1A1"/>
                </a:solidFill>
                <a:latin typeface="Courier New"/>
                <a:ea typeface="Courier New"/>
                <a:cs typeface="Courier New"/>
                <a:sym typeface="Courier New"/>
              </a:rPr>
              <a:t>// cuts z into n (available threads) parts and executes f in parallel</a:t>
            </a:r>
            <a:endParaRPr sz="1150" dirty="0">
              <a:solidFill>
                <a:srgbClr val="93A1A1"/>
              </a:solidFill>
              <a:latin typeface="Courier New"/>
              <a:ea typeface="Courier New"/>
              <a:cs typeface="Courier New"/>
              <a:sym typeface="Courier New"/>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40"/>
          <p:cNvSpPr txBox="1">
            <a:spLocks noGrp="1"/>
          </p:cNvSpPr>
          <p:nvPr>
            <p:ph type="body" idx="1"/>
          </p:nvPr>
        </p:nvSpPr>
        <p:spPr>
          <a:xfrm>
            <a:off x="292796" y="158025"/>
            <a:ext cx="11606400" cy="461700"/>
          </a:xfrm>
          <a:prstGeom prst="rect">
            <a:avLst/>
          </a:prstGeom>
          <a:noFill/>
          <a:ln>
            <a:noFill/>
          </a:ln>
        </p:spPr>
        <p:txBody>
          <a:bodyPr spcFirstLastPara="1" wrap="square" lIns="65900" tIns="32950" rIns="65900" bIns="32950" anchor="ctr" anchorCtr="0">
            <a:noAutofit/>
          </a:bodyPr>
          <a:lstStyle/>
          <a:p>
            <a:pPr marL="0" lvl="0" indent="0" algn="l" rtl="0">
              <a:lnSpc>
                <a:spcPct val="90000"/>
              </a:lnSpc>
              <a:spcBef>
                <a:spcPts val="0"/>
              </a:spcBef>
              <a:spcAft>
                <a:spcPts val="0"/>
              </a:spcAft>
              <a:buClr>
                <a:srgbClr val="3171CF"/>
              </a:buClr>
              <a:buSzPts val="3200"/>
              <a:buNone/>
            </a:pPr>
            <a:r>
              <a:rPr lang="en-US" sz="3200" dirty="0">
                <a:solidFill>
                  <a:srgbClr val="3171CF"/>
                </a:solidFill>
                <a:latin typeface="Quattrocento Sans"/>
                <a:ea typeface="Quattrocento Sans"/>
                <a:cs typeface="Quattrocento Sans"/>
                <a:sym typeface="Quattrocento Sans"/>
              </a:rPr>
              <a:t>Incorporating</a:t>
            </a:r>
            <a:endParaRPr dirty="0"/>
          </a:p>
        </p:txBody>
      </p:sp>
      <p:sp>
        <p:nvSpPr>
          <p:cNvPr id="324" name="Google Shape;324;p40"/>
          <p:cNvSpPr txBox="1"/>
          <p:nvPr/>
        </p:nvSpPr>
        <p:spPr>
          <a:xfrm>
            <a:off x="270000" y="657375"/>
            <a:ext cx="11457300" cy="6771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Calibri"/>
                <a:ea typeface="Calibri"/>
                <a:cs typeface="Calibri"/>
                <a:sym typeface="Calibri"/>
              </a:rPr>
              <a:t>How are threads assigned to tasks? </a:t>
            </a:r>
            <a:endParaRPr sz="2000">
              <a:solidFill>
                <a:schemeClr val="dk1"/>
              </a:solidFill>
              <a:latin typeface="Calibri"/>
              <a:ea typeface="Calibri"/>
              <a:cs typeface="Calibri"/>
              <a:sym typeface="Calibri"/>
            </a:endParaRPr>
          </a:p>
          <a:p>
            <a:pPr marL="0" marR="0" lvl="0" indent="0" algn="l" rtl="0">
              <a:spcBef>
                <a:spcPts val="0"/>
              </a:spcBef>
              <a:spcAft>
                <a:spcPts val="0"/>
              </a:spcAft>
              <a:buNone/>
            </a:pPr>
            <a:endParaRPr sz="1800" baseline="30000">
              <a:solidFill>
                <a:schemeClr val="dk1"/>
              </a:solidFill>
              <a:latin typeface="Calibri"/>
              <a:ea typeface="Calibri"/>
              <a:cs typeface="Calibri"/>
              <a:sym typeface="Calibri"/>
            </a:endParaRPr>
          </a:p>
        </p:txBody>
      </p:sp>
      <p:pic>
        <p:nvPicPr>
          <p:cNvPr id="325" name="Google Shape;325;p40"/>
          <p:cNvPicPr preferRelativeResize="0"/>
          <p:nvPr/>
        </p:nvPicPr>
        <p:blipFill rotWithShape="1">
          <a:blip r:embed="rId3">
            <a:alphaModFix/>
          </a:blip>
          <a:srcRect l="816" t="1953" r="5304" b="1799"/>
          <a:stretch/>
        </p:blipFill>
        <p:spPr>
          <a:xfrm>
            <a:off x="1952268" y="1194375"/>
            <a:ext cx="8287456" cy="4469250"/>
          </a:xfrm>
          <a:prstGeom prst="rect">
            <a:avLst/>
          </a:prstGeom>
          <a:noFill/>
          <a:ln>
            <a:noFill/>
          </a:ln>
        </p:spPr>
      </p:pic>
      <p:sp>
        <p:nvSpPr>
          <p:cNvPr id="326" name="Google Shape;326;p40"/>
          <p:cNvSpPr txBox="1"/>
          <p:nvPr/>
        </p:nvSpPr>
        <p:spPr>
          <a:xfrm>
            <a:off x="270000" y="5275975"/>
            <a:ext cx="114573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8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graphicFrame>
        <p:nvGraphicFramePr>
          <p:cNvPr id="332" name="Google Shape;332;p41"/>
          <p:cNvGraphicFramePr/>
          <p:nvPr/>
        </p:nvGraphicFramePr>
        <p:xfrm>
          <a:off x="581772" y="2259115"/>
          <a:ext cx="10938225" cy="3304350"/>
        </p:xfrm>
        <a:graphic>
          <a:graphicData uri="http://schemas.openxmlformats.org/drawingml/2006/table">
            <a:tbl>
              <a:tblPr firstRow="1" bandRow="1">
                <a:noFill/>
                <a:tableStyleId>{653D3384-6C22-4FE8-BCEA-A707C9CAD568}</a:tableStyleId>
              </a:tblPr>
              <a:tblGrid>
                <a:gridCol w="3646075">
                  <a:extLst>
                    <a:ext uri="{9D8B030D-6E8A-4147-A177-3AD203B41FA5}">
                      <a16:colId xmlns:a16="http://schemas.microsoft.com/office/drawing/2014/main" val="20000"/>
                    </a:ext>
                  </a:extLst>
                </a:gridCol>
                <a:gridCol w="3646075">
                  <a:extLst>
                    <a:ext uri="{9D8B030D-6E8A-4147-A177-3AD203B41FA5}">
                      <a16:colId xmlns:a16="http://schemas.microsoft.com/office/drawing/2014/main" val="20001"/>
                    </a:ext>
                  </a:extLst>
                </a:gridCol>
                <a:gridCol w="3646075">
                  <a:extLst>
                    <a:ext uri="{9D8B030D-6E8A-4147-A177-3AD203B41FA5}">
                      <a16:colId xmlns:a16="http://schemas.microsoft.com/office/drawing/2014/main" val="20002"/>
                    </a:ext>
                  </a:extLst>
                </a:gridCol>
              </a:tblGrid>
              <a:tr h="3304350">
                <a:tc>
                  <a:txBody>
                    <a:bodyPr/>
                    <a:lstStyle/>
                    <a:p>
                      <a:pPr marL="0" marR="0" lvl="0" indent="0" algn="ctr" rtl="0">
                        <a:spcBef>
                          <a:spcPts val="0"/>
                        </a:spcBef>
                        <a:spcAft>
                          <a:spcPts val="0"/>
                        </a:spcAft>
                        <a:buNone/>
                      </a:pPr>
                      <a:r>
                        <a:rPr lang="en-US" sz="1867"/>
                        <a:t>t1</a:t>
                      </a:r>
                      <a:endParaRPr sz="1867"/>
                    </a:p>
                    <a:p>
                      <a:pPr marL="0" marR="0" lvl="0" indent="0" algn="ctr" rtl="0">
                        <a:spcBef>
                          <a:spcPts val="0"/>
                        </a:spcBef>
                        <a:spcAft>
                          <a:spcPts val="0"/>
                        </a:spcAft>
                        <a:buNone/>
                      </a:pPr>
                      <a:endParaRPr sz="1867"/>
                    </a:p>
                    <a:p>
                      <a:pPr marL="0" marR="0" lvl="0" indent="0" algn="ctr" rtl="0">
                        <a:spcBef>
                          <a:spcPts val="0"/>
                        </a:spcBef>
                        <a:spcAft>
                          <a:spcPts val="0"/>
                        </a:spcAft>
                        <a:buNone/>
                      </a:pPr>
                      <a:endParaRPr sz="1867"/>
                    </a:p>
                    <a:p>
                      <a:pPr marL="0" marR="0" lvl="0" indent="0" algn="ctr" rtl="0">
                        <a:spcBef>
                          <a:spcPts val="0"/>
                        </a:spcBef>
                        <a:spcAft>
                          <a:spcPts val="0"/>
                        </a:spcAft>
                        <a:buNone/>
                      </a:pPr>
                      <a:endParaRPr sz="1867"/>
                    </a:p>
                    <a:p>
                      <a:pPr marL="0" lvl="0" indent="0" algn="ctr" rtl="0">
                        <a:spcBef>
                          <a:spcPts val="0"/>
                        </a:spcBef>
                        <a:spcAft>
                          <a:spcPts val="0"/>
                        </a:spcAft>
                        <a:buClr>
                          <a:schemeClr val="dk1"/>
                        </a:buClr>
                        <a:buFont typeface="Arial"/>
                        <a:buNone/>
                      </a:pPr>
                      <a:endParaRPr sz="1050" b="0">
                        <a:solidFill>
                          <a:schemeClr val="dk1"/>
                        </a:solidFill>
                      </a:endParaRPr>
                    </a:p>
                    <a:p>
                      <a:pPr marL="0" marR="0" lvl="0" indent="0" algn="ctr" rtl="0">
                        <a:spcBef>
                          <a:spcPts val="0"/>
                        </a:spcBef>
                        <a:spcAft>
                          <a:spcPts val="0"/>
                        </a:spcAft>
                        <a:buNone/>
                      </a:pPr>
                      <a:endParaRPr sz="1867"/>
                    </a:p>
                  </a:txBody>
                  <a:tcPr marL="91450" marR="91450" marT="45725" marB="45725">
                    <a:solidFill>
                      <a:srgbClr val="CFE2F3"/>
                    </a:solidFill>
                  </a:tcPr>
                </a:tc>
                <a:tc>
                  <a:txBody>
                    <a:bodyPr/>
                    <a:lstStyle/>
                    <a:p>
                      <a:pPr marL="0" marR="0" lvl="0" indent="0" algn="ctr" rtl="0">
                        <a:spcBef>
                          <a:spcPts val="0"/>
                        </a:spcBef>
                        <a:spcAft>
                          <a:spcPts val="0"/>
                        </a:spcAft>
                        <a:buNone/>
                      </a:pPr>
                      <a:r>
                        <a:rPr lang="en-US" sz="1867"/>
                        <a:t>t2</a:t>
                      </a:r>
                      <a:endParaRPr sz="1867"/>
                    </a:p>
                  </a:txBody>
                  <a:tcPr marL="91450" marR="91450" marT="45725" marB="45725">
                    <a:solidFill>
                      <a:srgbClr val="CFE2F3"/>
                    </a:solidFill>
                  </a:tcPr>
                </a:tc>
                <a:tc>
                  <a:txBody>
                    <a:bodyPr/>
                    <a:lstStyle/>
                    <a:p>
                      <a:pPr marL="0" marR="0" lvl="0" indent="0" algn="ctr" rtl="0">
                        <a:spcBef>
                          <a:spcPts val="0"/>
                        </a:spcBef>
                        <a:spcAft>
                          <a:spcPts val="0"/>
                        </a:spcAft>
                        <a:buNone/>
                      </a:pPr>
                      <a:r>
                        <a:rPr lang="en-US" sz="1867"/>
                        <a:t>t3</a:t>
                      </a:r>
                      <a:endParaRPr sz="1867"/>
                    </a:p>
                  </a:txBody>
                  <a:tcPr marL="91450" marR="91450" marT="45725" marB="45725">
                    <a:solidFill>
                      <a:srgbClr val="CFE2F3"/>
                    </a:solidFill>
                  </a:tcPr>
                </a:tc>
                <a:extLst>
                  <a:ext uri="{0D108BD9-81ED-4DB2-BD59-A6C34878D82A}">
                    <a16:rowId xmlns:a16="http://schemas.microsoft.com/office/drawing/2014/main" val="10000"/>
                  </a:ext>
                </a:extLst>
              </a:tr>
            </a:tbl>
          </a:graphicData>
        </a:graphic>
      </p:graphicFrame>
      <p:sp>
        <p:nvSpPr>
          <p:cNvPr id="333" name="Google Shape;333;p41"/>
          <p:cNvSpPr txBox="1">
            <a:spLocks noGrp="1"/>
          </p:cNvSpPr>
          <p:nvPr>
            <p:ph type="body" idx="1"/>
          </p:nvPr>
        </p:nvSpPr>
        <p:spPr>
          <a:xfrm>
            <a:off x="317850" y="32798"/>
            <a:ext cx="11606400" cy="537655"/>
          </a:xfrm>
          <a:prstGeom prst="rect">
            <a:avLst/>
          </a:prstGeom>
          <a:noFill/>
          <a:ln>
            <a:noFill/>
          </a:ln>
        </p:spPr>
        <p:txBody>
          <a:bodyPr spcFirstLastPara="1" wrap="square" lIns="65900" tIns="32950" rIns="65900" bIns="32950" anchor="ctr" anchorCtr="0">
            <a:noAutofit/>
          </a:bodyPr>
          <a:lstStyle/>
          <a:p>
            <a:pPr marL="0" lvl="0" indent="0" algn="l" rtl="0">
              <a:lnSpc>
                <a:spcPct val="90000"/>
              </a:lnSpc>
              <a:spcBef>
                <a:spcPts val="0"/>
              </a:spcBef>
              <a:spcAft>
                <a:spcPts val="0"/>
              </a:spcAft>
              <a:buClr>
                <a:srgbClr val="3171CF"/>
              </a:buClr>
              <a:buSzPts val="3200"/>
              <a:buNone/>
            </a:pPr>
            <a:r>
              <a:rPr lang="en-US" sz="3200" dirty="0">
                <a:solidFill>
                  <a:srgbClr val="3171CF"/>
                </a:solidFill>
                <a:latin typeface="Quattrocento Sans"/>
                <a:ea typeface="Quattrocento Sans"/>
                <a:cs typeface="Quattrocento Sans"/>
                <a:sym typeface="Quattrocento Sans"/>
              </a:rPr>
              <a:t>Incorporating</a:t>
            </a:r>
            <a:endParaRPr dirty="0"/>
          </a:p>
        </p:txBody>
      </p:sp>
      <p:sp>
        <p:nvSpPr>
          <p:cNvPr id="334" name="Google Shape;334;p41"/>
          <p:cNvSpPr txBox="1"/>
          <p:nvPr/>
        </p:nvSpPr>
        <p:spPr>
          <a:xfrm>
            <a:off x="272725" y="994602"/>
            <a:ext cx="115563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Parallel execution is also implicitly invoked in kdb+ when used as part of a multi-threaded HDB. </a:t>
            </a:r>
            <a:endParaRPr sz="1800">
              <a:solidFill>
                <a:schemeClr val="dk1"/>
              </a:solidFill>
              <a:latin typeface="Calibri"/>
              <a:ea typeface="Calibri"/>
              <a:cs typeface="Calibri"/>
              <a:sym typeface="Calibri"/>
            </a:endParaRPr>
          </a:p>
        </p:txBody>
      </p:sp>
      <p:sp>
        <p:nvSpPr>
          <p:cNvPr id="335" name="Google Shape;335;p41"/>
          <p:cNvSpPr/>
          <p:nvPr/>
        </p:nvSpPr>
        <p:spPr>
          <a:xfrm>
            <a:off x="4928988" y="2596625"/>
            <a:ext cx="2243775" cy="2804725"/>
          </a:xfrm>
          <a:prstGeom prst="flowChartMagneticDisk">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41"/>
          <p:cNvSpPr/>
          <p:nvPr/>
        </p:nvSpPr>
        <p:spPr>
          <a:xfrm>
            <a:off x="5585713" y="3977275"/>
            <a:ext cx="930300" cy="2538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100"/>
              <a:t>2021.01.01</a:t>
            </a:r>
            <a:endParaRPr sz="1100"/>
          </a:p>
        </p:txBody>
      </p:sp>
      <p:sp>
        <p:nvSpPr>
          <p:cNvPr id="337" name="Google Shape;337;p41"/>
          <p:cNvSpPr/>
          <p:nvPr/>
        </p:nvSpPr>
        <p:spPr>
          <a:xfrm>
            <a:off x="5585700" y="4265388"/>
            <a:ext cx="930300" cy="2538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100"/>
              <a:t>2021.01.02</a:t>
            </a:r>
            <a:endParaRPr sz="1100"/>
          </a:p>
        </p:txBody>
      </p:sp>
      <p:sp>
        <p:nvSpPr>
          <p:cNvPr id="338" name="Google Shape;338;p41"/>
          <p:cNvSpPr/>
          <p:nvPr/>
        </p:nvSpPr>
        <p:spPr>
          <a:xfrm>
            <a:off x="5585700" y="4553500"/>
            <a:ext cx="930300" cy="2538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100"/>
              <a:t>2021.01.03</a:t>
            </a:r>
            <a:endParaRPr sz="1100"/>
          </a:p>
        </p:txBody>
      </p:sp>
      <p:sp>
        <p:nvSpPr>
          <p:cNvPr id="339" name="Google Shape;339;p41"/>
          <p:cNvSpPr/>
          <p:nvPr/>
        </p:nvSpPr>
        <p:spPr>
          <a:xfrm>
            <a:off x="5585713" y="4967275"/>
            <a:ext cx="930300" cy="2538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100"/>
              <a:t>Y</a:t>
            </a:r>
            <a:endParaRPr sz="1100"/>
          </a:p>
        </p:txBody>
      </p:sp>
      <p:cxnSp>
        <p:nvCxnSpPr>
          <p:cNvPr id="340" name="Google Shape;340;p41"/>
          <p:cNvCxnSpPr>
            <a:stCxn id="338" idx="2"/>
            <a:endCxn id="339" idx="0"/>
          </p:cNvCxnSpPr>
          <p:nvPr/>
        </p:nvCxnSpPr>
        <p:spPr>
          <a:xfrm>
            <a:off x="6050850" y="4807300"/>
            <a:ext cx="0" cy="159900"/>
          </a:xfrm>
          <a:prstGeom prst="straightConnector1">
            <a:avLst/>
          </a:prstGeom>
          <a:noFill/>
          <a:ln w="9525" cap="flat" cmpd="sng">
            <a:solidFill>
              <a:schemeClr val="dk2"/>
            </a:solidFill>
            <a:prstDash val="dot"/>
            <a:round/>
            <a:headEnd type="none" w="med" len="med"/>
            <a:tailEnd type="none" w="med" len="med"/>
          </a:ln>
        </p:spPr>
      </p:cxnSp>
      <p:sp>
        <p:nvSpPr>
          <p:cNvPr id="341" name="Google Shape;341;p41"/>
          <p:cNvSpPr/>
          <p:nvPr/>
        </p:nvSpPr>
        <p:spPr>
          <a:xfrm>
            <a:off x="5585713" y="3563500"/>
            <a:ext cx="930300" cy="2538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100"/>
              <a:t>X</a:t>
            </a:r>
            <a:endParaRPr sz="1100"/>
          </a:p>
        </p:txBody>
      </p:sp>
      <p:sp>
        <p:nvSpPr>
          <p:cNvPr id="342" name="Google Shape;342;p41"/>
          <p:cNvSpPr/>
          <p:nvPr/>
        </p:nvSpPr>
        <p:spPr>
          <a:xfrm>
            <a:off x="1203313" y="3477050"/>
            <a:ext cx="2343300" cy="868500"/>
          </a:xfrm>
          <a:prstGeom prst="roundRect">
            <a:avLst>
              <a:gd name="adj" fmla="val 16667"/>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Font typeface="Arial"/>
              <a:buNone/>
            </a:pPr>
            <a:r>
              <a:rPr lang="en-US" sz="1800" b="1">
                <a:solidFill>
                  <a:schemeClr val="dk1"/>
                </a:solidFill>
                <a:latin typeface="Calibri"/>
                <a:ea typeface="Calibri"/>
                <a:cs typeface="Calibri"/>
                <a:sym typeface="Calibri"/>
              </a:rPr>
              <a:t>Query</a:t>
            </a:r>
            <a:endParaRPr sz="1800" b="1">
              <a:solidFill>
                <a:schemeClr val="dk1"/>
              </a:solidFill>
              <a:latin typeface="Calibri"/>
              <a:ea typeface="Calibri"/>
              <a:cs typeface="Calibri"/>
              <a:sym typeface="Calibri"/>
            </a:endParaRPr>
          </a:p>
          <a:p>
            <a:pPr marL="0" lvl="0" indent="0" algn="ctr" rtl="0">
              <a:spcBef>
                <a:spcPts val="0"/>
              </a:spcBef>
              <a:spcAft>
                <a:spcPts val="0"/>
              </a:spcAft>
              <a:buClr>
                <a:schemeClr val="dk1"/>
              </a:buClr>
              <a:buFont typeface="Arial"/>
              <a:buNone/>
            </a:pPr>
            <a:r>
              <a:rPr lang="en-US" sz="1050" i="1">
                <a:solidFill>
                  <a:schemeClr val="dk1"/>
                </a:solidFill>
                <a:latin typeface="Comic Sans MS"/>
                <a:ea typeface="Comic Sans MS"/>
                <a:cs typeface="Comic Sans MS"/>
                <a:sym typeface="Comic Sans MS"/>
              </a:rPr>
              <a:t>Select from tbl where date in </a:t>
            </a:r>
            <a:endParaRPr sz="1050" i="1">
              <a:solidFill>
                <a:schemeClr val="dk1"/>
              </a:solidFill>
              <a:latin typeface="Comic Sans MS"/>
              <a:ea typeface="Comic Sans MS"/>
              <a:cs typeface="Comic Sans MS"/>
              <a:sym typeface="Comic Sans MS"/>
            </a:endParaRPr>
          </a:p>
          <a:p>
            <a:pPr marL="0" lvl="0" indent="0" algn="ctr" rtl="0">
              <a:spcBef>
                <a:spcPts val="0"/>
              </a:spcBef>
              <a:spcAft>
                <a:spcPts val="0"/>
              </a:spcAft>
              <a:buClr>
                <a:schemeClr val="dk1"/>
              </a:buClr>
              <a:buFont typeface="Arial"/>
              <a:buNone/>
            </a:pPr>
            <a:r>
              <a:rPr lang="en-US" sz="1050" i="1">
                <a:solidFill>
                  <a:schemeClr val="dk1"/>
                </a:solidFill>
                <a:latin typeface="Comic Sans MS"/>
                <a:ea typeface="Comic Sans MS"/>
                <a:cs typeface="Comic Sans MS"/>
                <a:sym typeface="Comic Sans MS"/>
              </a:rPr>
              <a:t>2021.01.01 2021.01.02 2020.01.03</a:t>
            </a:r>
            <a:endParaRPr/>
          </a:p>
        </p:txBody>
      </p:sp>
      <p:cxnSp>
        <p:nvCxnSpPr>
          <p:cNvPr id="343" name="Google Shape;343;p41"/>
          <p:cNvCxnSpPr>
            <a:stCxn id="342" idx="3"/>
            <a:endCxn id="336" idx="1"/>
          </p:cNvCxnSpPr>
          <p:nvPr/>
        </p:nvCxnSpPr>
        <p:spPr>
          <a:xfrm>
            <a:off x="3546613" y="3911300"/>
            <a:ext cx="2039100" cy="192900"/>
          </a:xfrm>
          <a:prstGeom prst="straightConnector1">
            <a:avLst/>
          </a:prstGeom>
          <a:noFill/>
          <a:ln w="9525" cap="flat" cmpd="sng">
            <a:solidFill>
              <a:schemeClr val="dk2"/>
            </a:solidFill>
            <a:prstDash val="solid"/>
            <a:round/>
            <a:headEnd type="none" w="med" len="med"/>
            <a:tailEnd type="none" w="med" len="med"/>
          </a:ln>
        </p:spPr>
      </p:cxnSp>
      <p:cxnSp>
        <p:nvCxnSpPr>
          <p:cNvPr id="344" name="Google Shape;344;p41"/>
          <p:cNvCxnSpPr>
            <a:stCxn id="341" idx="2"/>
            <a:endCxn id="336" idx="0"/>
          </p:cNvCxnSpPr>
          <p:nvPr/>
        </p:nvCxnSpPr>
        <p:spPr>
          <a:xfrm>
            <a:off x="6050863" y="3817300"/>
            <a:ext cx="0" cy="159900"/>
          </a:xfrm>
          <a:prstGeom prst="straightConnector1">
            <a:avLst/>
          </a:prstGeom>
          <a:noFill/>
          <a:ln w="9525" cap="flat" cmpd="sng">
            <a:solidFill>
              <a:schemeClr val="dk2"/>
            </a:solidFill>
            <a:prstDash val="dot"/>
            <a:round/>
            <a:headEnd type="none" w="med" len="med"/>
            <a:tailEnd type="none" w="med" len="med"/>
          </a:ln>
        </p:spPr>
      </p:cxnSp>
      <p:cxnSp>
        <p:nvCxnSpPr>
          <p:cNvPr id="345" name="Google Shape;345;p41"/>
          <p:cNvCxnSpPr>
            <a:stCxn id="342" idx="3"/>
            <a:endCxn id="337" idx="1"/>
          </p:cNvCxnSpPr>
          <p:nvPr/>
        </p:nvCxnSpPr>
        <p:spPr>
          <a:xfrm>
            <a:off x="3546613" y="3911300"/>
            <a:ext cx="2039100" cy="480900"/>
          </a:xfrm>
          <a:prstGeom prst="straightConnector1">
            <a:avLst/>
          </a:prstGeom>
          <a:noFill/>
          <a:ln w="9525" cap="flat" cmpd="sng">
            <a:solidFill>
              <a:schemeClr val="dk2"/>
            </a:solidFill>
            <a:prstDash val="solid"/>
            <a:round/>
            <a:headEnd type="none" w="med" len="med"/>
            <a:tailEnd type="none" w="med" len="med"/>
          </a:ln>
        </p:spPr>
      </p:cxnSp>
      <p:cxnSp>
        <p:nvCxnSpPr>
          <p:cNvPr id="346" name="Google Shape;346;p41"/>
          <p:cNvCxnSpPr>
            <a:stCxn id="342" idx="3"/>
            <a:endCxn id="338" idx="1"/>
          </p:cNvCxnSpPr>
          <p:nvPr/>
        </p:nvCxnSpPr>
        <p:spPr>
          <a:xfrm>
            <a:off x="3546613" y="3911300"/>
            <a:ext cx="2039100" cy="769200"/>
          </a:xfrm>
          <a:prstGeom prst="straightConnector1">
            <a:avLst/>
          </a:prstGeom>
          <a:noFill/>
          <a:ln w="9525" cap="flat" cmpd="sng">
            <a:solidFill>
              <a:schemeClr val="dk2"/>
            </a:solidFill>
            <a:prstDash val="solid"/>
            <a:round/>
            <a:headEnd type="none" w="med" len="med"/>
            <a:tailEnd type="none" w="med" len="med"/>
          </a:ln>
        </p:spPr>
      </p:cxnSp>
      <p:sp>
        <p:nvSpPr>
          <p:cNvPr id="347" name="Google Shape;347;p41"/>
          <p:cNvSpPr txBox="1"/>
          <p:nvPr/>
        </p:nvSpPr>
        <p:spPr>
          <a:xfrm rot="-3057">
            <a:off x="6516013" y="3934821"/>
            <a:ext cx="6747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000">
                <a:solidFill>
                  <a:srgbClr val="0000FF"/>
                </a:solidFill>
              </a:rPr>
              <a:t>thread 1</a:t>
            </a:r>
            <a:endParaRPr sz="1000">
              <a:solidFill>
                <a:srgbClr val="0000FF"/>
              </a:solidFill>
            </a:endParaRPr>
          </a:p>
        </p:txBody>
      </p:sp>
      <p:sp>
        <p:nvSpPr>
          <p:cNvPr id="348" name="Google Shape;348;p41"/>
          <p:cNvSpPr txBox="1"/>
          <p:nvPr/>
        </p:nvSpPr>
        <p:spPr>
          <a:xfrm rot="-4586">
            <a:off x="6516011" y="4222959"/>
            <a:ext cx="674701"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000">
                <a:solidFill>
                  <a:srgbClr val="0000FF"/>
                </a:solidFill>
              </a:rPr>
              <a:t>thread 2</a:t>
            </a:r>
            <a:endParaRPr sz="1000">
              <a:solidFill>
                <a:srgbClr val="0000FF"/>
              </a:solidFill>
            </a:endParaRPr>
          </a:p>
        </p:txBody>
      </p:sp>
      <p:sp>
        <p:nvSpPr>
          <p:cNvPr id="349" name="Google Shape;349;p41"/>
          <p:cNvSpPr txBox="1"/>
          <p:nvPr/>
        </p:nvSpPr>
        <p:spPr>
          <a:xfrm rot="-4586">
            <a:off x="6516011" y="4511059"/>
            <a:ext cx="674701"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000">
                <a:solidFill>
                  <a:srgbClr val="0000FF"/>
                </a:solidFill>
              </a:rPr>
              <a:t>thread 3</a:t>
            </a:r>
            <a:endParaRPr sz="1000">
              <a:solidFill>
                <a:srgbClr val="0000FF"/>
              </a:solidFill>
            </a:endParaRPr>
          </a:p>
        </p:txBody>
      </p:sp>
      <p:sp>
        <p:nvSpPr>
          <p:cNvPr id="350" name="Google Shape;350;p41"/>
          <p:cNvSpPr txBox="1"/>
          <p:nvPr/>
        </p:nvSpPr>
        <p:spPr>
          <a:xfrm rot="-3057">
            <a:off x="2037613" y="3138046"/>
            <a:ext cx="6747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000">
                <a:solidFill>
                  <a:srgbClr val="0000FF"/>
                </a:solidFill>
              </a:rPr>
              <a:t>thread 1</a:t>
            </a:r>
            <a:endParaRPr sz="1000">
              <a:solidFill>
                <a:srgbClr val="0000FF"/>
              </a:solidFill>
            </a:endParaRPr>
          </a:p>
        </p:txBody>
      </p:sp>
      <p:sp>
        <p:nvSpPr>
          <p:cNvPr id="351" name="Google Shape;351;p41"/>
          <p:cNvSpPr/>
          <p:nvPr/>
        </p:nvSpPr>
        <p:spPr>
          <a:xfrm>
            <a:off x="8602738" y="3477050"/>
            <a:ext cx="2343300" cy="868500"/>
          </a:xfrm>
          <a:prstGeom prst="roundRect">
            <a:avLst>
              <a:gd name="adj" fmla="val 16667"/>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b="1">
                <a:solidFill>
                  <a:schemeClr val="dk1"/>
                </a:solidFill>
                <a:latin typeface="Calibri"/>
                <a:ea typeface="Calibri"/>
                <a:cs typeface="Calibri"/>
                <a:sym typeface="Calibri"/>
              </a:rPr>
              <a:t>Result</a:t>
            </a:r>
            <a:endParaRPr sz="1800" b="1">
              <a:solidFill>
                <a:schemeClr val="dk1"/>
              </a:solidFill>
              <a:latin typeface="Calibri"/>
              <a:ea typeface="Calibri"/>
              <a:cs typeface="Calibri"/>
              <a:sym typeface="Calibri"/>
            </a:endParaRPr>
          </a:p>
          <a:p>
            <a:pPr marL="0" lvl="0" indent="0" algn="ctr" rtl="0">
              <a:spcBef>
                <a:spcPts val="0"/>
              </a:spcBef>
              <a:spcAft>
                <a:spcPts val="0"/>
              </a:spcAft>
              <a:buNone/>
            </a:pPr>
            <a:r>
              <a:rPr lang="en-US" sz="1050" i="1">
                <a:solidFill>
                  <a:schemeClr val="dk1"/>
                </a:solidFill>
                <a:latin typeface="Comic Sans MS"/>
                <a:ea typeface="Comic Sans MS"/>
                <a:cs typeface="Comic Sans MS"/>
                <a:sym typeface="Comic Sans MS"/>
              </a:rPr>
              <a:t>Aggregated tbl view</a:t>
            </a:r>
            <a:endParaRPr/>
          </a:p>
        </p:txBody>
      </p:sp>
      <p:sp>
        <p:nvSpPr>
          <p:cNvPr id="352" name="Google Shape;352;p41"/>
          <p:cNvSpPr txBox="1"/>
          <p:nvPr/>
        </p:nvSpPr>
        <p:spPr>
          <a:xfrm rot="-3057">
            <a:off x="9437038" y="3138046"/>
            <a:ext cx="6747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000">
                <a:solidFill>
                  <a:srgbClr val="0000FF"/>
                </a:solidFill>
              </a:rPr>
              <a:t>thread 1</a:t>
            </a:r>
            <a:endParaRPr sz="1000">
              <a:solidFill>
                <a:srgbClr val="0000FF"/>
              </a:solidFill>
            </a:endParaRPr>
          </a:p>
        </p:txBody>
      </p:sp>
      <p:sp>
        <p:nvSpPr>
          <p:cNvPr id="353" name="Google Shape;353;p41"/>
          <p:cNvSpPr txBox="1"/>
          <p:nvPr/>
        </p:nvSpPr>
        <p:spPr>
          <a:xfrm>
            <a:off x="317850" y="5626252"/>
            <a:ext cx="115563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96E4053D910D3D40AE572623C7767640" ma:contentTypeVersion="8" ma:contentTypeDescription="Create a new document." ma:contentTypeScope="" ma:versionID="920f0989a7f5ae99f3398eafcc41a8fb">
  <xsd:schema xmlns:xsd="http://www.w3.org/2001/XMLSchema" xmlns:xs="http://www.w3.org/2001/XMLSchema" xmlns:p="http://schemas.microsoft.com/office/2006/metadata/properties" xmlns:ns2="261ae9b1-9c6b-41df-bb87-70775fa677f0" xmlns:ns3="6bf1d835-38f9-4eac-b4b1-f6d96cd50b82" targetNamespace="http://schemas.microsoft.com/office/2006/metadata/properties" ma:root="true" ma:fieldsID="14e2ca46f9bc4c2af905db618979740f" ns2:_="" ns3:_="">
    <xsd:import namespace="261ae9b1-9c6b-41df-bb87-70775fa677f0"/>
    <xsd:import namespace="6bf1d835-38f9-4eac-b4b1-f6d96cd50b82"/>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LengthInSecond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61ae9b1-9c6b-41df-bb87-70775fa677f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LengthInSeconds" ma:index="13"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6bf1d835-38f9-4eac-b4b1-f6d96cd50b82"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F082417-E1BF-4F25-8AE2-7BCF95EC62B8}">
  <ds:schemaRefs>
    <ds:schemaRef ds:uri="http://schemas.microsoft.com/sharepoint/v3/contenttype/forms"/>
  </ds:schemaRefs>
</ds:datastoreItem>
</file>

<file path=customXml/itemProps2.xml><?xml version="1.0" encoding="utf-8"?>
<ds:datastoreItem xmlns:ds="http://schemas.openxmlformats.org/officeDocument/2006/customXml" ds:itemID="{9FB46764-62E7-478C-A67E-56C2F20861C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61ae9b1-9c6b-41df-bb87-70775fa677f0"/>
    <ds:schemaRef ds:uri="6bf1d835-38f9-4eac-b4b1-f6d96cd50b8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9F81D2C-DAC5-4120-948E-27A259B2C604}">
  <ds:schemaRefs>
    <ds:schemaRef ds:uri="http://purl.org/dc/dcmitype/"/>
    <ds:schemaRef ds:uri="http://schemas.microsoft.com/office/infopath/2007/PartnerControls"/>
    <ds:schemaRef ds:uri="http://schemas.microsoft.com/office/2006/metadata/properties"/>
    <ds:schemaRef ds:uri="http://purl.org/dc/elements/1.1/"/>
    <ds:schemaRef ds:uri="http://www.w3.org/XML/1998/namespace"/>
    <ds:schemaRef ds:uri="261ae9b1-9c6b-41df-bb87-70775fa677f0"/>
    <ds:schemaRef ds:uri="http://schemas.microsoft.com/office/2006/documentManagement/types"/>
    <ds:schemaRef ds:uri="http://schemas.openxmlformats.org/package/2006/metadata/core-properties"/>
    <ds:schemaRef ds:uri="6bf1d835-38f9-4eac-b4b1-f6d96cd50b82"/>
    <ds:schemaRef ds:uri="http://purl.org/dc/terms/"/>
  </ds:schemaRefs>
</ds:datastoreItem>
</file>

<file path=docProps/app.xml><?xml version="1.0" encoding="utf-8"?>
<Properties xmlns="http://schemas.openxmlformats.org/officeDocument/2006/extended-properties" xmlns:vt="http://schemas.openxmlformats.org/officeDocument/2006/docPropsVTypes">
  <Template/>
  <TotalTime>383</TotalTime>
  <Words>2033</Words>
  <Application>Microsoft Office PowerPoint</Application>
  <PresentationFormat>Widescreen</PresentationFormat>
  <Paragraphs>265</Paragraphs>
  <Slides>22</Slides>
  <Notes>22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22</vt:i4>
      </vt:variant>
    </vt:vector>
  </HeadingPairs>
  <TitlesOfParts>
    <vt:vector size="31" baseType="lpstr">
      <vt:lpstr>Corbel</vt:lpstr>
      <vt:lpstr>Calibri</vt:lpstr>
      <vt:lpstr>Verdana</vt:lpstr>
      <vt:lpstr>Comic Sans MS</vt:lpstr>
      <vt:lpstr>Arial</vt:lpstr>
      <vt:lpstr>Tahoma</vt:lpstr>
      <vt:lpstr>Courier New</vt:lpstr>
      <vt:lpstr>Quattrocento Sans</vt:lpstr>
      <vt:lpstr>Basis</vt:lpstr>
      <vt:lpstr>Multi-threading In kdb+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Multi-threading In kdb+</dc:title>
  <dc:creator>Calvin Wright</dc:creator>
  <cp:lastModifiedBy>Calvin Wright</cp:lastModifiedBy>
  <cp:revision>6</cp:revision>
  <dcterms:modified xsi:type="dcterms:W3CDTF">2022-04-14T08:24:22Z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0x01010096E4053D910D3D40AE572623C7767640</vt:lpwstr>
  </property>
</Properties>
</file>