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  <p:sldId id="266" r:id="rId44"/>
    <p:sldId id="267" r:id="rId45"/>
    <p:sldId id="268" r:id="rId46"/>
    <p:sldId id="269" r:id="rId47"/>
  </p:sldIdLst>
  <p:sldSz cx="18288000" cy="10287000"/>
  <p:notesSz cx="6858000" cy="9144000"/>
  <p:embeddedFontLst>
    <p:embeddedFont>
      <p:font typeface="Montserrat Classic" charset="1" panose="00000500000000000000"/>
      <p:regular r:id="rId6"/>
    </p:embeddedFont>
    <p:embeddedFont>
      <p:font typeface="Montserrat Classic Bold" charset="1" panose="00000800000000000000"/>
      <p:regular r:id="rId7"/>
    </p:embeddedFont>
    <p:embeddedFont>
      <p:font typeface="Oswald" charset="1" panose="00000500000000000000"/>
      <p:regular r:id="rId8"/>
    </p:embeddedFont>
    <p:embeddedFont>
      <p:font typeface="Oswald Bold" charset="1" panose="00000800000000000000"/>
      <p:regular r:id="rId9"/>
    </p:embeddedFont>
    <p:embeddedFont>
      <p:font typeface="Arimo" charset="1" panose="020B0604020202020204"/>
      <p:regular r:id="rId10"/>
    </p:embeddedFont>
    <p:embeddedFont>
      <p:font typeface="Arimo Bold" charset="1" panose="020B0704020202020204"/>
      <p:regular r:id="rId11"/>
    </p:embeddedFont>
    <p:embeddedFont>
      <p:font typeface="Arimo Italics" charset="1" panose="020B0604020202090204"/>
      <p:regular r:id="rId12"/>
    </p:embeddedFont>
    <p:embeddedFont>
      <p:font typeface="Arimo Bold Italics" charset="1" panose="020B0704020202090204"/>
      <p:regular r:id="rId13"/>
    </p:embeddedFont>
    <p:embeddedFont>
      <p:font typeface="Montserrat Light" charset="1" panose="00000400000000000000"/>
      <p:regular r:id="rId14"/>
    </p:embeddedFont>
    <p:embeddedFont>
      <p:font typeface="Montserrat Light Bold" charset="1" panose="00000800000000000000"/>
      <p:regular r:id="rId15"/>
    </p:embeddedFont>
    <p:embeddedFont>
      <p:font typeface="Montserrat Light Italics" charset="1" panose="00000400000000000000"/>
      <p:regular r:id="rId16"/>
    </p:embeddedFont>
    <p:embeddedFont>
      <p:font typeface="Montserrat Light Bold Italics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DM Sans Italics" charset="1" panose="00000000000000000000"/>
      <p:regular r:id="rId20"/>
    </p:embeddedFont>
    <p:embeddedFont>
      <p:font typeface="DM Sans Bold Italics" charset="1" panose="00000000000000000000"/>
      <p:regular r:id="rId21"/>
    </p:embeddedFont>
    <p:embeddedFont>
      <p:font typeface="Open Sauce" charset="1" panose="00000500000000000000"/>
      <p:regular r:id="rId22"/>
    </p:embeddedFont>
    <p:embeddedFont>
      <p:font typeface="Open Sauce Bold" charset="1" panose="00000800000000000000"/>
      <p:regular r:id="rId23"/>
    </p:embeddedFont>
    <p:embeddedFont>
      <p:font typeface="Open Sauce Italics" charset="1" panose="00000500000000000000"/>
      <p:regular r:id="rId24"/>
    </p:embeddedFont>
    <p:embeddedFont>
      <p:font typeface="Open Sauce Bold Italics" charset="1" panose="00000800000000000000"/>
      <p:regular r:id="rId25"/>
    </p:embeddedFont>
    <p:embeddedFont>
      <p:font typeface="Open Sauce Light" charset="1" panose="00000400000000000000"/>
      <p:regular r:id="rId26"/>
    </p:embeddedFont>
    <p:embeddedFont>
      <p:font typeface="Open Sauce Light Italics" charset="1" panose="00000400000000000000"/>
      <p:regular r:id="rId27"/>
    </p:embeddedFont>
    <p:embeddedFont>
      <p:font typeface="Open Sauce Medium" charset="1" panose="00000600000000000000"/>
      <p:regular r:id="rId28"/>
    </p:embeddedFont>
    <p:embeddedFont>
      <p:font typeface="Open Sauce Medium Italics" charset="1" panose="00000600000000000000"/>
      <p:regular r:id="rId29"/>
    </p:embeddedFont>
    <p:embeddedFont>
      <p:font typeface="Open Sauce Semi-Bold" charset="1" panose="00000700000000000000"/>
      <p:regular r:id="rId30"/>
    </p:embeddedFont>
    <p:embeddedFont>
      <p:font typeface="Open Sauce Semi-Bold Italics" charset="1" panose="00000700000000000000"/>
      <p:regular r:id="rId31"/>
    </p:embeddedFont>
    <p:embeddedFont>
      <p:font typeface="Open Sauce Heavy" charset="1" panose="00000A00000000000000"/>
      <p:regular r:id="rId32"/>
    </p:embeddedFont>
    <p:embeddedFont>
      <p:font typeface="Open Sauce Heavy Italics" charset="1" panose="00000A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slides/slide1.xml" Type="http://schemas.openxmlformats.org/officeDocument/2006/relationships/slide"/><Relationship Id="rId35" Target="slides/slide2.xml" Type="http://schemas.openxmlformats.org/officeDocument/2006/relationships/slide"/><Relationship Id="rId36" Target="slides/slide3.xml" Type="http://schemas.openxmlformats.org/officeDocument/2006/relationships/slide"/><Relationship Id="rId37" Target="slides/slide4.xml" Type="http://schemas.openxmlformats.org/officeDocument/2006/relationships/slide"/><Relationship Id="rId38" Target="slides/slide5.xml" Type="http://schemas.openxmlformats.org/officeDocument/2006/relationships/slide"/><Relationship Id="rId39" Target="slides/slide6.xml" Type="http://schemas.openxmlformats.org/officeDocument/2006/relationships/slide"/><Relationship Id="rId4" Target="theme/theme1.xml" Type="http://schemas.openxmlformats.org/officeDocument/2006/relationships/theme"/><Relationship Id="rId40" Target="slides/slide7.xml" Type="http://schemas.openxmlformats.org/officeDocument/2006/relationships/slide"/><Relationship Id="rId41" Target="slides/slide8.xml" Type="http://schemas.openxmlformats.org/officeDocument/2006/relationships/slide"/><Relationship Id="rId42" Target="slides/slide9.xml" Type="http://schemas.openxmlformats.org/officeDocument/2006/relationships/slide"/><Relationship Id="rId43" Target="slides/slide10.xml" Type="http://schemas.openxmlformats.org/officeDocument/2006/relationships/slide"/><Relationship Id="rId44" Target="slides/slide11.xml" Type="http://schemas.openxmlformats.org/officeDocument/2006/relationships/slide"/><Relationship Id="rId45" Target="slides/slide12.xml" Type="http://schemas.openxmlformats.org/officeDocument/2006/relationships/slide"/><Relationship Id="rId46" Target="slides/slide13.xml" Type="http://schemas.openxmlformats.org/officeDocument/2006/relationships/slide"/><Relationship Id="rId47" Target="slides/slide14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7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4715819" y="5804587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7"/>
                </a:lnTo>
                <a:lnTo>
                  <a:pt x="0" y="78285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19596" y="2188013"/>
            <a:ext cx="12848809" cy="5910975"/>
            <a:chOff x="0" y="0"/>
            <a:chExt cx="17131745" cy="788130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022335" y="0"/>
              <a:ext cx="13087076" cy="5611818"/>
              <a:chOff x="0" y="0"/>
              <a:chExt cx="1895495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9549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895495">
                    <a:moveTo>
                      <a:pt x="0" y="0"/>
                    </a:moveTo>
                    <a:lnTo>
                      <a:pt x="1895495" y="0"/>
                    </a:lnTo>
                    <a:lnTo>
                      <a:pt x="1895495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022335" y="1620789"/>
              <a:ext cx="13087076" cy="359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684"/>
                </a:lnSpc>
              </a:pPr>
              <a:r>
                <a:rPr lang="en-US" sz="16437" spc="1610">
                  <a:solidFill>
                    <a:srgbClr val="231F20"/>
                  </a:solidFill>
                  <a:latin typeface="Oswald Bold"/>
                </a:rPr>
                <a:t>PROJECT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022335" y="352578"/>
              <a:ext cx="13087076" cy="1544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FINAL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096233"/>
              <a:ext cx="17131745" cy="1785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61"/>
                </a:lnSpc>
              </a:pPr>
              <a:r>
                <a:rPr lang="en-US" sz="2653" spc="140">
                  <a:solidFill>
                    <a:srgbClr val="231F20"/>
                  </a:solidFill>
                  <a:latin typeface="Montserrat Classic Bold"/>
                </a:rPr>
                <a:t>WEBSITE MANAJEMEN BISNIS PENJUALAN BAN </a:t>
              </a:r>
            </a:p>
            <a:p>
              <a:pPr algn="ctr">
                <a:lnSpc>
                  <a:spcPts val="3661"/>
                </a:lnSpc>
              </a:pPr>
              <a:r>
                <a:rPr lang="en-US" sz="2653" spc="140">
                  <a:solidFill>
                    <a:srgbClr val="231F20"/>
                  </a:solidFill>
                  <a:latin typeface="Montserrat Classic Bold"/>
                </a:rPr>
                <a:t>PT. GOLDFINGER WHEELS INDONESIA </a:t>
              </a:r>
            </a:p>
            <a:p>
              <a:pPr algn="ctr">
                <a:lnSpc>
                  <a:spcPts val="3661"/>
                </a:lnSpc>
              </a:pPr>
              <a:r>
                <a:rPr lang="en-US" sz="2653" spc="140">
                  <a:solidFill>
                    <a:srgbClr val="231F20"/>
                  </a:solidFill>
                  <a:latin typeface="Montserrat Classic Bold"/>
                </a:rPr>
                <a:t>DENGAN MENGGUNAKAN FRAMEWORK LARAVEL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5740" y="914400"/>
            <a:ext cx="11552977" cy="116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KARYAWAN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54891" y="3206190"/>
            <a:ext cx="3474003" cy="647719"/>
            <a:chOff x="0" y="0"/>
            <a:chExt cx="914964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Tugas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11441" y="4045241"/>
            <a:ext cx="3360904" cy="136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Tugas Kosong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Tugas Selesai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Tugas Sedang Dikerjakan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457176" y="3206190"/>
            <a:ext cx="4193160" cy="647719"/>
            <a:chOff x="0" y="0"/>
            <a:chExt cx="1104371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371" cy="170593"/>
            </a:xfrm>
            <a:custGeom>
              <a:avLst/>
              <a:gdLst/>
              <a:ahLst/>
              <a:cxnLst/>
              <a:rect r="r" b="b" t="t" l="l"/>
              <a:pathLst>
                <a:path h="170593" w="1104371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Assign Tugas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683168" y="3971694"/>
            <a:ext cx="3753472" cy="136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Mengubah dan memberi tanda bahwa sebuah tugas sedang dikerjakan oleh user.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4891" y="2041427"/>
            <a:ext cx="7800916" cy="6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memberikan service dan berinteraksi langsung dengan customer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479136" y="3206190"/>
            <a:ext cx="3692877" cy="647719"/>
            <a:chOff x="0" y="0"/>
            <a:chExt cx="972609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2609" cy="170593"/>
            </a:xfrm>
            <a:custGeom>
              <a:avLst/>
              <a:gdLst/>
              <a:ahLst/>
              <a:cxnLst/>
              <a:rect r="r" b="b" t="t" l="l"/>
              <a:pathLst>
                <a:path h="170593" w="972609">
                  <a:moveTo>
                    <a:pt x="0" y="0"/>
                  </a:moveTo>
                  <a:lnTo>
                    <a:pt x="972609" y="0"/>
                  </a:lnTo>
                  <a:lnTo>
                    <a:pt x="97260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Finish Tugas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535685" y="3980933"/>
            <a:ext cx="3356252" cy="136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Untuk Menyelesaikan tugas yang sedang dikerjakan. Tugas bisa Sukses / Gagal.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5740" y="914400"/>
            <a:ext cx="11552977" cy="116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STAKEHOLDER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54891" y="3206190"/>
            <a:ext cx="3474003" cy="647719"/>
            <a:chOff x="0" y="0"/>
            <a:chExt cx="914964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Statistik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11441" y="4054766"/>
            <a:ext cx="3360904" cy="1244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498"/>
              </a:lnSpc>
            </a:pPr>
            <a:r>
              <a:rPr lang="en-US" sz="1810" spc="177">
                <a:solidFill>
                  <a:srgbClr val="231F20"/>
                </a:solidFill>
                <a:latin typeface="DM Sans"/>
              </a:rPr>
              <a:t>Melihat secara singkat pendapatan, pengeluaran, performas, dan stok perusahaan.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457176" y="3206190"/>
            <a:ext cx="4193160" cy="647719"/>
            <a:chOff x="0" y="0"/>
            <a:chExt cx="1104371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371" cy="170593"/>
            </a:xfrm>
            <a:custGeom>
              <a:avLst/>
              <a:gdLst/>
              <a:ahLst/>
              <a:cxnLst/>
              <a:rect r="r" b="b" t="t" l="l"/>
              <a:pathLst>
                <a:path h="170593" w="1104371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Pendapatan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57176" y="3980933"/>
            <a:ext cx="3753472" cy="136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Dapat melihat shares/bagian yang dimiliki dan perkiraan pendapataan dari shares.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4891" y="2041427"/>
            <a:ext cx="7800916" cy="6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merupakan pemegang kepentingan di </a:t>
            </a:r>
          </a:p>
          <a:p>
            <a:pPr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PT. Goldfinger Wheels Indonesia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5740" y="914400"/>
            <a:ext cx="11552977" cy="116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PEMILIK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83166" y="3190546"/>
            <a:ext cx="4093074" cy="647719"/>
            <a:chOff x="0" y="0"/>
            <a:chExt cx="1078011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8011" cy="170593"/>
            </a:xfrm>
            <a:custGeom>
              <a:avLst/>
              <a:gdLst/>
              <a:ahLst/>
              <a:cxnLst/>
              <a:rect r="r" b="b" t="t" l="l"/>
              <a:pathLst>
                <a:path h="170593" w="1078011">
                  <a:moveTo>
                    <a:pt x="0" y="0"/>
                  </a:moveTo>
                  <a:lnTo>
                    <a:pt x="1078011" y="0"/>
                  </a:lnTo>
                  <a:lnTo>
                    <a:pt x="107801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Master Stakeholder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83166" y="3971694"/>
            <a:ext cx="4036525" cy="6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pemangku kepentingan perusahaan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457176" y="3206190"/>
            <a:ext cx="4193160" cy="647719"/>
            <a:chOff x="0" y="0"/>
            <a:chExt cx="1104371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371" cy="170593"/>
            </a:xfrm>
            <a:custGeom>
              <a:avLst/>
              <a:gdLst/>
              <a:ahLst/>
              <a:cxnLst/>
              <a:rect r="r" b="b" t="t" l="l"/>
              <a:pathLst>
                <a:path h="170593" w="1104371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Pembagian Deviden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457176" y="3971694"/>
            <a:ext cx="3753472" cy="136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Mengubah dan Mengatur pembagian Deviden tiap pemegang kepentingan perusahaan.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4891" y="2041427"/>
            <a:ext cx="7800916" cy="6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merupakan pemilik </a:t>
            </a:r>
          </a:p>
          <a:p>
            <a:pPr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PT. Goldfinger Wheels Indonesia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831436" y="3190546"/>
            <a:ext cx="4193160" cy="647719"/>
            <a:chOff x="0" y="0"/>
            <a:chExt cx="1104371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4371" cy="170593"/>
            </a:xfrm>
            <a:custGeom>
              <a:avLst/>
              <a:gdLst/>
              <a:ahLst/>
              <a:cxnLst/>
              <a:rect r="r" b="b" t="t" l="l"/>
              <a:pathLst>
                <a:path h="170593" w="1104371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Pendapatan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831436" y="3965290"/>
            <a:ext cx="3753472" cy="1363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Dapat melihat shares/bagian yang dimiliki dan perkiraan pendapataan dari shares.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5740" y="914400"/>
            <a:ext cx="11552977" cy="116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CUSTOMER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44072" y="3304275"/>
            <a:ext cx="3938157" cy="647719"/>
            <a:chOff x="0" y="0"/>
            <a:chExt cx="1037210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7210" cy="170593"/>
            </a:xfrm>
            <a:custGeom>
              <a:avLst/>
              <a:gdLst/>
              <a:ahLst/>
              <a:cxnLst/>
              <a:rect r="r" b="b" t="t" l="l"/>
              <a:pathLst>
                <a:path h="170593" w="1037210">
                  <a:moveTo>
                    <a:pt x="0" y="0"/>
                  </a:moveTo>
                  <a:lnTo>
                    <a:pt x="1037210" y="0"/>
                  </a:lnTo>
                  <a:lnTo>
                    <a:pt x="103721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Lihat Produk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000621" y="4143326"/>
            <a:ext cx="3723561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Melihat Produk dan Jasa yang ditawarkan perusahaan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Melihat detail produk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458181" y="3304275"/>
            <a:ext cx="4193160" cy="647719"/>
            <a:chOff x="0" y="0"/>
            <a:chExt cx="1104371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371" cy="170593"/>
            </a:xfrm>
            <a:custGeom>
              <a:avLst/>
              <a:gdLst/>
              <a:ahLst/>
              <a:cxnLst/>
              <a:rect r="r" b="b" t="t" l="l"/>
              <a:pathLst>
                <a:path h="170593" w="1104371">
                  <a:moveTo>
                    <a:pt x="0" y="0"/>
                  </a:moveTo>
                  <a:lnTo>
                    <a:pt x="1104371" y="0"/>
                  </a:lnTo>
                  <a:lnTo>
                    <a:pt x="1104371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Keranjang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458181" y="4143326"/>
            <a:ext cx="4401074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Menambah produk yang akan dibeli ke keranjang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Menyimpan keranjang per-User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4891" y="2041427"/>
            <a:ext cx="7800916" cy="6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dekat dan bertanggung jawab terhadapt proses bisnis dan manajemen data perusahaan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854238" y="6581023"/>
            <a:ext cx="5765202" cy="636682"/>
            <a:chOff x="0" y="0"/>
            <a:chExt cx="1518407" cy="1676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18407" cy="167686"/>
            </a:xfrm>
            <a:custGeom>
              <a:avLst/>
              <a:gdLst/>
              <a:ahLst/>
              <a:cxnLst/>
              <a:rect r="r" b="b" t="t" l="l"/>
              <a:pathLst>
                <a:path h="167686" w="1518407">
                  <a:moveTo>
                    <a:pt x="0" y="0"/>
                  </a:moveTo>
                  <a:lnTo>
                    <a:pt x="1518407" y="0"/>
                  </a:lnTo>
                  <a:lnTo>
                    <a:pt x="1518407" y="167686"/>
                  </a:lnTo>
                  <a:lnTo>
                    <a:pt x="0" y="167686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Transaksi dan Pembayaran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908417" y="7408205"/>
            <a:ext cx="5656844" cy="17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Melakukan pembelian via Website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Tracking status transaksi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Pembatalan Transaksi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Pembayaran Online via MidTrans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Mengajukan Penawaran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9076" y="3211090"/>
            <a:ext cx="7634075" cy="278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1222"/>
              </a:lnSpc>
              <a:spcBef>
                <a:spcPct val="0"/>
              </a:spcBef>
            </a:pPr>
            <a:r>
              <a:rPr lang="en-US" sz="8132" spc="796">
                <a:solidFill>
                  <a:srgbClr val="231F20"/>
                </a:solidFill>
                <a:latin typeface="Oswald Bold"/>
              </a:rPr>
              <a:t>THANK'S FOR THE ATTENTION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4500" y="8401044"/>
            <a:ext cx="8097687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4140"/>
              </a:lnSpc>
              <a:spcBef>
                <a:spcPct val="0"/>
              </a:spcBef>
            </a:pPr>
            <a:r>
              <a:rPr lang="en-US" sz="3000" spc="294">
                <a:solidFill>
                  <a:srgbClr val="231F20"/>
                </a:solidFill>
                <a:latin typeface="Oswald Bold"/>
              </a:rPr>
              <a:t>220180494 - CALVIN ADHIKANG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012602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19320" y="2901697"/>
            <a:ext cx="1400485" cy="5301591"/>
            <a:chOff x="0" y="0"/>
            <a:chExt cx="368852" cy="13963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396304"/>
            </a:xfrm>
            <a:custGeom>
              <a:avLst/>
              <a:gdLst/>
              <a:ahLst/>
              <a:cxnLst/>
              <a:rect r="r" b="b" t="t" l="l"/>
              <a:pathLst>
                <a:path h="139630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396304"/>
                  </a:lnTo>
                  <a:lnTo>
                    <a:pt x="0" y="139630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980992" y="1036994"/>
            <a:ext cx="7416941" cy="168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>
                <a:solidFill>
                  <a:srgbClr val="231F20"/>
                </a:solidFill>
                <a:latin typeface="Oswald Bold"/>
              </a:rPr>
              <a:t>AGENDA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3333137"/>
            <a:ext cx="5790503" cy="41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TENTANG CLIENT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4146405"/>
            <a:ext cx="6076629" cy="41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MASALAH SISTEM LAMA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013577"/>
            <a:ext cx="5790503" cy="41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SISTEM BARU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5841663"/>
            <a:ext cx="6076629" cy="41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ARSITEKTUR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6642507"/>
            <a:ext cx="6076629" cy="41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FITUR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7434884"/>
            <a:ext cx="5790503" cy="41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PENUTUP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31601" cy="2520559"/>
            </a:xfrm>
            <a:custGeom>
              <a:avLst/>
              <a:gdLst/>
              <a:ahLst/>
              <a:cxnLst/>
              <a:rect r="r" b="b" t="t" l="l"/>
              <a:pathLst>
                <a:path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933907" y="711881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22550" y="702763"/>
            <a:ext cx="6664640" cy="8881473"/>
          </a:xfrm>
          <a:custGeom>
            <a:avLst/>
            <a:gdLst/>
            <a:ahLst/>
            <a:cxnLst/>
            <a:rect r="r" b="b" t="t" l="l"/>
            <a:pathLst>
              <a:path h="8881473" w="6664640">
                <a:moveTo>
                  <a:pt x="0" y="0"/>
                </a:moveTo>
                <a:lnTo>
                  <a:pt x="6664640" y="0"/>
                </a:lnTo>
                <a:lnTo>
                  <a:pt x="6664640" y="8881474"/>
                </a:lnTo>
                <a:lnTo>
                  <a:pt x="0" y="88814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5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4179" y="6493341"/>
            <a:ext cx="9752965" cy="2465422"/>
            <a:chOff x="0" y="0"/>
            <a:chExt cx="13003953" cy="32872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910100"/>
              <a:ext cx="13003953" cy="1377130"/>
            </a:xfrm>
            <a:custGeom>
              <a:avLst/>
              <a:gdLst/>
              <a:ahLst/>
              <a:cxnLst/>
              <a:rect r="r" b="b" t="t" l="l"/>
              <a:pathLst>
                <a:path h="1377130" w="13003953">
                  <a:moveTo>
                    <a:pt x="0" y="0"/>
                  </a:moveTo>
                  <a:lnTo>
                    <a:pt x="13003953" y="0"/>
                  </a:lnTo>
                  <a:lnTo>
                    <a:pt x="13003953" y="1377129"/>
                  </a:lnTo>
                  <a:lnTo>
                    <a:pt x="0" y="1377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6495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12813391" cy="2598665"/>
              <a:chOff x="0" y="0"/>
              <a:chExt cx="3682024" cy="74674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682024" cy="746746"/>
              </a:xfrm>
              <a:custGeom>
                <a:avLst/>
                <a:gdLst/>
                <a:ahLst/>
                <a:cxnLst/>
                <a:rect r="r" b="b" t="t" l="l"/>
                <a:pathLst>
                  <a:path h="746746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746746"/>
                    </a:lnTo>
                    <a:lnTo>
                      <a:pt x="0" y="746746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2355610" y="320461"/>
              <a:ext cx="9509575" cy="20368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50"/>
                </a:lnSpc>
                <a:spcBef>
                  <a:spcPct val="0"/>
                </a:spcBef>
              </a:pPr>
              <a:r>
                <a:rPr lang="en-US" sz="2210" spc="216">
                  <a:solidFill>
                    <a:srgbClr val="231F20"/>
                  </a:solidFill>
                  <a:latin typeface="DM Sans"/>
                </a:rPr>
                <a:t>Jl. Soekarno Hatta No.KM 6, RW.5, KELURAHAN GRAHA INDAH, Kec. Balikpapan Utara, Kota Balikpapan, Kalimantan Timur 76124</a:t>
              </a: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588877" y="406551"/>
              <a:ext cx="1249894" cy="1785564"/>
            </a:xfrm>
            <a:custGeom>
              <a:avLst/>
              <a:gdLst/>
              <a:ahLst/>
              <a:cxnLst/>
              <a:rect r="r" b="b" t="t" l="l"/>
              <a:pathLst>
                <a:path h="1785564" w="1249894">
                  <a:moveTo>
                    <a:pt x="0" y="0"/>
                  </a:moveTo>
                  <a:lnTo>
                    <a:pt x="1249894" y="0"/>
                  </a:lnTo>
                  <a:lnTo>
                    <a:pt x="1249894" y="1785563"/>
                  </a:lnTo>
                  <a:lnTo>
                    <a:pt x="0" y="1785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28700" y="876300"/>
            <a:ext cx="8480043" cy="1410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1429"/>
              </a:lnSpc>
            </a:pPr>
            <a:r>
              <a:rPr lang="en-US" sz="8282" spc="811">
                <a:solidFill>
                  <a:srgbClr val="231F20"/>
                </a:solidFill>
                <a:latin typeface="Oswald Bold"/>
              </a:rPr>
              <a:t>TENTANG CLIENT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74179" y="3115826"/>
            <a:ext cx="9752965" cy="2856875"/>
            <a:chOff x="0" y="0"/>
            <a:chExt cx="13003953" cy="38091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2432037"/>
              <a:ext cx="13003953" cy="1377130"/>
            </a:xfrm>
            <a:custGeom>
              <a:avLst/>
              <a:gdLst/>
              <a:ahLst/>
              <a:cxnLst/>
              <a:rect r="r" b="b" t="t" l="l"/>
              <a:pathLst>
                <a:path h="1377130" w="13003953">
                  <a:moveTo>
                    <a:pt x="0" y="0"/>
                  </a:moveTo>
                  <a:lnTo>
                    <a:pt x="13003953" y="0"/>
                  </a:lnTo>
                  <a:lnTo>
                    <a:pt x="13003953" y="1377130"/>
                  </a:lnTo>
                  <a:lnTo>
                    <a:pt x="0" y="1377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86495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0" y="0"/>
              <a:ext cx="12813391" cy="3120602"/>
              <a:chOff x="0" y="0"/>
              <a:chExt cx="3682024" cy="89672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682024" cy="896728"/>
              </a:xfrm>
              <a:custGeom>
                <a:avLst/>
                <a:gdLst/>
                <a:ahLst/>
                <a:cxnLst/>
                <a:rect r="r" b="b" t="t" l="l"/>
                <a:pathLst>
                  <a:path h="896728" w="3682024">
                    <a:moveTo>
                      <a:pt x="0" y="0"/>
                    </a:moveTo>
                    <a:lnTo>
                      <a:pt x="3682024" y="0"/>
                    </a:lnTo>
                    <a:lnTo>
                      <a:pt x="3682024" y="896728"/>
                    </a:lnTo>
                    <a:lnTo>
                      <a:pt x="0" y="896728"/>
                    </a:lnTo>
                    <a:close/>
                  </a:path>
                </a:pathLst>
              </a:custGeom>
              <a:solidFill>
                <a:srgbClr val="EFEFE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401035" y="916736"/>
              <a:ext cx="1542198" cy="1564961"/>
            </a:xfrm>
            <a:custGeom>
              <a:avLst/>
              <a:gdLst/>
              <a:ahLst/>
              <a:cxnLst/>
              <a:rect r="r" b="b" t="t" l="l"/>
              <a:pathLst>
                <a:path h="1564961" w="1542198">
                  <a:moveTo>
                    <a:pt x="0" y="0"/>
                  </a:moveTo>
                  <a:lnTo>
                    <a:pt x="1542198" y="0"/>
                  </a:lnTo>
                  <a:lnTo>
                    <a:pt x="1542198" y="1564962"/>
                  </a:lnTo>
                  <a:lnTo>
                    <a:pt x="0" y="1564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355610" y="320461"/>
              <a:ext cx="9509575" cy="2519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050"/>
                </a:lnSpc>
              </a:pPr>
              <a:r>
                <a:rPr lang="en-US" sz="2210" spc="216">
                  <a:solidFill>
                    <a:srgbClr val="231F20"/>
                  </a:solidFill>
                  <a:latin typeface="DM Sans Bold"/>
                </a:rPr>
                <a:t>PT. Goldfinger Wheels Indonesia</a:t>
              </a:r>
            </a:p>
            <a:p>
              <a:pPr algn="l" marL="0" indent="0" lvl="0">
                <a:lnSpc>
                  <a:spcPts val="3050"/>
                </a:lnSpc>
                <a:spcBef>
                  <a:spcPct val="0"/>
                </a:spcBef>
              </a:pPr>
              <a:r>
                <a:rPr lang="en-US" sz="2210" spc="216">
                  <a:solidFill>
                    <a:srgbClr val="231F20"/>
                  </a:solidFill>
                  <a:latin typeface="DM Sans"/>
                </a:rPr>
                <a:t>merupakan perusahaan yang bergerak di bidang penjualan ban untuk truk komersial dengan kategori Light Truck Radial dan Bus Truck Radial 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63">
            <a:off x="-571305" y="6150994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5510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80191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274468" y="8765585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6495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732628" y="4016965"/>
            <a:ext cx="1211702" cy="1322294"/>
          </a:xfrm>
          <a:custGeom>
            <a:avLst/>
            <a:gdLst/>
            <a:ahLst/>
            <a:cxnLst/>
            <a:rect r="r" b="b" t="t" l="l"/>
            <a:pathLst>
              <a:path h="1322294" w="1211702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563658" y="4016965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272985" y="3986188"/>
            <a:ext cx="1353071" cy="1353071"/>
          </a:xfrm>
          <a:custGeom>
            <a:avLst/>
            <a:gdLst/>
            <a:ahLst/>
            <a:cxnLst/>
            <a:rect r="r" b="b" t="t" l="l"/>
            <a:pathLst>
              <a:path h="1353071" w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163058" y="1135535"/>
            <a:ext cx="13961885" cy="159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MASALAH SISTEM LAMA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567168" y="5912834"/>
            <a:ext cx="3542623" cy="192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5"/>
              </a:lnSpc>
            </a:pPr>
            <a:r>
              <a:rPr lang="en-US" sz="2822" spc="276">
                <a:solidFill>
                  <a:srgbClr val="FFFBFB"/>
                </a:solidFill>
                <a:latin typeface="DM Sans Bold"/>
              </a:rPr>
              <a:t>Kesulitan dalam manajemen dan pendataan stok barang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72688" y="5886627"/>
            <a:ext cx="3542623" cy="1404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7"/>
              </a:lnSpc>
            </a:pPr>
            <a:r>
              <a:rPr lang="en-US" sz="2722" spc="266">
                <a:solidFill>
                  <a:srgbClr val="FFFBFB"/>
                </a:solidFill>
                <a:latin typeface="DM Sans Bold"/>
              </a:rPr>
              <a:t>Sistem Pendataan dan Penjualan Manual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78209" y="5877102"/>
            <a:ext cx="3542623" cy="192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5"/>
              </a:lnSpc>
            </a:pPr>
            <a:r>
              <a:rPr lang="en-US" sz="2822" spc="276">
                <a:solidFill>
                  <a:srgbClr val="FFFBFB"/>
                </a:solidFill>
                <a:latin typeface="DM Sans Bold"/>
              </a:rPr>
              <a:t>Kesulitan dalam tracking dan manajemen transaksi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65320" y="7781814"/>
            <a:ext cx="2974893" cy="52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</a:rPr>
              <a:t>MS. EXCEL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887923">
            <a:off x="-5959915" y="49826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260093" y="4434807"/>
            <a:ext cx="2932415" cy="2351362"/>
            <a:chOff x="0" y="0"/>
            <a:chExt cx="1075555" cy="8624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60093" y="6895603"/>
            <a:ext cx="2932415" cy="847111"/>
            <a:chOff x="0" y="0"/>
            <a:chExt cx="1075555" cy="3107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070732" y="5281918"/>
            <a:ext cx="2932415" cy="2351362"/>
            <a:chOff x="0" y="0"/>
            <a:chExt cx="1075555" cy="8624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070732" y="7742714"/>
            <a:ext cx="2932415" cy="847111"/>
            <a:chOff x="0" y="0"/>
            <a:chExt cx="1075555" cy="3107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046312" y="3696538"/>
            <a:ext cx="2932415" cy="2351362"/>
            <a:chOff x="0" y="0"/>
            <a:chExt cx="1075555" cy="8624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75555" cy="862436"/>
            </a:xfrm>
            <a:custGeom>
              <a:avLst/>
              <a:gdLst/>
              <a:ahLst/>
              <a:cxnLst/>
              <a:rect r="r" b="b" t="t" l="l"/>
              <a:pathLst>
                <a:path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046312" y="6157334"/>
            <a:ext cx="2932415" cy="847111"/>
            <a:chOff x="0" y="0"/>
            <a:chExt cx="1075555" cy="31070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5555" cy="310705"/>
            </a:xfrm>
            <a:custGeom>
              <a:avLst/>
              <a:gdLst/>
              <a:ahLst/>
              <a:cxnLst/>
              <a:rect r="r" b="b" t="t" l="l"/>
              <a:pathLst>
                <a:path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-1885381">
            <a:off x="12158125" y="7633280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8970905">
            <a:off x="7337391" y="7248542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573297" y="4872219"/>
            <a:ext cx="2306008" cy="1585381"/>
          </a:xfrm>
          <a:custGeom>
            <a:avLst/>
            <a:gdLst/>
            <a:ahLst/>
            <a:cxnLst/>
            <a:rect r="r" b="b" t="t" l="l"/>
            <a:pathLst>
              <a:path h="1585381" w="2306008">
                <a:moveTo>
                  <a:pt x="0" y="0"/>
                </a:moveTo>
                <a:lnTo>
                  <a:pt x="2306008" y="0"/>
                </a:lnTo>
                <a:lnTo>
                  <a:pt x="2306008" y="1585380"/>
                </a:lnTo>
                <a:lnTo>
                  <a:pt x="0" y="1585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531066" y="5487707"/>
            <a:ext cx="2011748" cy="2011748"/>
          </a:xfrm>
          <a:custGeom>
            <a:avLst/>
            <a:gdLst/>
            <a:ahLst/>
            <a:cxnLst/>
            <a:rect r="r" b="b" t="t" l="l"/>
            <a:pathLst>
              <a:path h="2011748" w="2011748">
                <a:moveTo>
                  <a:pt x="0" y="0"/>
                </a:moveTo>
                <a:lnTo>
                  <a:pt x="2011748" y="0"/>
                </a:lnTo>
                <a:lnTo>
                  <a:pt x="2011748" y="2011748"/>
                </a:lnTo>
                <a:lnTo>
                  <a:pt x="0" y="20117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323929" y="4361387"/>
            <a:ext cx="2377182" cy="1249101"/>
          </a:xfrm>
          <a:custGeom>
            <a:avLst/>
            <a:gdLst/>
            <a:ahLst/>
            <a:cxnLst/>
            <a:rect r="r" b="b" t="t" l="l"/>
            <a:pathLst>
              <a:path h="1249101" w="2377182">
                <a:moveTo>
                  <a:pt x="0" y="0"/>
                </a:moveTo>
                <a:lnTo>
                  <a:pt x="2377181" y="0"/>
                </a:lnTo>
                <a:lnTo>
                  <a:pt x="2377181" y="1249101"/>
                </a:lnTo>
                <a:lnTo>
                  <a:pt x="0" y="12491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448009" y="7065345"/>
            <a:ext cx="2556583" cy="45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LARAVEL 9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58648" y="7912457"/>
            <a:ext cx="2556583" cy="45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JQUERY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8888" y="1195362"/>
            <a:ext cx="8904094" cy="159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SISTEM BARU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234228" y="6327076"/>
            <a:ext cx="2556583" cy="458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</a:rPr>
              <a:t>MY SQL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38888" y="2843307"/>
            <a:ext cx="10276343" cy="62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3686">
                <a:solidFill>
                  <a:srgbClr val="100F0D"/>
                </a:solidFill>
                <a:latin typeface="Montserrat Light"/>
              </a:rPr>
              <a:t>Aplikasi Manajemen Bisnis berbasis Website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13475833" y="-878730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13118">
            <a:off x="-11489271" y="4510158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1231039" y="4565035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501826"/>
                </a:moveTo>
                <a:lnTo>
                  <a:pt x="1776375" y="501826"/>
                </a:lnTo>
                <a:lnTo>
                  <a:pt x="1776375" y="0"/>
                </a:lnTo>
                <a:lnTo>
                  <a:pt x="0" y="0"/>
                </a:lnTo>
                <a:lnTo>
                  <a:pt x="0" y="5018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3906803">
            <a:off x="14083329" y="7091987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4" y="0"/>
                </a:moveTo>
                <a:lnTo>
                  <a:pt x="0" y="0"/>
                </a:lnTo>
                <a:lnTo>
                  <a:pt x="0" y="501826"/>
                </a:lnTo>
                <a:lnTo>
                  <a:pt x="1776374" y="501826"/>
                </a:lnTo>
                <a:lnTo>
                  <a:pt x="177637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815231" y="6981508"/>
            <a:ext cx="2364602" cy="2667387"/>
            <a:chOff x="0" y="0"/>
            <a:chExt cx="3152802" cy="355651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075555" cy="862436"/>
              </a:xfrm>
              <a:custGeom>
                <a:avLst/>
                <a:gdLst/>
                <a:ahLst/>
                <a:cxnLst/>
                <a:rect r="r" b="b" t="t" l="l"/>
                <a:pathLst>
                  <a:path h="862436" w="1075555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780592"/>
                    </a:lnTo>
                    <a:cubicBezTo>
                      <a:pt x="1075555" y="825793"/>
                      <a:pt x="1038913" y="862436"/>
                      <a:pt x="993712" y="862436"/>
                    </a:cubicBezTo>
                    <a:lnTo>
                      <a:pt x="81844" y="862436"/>
                    </a:lnTo>
                    <a:cubicBezTo>
                      <a:pt x="60137" y="862436"/>
                      <a:pt x="39320" y="853813"/>
                      <a:pt x="23971" y="838465"/>
                    </a:cubicBezTo>
                    <a:cubicBezTo>
                      <a:pt x="8623" y="823116"/>
                      <a:pt x="0" y="802299"/>
                      <a:pt x="0" y="780592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075555" cy="310705"/>
              </a:xfrm>
              <a:custGeom>
                <a:avLst/>
                <a:gdLst/>
                <a:ahLst/>
                <a:cxnLst/>
                <a:rect r="r" b="b" t="t" l="l"/>
                <a:pathLst>
                  <a:path h="310705" w="1075555">
                    <a:moveTo>
                      <a:pt x="81844" y="0"/>
                    </a:moveTo>
                    <a:lnTo>
                      <a:pt x="993712" y="0"/>
                    </a:lnTo>
                    <a:cubicBezTo>
                      <a:pt x="1015418" y="0"/>
                      <a:pt x="1036235" y="8623"/>
                      <a:pt x="1051584" y="23971"/>
                    </a:cubicBezTo>
                    <a:cubicBezTo>
                      <a:pt x="1066932" y="39320"/>
                      <a:pt x="1075555" y="60137"/>
                      <a:pt x="1075555" y="81844"/>
                    </a:cubicBezTo>
                    <a:lnTo>
                      <a:pt x="1075555" y="228861"/>
                    </a:lnTo>
                    <a:cubicBezTo>
                      <a:pt x="1075555" y="250567"/>
                      <a:pt x="1066932" y="271385"/>
                      <a:pt x="1051584" y="286733"/>
                    </a:cubicBezTo>
                    <a:cubicBezTo>
                      <a:pt x="1036235" y="302082"/>
                      <a:pt x="1015418" y="310705"/>
                      <a:pt x="993712" y="310705"/>
                    </a:cubicBezTo>
                    <a:lnTo>
                      <a:pt x="81844" y="310705"/>
                    </a:lnTo>
                    <a:cubicBezTo>
                      <a:pt x="36643" y="310705"/>
                      <a:pt x="0" y="274062"/>
                      <a:pt x="0" y="228861"/>
                    </a:cubicBezTo>
                    <a:lnTo>
                      <a:pt x="0" y="81844"/>
                    </a:lnTo>
                    <a:cubicBezTo>
                      <a:pt x="0" y="60137"/>
                      <a:pt x="8623" y="39320"/>
                      <a:pt x="23971" y="23971"/>
                    </a:cubicBezTo>
                    <a:cubicBezTo>
                      <a:pt x="39320" y="8623"/>
                      <a:pt x="60137" y="0"/>
                      <a:pt x="81844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9050"/>
                <a:ext cx="812800" cy="8318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98481" y="714817"/>
              <a:ext cx="2555840" cy="1342978"/>
            </a:xfrm>
            <a:custGeom>
              <a:avLst/>
              <a:gdLst/>
              <a:ahLst/>
              <a:cxnLst/>
              <a:rect r="r" b="b" t="t" l="l"/>
              <a:pathLst>
                <a:path h="1342978" w="2555840">
                  <a:moveTo>
                    <a:pt x="0" y="0"/>
                  </a:moveTo>
                  <a:lnTo>
                    <a:pt x="2555840" y="0"/>
                  </a:lnTo>
                  <a:lnTo>
                    <a:pt x="2555840" y="1342978"/>
                  </a:lnTo>
                  <a:lnTo>
                    <a:pt x="0" y="13429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02039" y="2841343"/>
              <a:ext cx="2748725" cy="480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MY SQL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3614" y="4023058"/>
            <a:ext cx="2364602" cy="2667387"/>
            <a:chOff x="0" y="0"/>
            <a:chExt cx="3152802" cy="3556515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075555" cy="862436"/>
              </a:xfrm>
              <a:custGeom>
                <a:avLst/>
                <a:gdLst/>
                <a:ahLst/>
                <a:cxnLst/>
                <a:rect r="r" b="b" t="t" l="l"/>
                <a:pathLst>
                  <a:path h="862436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510434" y="198073"/>
              <a:ext cx="2131934" cy="2131934"/>
            </a:xfrm>
            <a:custGeom>
              <a:avLst/>
              <a:gdLst/>
              <a:ahLst/>
              <a:cxnLst/>
              <a:rect r="r" b="b" t="t" l="l"/>
              <a:pathLst>
                <a:path h="2131934" w="2131934">
                  <a:moveTo>
                    <a:pt x="0" y="0"/>
                  </a:moveTo>
                  <a:lnTo>
                    <a:pt x="2131934" y="0"/>
                  </a:lnTo>
                  <a:lnTo>
                    <a:pt x="2131934" y="2131934"/>
                  </a:lnTo>
                  <a:lnTo>
                    <a:pt x="0" y="2131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0"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075555" cy="310705"/>
              </a:xfrm>
              <a:custGeom>
                <a:avLst/>
                <a:gdLst/>
                <a:ahLst/>
                <a:cxnLst/>
                <a:rect r="r" b="b" t="t" l="l"/>
                <a:pathLst>
                  <a:path h="310705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202039" y="2841343"/>
              <a:ext cx="2748725" cy="480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USER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558798" y="6445673"/>
            <a:ext cx="2364602" cy="2667387"/>
            <a:chOff x="0" y="0"/>
            <a:chExt cx="3152802" cy="3556515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075555" cy="862436"/>
              </a:xfrm>
              <a:custGeom>
                <a:avLst/>
                <a:gdLst/>
                <a:ahLst/>
                <a:cxnLst/>
                <a:rect r="r" b="b" t="t" l="l"/>
                <a:pathLst>
                  <a:path h="862436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Freeform 29" id="29"/>
            <p:cNvSpPr/>
            <p:nvPr/>
          </p:nvSpPr>
          <p:spPr>
            <a:xfrm flipH="false" flipV="false" rot="0">
              <a:off x="433268" y="120907"/>
              <a:ext cx="2286266" cy="2286266"/>
            </a:xfrm>
            <a:custGeom>
              <a:avLst/>
              <a:gdLst/>
              <a:ahLst/>
              <a:cxnLst/>
              <a:rect r="r" b="b" t="t" l="l"/>
              <a:pathLst>
                <a:path h="2286266" w="2286266">
                  <a:moveTo>
                    <a:pt x="0" y="0"/>
                  </a:moveTo>
                  <a:lnTo>
                    <a:pt x="2286266" y="0"/>
                  </a:lnTo>
                  <a:lnTo>
                    <a:pt x="2286266" y="2286266"/>
                  </a:lnTo>
                  <a:lnTo>
                    <a:pt x="0" y="22862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0" id="30"/>
            <p:cNvGrpSpPr/>
            <p:nvPr/>
          </p:nvGrpSpPr>
          <p:grpSpPr>
            <a:xfrm rot="0"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075555" cy="310705"/>
              </a:xfrm>
              <a:custGeom>
                <a:avLst/>
                <a:gdLst/>
                <a:ahLst/>
                <a:cxnLst/>
                <a:rect r="r" b="b" t="t" l="l"/>
                <a:pathLst>
                  <a:path h="310705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202039" y="2841343"/>
              <a:ext cx="2748725" cy="480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INTERNET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3321739" y="3537581"/>
            <a:ext cx="2364602" cy="2667387"/>
            <a:chOff x="0" y="0"/>
            <a:chExt cx="3152802" cy="3556515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075555" cy="862436"/>
              </a:xfrm>
              <a:custGeom>
                <a:avLst/>
                <a:gdLst/>
                <a:ahLst/>
                <a:cxnLst/>
                <a:rect r="r" b="b" t="t" l="l"/>
                <a:pathLst>
                  <a:path h="862436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075555" cy="310705"/>
              </a:xfrm>
              <a:custGeom>
                <a:avLst/>
                <a:gdLst/>
                <a:ahLst/>
                <a:cxnLst/>
                <a:rect r="r" b="b" t="t" l="l"/>
                <a:pathLst>
                  <a:path h="310705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202039" y="2841343"/>
              <a:ext cx="2748725" cy="480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ELOQUENT ORM</a:t>
              </a:r>
            </a:p>
          </p:txBody>
        </p:sp>
        <p:sp>
          <p:nvSpPr>
            <p:cNvPr name="Freeform 42" id="42"/>
            <p:cNvSpPr/>
            <p:nvPr/>
          </p:nvSpPr>
          <p:spPr>
            <a:xfrm flipH="false" flipV="false" rot="0">
              <a:off x="694311" y="313993"/>
              <a:ext cx="1772270" cy="1900094"/>
            </a:xfrm>
            <a:custGeom>
              <a:avLst/>
              <a:gdLst/>
              <a:ahLst/>
              <a:cxnLst/>
              <a:rect r="r" b="b" t="t" l="l"/>
              <a:pathLst>
                <a:path h="1900094" w="1772270">
                  <a:moveTo>
                    <a:pt x="0" y="0"/>
                  </a:moveTo>
                  <a:lnTo>
                    <a:pt x="1772270" y="0"/>
                  </a:lnTo>
                  <a:lnTo>
                    <a:pt x="1772270" y="1900094"/>
                  </a:lnTo>
                  <a:lnTo>
                    <a:pt x="0" y="1900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8552112" y="4314122"/>
            <a:ext cx="2364602" cy="2667387"/>
            <a:chOff x="0" y="0"/>
            <a:chExt cx="3152802" cy="355651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3152802" cy="2528081"/>
              <a:chOff x="0" y="0"/>
              <a:chExt cx="1075555" cy="862436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075555" cy="862436"/>
              </a:xfrm>
              <a:custGeom>
                <a:avLst/>
                <a:gdLst/>
                <a:ahLst/>
                <a:cxnLst/>
                <a:rect r="r" b="b" t="t" l="l"/>
                <a:pathLst>
                  <a:path h="862436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760939"/>
                    </a:lnTo>
                    <a:cubicBezTo>
                      <a:pt x="1075555" y="816994"/>
                      <a:pt x="1030113" y="862436"/>
                      <a:pt x="974058" y="862436"/>
                    </a:cubicBezTo>
                    <a:lnTo>
                      <a:pt x="101497" y="862436"/>
                    </a:lnTo>
                    <a:cubicBezTo>
                      <a:pt x="45442" y="862436"/>
                      <a:pt x="0" y="816994"/>
                      <a:pt x="0" y="760939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0" y="2645739"/>
              <a:ext cx="3152802" cy="910776"/>
              <a:chOff x="0" y="0"/>
              <a:chExt cx="1075555" cy="310705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1075555" cy="310705"/>
              </a:xfrm>
              <a:custGeom>
                <a:avLst/>
                <a:gdLst/>
                <a:ahLst/>
                <a:cxnLst/>
                <a:rect r="r" b="b" t="t" l="l"/>
                <a:pathLst>
                  <a:path h="310705" w="1075555">
                    <a:moveTo>
                      <a:pt x="101497" y="0"/>
                    </a:moveTo>
                    <a:lnTo>
                      <a:pt x="974058" y="0"/>
                    </a:lnTo>
                    <a:cubicBezTo>
                      <a:pt x="1030113" y="0"/>
                      <a:pt x="1075555" y="45442"/>
                      <a:pt x="1075555" y="101497"/>
                    </a:cubicBezTo>
                    <a:lnTo>
                      <a:pt x="1075555" y="209208"/>
                    </a:lnTo>
                    <a:cubicBezTo>
                      <a:pt x="1075555" y="236126"/>
                      <a:pt x="1064862" y="261943"/>
                      <a:pt x="1045827" y="280977"/>
                    </a:cubicBezTo>
                    <a:cubicBezTo>
                      <a:pt x="1026793" y="300011"/>
                      <a:pt x="1000977" y="310705"/>
                      <a:pt x="974058" y="310705"/>
                    </a:cubicBezTo>
                    <a:lnTo>
                      <a:pt x="101497" y="310705"/>
                    </a:lnTo>
                    <a:cubicBezTo>
                      <a:pt x="45442" y="310705"/>
                      <a:pt x="0" y="265263"/>
                      <a:pt x="0" y="209208"/>
                    </a:cubicBezTo>
                    <a:lnTo>
                      <a:pt x="0" y="101497"/>
                    </a:lnTo>
                    <a:cubicBezTo>
                      <a:pt x="0" y="45442"/>
                      <a:pt x="45442" y="0"/>
                      <a:pt x="101497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9525"/>
                <a:ext cx="812800" cy="822325"/>
              </a:xfrm>
              <a:prstGeom prst="rect">
                <a:avLst/>
              </a:prstGeom>
            </p:spPr>
            <p:txBody>
              <a:bodyPr anchor="ctr" rtlCol="false" tIns="40963" lIns="40963" bIns="40963" rIns="40963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202039" y="2841343"/>
              <a:ext cx="2748725" cy="4802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13"/>
                </a:lnSpc>
                <a:spcBef>
                  <a:spcPct val="0"/>
                </a:spcBef>
              </a:pPr>
              <a:r>
                <a:rPr lang="en-US" sz="2183" spc="214">
                  <a:solidFill>
                    <a:srgbClr val="231F20"/>
                  </a:solidFill>
                  <a:latin typeface="Oswald"/>
                </a:rPr>
                <a:t>HOSTING</a:t>
              </a:r>
            </a:p>
          </p:txBody>
        </p:sp>
        <p:sp>
          <p:nvSpPr>
            <p:cNvPr name="Freeform 51" id="51"/>
            <p:cNvSpPr/>
            <p:nvPr/>
          </p:nvSpPr>
          <p:spPr>
            <a:xfrm flipH="false" flipV="false" rot="0">
              <a:off x="744360" y="314616"/>
              <a:ext cx="1664082" cy="1898849"/>
            </a:xfrm>
            <a:custGeom>
              <a:avLst/>
              <a:gdLst/>
              <a:ahLst/>
              <a:cxnLst/>
              <a:rect r="r" b="b" t="t" l="l"/>
              <a:pathLst>
                <a:path h="1898849" w="1664082">
                  <a:moveTo>
                    <a:pt x="0" y="0"/>
                  </a:moveTo>
                  <a:lnTo>
                    <a:pt x="1664082" y="0"/>
                  </a:lnTo>
                  <a:lnTo>
                    <a:pt x="1664082" y="1898849"/>
                  </a:lnTo>
                  <a:lnTo>
                    <a:pt x="0" y="1898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1538888" y="1195362"/>
            <a:ext cx="8904094" cy="159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3015"/>
              </a:lnSpc>
              <a:spcBef>
                <a:spcPct val="0"/>
              </a:spcBef>
            </a:pPr>
            <a:r>
              <a:rPr lang="en-US" sz="9431" spc="924">
                <a:solidFill>
                  <a:srgbClr val="231F20"/>
                </a:solidFill>
                <a:latin typeface="Oswald Bold"/>
              </a:rPr>
              <a:t>ARSITEKTUR</a:t>
            </a:r>
          </a:p>
        </p:txBody>
      </p:sp>
      <p:sp>
        <p:nvSpPr>
          <p:cNvPr name="Freeform 53" id="53"/>
          <p:cNvSpPr/>
          <p:nvPr/>
        </p:nvSpPr>
        <p:spPr>
          <a:xfrm flipH="true" flipV="false" rot="-8202190">
            <a:off x="3381389" y="5105838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true" rot="-1885381">
            <a:off x="6449144" y="5569760"/>
            <a:ext cx="1776375" cy="501826"/>
          </a:xfrm>
          <a:custGeom>
            <a:avLst/>
            <a:gdLst/>
            <a:ahLst/>
            <a:cxnLst/>
            <a:rect r="r" b="b" t="t" l="l"/>
            <a:pathLst>
              <a:path h="501826" w="1776375">
                <a:moveTo>
                  <a:pt x="0" y="501826"/>
                </a:moveTo>
                <a:lnTo>
                  <a:pt x="1776374" y="501826"/>
                </a:lnTo>
                <a:lnTo>
                  <a:pt x="1776374" y="0"/>
                </a:lnTo>
                <a:lnTo>
                  <a:pt x="0" y="0"/>
                </a:lnTo>
                <a:lnTo>
                  <a:pt x="0" y="50182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538888" y="2843307"/>
            <a:ext cx="10276343" cy="620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60"/>
              </a:lnSpc>
            </a:pPr>
            <a:r>
              <a:rPr lang="en-US" sz="3686">
                <a:solidFill>
                  <a:srgbClr val="100F0D"/>
                </a:solidFill>
                <a:latin typeface="Montserrat Light"/>
              </a:rPr>
              <a:t>Aplikasi Manajemen Bisnis berbasis Website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0102" y="3030981"/>
            <a:ext cx="12057353" cy="17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3948"/>
              </a:lnSpc>
            </a:pPr>
            <a:r>
              <a:rPr lang="en-US" sz="10107" spc="990">
                <a:solidFill>
                  <a:srgbClr val="FFFFFF"/>
                </a:solidFill>
                <a:latin typeface="Oswald Bold"/>
              </a:rPr>
              <a:t>FITUR APLIKASI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20102" y="4886797"/>
            <a:ext cx="10951206" cy="109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13"/>
              </a:lnSpc>
            </a:pPr>
            <a:r>
              <a:rPr lang="en-US" sz="3198" spc="313">
                <a:solidFill>
                  <a:srgbClr val="F5FFF5"/>
                </a:solidFill>
                <a:latin typeface="DM Sans"/>
              </a:rPr>
              <a:t>Fitur aplikasi akan dijelaskan berdasarkan </a:t>
            </a:r>
          </a:p>
          <a:p>
            <a:pPr algn="l">
              <a:lnSpc>
                <a:spcPts val="4413"/>
              </a:lnSpc>
            </a:pPr>
            <a:r>
              <a:rPr lang="en-US" sz="3198" spc="313">
                <a:solidFill>
                  <a:srgbClr val="F5FFF5"/>
                </a:solidFill>
                <a:latin typeface="DM Sans"/>
              </a:rPr>
              <a:t>role user yang tersedia di aplikasi &amp; fungsinya.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5740" y="914400"/>
            <a:ext cx="11552977" cy="1165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LANDING PAGE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54891" y="3206190"/>
            <a:ext cx="3784852" cy="647719"/>
            <a:chOff x="0" y="0"/>
            <a:chExt cx="996833" cy="1705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6833" cy="170593"/>
            </a:xfrm>
            <a:custGeom>
              <a:avLst/>
              <a:gdLst/>
              <a:ahLst/>
              <a:cxnLst/>
              <a:rect r="r" b="b" t="t" l="l"/>
              <a:pathLst>
                <a:path h="170593" w="996833">
                  <a:moveTo>
                    <a:pt x="0" y="0"/>
                  </a:moveTo>
                  <a:lnTo>
                    <a:pt x="996833" y="0"/>
                  </a:lnTo>
                  <a:lnTo>
                    <a:pt x="99683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Profil Perusahaan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11441" y="4045241"/>
            <a:ext cx="3360904" cy="17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Nama Perusahaan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Alamat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Kontak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Visi Misi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Kata2 lainnya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068615" y="3206190"/>
            <a:ext cx="4581721" cy="647719"/>
            <a:chOff x="0" y="0"/>
            <a:chExt cx="1206708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06708" cy="170593"/>
            </a:xfrm>
            <a:custGeom>
              <a:avLst/>
              <a:gdLst/>
              <a:ahLst/>
              <a:cxnLst/>
              <a:rect r="r" b="b" t="t" l="l"/>
              <a:pathLst>
                <a:path h="170593" w="1206708">
                  <a:moveTo>
                    <a:pt x="0" y="0"/>
                  </a:moveTo>
                  <a:lnTo>
                    <a:pt x="1206708" y="0"/>
                  </a:lnTo>
                  <a:lnTo>
                    <a:pt x="1206708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Daftar Produk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268703" y="3980933"/>
            <a:ext cx="4090225" cy="6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Menampilkan daftar produk yang disediakan perusahaan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154891" y="2041427"/>
            <a:ext cx="8500325" cy="6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Landing Page akan menjadi titik utama website dan sebagai wadah informasi profil perusahaan serta produknya.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783811" y="3206190"/>
            <a:ext cx="3879074" cy="647719"/>
            <a:chOff x="0" y="0"/>
            <a:chExt cx="1021649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21649" cy="170593"/>
            </a:xfrm>
            <a:custGeom>
              <a:avLst/>
              <a:gdLst/>
              <a:ahLst/>
              <a:cxnLst/>
              <a:rect r="r" b="b" t="t" l="l"/>
              <a:pathLst>
                <a:path h="170593" w="1021649">
                  <a:moveTo>
                    <a:pt x="0" y="0"/>
                  </a:moveTo>
                  <a:lnTo>
                    <a:pt x="1021649" y="0"/>
                  </a:lnTo>
                  <a:lnTo>
                    <a:pt x="1021649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Penawaran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840360" y="3980933"/>
            <a:ext cx="3822525" cy="102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774"/>
              </a:lnSpc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Menjadi wadah / platform calon customer mengajukan penawaran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5740" y="914400"/>
            <a:ext cx="11552977" cy="1165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587"/>
              </a:lnSpc>
            </a:pPr>
            <a:r>
              <a:rPr lang="en-US" sz="6947" spc="368">
                <a:solidFill>
                  <a:srgbClr val="231F20"/>
                </a:solidFill>
                <a:latin typeface="Oswald Bold"/>
              </a:rPr>
              <a:t>USER ADMIN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154891" y="3206190"/>
            <a:ext cx="3474003" cy="2545300"/>
            <a:chOff x="0" y="0"/>
            <a:chExt cx="4632004" cy="339373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632004" cy="863626"/>
              <a:chOff x="0" y="0"/>
              <a:chExt cx="914964" cy="17059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914964" cy="170593"/>
              </a:xfrm>
              <a:custGeom>
                <a:avLst/>
                <a:gdLst/>
                <a:ahLst/>
                <a:cxnLst/>
                <a:rect r="r" b="b" t="t" l="l"/>
                <a:pathLst>
                  <a:path h="170593" w="914964">
                    <a:moveTo>
                      <a:pt x="0" y="0"/>
                    </a:moveTo>
                    <a:lnTo>
                      <a:pt x="914964" y="0"/>
                    </a:lnTo>
                    <a:lnTo>
                      <a:pt x="914964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</a:rPr>
                  <a:t>Buat Dokumen</a:t>
                </a: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75399" y="1131435"/>
              <a:ext cx="4481205" cy="2262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Tanda Terima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Surat Jalan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Invoice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Faktur Pajak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Purchase Order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068615" y="3206190"/>
            <a:ext cx="4581721" cy="647719"/>
            <a:chOff x="0" y="0"/>
            <a:chExt cx="1206708" cy="170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06708" cy="170593"/>
            </a:xfrm>
            <a:custGeom>
              <a:avLst/>
              <a:gdLst/>
              <a:ahLst/>
              <a:cxnLst/>
              <a:rect r="r" b="b" t="t" l="l"/>
              <a:pathLst>
                <a:path h="170593" w="1206708">
                  <a:moveTo>
                    <a:pt x="0" y="0"/>
                  </a:moveTo>
                  <a:lnTo>
                    <a:pt x="1206708" y="0"/>
                  </a:lnTo>
                  <a:lnTo>
                    <a:pt x="1206708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Manajemen Transaksi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268703" y="3980933"/>
            <a:ext cx="4090225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Penjualan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Pembelian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Reminder Piutang &amp; Hutang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238530" y="6589425"/>
            <a:ext cx="4469999" cy="647719"/>
            <a:chOff x="0" y="0"/>
            <a:chExt cx="1177284" cy="1705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77284" cy="170593"/>
            </a:xfrm>
            <a:custGeom>
              <a:avLst/>
              <a:gdLst/>
              <a:ahLst/>
              <a:cxnLst/>
              <a:rect r="r" b="b" t="t" l="l"/>
              <a:pathLst>
                <a:path h="170593" w="1177284">
                  <a:moveTo>
                    <a:pt x="0" y="0"/>
                  </a:moveTo>
                  <a:lnTo>
                    <a:pt x="1177284" y="0"/>
                  </a:lnTo>
                  <a:lnTo>
                    <a:pt x="117728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81280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sz="2981" spc="29">
                  <a:solidFill>
                    <a:srgbClr val="FFFFFF"/>
                  </a:solidFill>
                  <a:latin typeface="DM Sans Bold"/>
                </a:rPr>
                <a:t>Manajemen Barang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77223" y="7360970"/>
            <a:ext cx="4133374" cy="1020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CRUD Barang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Manajemen Stok</a:t>
            </a:r>
          </a:p>
          <a:p>
            <a:pPr marL="434050" indent="-217025" lvl="1">
              <a:lnSpc>
                <a:spcPts val="2774"/>
              </a:lnSpc>
              <a:buFont typeface="Arial"/>
              <a:buChar char="•"/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Reminder Stok Barang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4176364">
            <a:off x="-410512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54891" y="2041427"/>
            <a:ext cx="7800916" cy="6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2774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User yang dekat dan bertanggung jawab terhadapt proses bisnis dan manajemen data perusahaan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479136" y="3206190"/>
            <a:ext cx="3692877" cy="2138171"/>
            <a:chOff x="0" y="0"/>
            <a:chExt cx="4923835" cy="285089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923835" cy="863626"/>
              <a:chOff x="0" y="0"/>
              <a:chExt cx="972609" cy="17059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972609" cy="170593"/>
              </a:xfrm>
              <a:custGeom>
                <a:avLst/>
                <a:gdLst/>
                <a:ahLst/>
                <a:cxnLst/>
                <a:rect r="r" b="b" t="t" l="l"/>
                <a:pathLst>
                  <a:path h="170593" w="972609">
                    <a:moveTo>
                      <a:pt x="0" y="0"/>
                    </a:moveTo>
                    <a:lnTo>
                      <a:pt x="972609" y="0"/>
                    </a:lnTo>
                    <a:lnTo>
                      <a:pt x="972609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</a:rPr>
                  <a:t>Operasional</a:t>
                </a: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75399" y="1045691"/>
              <a:ext cx="4475003" cy="18052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CRUD Biaya Operasional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Insight dan Dashboard Analytics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144000" y="6589425"/>
            <a:ext cx="7049129" cy="2480992"/>
            <a:chOff x="0" y="0"/>
            <a:chExt cx="9398838" cy="330798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9198377" cy="863626"/>
              <a:chOff x="0" y="0"/>
              <a:chExt cx="1816963" cy="170593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816963" cy="170593"/>
              </a:xfrm>
              <a:custGeom>
                <a:avLst/>
                <a:gdLst/>
                <a:ahLst/>
                <a:cxnLst/>
                <a:rect r="r" b="b" t="t" l="l"/>
                <a:pathLst>
                  <a:path h="170593" w="1816963">
                    <a:moveTo>
                      <a:pt x="0" y="0"/>
                    </a:moveTo>
                    <a:lnTo>
                      <a:pt x="1816963" y="0"/>
                    </a:lnTo>
                    <a:lnTo>
                      <a:pt x="1816963" y="170593"/>
                    </a:lnTo>
                    <a:lnTo>
                      <a:pt x="0" y="170593"/>
                    </a:lnTo>
                    <a:close/>
                  </a:path>
                </a:pathLst>
              </a:custGeom>
              <a:solidFill>
                <a:srgbClr val="1A1A1A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57150"/>
                <a:ext cx="812800" cy="8699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114"/>
                  </a:lnSpc>
                  <a:spcBef>
                    <a:spcPct val="0"/>
                  </a:spcBef>
                </a:pPr>
                <a:r>
                  <a:rPr lang="en-US" sz="2981" spc="29">
                    <a:solidFill>
                      <a:srgbClr val="FFFFFF"/>
                    </a:solidFill>
                    <a:latin typeface="DM Sans Bold"/>
                  </a:rPr>
                  <a:t>Laporan</a:t>
                </a: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75399" y="1045691"/>
              <a:ext cx="4475003" cy="2262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Stok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Penjualan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Laba Bersih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Pendapatan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Piutang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923835" y="1045691"/>
              <a:ext cx="4475003" cy="2262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Hutang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Pembelian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Deviden</a:t>
              </a:r>
            </a:p>
            <a:p>
              <a:pPr marL="434050" indent="-217025" lvl="1">
                <a:lnSpc>
                  <a:spcPts val="2774"/>
                </a:lnSpc>
                <a:buFont typeface="Arial"/>
                <a:buChar char="•"/>
              </a:pPr>
              <a:r>
                <a:rPr lang="en-US" sz="2010" spc="197">
                  <a:solidFill>
                    <a:srgbClr val="231F20"/>
                  </a:solidFill>
                  <a:latin typeface="DM Sans"/>
                </a:rPr>
                <a:t>Laporan Biaya Operasional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DAFwGIHQR7E</dc:identifier>
  <dcterms:modified xsi:type="dcterms:W3CDTF">2011-08-01T06:04:30Z</dcterms:modified>
  <cp:revision>1</cp:revision>
  <dc:title>Grey minimalist business project presentation </dc:title>
</cp:coreProperties>
</file>