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M Sans" pitchFamily="2" charset="0"/>
      <p:regular r:id="rId20"/>
    </p:embeddedFont>
    <p:embeddedFont>
      <p:font typeface="DM Sans Bold" charset="0"/>
      <p:regular r:id="rId21"/>
    </p:embeddedFont>
    <p:embeddedFont>
      <p:font typeface="Montserrat Classic Bold" panose="020B0604020202020204" charset="0"/>
      <p:regular r:id="rId22"/>
    </p:embeddedFont>
    <p:embeddedFont>
      <p:font typeface="Montserrat Light" panose="00000400000000000000" pitchFamily="2" charset="0"/>
      <p:regular r:id="rId23"/>
    </p:embeddedFont>
    <p:embeddedFont>
      <p:font typeface="Oswald" panose="00000500000000000000" pitchFamily="2" charset="0"/>
      <p:regular r:id="rId24"/>
    </p:embeddedFont>
    <p:embeddedFont>
      <p:font typeface="Oswald Bold" panose="00000800000000000000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4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13.sv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3.sv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4" Type="http://schemas.openxmlformats.org/officeDocument/2006/relationships/image" Target="../media/image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7659121">
            <a:off x="14715819" y="5804587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" name="Group 5"/>
          <p:cNvGrpSpPr/>
          <p:nvPr/>
        </p:nvGrpSpPr>
        <p:grpSpPr>
          <a:xfrm>
            <a:off x="2719596" y="2188013"/>
            <a:ext cx="12848809" cy="5910975"/>
            <a:chOff x="0" y="0"/>
            <a:chExt cx="17131745" cy="7881300"/>
          </a:xfrm>
        </p:grpSpPr>
        <p:grpSp>
          <p:nvGrpSpPr>
            <p:cNvPr id="6" name="Group 6"/>
            <p:cNvGrpSpPr/>
            <p:nvPr/>
          </p:nvGrpSpPr>
          <p:grpSpPr>
            <a:xfrm>
              <a:off x="2022335" y="0"/>
              <a:ext cx="13087076" cy="5611818"/>
              <a:chOff x="0" y="0"/>
              <a:chExt cx="1895495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895495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895495" h="812800">
                    <a:moveTo>
                      <a:pt x="0" y="0"/>
                    </a:moveTo>
                    <a:lnTo>
                      <a:pt x="1895495" y="0"/>
                    </a:lnTo>
                    <a:lnTo>
                      <a:pt x="1895495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2022335" y="1620789"/>
              <a:ext cx="13087076" cy="359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2684"/>
                </a:lnSpc>
              </a:pPr>
              <a:r>
                <a:rPr lang="en-US" sz="16437" spc="1610">
                  <a:solidFill>
                    <a:srgbClr val="231F20"/>
                  </a:solidFill>
                  <a:latin typeface="Oswald Bold"/>
                </a:rPr>
                <a:t>PROJECT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022335" y="352578"/>
              <a:ext cx="13087076" cy="15443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48"/>
                </a:lnSpc>
              </a:pPr>
              <a:r>
                <a:rPr lang="en-US" sz="7063" spc="692">
                  <a:solidFill>
                    <a:srgbClr val="231F20"/>
                  </a:solidFill>
                  <a:latin typeface="Oswald Bold"/>
                </a:rPr>
                <a:t>FINAL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6096233"/>
              <a:ext cx="17131745" cy="1785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61"/>
                </a:lnSpc>
              </a:pPr>
              <a:r>
                <a:rPr lang="en-US" sz="2653" spc="140">
                  <a:solidFill>
                    <a:srgbClr val="231F20"/>
                  </a:solidFill>
                  <a:latin typeface="Montserrat Classic Bold"/>
                </a:rPr>
                <a:t>WEBSITE MANAJEMEN BISNIS PENJUALAN BAN </a:t>
              </a:r>
            </a:p>
            <a:p>
              <a:pPr algn="ctr">
                <a:lnSpc>
                  <a:spcPts val="3661"/>
                </a:lnSpc>
              </a:pPr>
              <a:r>
                <a:rPr lang="en-US" sz="2653" spc="140">
                  <a:solidFill>
                    <a:srgbClr val="231F20"/>
                  </a:solidFill>
                  <a:latin typeface="Montserrat Classic Bold"/>
                </a:rPr>
                <a:t>PT. GOLDFINGER WHEELS INDONESIA </a:t>
              </a:r>
            </a:p>
            <a:p>
              <a:pPr algn="ctr">
                <a:lnSpc>
                  <a:spcPts val="3661"/>
                </a:lnSpc>
              </a:pPr>
              <a:r>
                <a:rPr lang="en-US" sz="2653" spc="140">
                  <a:solidFill>
                    <a:srgbClr val="231F20"/>
                  </a:solidFill>
                  <a:latin typeface="Montserrat Classic Bold"/>
                </a:rPr>
                <a:t>DENGAN MENGGUNAKAN FRAMEWORK LARAVEL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TextBox 3"/>
          <p:cNvSpPr txBox="1"/>
          <p:nvPr/>
        </p:nvSpPr>
        <p:spPr>
          <a:xfrm>
            <a:off x="1105740" y="914400"/>
            <a:ext cx="11552977" cy="116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USER KARYAWAN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54891" y="3206190"/>
            <a:ext cx="3474003" cy="647719"/>
            <a:chOff x="0" y="0"/>
            <a:chExt cx="914964" cy="170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Lihat Tugas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11441" y="4045241"/>
            <a:ext cx="3360904" cy="1363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Tugas Kosong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Tugas Selesai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Tugas Sedang Dikerjakan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457176" y="3206190"/>
            <a:ext cx="4193160" cy="647719"/>
            <a:chOff x="0" y="0"/>
            <a:chExt cx="1104371" cy="170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4371" cy="170593"/>
            </a:xfrm>
            <a:custGeom>
              <a:avLst/>
              <a:gdLst/>
              <a:ahLst/>
              <a:cxnLst/>
              <a:rect l="l" t="t" r="r" b="b"/>
              <a:pathLst>
                <a:path w="1104371" h="170593">
                  <a:moveTo>
                    <a:pt x="0" y="0"/>
                  </a:moveTo>
                  <a:lnTo>
                    <a:pt x="1104371" y="0"/>
                  </a:lnTo>
                  <a:lnTo>
                    <a:pt x="11043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Assign Tugas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683168" y="3971694"/>
            <a:ext cx="3753472" cy="1363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Mengubah dan memberi tanda bahwa sebuah tugas sedang dikerjakan oleh user. 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Freeform 13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TextBox 14"/>
          <p:cNvSpPr txBox="1"/>
          <p:nvPr/>
        </p:nvSpPr>
        <p:spPr>
          <a:xfrm>
            <a:off x="1154891" y="2041427"/>
            <a:ext cx="7800916" cy="67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User yang memberikan service dan berinteraksi langsung dengan customer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479136" y="3206190"/>
            <a:ext cx="3692877" cy="647719"/>
            <a:chOff x="0" y="0"/>
            <a:chExt cx="972609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72609" cy="170593"/>
            </a:xfrm>
            <a:custGeom>
              <a:avLst/>
              <a:gdLst/>
              <a:ahLst/>
              <a:cxnLst/>
              <a:rect l="l" t="t" r="r" b="b"/>
              <a:pathLst>
                <a:path w="972609" h="170593">
                  <a:moveTo>
                    <a:pt x="0" y="0"/>
                  </a:moveTo>
                  <a:lnTo>
                    <a:pt x="972609" y="0"/>
                  </a:lnTo>
                  <a:lnTo>
                    <a:pt x="972609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Finish Tugas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535685" y="3980933"/>
            <a:ext cx="3356252" cy="1363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Untuk Menyelesaikan tugas yang sedang dikerjakan. Tugas bisa Sukses / Gagal.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TextBox 3"/>
          <p:cNvSpPr txBox="1"/>
          <p:nvPr/>
        </p:nvSpPr>
        <p:spPr>
          <a:xfrm>
            <a:off x="1105740" y="914400"/>
            <a:ext cx="11552977" cy="116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USER STAKEHOLDER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54891" y="3206190"/>
            <a:ext cx="3474003" cy="647719"/>
            <a:chOff x="0" y="0"/>
            <a:chExt cx="914964" cy="170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Statistik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11441" y="4054766"/>
            <a:ext cx="3360904" cy="1244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Melihat secara singkat pendapatan, pengeluaran, performas, dan stok perusahaan.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457176" y="3206190"/>
            <a:ext cx="4193160" cy="647719"/>
            <a:chOff x="0" y="0"/>
            <a:chExt cx="1104371" cy="170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4371" cy="170593"/>
            </a:xfrm>
            <a:custGeom>
              <a:avLst/>
              <a:gdLst/>
              <a:ahLst/>
              <a:cxnLst/>
              <a:rect l="l" t="t" r="r" b="b"/>
              <a:pathLst>
                <a:path w="1104371" h="170593">
                  <a:moveTo>
                    <a:pt x="0" y="0"/>
                  </a:moveTo>
                  <a:lnTo>
                    <a:pt x="1104371" y="0"/>
                  </a:lnTo>
                  <a:lnTo>
                    <a:pt x="11043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Lihat Pendapatan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457176" y="3980933"/>
            <a:ext cx="3753472" cy="1363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Dapat melihat shares/bagian yang dimiliki dan perkiraan pendapataan dari shares.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Freeform 13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TextBox 14"/>
          <p:cNvSpPr txBox="1"/>
          <p:nvPr/>
        </p:nvSpPr>
        <p:spPr>
          <a:xfrm>
            <a:off x="1154891" y="2041427"/>
            <a:ext cx="7800916" cy="67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User yang merupakan pemegang kepentingan di </a:t>
            </a:r>
          </a:p>
          <a:p>
            <a:pPr marL="0" lvl="0" indent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PT. Goldfinger Wheels Indonesia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TextBox 3"/>
          <p:cNvSpPr txBox="1"/>
          <p:nvPr/>
        </p:nvSpPr>
        <p:spPr>
          <a:xfrm>
            <a:off x="1105740" y="914400"/>
            <a:ext cx="11552977" cy="116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USER PEMILIK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83166" y="3190546"/>
            <a:ext cx="4093074" cy="647719"/>
            <a:chOff x="0" y="0"/>
            <a:chExt cx="1078011" cy="170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8011" cy="170593"/>
            </a:xfrm>
            <a:custGeom>
              <a:avLst/>
              <a:gdLst/>
              <a:ahLst/>
              <a:cxnLst/>
              <a:rect l="l" t="t" r="r" b="b"/>
              <a:pathLst>
                <a:path w="1078011" h="170593">
                  <a:moveTo>
                    <a:pt x="0" y="0"/>
                  </a:moveTo>
                  <a:lnTo>
                    <a:pt x="1078011" y="0"/>
                  </a:lnTo>
                  <a:lnTo>
                    <a:pt x="107801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Master Stakeholder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83166" y="3971694"/>
            <a:ext cx="4036525" cy="67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CRUD pemangku kepentingan perusahaan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457176" y="3206190"/>
            <a:ext cx="4193160" cy="647719"/>
            <a:chOff x="0" y="0"/>
            <a:chExt cx="1104371" cy="170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4371" cy="170593"/>
            </a:xfrm>
            <a:custGeom>
              <a:avLst/>
              <a:gdLst/>
              <a:ahLst/>
              <a:cxnLst/>
              <a:rect l="l" t="t" r="r" b="b"/>
              <a:pathLst>
                <a:path w="1104371" h="170593">
                  <a:moveTo>
                    <a:pt x="0" y="0"/>
                  </a:moveTo>
                  <a:lnTo>
                    <a:pt x="1104371" y="0"/>
                  </a:lnTo>
                  <a:lnTo>
                    <a:pt x="11043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Pembagian Deviden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457176" y="3971694"/>
            <a:ext cx="3753472" cy="1363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Mengubah dan Mengatur pembagian Deviden tiap pemegang kepentingan perusahaan.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Freeform 13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TextBox 14"/>
          <p:cNvSpPr txBox="1"/>
          <p:nvPr/>
        </p:nvSpPr>
        <p:spPr>
          <a:xfrm>
            <a:off x="1154891" y="2041427"/>
            <a:ext cx="7800916" cy="67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User yang merupakan pemilik </a:t>
            </a:r>
          </a:p>
          <a:p>
            <a:pPr marL="0" lvl="0" indent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PT. Goldfinger Wheels Indonesia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831436" y="3190546"/>
            <a:ext cx="4193160" cy="647719"/>
            <a:chOff x="0" y="0"/>
            <a:chExt cx="1104371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04371" cy="170593"/>
            </a:xfrm>
            <a:custGeom>
              <a:avLst/>
              <a:gdLst/>
              <a:ahLst/>
              <a:cxnLst/>
              <a:rect l="l" t="t" r="r" b="b"/>
              <a:pathLst>
                <a:path w="1104371" h="170593">
                  <a:moveTo>
                    <a:pt x="0" y="0"/>
                  </a:moveTo>
                  <a:lnTo>
                    <a:pt x="1104371" y="0"/>
                  </a:lnTo>
                  <a:lnTo>
                    <a:pt x="11043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Lihat Pendapatan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831436" y="3965290"/>
            <a:ext cx="3753472" cy="1363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Dapat melihat shares/bagian yang dimiliki dan perkiraan pendapataan dari shares.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TextBox 3"/>
          <p:cNvSpPr txBox="1"/>
          <p:nvPr/>
        </p:nvSpPr>
        <p:spPr>
          <a:xfrm>
            <a:off x="1105740" y="914400"/>
            <a:ext cx="11552977" cy="116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USER CUSTOMER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944072" y="3304275"/>
            <a:ext cx="3938157" cy="647719"/>
            <a:chOff x="0" y="0"/>
            <a:chExt cx="1037210" cy="170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7210" cy="170593"/>
            </a:xfrm>
            <a:custGeom>
              <a:avLst/>
              <a:gdLst/>
              <a:ahLst/>
              <a:cxnLst/>
              <a:rect l="l" t="t" r="r" b="b"/>
              <a:pathLst>
                <a:path w="1037210" h="170593">
                  <a:moveTo>
                    <a:pt x="0" y="0"/>
                  </a:moveTo>
                  <a:lnTo>
                    <a:pt x="1037210" y="0"/>
                  </a:lnTo>
                  <a:lnTo>
                    <a:pt x="1037210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Lihat Produk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00621" y="4143326"/>
            <a:ext cx="3723561" cy="1363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Melihat Produk dan Jasa yang ditawarkan perusahaan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Melihat detail produk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458181" y="3304275"/>
            <a:ext cx="4193160" cy="647719"/>
            <a:chOff x="0" y="0"/>
            <a:chExt cx="1104371" cy="170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4371" cy="170593"/>
            </a:xfrm>
            <a:custGeom>
              <a:avLst/>
              <a:gdLst/>
              <a:ahLst/>
              <a:cxnLst/>
              <a:rect l="l" t="t" r="r" b="b"/>
              <a:pathLst>
                <a:path w="1104371" h="170593">
                  <a:moveTo>
                    <a:pt x="0" y="0"/>
                  </a:moveTo>
                  <a:lnTo>
                    <a:pt x="1104371" y="0"/>
                  </a:lnTo>
                  <a:lnTo>
                    <a:pt x="11043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Keranjang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458181" y="4143326"/>
            <a:ext cx="4401074" cy="1363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Menambah produk yang akan dibeli ke keranjang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Menyimpan keranjang per-User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Freeform 13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TextBox 14"/>
          <p:cNvSpPr txBox="1"/>
          <p:nvPr/>
        </p:nvSpPr>
        <p:spPr>
          <a:xfrm>
            <a:off x="1154891" y="2041427"/>
            <a:ext cx="7800916" cy="67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User yang dekat dan bertanggung jawab terhadapt proses bisnis dan manajemen data perusahaan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5854238" y="6581023"/>
            <a:ext cx="5765202" cy="636682"/>
            <a:chOff x="0" y="0"/>
            <a:chExt cx="1518407" cy="16768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18407" cy="167686"/>
            </a:xfrm>
            <a:custGeom>
              <a:avLst/>
              <a:gdLst/>
              <a:ahLst/>
              <a:cxnLst/>
              <a:rect l="l" t="t" r="r" b="b"/>
              <a:pathLst>
                <a:path w="1518407" h="167686">
                  <a:moveTo>
                    <a:pt x="0" y="0"/>
                  </a:moveTo>
                  <a:lnTo>
                    <a:pt x="1518407" y="0"/>
                  </a:lnTo>
                  <a:lnTo>
                    <a:pt x="1518407" y="167686"/>
                  </a:lnTo>
                  <a:lnTo>
                    <a:pt x="0" y="167686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Transaksi dan Pembayaran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908417" y="7408205"/>
            <a:ext cx="5656844" cy="170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Melakukan pembelian via Website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Tracking status transaksi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Pembatalan Transaksi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Pembayaran Online via MidTrans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Mengajukan Penawaran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TextBox 4"/>
          <p:cNvSpPr txBox="1"/>
          <p:nvPr/>
        </p:nvSpPr>
        <p:spPr>
          <a:xfrm>
            <a:off x="1199076" y="3211090"/>
            <a:ext cx="7634075" cy="2785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222"/>
              </a:lnSpc>
              <a:spcBef>
                <a:spcPct val="0"/>
              </a:spcBef>
            </a:pPr>
            <a:r>
              <a:rPr lang="en-US" sz="8132" spc="796">
                <a:solidFill>
                  <a:srgbClr val="231F20"/>
                </a:solidFill>
                <a:latin typeface="Oswald Bold"/>
              </a:rPr>
              <a:t>THANK'S FOR THE ATTENTION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TextBox 6"/>
          <p:cNvSpPr txBox="1"/>
          <p:nvPr/>
        </p:nvSpPr>
        <p:spPr>
          <a:xfrm>
            <a:off x="1354500" y="8401044"/>
            <a:ext cx="8097687" cy="512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Oswald Bold"/>
              </a:rPr>
              <a:t>220180494 - CALVIN ADHIKANG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5019320" y="2901697"/>
            <a:ext cx="1400485" cy="5301591"/>
            <a:chOff x="0" y="0"/>
            <a:chExt cx="368852" cy="13963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396304"/>
            </a:xfrm>
            <a:custGeom>
              <a:avLst/>
              <a:gdLst/>
              <a:ahLst/>
              <a:cxnLst/>
              <a:rect l="l" t="t" r="r" b="b"/>
              <a:pathLst>
                <a:path w="368852" h="1396304">
                  <a:moveTo>
                    <a:pt x="0" y="0"/>
                  </a:moveTo>
                  <a:lnTo>
                    <a:pt x="368852" y="0"/>
                  </a:lnTo>
                  <a:lnTo>
                    <a:pt x="368852" y="1396304"/>
                  </a:lnTo>
                  <a:lnTo>
                    <a:pt x="0" y="139630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AGENDA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07430" y="3333137"/>
            <a:ext cx="5790503" cy="41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TENTANG CLIENT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4146405"/>
            <a:ext cx="6076629" cy="41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MASALAH SISTEM LAMA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07430" y="5013577"/>
            <a:ext cx="5790503" cy="41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SISTEM BARU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07430" y="5841663"/>
            <a:ext cx="6076629" cy="41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ARSITEKTUR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07430" y="6642507"/>
            <a:ext cx="6076629" cy="41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FITUR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607430" y="7434884"/>
            <a:ext cx="5790503" cy="41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PENUTUP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3" name="Group 3"/>
          <p:cNvGrpSpPr/>
          <p:nvPr/>
        </p:nvGrpSpPr>
        <p:grpSpPr>
          <a:xfrm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-2933907" y="7118815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7" name="Freeform 7"/>
          <p:cNvSpPr/>
          <p:nvPr/>
        </p:nvSpPr>
        <p:spPr>
          <a:xfrm>
            <a:off x="10822550" y="702763"/>
            <a:ext cx="6664640" cy="8881473"/>
          </a:xfrm>
          <a:custGeom>
            <a:avLst/>
            <a:gdLst/>
            <a:ahLst/>
            <a:cxnLst/>
            <a:rect l="l" t="t" r="r" b="b"/>
            <a:pathLst>
              <a:path w="6664640" h="8881473">
                <a:moveTo>
                  <a:pt x="0" y="0"/>
                </a:moveTo>
                <a:lnTo>
                  <a:pt x="6664640" y="0"/>
                </a:lnTo>
                <a:lnTo>
                  <a:pt x="6664640" y="8881474"/>
                </a:lnTo>
                <a:lnTo>
                  <a:pt x="0" y="88814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53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8" name="Group 8"/>
          <p:cNvGrpSpPr/>
          <p:nvPr/>
        </p:nvGrpSpPr>
        <p:grpSpPr>
          <a:xfrm>
            <a:off x="974179" y="6493341"/>
            <a:ext cx="9752965" cy="2465422"/>
            <a:chOff x="0" y="0"/>
            <a:chExt cx="13003953" cy="3287229"/>
          </a:xfrm>
        </p:grpSpPr>
        <p:sp>
          <p:nvSpPr>
            <p:cNvPr id="9" name="Freeform 9"/>
            <p:cNvSpPr/>
            <p:nvPr/>
          </p:nvSpPr>
          <p:spPr>
            <a:xfrm>
              <a:off x="0" y="1910100"/>
              <a:ext cx="13003953" cy="1377130"/>
            </a:xfrm>
            <a:custGeom>
              <a:avLst/>
              <a:gdLst/>
              <a:ahLst/>
              <a:cxnLst/>
              <a:rect l="l" t="t" r="r" b="b"/>
              <a:pathLst>
                <a:path w="13003953" h="1377130">
                  <a:moveTo>
                    <a:pt x="0" y="0"/>
                  </a:moveTo>
                  <a:lnTo>
                    <a:pt x="13003953" y="0"/>
                  </a:lnTo>
                  <a:lnTo>
                    <a:pt x="13003953" y="1377129"/>
                  </a:lnTo>
                  <a:lnTo>
                    <a:pt x="0" y="1377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86495"/>
              </a:stretch>
            </a:blipFill>
          </p:spPr>
          <p:txBody>
            <a:bodyPr/>
            <a:lstStyle/>
            <a:p>
              <a:endParaRPr lang="en-ID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0" y="0"/>
              <a:ext cx="12813391" cy="2598665"/>
              <a:chOff x="0" y="0"/>
              <a:chExt cx="3682024" cy="74674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3682024" cy="746746"/>
              </a:xfrm>
              <a:custGeom>
                <a:avLst/>
                <a:gdLst/>
                <a:ahLst/>
                <a:cxnLst/>
                <a:rect l="l" t="t" r="r" b="b"/>
                <a:pathLst>
                  <a:path w="3682024" h="746746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2355610" y="320461"/>
              <a:ext cx="9509575" cy="20368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050"/>
                </a:lnSpc>
                <a:spcBef>
                  <a:spcPct val="0"/>
                </a:spcBef>
              </a:pPr>
              <a:r>
                <a:rPr lang="en-US" sz="2210" spc="216">
                  <a:solidFill>
                    <a:srgbClr val="231F20"/>
                  </a:solidFill>
                  <a:latin typeface="DM Sans"/>
                </a:rPr>
                <a:t>Jl. Soekarno Hatta No.KM 6, RW.5, KELURAHAN GRAHA INDAH, Kec. Balikpapan Utara, Kota Balikpapan, Kalimantan Timur 76124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588877" y="406551"/>
              <a:ext cx="1249894" cy="1785564"/>
            </a:xfrm>
            <a:custGeom>
              <a:avLst/>
              <a:gdLst/>
              <a:ahLst/>
              <a:cxnLst/>
              <a:rect l="l" t="t" r="r" b="b"/>
              <a:pathLst>
                <a:path w="1249894" h="1785564">
                  <a:moveTo>
                    <a:pt x="0" y="0"/>
                  </a:moveTo>
                  <a:lnTo>
                    <a:pt x="1249894" y="0"/>
                  </a:lnTo>
                  <a:lnTo>
                    <a:pt x="1249894" y="1785563"/>
                  </a:lnTo>
                  <a:lnTo>
                    <a:pt x="0" y="1785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876300"/>
            <a:ext cx="8480043" cy="1410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429"/>
              </a:lnSpc>
            </a:pPr>
            <a:r>
              <a:rPr lang="en-US" sz="8282" spc="811">
                <a:solidFill>
                  <a:srgbClr val="231F20"/>
                </a:solidFill>
                <a:latin typeface="Oswald Bold"/>
              </a:rPr>
              <a:t>TENTANG CLIENT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74179" y="3115826"/>
            <a:ext cx="9752965" cy="2856875"/>
            <a:chOff x="0" y="0"/>
            <a:chExt cx="13003953" cy="3809167"/>
          </a:xfrm>
        </p:grpSpPr>
        <p:sp>
          <p:nvSpPr>
            <p:cNvPr id="17" name="Freeform 17"/>
            <p:cNvSpPr/>
            <p:nvPr/>
          </p:nvSpPr>
          <p:spPr>
            <a:xfrm>
              <a:off x="0" y="2432037"/>
              <a:ext cx="13003953" cy="1377130"/>
            </a:xfrm>
            <a:custGeom>
              <a:avLst/>
              <a:gdLst/>
              <a:ahLst/>
              <a:cxnLst/>
              <a:rect l="l" t="t" r="r" b="b"/>
              <a:pathLst>
                <a:path w="13003953" h="1377130">
                  <a:moveTo>
                    <a:pt x="0" y="0"/>
                  </a:moveTo>
                  <a:lnTo>
                    <a:pt x="13003953" y="0"/>
                  </a:lnTo>
                  <a:lnTo>
                    <a:pt x="13003953" y="1377130"/>
                  </a:lnTo>
                  <a:lnTo>
                    <a:pt x="0" y="1377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86495"/>
              </a:stretch>
            </a:blipFill>
          </p:spPr>
          <p:txBody>
            <a:bodyPr/>
            <a:lstStyle/>
            <a:p>
              <a:endParaRPr lang="en-ID"/>
            </a:p>
          </p:txBody>
        </p:sp>
        <p:grpSp>
          <p:nvGrpSpPr>
            <p:cNvPr id="18" name="Group 18"/>
            <p:cNvGrpSpPr/>
            <p:nvPr/>
          </p:nvGrpSpPr>
          <p:grpSpPr>
            <a:xfrm>
              <a:off x="0" y="0"/>
              <a:ext cx="12813391" cy="3120602"/>
              <a:chOff x="0" y="0"/>
              <a:chExt cx="3682024" cy="896728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3682024" cy="896728"/>
              </a:xfrm>
              <a:custGeom>
                <a:avLst/>
                <a:gdLst/>
                <a:ahLst/>
                <a:cxnLst/>
                <a:rect l="l" t="t" r="r" b="b"/>
                <a:pathLst>
                  <a:path w="3682024" h="896728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896728"/>
                    </a:lnTo>
                    <a:lnTo>
                      <a:pt x="0" y="896728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1" name="Freeform 21"/>
            <p:cNvSpPr/>
            <p:nvPr/>
          </p:nvSpPr>
          <p:spPr>
            <a:xfrm>
              <a:off x="401035" y="916736"/>
              <a:ext cx="1542198" cy="1564961"/>
            </a:xfrm>
            <a:custGeom>
              <a:avLst/>
              <a:gdLst/>
              <a:ahLst/>
              <a:cxnLst/>
              <a:rect l="l" t="t" r="r" b="b"/>
              <a:pathLst>
                <a:path w="1542198" h="1564961">
                  <a:moveTo>
                    <a:pt x="0" y="0"/>
                  </a:moveTo>
                  <a:lnTo>
                    <a:pt x="1542198" y="0"/>
                  </a:lnTo>
                  <a:lnTo>
                    <a:pt x="1542198" y="1564962"/>
                  </a:lnTo>
                  <a:lnTo>
                    <a:pt x="0" y="15649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355610" y="320461"/>
              <a:ext cx="9509575" cy="25199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50"/>
                </a:lnSpc>
              </a:pPr>
              <a:r>
                <a:rPr lang="en-US" sz="2210" spc="216">
                  <a:solidFill>
                    <a:srgbClr val="231F20"/>
                  </a:solidFill>
                  <a:latin typeface="DM Sans Bold"/>
                </a:rPr>
                <a:t>PT. Goldfinger Wheels Indonesia</a:t>
              </a:r>
            </a:p>
            <a:p>
              <a:pPr marL="0" lvl="0" indent="0" algn="l">
                <a:lnSpc>
                  <a:spcPts val="3050"/>
                </a:lnSpc>
                <a:spcBef>
                  <a:spcPct val="0"/>
                </a:spcBef>
              </a:pPr>
              <a:r>
                <a:rPr lang="en-US" sz="2210" spc="216">
                  <a:solidFill>
                    <a:srgbClr val="231F20"/>
                  </a:solidFill>
                  <a:latin typeface="DM Sans"/>
                </a:rPr>
                <a:t>merupakan perusahaan yang bergerak di bidang penjualan ban untuk truk komersial dengan kategori Light Truck Radial dan Bus Truck Radial 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" name="Group 5"/>
          <p:cNvGrpSpPr/>
          <p:nvPr/>
        </p:nvGrpSpPr>
        <p:grpSpPr>
          <a:xfrm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9" name="Group 9"/>
          <p:cNvGrpSpPr/>
          <p:nvPr/>
        </p:nvGrpSpPr>
        <p:grpSpPr>
          <a:xfrm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86495"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13" name="Group 13"/>
          <p:cNvGrpSpPr/>
          <p:nvPr/>
        </p:nvGrpSpPr>
        <p:grpSpPr>
          <a:xfrm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8563658" y="401696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7" name="Freeform 27"/>
          <p:cNvSpPr/>
          <p:nvPr/>
        </p:nvSpPr>
        <p:spPr>
          <a:xfrm>
            <a:off x="13272985" y="3986188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TextBox 28"/>
          <p:cNvSpPr txBox="1"/>
          <p:nvPr/>
        </p:nvSpPr>
        <p:spPr>
          <a:xfrm>
            <a:off x="2163058" y="1135535"/>
            <a:ext cx="13961885" cy="1594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MASALAH SISTEM LAMA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567168" y="5912834"/>
            <a:ext cx="3542623" cy="1926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5"/>
              </a:lnSpc>
            </a:pPr>
            <a:r>
              <a:rPr lang="en-US" sz="2822" spc="276">
                <a:solidFill>
                  <a:srgbClr val="FFFBFB"/>
                </a:solidFill>
                <a:latin typeface="DM Sans Bold"/>
              </a:rPr>
              <a:t>Kesulitan dalam manajemen dan pendataan stok barang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72688" y="5886627"/>
            <a:ext cx="3542623" cy="1404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7"/>
              </a:lnSpc>
            </a:pPr>
            <a:r>
              <a:rPr lang="en-US" sz="2722" spc="266">
                <a:solidFill>
                  <a:srgbClr val="FFFBFB"/>
                </a:solidFill>
                <a:latin typeface="DM Sans Bold"/>
              </a:rPr>
              <a:t>Sistem Pendataan dan Penjualan Manual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178209" y="5877102"/>
            <a:ext cx="3542623" cy="1926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5"/>
              </a:lnSpc>
            </a:pPr>
            <a:r>
              <a:rPr lang="en-US" sz="2822" spc="276">
                <a:solidFill>
                  <a:srgbClr val="FFFBFB"/>
                </a:solidFill>
                <a:latin typeface="DM Sans Bold"/>
              </a:rPr>
              <a:t>Kesulitan dalam tracking dan manajemen transaksi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665320" y="7781814"/>
            <a:ext cx="2974893" cy="520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MS. EXCEL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 rot="887923">
            <a:off x="-5959915" y="498262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5" name="Group 5"/>
          <p:cNvGrpSpPr/>
          <p:nvPr/>
        </p:nvGrpSpPr>
        <p:grpSpPr>
          <a:xfrm>
            <a:off x="4260093" y="4434807"/>
            <a:ext cx="2932415" cy="2351362"/>
            <a:chOff x="0" y="0"/>
            <a:chExt cx="1075555" cy="8624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260093" y="6895603"/>
            <a:ext cx="2932415" cy="847111"/>
            <a:chOff x="0" y="0"/>
            <a:chExt cx="1075555" cy="3107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070732" y="5281918"/>
            <a:ext cx="2932415" cy="2351362"/>
            <a:chOff x="0" y="0"/>
            <a:chExt cx="1075555" cy="86243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070732" y="7742714"/>
            <a:ext cx="2932415" cy="847111"/>
            <a:chOff x="0" y="0"/>
            <a:chExt cx="1075555" cy="3107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046312" y="3696538"/>
            <a:ext cx="2932415" cy="2351362"/>
            <a:chOff x="0" y="0"/>
            <a:chExt cx="1075555" cy="86243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046312" y="6157334"/>
            <a:ext cx="2932415" cy="847111"/>
            <a:chOff x="0" y="0"/>
            <a:chExt cx="1075555" cy="31070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rot="-1885381">
            <a:off x="12158125" y="7633280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4" name="Freeform 24"/>
          <p:cNvSpPr/>
          <p:nvPr/>
        </p:nvSpPr>
        <p:spPr>
          <a:xfrm rot="-8970905" flipH="1">
            <a:off x="7337391" y="7248542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5" name="Freeform 25"/>
          <p:cNvSpPr/>
          <p:nvPr/>
        </p:nvSpPr>
        <p:spPr>
          <a:xfrm>
            <a:off x="4573297" y="4872219"/>
            <a:ext cx="2306008" cy="1585381"/>
          </a:xfrm>
          <a:custGeom>
            <a:avLst/>
            <a:gdLst/>
            <a:ahLst/>
            <a:cxnLst/>
            <a:rect l="l" t="t" r="r" b="b"/>
            <a:pathLst>
              <a:path w="2306008" h="1585381">
                <a:moveTo>
                  <a:pt x="0" y="0"/>
                </a:moveTo>
                <a:lnTo>
                  <a:pt x="2306008" y="0"/>
                </a:lnTo>
                <a:lnTo>
                  <a:pt x="2306008" y="1585380"/>
                </a:lnTo>
                <a:lnTo>
                  <a:pt x="0" y="1585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6" name="Freeform 26"/>
          <p:cNvSpPr/>
          <p:nvPr/>
        </p:nvSpPr>
        <p:spPr>
          <a:xfrm>
            <a:off x="9531066" y="5487707"/>
            <a:ext cx="2011748" cy="2011748"/>
          </a:xfrm>
          <a:custGeom>
            <a:avLst/>
            <a:gdLst/>
            <a:ahLst/>
            <a:cxnLst/>
            <a:rect l="l" t="t" r="r" b="b"/>
            <a:pathLst>
              <a:path w="2011748" h="2011748">
                <a:moveTo>
                  <a:pt x="0" y="0"/>
                </a:moveTo>
                <a:lnTo>
                  <a:pt x="2011748" y="0"/>
                </a:lnTo>
                <a:lnTo>
                  <a:pt x="2011748" y="2011748"/>
                </a:lnTo>
                <a:lnTo>
                  <a:pt x="0" y="20117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7" name="Freeform 27"/>
          <p:cNvSpPr/>
          <p:nvPr/>
        </p:nvSpPr>
        <p:spPr>
          <a:xfrm>
            <a:off x="13323929" y="4361387"/>
            <a:ext cx="2377182" cy="1249101"/>
          </a:xfrm>
          <a:custGeom>
            <a:avLst/>
            <a:gdLst/>
            <a:ahLst/>
            <a:cxnLst/>
            <a:rect l="l" t="t" r="r" b="b"/>
            <a:pathLst>
              <a:path w="2377182" h="1249101">
                <a:moveTo>
                  <a:pt x="0" y="0"/>
                </a:moveTo>
                <a:lnTo>
                  <a:pt x="2377181" y="0"/>
                </a:lnTo>
                <a:lnTo>
                  <a:pt x="2377181" y="1249101"/>
                </a:lnTo>
                <a:lnTo>
                  <a:pt x="0" y="12491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28" name="TextBox 28"/>
          <p:cNvSpPr txBox="1"/>
          <p:nvPr/>
        </p:nvSpPr>
        <p:spPr>
          <a:xfrm>
            <a:off x="4448009" y="7065345"/>
            <a:ext cx="2556583" cy="45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LARAVEL 9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258648" y="7912457"/>
            <a:ext cx="2556583" cy="45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JQUERY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38888" y="1195362"/>
            <a:ext cx="8904094" cy="1594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SISTEM BARU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234228" y="6327076"/>
            <a:ext cx="2556583" cy="45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MY SQL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538888" y="2843307"/>
            <a:ext cx="10276343" cy="620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60"/>
              </a:lnSpc>
            </a:pPr>
            <a:r>
              <a:rPr lang="en-US" sz="3686">
                <a:solidFill>
                  <a:srgbClr val="100F0D"/>
                </a:solidFill>
                <a:latin typeface="Montserrat Light"/>
              </a:rPr>
              <a:t>Aplikasi Manajemen Bisnis berbasis Website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" name="Freeform 4"/>
          <p:cNvSpPr/>
          <p:nvPr/>
        </p:nvSpPr>
        <p:spPr>
          <a:xfrm rot="1013118">
            <a:off x="-11489271" y="4510158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" name="Freeform 5"/>
          <p:cNvSpPr/>
          <p:nvPr/>
        </p:nvSpPr>
        <p:spPr>
          <a:xfrm flipV="1">
            <a:off x="11231039" y="4565035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501826"/>
                </a:moveTo>
                <a:lnTo>
                  <a:pt x="1776375" y="501826"/>
                </a:lnTo>
                <a:lnTo>
                  <a:pt x="1776375" y="0"/>
                </a:lnTo>
                <a:lnTo>
                  <a:pt x="0" y="0"/>
                </a:lnTo>
                <a:lnTo>
                  <a:pt x="0" y="50182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6" name="Freeform 6"/>
          <p:cNvSpPr/>
          <p:nvPr/>
        </p:nvSpPr>
        <p:spPr>
          <a:xfrm rot="-3906803" flipH="1">
            <a:off x="14083329" y="7091987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4" y="0"/>
                </a:moveTo>
                <a:lnTo>
                  <a:pt x="0" y="0"/>
                </a:lnTo>
                <a:lnTo>
                  <a:pt x="0" y="501826"/>
                </a:lnTo>
                <a:lnTo>
                  <a:pt x="1776374" y="501826"/>
                </a:lnTo>
                <a:lnTo>
                  <a:pt x="177637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grpSp>
        <p:nvGrpSpPr>
          <p:cNvPr id="7" name="Group 7"/>
          <p:cNvGrpSpPr/>
          <p:nvPr/>
        </p:nvGrpSpPr>
        <p:grpSpPr>
          <a:xfrm>
            <a:off x="11815231" y="6981508"/>
            <a:ext cx="2364602" cy="2667387"/>
            <a:chOff x="0" y="0"/>
            <a:chExt cx="3152802" cy="3556515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3152802" cy="2528081"/>
              <a:chOff x="0" y="0"/>
              <a:chExt cx="1075555" cy="86243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075555" cy="862436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862436">
                    <a:moveTo>
                      <a:pt x="81844" y="0"/>
                    </a:moveTo>
                    <a:lnTo>
                      <a:pt x="993712" y="0"/>
                    </a:lnTo>
                    <a:cubicBezTo>
                      <a:pt x="1015418" y="0"/>
                      <a:pt x="1036235" y="8623"/>
                      <a:pt x="1051584" y="23971"/>
                    </a:cubicBezTo>
                    <a:cubicBezTo>
                      <a:pt x="1066932" y="39320"/>
                      <a:pt x="1075555" y="60137"/>
                      <a:pt x="1075555" y="81844"/>
                    </a:cubicBezTo>
                    <a:lnTo>
                      <a:pt x="1075555" y="780592"/>
                    </a:lnTo>
                    <a:cubicBezTo>
                      <a:pt x="1075555" y="825793"/>
                      <a:pt x="1038913" y="862436"/>
                      <a:pt x="993712" y="862436"/>
                    </a:cubicBezTo>
                    <a:lnTo>
                      <a:pt x="81844" y="862436"/>
                    </a:lnTo>
                    <a:cubicBezTo>
                      <a:pt x="60137" y="862436"/>
                      <a:pt x="39320" y="853813"/>
                      <a:pt x="23971" y="838465"/>
                    </a:cubicBezTo>
                    <a:cubicBezTo>
                      <a:pt x="8623" y="823116"/>
                      <a:pt x="0" y="802299"/>
                      <a:pt x="0" y="780592"/>
                    </a:cubicBezTo>
                    <a:lnTo>
                      <a:pt x="0" y="81844"/>
                    </a:lnTo>
                    <a:cubicBezTo>
                      <a:pt x="0" y="60137"/>
                      <a:pt x="8623" y="39320"/>
                      <a:pt x="23971" y="23971"/>
                    </a:cubicBezTo>
                    <a:cubicBezTo>
                      <a:pt x="39320" y="8623"/>
                      <a:pt x="60137" y="0"/>
                      <a:pt x="81844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0" y="2645739"/>
              <a:ext cx="3152802" cy="910776"/>
              <a:chOff x="0" y="0"/>
              <a:chExt cx="1075555" cy="31070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075555" cy="310705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310705">
                    <a:moveTo>
                      <a:pt x="81844" y="0"/>
                    </a:moveTo>
                    <a:lnTo>
                      <a:pt x="993712" y="0"/>
                    </a:lnTo>
                    <a:cubicBezTo>
                      <a:pt x="1015418" y="0"/>
                      <a:pt x="1036235" y="8623"/>
                      <a:pt x="1051584" y="23971"/>
                    </a:cubicBezTo>
                    <a:cubicBezTo>
                      <a:pt x="1066932" y="39320"/>
                      <a:pt x="1075555" y="60137"/>
                      <a:pt x="1075555" y="81844"/>
                    </a:cubicBezTo>
                    <a:lnTo>
                      <a:pt x="1075555" y="228861"/>
                    </a:lnTo>
                    <a:cubicBezTo>
                      <a:pt x="1075555" y="250567"/>
                      <a:pt x="1066932" y="271385"/>
                      <a:pt x="1051584" y="286733"/>
                    </a:cubicBezTo>
                    <a:cubicBezTo>
                      <a:pt x="1036235" y="302082"/>
                      <a:pt x="1015418" y="310705"/>
                      <a:pt x="993712" y="310705"/>
                    </a:cubicBezTo>
                    <a:lnTo>
                      <a:pt x="81844" y="310705"/>
                    </a:lnTo>
                    <a:cubicBezTo>
                      <a:pt x="36643" y="310705"/>
                      <a:pt x="0" y="274062"/>
                      <a:pt x="0" y="228861"/>
                    </a:cubicBezTo>
                    <a:lnTo>
                      <a:pt x="0" y="81844"/>
                    </a:lnTo>
                    <a:cubicBezTo>
                      <a:pt x="0" y="60137"/>
                      <a:pt x="8623" y="39320"/>
                      <a:pt x="23971" y="23971"/>
                    </a:cubicBezTo>
                    <a:cubicBezTo>
                      <a:pt x="39320" y="8623"/>
                      <a:pt x="60137" y="0"/>
                      <a:pt x="81844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>
              <a:off x="298481" y="714817"/>
              <a:ext cx="2555840" cy="1342978"/>
            </a:xfrm>
            <a:custGeom>
              <a:avLst/>
              <a:gdLst/>
              <a:ahLst/>
              <a:cxnLst/>
              <a:rect l="l" t="t" r="r" b="b"/>
              <a:pathLst>
                <a:path w="2555840" h="1342978">
                  <a:moveTo>
                    <a:pt x="0" y="0"/>
                  </a:moveTo>
                  <a:lnTo>
                    <a:pt x="2555840" y="0"/>
                  </a:lnTo>
                  <a:lnTo>
                    <a:pt x="2555840" y="1342978"/>
                  </a:lnTo>
                  <a:lnTo>
                    <a:pt x="0" y="13429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02039" y="2841343"/>
              <a:ext cx="2748725" cy="480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13"/>
                </a:lnSpc>
                <a:spcBef>
                  <a:spcPct val="0"/>
                </a:spcBef>
              </a:pPr>
              <a:r>
                <a:rPr lang="en-US" sz="2183" spc="214">
                  <a:solidFill>
                    <a:srgbClr val="231F20"/>
                  </a:solidFill>
                  <a:latin typeface="Oswald"/>
                </a:rPr>
                <a:t>MY SQL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63614" y="4023058"/>
            <a:ext cx="2364602" cy="2667387"/>
            <a:chOff x="0" y="0"/>
            <a:chExt cx="3152802" cy="355651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3152802" cy="2528081"/>
              <a:chOff x="0" y="0"/>
              <a:chExt cx="1075555" cy="86243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075555" cy="862436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862436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760939"/>
                    </a:lnTo>
                    <a:cubicBezTo>
                      <a:pt x="1075555" y="816994"/>
                      <a:pt x="1030113" y="862436"/>
                      <a:pt x="974058" y="862436"/>
                    </a:cubicBezTo>
                    <a:lnTo>
                      <a:pt x="101497" y="862436"/>
                    </a:lnTo>
                    <a:cubicBezTo>
                      <a:pt x="45442" y="862436"/>
                      <a:pt x="0" y="816994"/>
                      <a:pt x="0" y="760939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40963" tIns="40963" rIns="40963" bIns="40963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510434" y="198073"/>
              <a:ext cx="2131934" cy="2131934"/>
            </a:xfrm>
            <a:custGeom>
              <a:avLst/>
              <a:gdLst/>
              <a:ahLst/>
              <a:cxnLst/>
              <a:rect l="l" t="t" r="r" b="b"/>
              <a:pathLst>
                <a:path w="2131934" h="2131934">
                  <a:moveTo>
                    <a:pt x="0" y="0"/>
                  </a:moveTo>
                  <a:lnTo>
                    <a:pt x="2131934" y="0"/>
                  </a:lnTo>
                  <a:lnTo>
                    <a:pt x="2131934" y="2131934"/>
                  </a:lnTo>
                  <a:lnTo>
                    <a:pt x="0" y="2131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0" y="2645739"/>
              <a:ext cx="3152802" cy="910776"/>
              <a:chOff x="0" y="0"/>
              <a:chExt cx="1075555" cy="310705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075555" cy="310705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31070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209208"/>
                    </a:lnTo>
                    <a:cubicBezTo>
                      <a:pt x="1075555" y="236126"/>
                      <a:pt x="1064862" y="261943"/>
                      <a:pt x="1045827" y="280977"/>
                    </a:cubicBezTo>
                    <a:cubicBezTo>
                      <a:pt x="1026793" y="300011"/>
                      <a:pt x="1000977" y="310705"/>
                      <a:pt x="974058" y="310705"/>
                    </a:cubicBezTo>
                    <a:lnTo>
                      <a:pt x="101497" y="310705"/>
                    </a:lnTo>
                    <a:cubicBezTo>
                      <a:pt x="45442" y="310705"/>
                      <a:pt x="0" y="265263"/>
                      <a:pt x="0" y="209208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40963" tIns="40963" rIns="40963" bIns="40963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202039" y="2841343"/>
              <a:ext cx="2748725" cy="480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13"/>
                </a:lnSpc>
                <a:spcBef>
                  <a:spcPct val="0"/>
                </a:spcBef>
              </a:pPr>
              <a:r>
                <a:rPr lang="en-US" sz="2183" spc="214">
                  <a:solidFill>
                    <a:srgbClr val="231F20"/>
                  </a:solidFill>
                  <a:latin typeface="Oswald"/>
                </a:rPr>
                <a:t>USER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4558798" y="6445673"/>
            <a:ext cx="2364602" cy="2667387"/>
            <a:chOff x="0" y="0"/>
            <a:chExt cx="3152802" cy="3556515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3152802" cy="2528081"/>
              <a:chOff x="0" y="0"/>
              <a:chExt cx="1075555" cy="862436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075555" cy="862436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862436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760939"/>
                    </a:lnTo>
                    <a:cubicBezTo>
                      <a:pt x="1075555" y="816994"/>
                      <a:pt x="1030113" y="862436"/>
                      <a:pt x="974058" y="862436"/>
                    </a:cubicBezTo>
                    <a:lnTo>
                      <a:pt x="101497" y="862436"/>
                    </a:lnTo>
                    <a:cubicBezTo>
                      <a:pt x="45442" y="862436"/>
                      <a:pt x="0" y="816994"/>
                      <a:pt x="0" y="760939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40963" tIns="40963" rIns="40963" bIns="40963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sp>
          <p:nvSpPr>
            <p:cNvPr id="29" name="Freeform 29"/>
            <p:cNvSpPr/>
            <p:nvPr/>
          </p:nvSpPr>
          <p:spPr>
            <a:xfrm>
              <a:off x="433268" y="120907"/>
              <a:ext cx="2286266" cy="2286266"/>
            </a:xfrm>
            <a:custGeom>
              <a:avLst/>
              <a:gdLst/>
              <a:ahLst/>
              <a:cxnLst/>
              <a:rect l="l" t="t" r="r" b="b"/>
              <a:pathLst>
                <a:path w="2286266" h="2286266">
                  <a:moveTo>
                    <a:pt x="0" y="0"/>
                  </a:moveTo>
                  <a:lnTo>
                    <a:pt x="2286266" y="0"/>
                  </a:lnTo>
                  <a:lnTo>
                    <a:pt x="2286266" y="2286266"/>
                  </a:lnTo>
                  <a:lnTo>
                    <a:pt x="0" y="2286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  <p:grpSp>
          <p:nvGrpSpPr>
            <p:cNvPr id="30" name="Group 30"/>
            <p:cNvGrpSpPr/>
            <p:nvPr/>
          </p:nvGrpSpPr>
          <p:grpSpPr>
            <a:xfrm>
              <a:off x="0" y="2645739"/>
              <a:ext cx="3152802" cy="910776"/>
              <a:chOff x="0" y="0"/>
              <a:chExt cx="1075555" cy="310705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075555" cy="310705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31070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209208"/>
                    </a:lnTo>
                    <a:cubicBezTo>
                      <a:pt x="1075555" y="236126"/>
                      <a:pt x="1064862" y="261943"/>
                      <a:pt x="1045827" y="280977"/>
                    </a:cubicBezTo>
                    <a:cubicBezTo>
                      <a:pt x="1026793" y="300011"/>
                      <a:pt x="1000977" y="310705"/>
                      <a:pt x="974058" y="310705"/>
                    </a:cubicBezTo>
                    <a:lnTo>
                      <a:pt x="101497" y="310705"/>
                    </a:lnTo>
                    <a:cubicBezTo>
                      <a:pt x="45442" y="310705"/>
                      <a:pt x="0" y="265263"/>
                      <a:pt x="0" y="209208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40963" tIns="40963" rIns="40963" bIns="40963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202039" y="2841343"/>
              <a:ext cx="2748725" cy="480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13"/>
                </a:lnSpc>
                <a:spcBef>
                  <a:spcPct val="0"/>
                </a:spcBef>
              </a:pPr>
              <a:r>
                <a:rPr lang="en-US" sz="2183" spc="214">
                  <a:solidFill>
                    <a:srgbClr val="231F20"/>
                  </a:solidFill>
                  <a:latin typeface="Oswald"/>
                </a:rPr>
                <a:t>INTERNET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3321739" y="3537581"/>
            <a:ext cx="2364602" cy="2667387"/>
            <a:chOff x="0" y="0"/>
            <a:chExt cx="3152802" cy="3556515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3152802" cy="2528081"/>
              <a:chOff x="0" y="0"/>
              <a:chExt cx="1075555" cy="862436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075555" cy="862436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862436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760939"/>
                    </a:lnTo>
                    <a:cubicBezTo>
                      <a:pt x="1075555" y="816994"/>
                      <a:pt x="1030113" y="862436"/>
                      <a:pt x="974058" y="862436"/>
                    </a:cubicBezTo>
                    <a:lnTo>
                      <a:pt x="101497" y="862436"/>
                    </a:lnTo>
                    <a:cubicBezTo>
                      <a:pt x="45442" y="862436"/>
                      <a:pt x="0" y="816994"/>
                      <a:pt x="0" y="760939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40963" tIns="40963" rIns="40963" bIns="40963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0" y="2645739"/>
              <a:ext cx="3152802" cy="910776"/>
              <a:chOff x="0" y="0"/>
              <a:chExt cx="1075555" cy="310705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1075555" cy="310705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31070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209208"/>
                    </a:lnTo>
                    <a:cubicBezTo>
                      <a:pt x="1075555" y="236126"/>
                      <a:pt x="1064862" y="261943"/>
                      <a:pt x="1045827" y="280977"/>
                    </a:cubicBezTo>
                    <a:cubicBezTo>
                      <a:pt x="1026793" y="300011"/>
                      <a:pt x="1000977" y="310705"/>
                      <a:pt x="974058" y="310705"/>
                    </a:cubicBezTo>
                    <a:lnTo>
                      <a:pt x="101497" y="310705"/>
                    </a:lnTo>
                    <a:cubicBezTo>
                      <a:pt x="45442" y="310705"/>
                      <a:pt x="0" y="265263"/>
                      <a:pt x="0" y="209208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40963" tIns="40963" rIns="40963" bIns="40963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sp>
          <p:nvSpPr>
            <p:cNvPr id="41" name="TextBox 41"/>
            <p:cNvSpPr txBox="1"/>
            <p:nvPr/>
          </p:nvSpPr>
          <p:spPr>
            <a:xfrm>
              <a:off x="202039" y="2841343"/>
              <a:ext cx="2748725" cy="480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13"/>
                </a:lnSpc>
                <a:spcBef>
                  <a:spcPct val="0"/>
                </a:spcBef>
              </a:pPr>
              <a:r>
                <a:rPr lang="en-US" sz="2183" spc="214">
                  <a:solidFill>
                    <a:srgbClr val="231F20"/>
                  </a:solidFill>
                  <a:latin typeface="Oswald"/>
                </a:rPr>
                <a:t>ELOQUENT ORM</a:t>
              </a:r>
            </a:p>
          </p:txBody>
        </p:sp>
        <p:sp>
          <p:nvSpPr>
            <p:cNvPr id="42" name="Freeform 42"/>
            <p:cNvSpPr/>
            <p:nvPr/>
          </p:nvSpPr>
          <p:spPr>
            <a:xfrm>
              <a:off x="694311" y="313993"/>
              <a:ext cx="1772270" cy="1900094"/>
            </a:xfrm>
            <a:custGeom>
              <a:avLst/>
              <a:gdLst/>
              <a:ahLst/>
              <a:cxnLst/>
              <a:rect l="l" t="t" r="r" b="b"/>
              <a:pathLst>
                <a:path w="1772270" h="1900094">
                  <a:moveTo>
                    <a:pt x="0" y="0"/>
                  </a:moveTo>
                  <a:lnTo>
                    <a:pt x="1772270" y="0"/>
                  </a:lnTo>
                  <a:lnTo>
                    <a:pt x="1772270" y="1900094"/>
                  </a:lnTo>
                  <a:lnTo>
                    <a:pt x="0" y="1900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552112" y="4314122"/>
            <a:ext cx="2364602" cy="2667387"/>
            <a:chOff x="0" y="0"/>
            <a:chExt cx="3152802" cy="3556515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3152802" cy="2528081"/>
              <a:chOff x="0" y="0"/>
              <a:chExt cx="1075555" cy="862436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075555" cy="862436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862436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760939"/>
                    </a:lnTo>
                    <a:cubicBezTo>
                      <a:pt x="1075555" y="816994"/>
                      <a:pt x="1030113" y="862436"/>
                      <a:pt x="974058" y="862436"/>
                    </a:cubicBezTo>
                    <a:lnTo>
                      <a:pt x="101497" y="862436"/>
                    </a:lnTo>
                    <a:cubicBezTo>
                      <a:pt x="45442" y="862436"/>
                      <a:pt x="0" y="816994"/>
                      <a:pt x="0" y="760939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40963" tIns="40963" rIns="40963" bIns="40963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0" y="2645739"/>
              <a:ext cx="3152802" cy="910776"/>
              <a:chOff x="0" y="0"/>
              <a:chExt cx="1075555" cy="310705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1075555" cy="310705"/>
              </a:xfrm>
              <a:custGeom>
                <a:avLst/>
                <a:gdLst/>
                <a:ahLst/>
                <a:cxnLst/>
                <a:rect l="l" t="t" r="r" b="b"/>
                <a:pathLst>
                  <a:path w="1075555" h="31070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209208"/>
                    </a:lnTo>
                    <a:cubicBezTo>
                      <a:pt x="1075555" y="236126"/>
                      <a:pt x="1064862" y="261943"/>
                      <a:pt x="1045827" y="280977"/>
                    </a:cubicBezTo>
                    <a:cubicBezTo>
                      <a:pt x="1026793" y="300011"/>
                      <a:pt x="1000977" y="310705"/>
                      <a:pt x="974058" y="310705"/>
                    </a:cubicBezTo>
                    <a:lnTo>
                      <a:pt x="101497" y="310705"/>
                    </a:lnTo>
                    <a:cubicBezTo>
                      <a:pt x="45442" y="310705"/>
                      <a:pt x="0" y="265263"/>
                      <a:pt x="0" y="209208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lIns="40963" tIns="40963" rIns="40963" bIns="40963" rtlCol="0" anchor="ctr"/>
              <a:lstStyle/>
              <a:p>
                <a:pPr algn="ctr">
                  <a:lnSpc>
                    <a:spcPts val="2860"/>
                  </a:lnSpc>
                </a:pPr>
                <a:endParaRPr/>
              </a:p>
            </p:txBody>
          </p:sp>
        </p:grpSp>
        <p:sp>
          <p:nvSpPr>
            <p:cNvPr id="50" name="TextBox 50"/>
            <p:cNvSpPr txBox="1"/>
            <p:nvPr/>
          </p:nvSpPr>
          <p:spPr>
            <a:xfrm>
              <a:off x="202039" y="2841343"/>
              <a:ext cx="2748725" cy="4802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13"/>
                </a:lnSpc>
                <a:spcBef>
                  <a:spcPct val="0"/>
                </a:spcBef>
              </a:pPr>
              <a:r>
                <a:rPr lang="en-US" sz="2183" spc="214">
                  <a:solidFill>
                    <a:srgbClr val="231F20"/>
                  </a:solidFill>
                  <a:latin typeface="Oswald"/>
                </a:rPr>
                <a:t>HOSTING</a:t>
              </a:r>
            </a:p>
          </p:txBody>
        </p:sp>
        <p:sp>
          <p:nvSpPr>
            <p:cNvPr id="51" name="Freeform 51"/>
            <p:cNvSpPr/>
            <p:nvPr/>
          </p:nvSpPr>
          <p:spPr>
            <a:xfrm>
              <a:off x="744360" y="314616"/>
              <a:ext cx="1664082" cy="1898849"/>
            </a:xfrm>
            <a:custGeom>
              <a:avLst/>
              <a:gdLst/>
              <a:ahLst/>
              <a:cxnLst/>
              <a:rect l="l" t="t" r="r" b="b"/>
              <a:pathLst>
                <a:path w="1664082" h="1898849">
                  <a:moveTo>
                    <a:pt x="0" y="0"/>
                  </a:moveTo>
                  <a:lnTo>
                    <a:pt x="1664082" y="0"/>
                  </a:lnTo>
                  <a:lnTo>
                    <a:pt x="1664082" y="1898849"/>
                  </a:lnTo>
                  <a:lnTo>
                    <a:pt x="0" y="1898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D"/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1538888" y="1195362"/>
            <a:ext cx="8904094" cy="1594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ARSITEKTUR</a:t>
            </a:r>
          </a:p>
        </p:txBody>
      </p:sp>
      <p:sp>
        <p:nvSpPr>
          <p:cNvPr id="53" name="Freeform 53"/>
          <p:cNvSpPr/>
          <p:nvPr/>
        </p:nvSpPr>
        <p:spPr>
          <a:xfrm rot="-8202190" flipH="1">
            <a:off x="3381389" y="5105838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4" name="Freeform 54"/>
          <p:cNvSpPr/>
          <p:nvPr/>
        </p:nvSpPr>
        <p:spPr>
          <a:xfrm rot="-1885381" flipV="1">
            <a:off x="6449144" y="5569760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501826"/>
                </a:moveTo>
                <a:lnTo>
                  <a:pt x="1776374" y="501826"/>
                </a:lnTo>
                <a:lnTo>
                  <a:pt x="1776374" y="0"/>
                </a:lnTo>
                <a:lnTo>
                  <a:pt x="0" y="0"/>
                </a:lnTo>
                <a:lnTo>
                  <a:pt x="0" y="50182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5" name="TextBox 55"/>
          <p:cNvSpPr txBox="1"/>
          <p:nvPr/>
        </p:nvSpPr>
        <p:spPr>
          <a:xfrm>
            <a:off x="1538888" y="2843307"/>
            <a:ext cx="10276343" cy="620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160"/>
              </a:lnSpc>
            </a:pPr>
            <a:r>
              <a:rPr lang="en-US" sz="3686">
                <a:solidFill>
                  <a:srgbClr val="100F0D"/>
                </a:solidFill>
                <a:latin typeface="Montserrat Light"/>
              </a:rPr>
              <a:t>Aplikasi Manajemen Bisnis berbasis Website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169367" y="-10264537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TextBox 3"/>
          <p:cNvSpPr txBox="1"/>
          <p:nvPr/>
        </p:nvSpPr>
        <p:spPr>
          <a:xfrm>
            <a:off x="2720102" y="3030981"/>
            <a:ext cx="12057353" cy="1702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FITUR APLIKASI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7294" y="-3843198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5" name="TextBox 5"/>
          <p:cNvSpPr txBox="1"/>
          <p:nvPr/>
        </p:nvSpPr>
        <p:spPr>
          <a:xfrm>
            <a:off x="2720102" y="4886797"/>
            <a:ext cx="10951206" cy="1098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13"/>
              </a:lnSpc>
            </a:pPr>
            <a:r>
              <a:rPr lang="en-US" sz="3198" spc="313">
                <a:solidFill>
                  <a:srgbClr val="F5FFF5"/>
                </a:solidFill>
                <a:latin typeface="DM Sans"/>
              </a:rPr>
              <a:t>Fitur aplikasi akan dijelaskan berdasarkan </a:t>
            </a:r>
          </a:p>
          <a:p>
            <a:pPr algn="l">
              <a:lnSpc>
                <a:spcPts val="4413"/>
              </a:lnSpc>
            </a:pPr>
            <a:r>
              <a:rPr lang="en-US" sz="3198" spc="313">
                <a:solidFill>
                  <a:srgbClr val="F5FFF5"/>
                </a:solidFill>
                <a:latin typeface="DM Sans"/>
              </a:rPr>
              <a:t>role user yang tersedia di aplikasi &amp; fungsinya.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TextBox 3"/>
          <p:cNvSpPr txBox="1"/>
          <p:nvPr/>
        </p:nvSpPr>
        <p:spPr>
          <a:xfrm>
            <a:off x="1105740" y="914400"/>
            <a:ext cx="11552977" cy="116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LANDING PAGE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54891" y="3206190"/>
            <a:ext cx="3784852" cy="647719"/>
            <a:chOff x="0" y="0"/>
            <a:chExt cx="996833" cy="170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6833" cy="170593"/>
            </a:xfrm>
            <a:custGeom>
              <a:avLst/>
              <a:gdLst/>
              <a:ahLst/>
              <a:cxnLst/>
              <a:rect l="l" t="t" r="r" b="b"/>
              <a:pathLst>
                <a:path w="996833" h="170593">
                  <a:moveTo>
                    <a:pt x="0" y="0"/>
                  </a:moveTo>
                  <a:lnTo>
                    <a:pt x="996833" y="0"/>
                  </a:lnTo>
                  <a:lnTo>
                    <a:pt x="996833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Profil Perusahaan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11441" y="4045241"/>
            <a:ext cx="3360904" cy="1706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Nama Perusahaan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Alamat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Kontak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Visi Misi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Kata2 lainnya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068615" y="3206190"/>
            <a:ext cx="4581721" cy="647719"/>
            <a:chOff x="0" y="0"/>
            <a:chExt cx="1206708" cy="170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06708" cy="170593"/>
            </a:xfrm>
            <a:custGeom>
              <a:avLst/>
              <a:gdLst/>
              <a:ahLst/>
              <a:cxnLst/>
              <a:rect l="l" t="t" r="r" b="b"/>
              <a:pathLst>
                <a:path w="1206708" h="170593">
                  <a:moveTo>
                    <a:pt x="0" y="0"/>
                  </a:moveTo>
                  <a:lnTo>
                    <a:pt x="1206708" y="0"/>
                  </a:lnTo>
                  <a:lnTo>
                    <a:pt x="1206708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Daftar Produk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268703" y="3980933"/>
            <a:ext cx="4090225" cy="677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Menampilkan daftar produk yang disediakan perusahaan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3" name="Freeform 13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4" name="TextBox 14"/>
          <p:cNvSpPr txBox="1"/>
          <p:nvPr/>
        </p:nvSpPr>
        <p:spPr>
          <a:xfrm>
            <a:off x="1154891" y="2041427"/>
            <a:ext cx="8500325" cy="677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Landing Page akan menjadi titik utama website dan sebagai wadah informasi profil perusahaan serta produknya.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1783811" y="3206190"/>
            <a:ext cx="3879074" cy="647719"/>
            <a:chOff x="0" y="0"/>
            <a:chExt cx="1021649" cy="1705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21649" cy="170593"/>
            </a:xfrm>
            <a:custGeom>
              <a:avLst/>
              <a:gdLst/>
              <a:ahLst/>
              <a:cxnLst/>
              <a:rect l="l" t="t" r="r" b="b"/>
              <a:pathLst>
                <a:path w="1021649" h="170593">
                  <a:moveTo>
                    <a:pt x="0" y="0"/>
                  </a:moveTo>
                  <a:lnTo>
                    <a:pt x="1021649" y="0"/>
                  </a:lnTo>
                  <a:lnTo>
                    <a:pt x="1021649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Penawaran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840360" y="3980933"/>
            <a:ext cx="3822525" cy="102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Menjadi wadah / platform calon customer mengajukan penawaran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3" name="TextBox 3"/>
          <p:cNvSpPr txBox="1"/>
          <p:nvPr/>
        </p:nvSpPr>
        <p:spPr>
          <a:xfrm>
            <a:off x="1105740" y="914400"/>
            <a:ext cx="11552977" cy="116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USER ADMIN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54891" y="3206190"/>
            <a:ext cx="3474003" cy="2545300"/>
            <a:chOff x="0" y="0"/>
            <a:chExt cx="4632004" cy="339373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4632004" cy="863626"/>
              <a:chOff x="0" y="0"/>
              <a:chExt cx="914964" cy="17059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914964" cy="170593"/>
              </a:xfrm>
              <a:custGeom>
                <a:avLst/>
                <a:gdLst/>
                <a:ahLst/>
                <a:cxnLst/>
                <a:rect l="l" t="t" r="r" b="b"/>
                <a:pathLst>
                  <a:path w="914964" h="170593">
                    <a:moveTo>
                      <a:pt x="0" y="0"/>
                    </a:moveTo>
                    <a:lnTo>
                      <a:pt x="914964" y="0"/>
                    </a:lnTo>
                    <a:lnTo>
                      <a:pt x="914964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r>
                  <a:rPr lang="en-US" sz="2981" spc="29">
                    <a:solidFill>
                      <a:srgbClr val="FFFFFF"/>
                    </a:solidFill>
                    <a:latin typeface="DM Sans Bold"/>
                  </a:rPr>
                  <a:t>Buat Dokumen</a:t>
                </a:r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75399" y="1131435"/>
              <a:ext cx="4481205" cy="2262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Tanda Terima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Surat Jalan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Invoice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Faktur Pajak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Purchase Order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068615" y="3206190"/>
            <a:ext cx="4581721" cy="647719"/>
            <a:chOff x="0" y="0"/>
            <a:chExt cx="1206708" cy="1705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6708" cy="170593"/>
            </a:xfrm>
            <a:custGeom>
              <a:avLst/>
              <a:gdLst/>
              <a:ahLst/>
              <a:cxnLst/>
              <a:rect l="l" t="t" r="r" b="b"/>
              <a:pathLst>
                <a:path w="1206708" h="170593">
                  <a:moveTo>
                    <a:pt x="0" y="0"/>
                  </a:moveTo>
                  <a:lnTo>
                    <a:pt x="1206708" y="0"/>
                  </a:lnTo>
                  <a:lnTo>
                    <a:pt x="1206708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Manajemen Transaksi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268703" y="3980933"/>
            <a:ext cx="4090225" cy="1363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CRUD Penjualan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CRUD Pembelian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Reminder Piutang &amp; Hutang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238530" y="6589425"/>
            <a:ext cx="4469999" cy="647719"/>
            <a:chOff x="0" y="0"/>
            <a:chExt cx="1177284" cy="17059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77284" cy="170593"/>
            </a:xfrm>
            <a:custGeom>
              <a:avLst/>
              <a:gdLst/>
              <a:ahLst/>
              <a:cxnLst/>
              <a:rect l="l" t="t" r="r" b="b"/>
              <a:pathLst>
                <a:path w="1177284" h="170593">
                  <a:moveTo>
                    <a:pt x="0" y="0"/>
                  </a:moveTo>
                  <a:lnTo>
                    <a:pt x="1177284" y="0"/>
                  </a:lnTo>
                  <a:lnTo>
                    <a:pt x="117728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/>
            <a:lstStyle/>
            <a:p>
              <a:endParaRPr lang="en-ID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Manajemen Barang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377223" y="7360970"/>
            <a:ext cx="4133374" cy="1020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CRUD Barang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Manajemen Stok</a:t>
            </a:r>
          </a:p>
          <a:p>
            <a:pPr marL="434050" lvl="1" indent="-217025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Reminder Stok Barang</a:t>
            </a:r>
          </a:p>
        </p:txBody>
      </p:sp>
      <p:sp>
        <p:nvSpPr>
          <p:cNvPr id="17" name="Freeform 17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8" name="Freeform 18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19" name="TextBox 19"/>
          <p:cNvSpPr txBox="1"/>
          <p:nvPr/>
        </p:nvSpPr>
        <p:spPr>
          <a:xfrm>
            <a:off x="1154891" y="2041427"/>
            <a:ext cx="7800916" cy="677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User yang dekat dan bertanggung jawab terhadapt proses bisnis dan manajemen data perusahaan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2479136" y="3206190"/>
            <a:ext cx="3692877" cy="2138171"/>
            <a:chOff x="0" y="0"/>
            <a:chExt cx="4923835" cy="2850894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4923835" cy="863626"/>
              <a:chOff x="0" y="0"/>
              <a:chExt cx="972609" cy="170593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972609" cy="170593"/>
              </a:xfrm>
              <a:custGeom>
                <a:avLst/>
                <a:gdLst/>
                <a:ahLst/>
                <a:cxnLst/>
                <a:rect l="l" t="t" r="r" b="b"/>
                <a:pathLst>
                  <a:path w="972609" h="170593">
                    <a:moveTo>
                      <a:pt x="0" y="0"/>
                    </a:moveTo>
                    <a:lnTo>
                      <a:pt x="972609" y="0"/>
                    </a:lnTo>
                    <a:lnTo>
                      <a:pt x="972609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r>
                  <a:rPr lang="en-US" sz="2981" spc="29">
                    <a:solidFill>
                      <a:srgbClr val="FFFFFF"/>
                    </a:solidFill>
                    <a:latin typeface="DM Sans Bold"/>
                  </a:rPr>
                  <a:t>Operasional</a:t>
                </a:r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75399" y="1045691"/>
              <a:ext cx="4475003" cy="1805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CRUD Biaya Operasional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Insight dan Dashboard Analytics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144000" y="6589425"/>
            <a:ext cx="7049129" cy="2480992"/>
            <a:chOff x="0" y="0"/>
            <a:chExt cx="9398838" cy="3307989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9198377" cy="863626"/>
              <a:chOff x="0" y="0"/>
              <a:chExt cx="1816963" cy="170593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816963" cy="170593"/>
              </a:xfrm>
              <a:custGeom>
                <a:avLst/>
                <a:gdLst/>
                <a:ahLst/>
                <a:cxnLst/>
                <a:rect l="l" t="t" r="r" b="b"/>
                <a:pathLst>
                  <a:path w="1816963" h="170593">
                    <a:moveTo>
                      <a:pt x="0" y="0"/>
                    </a:moveTo>
                    <a:lnTo>
                      <a:pt x="1816963" y="0"/>
                    </a:lnTo>
                    <a:lnTo>
                      <a:pt x="1816963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  <p:txBody>
              <a:bodyPr/>
              <a:lstStyle/>
              <a:p>
                <a:endParaRPr lang="en-ID"/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114"/>
                  </a:lnSpc>
                  <a:spcBef>
                    <a:spcPct val="0"/>
                  </a:spcBef>
                </a:pPr>
                <a:r>
                  <a:rPr lang="en-US" sz="2981" spc="29">
                    <a:solidFill>
                      <a:srgbClr val="FFFFFF"/>
                    </a:solidFill>
                    <a:latin typeface="DM Sans Bold"/>
                  </a:rPr>
                  <a:t>Laporan</a:t>
                </a:r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75399" y="1045691"/>
              <a:ext cx="4475003" cy="2262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Stok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Penjualan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Laba Bersih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Pendapatan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Piutang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4923835" y="1045691"/>
              <a:ext cx="4475003" cy="22622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Hutang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Pembelian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Deviden</a:t>
              </a:r>
            </a:p>
            <a:p>
              <a:pPr marL="434050" lvl="1" indent="-217025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Biaya Operasional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471</Words>
  <Application>Microsoft Office PowerPoint</Application>
  <PresentationFormat>Custom</PresentationFormat>
  <Paragraphs>125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Montserrat Classic Bold</vt:lpstr>
      <vt:lpstr>Calibri</vt:lpstr>
      <vt:lpstr>Arial</vt:lpstr>
      <vt:lpstr>DM Sans</vt:lpstr>
      <vt:lpstr>Oswald Bold Italics</vt:lpstr>
      <vt:lpstr>Oswald Bold</vt:lpstr>
      <vt:lpstr>DM Sans Bold</vt:lpstr>
      <vt:lpstr>Oswald</vt:lpstr>
      <vt:lpstr>Montserrat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Calvin Adhikang</cp:lastModifiedBy>
  <cp:revision>2</cp:revision>
  <dcterms:created xsi:type="dcterms:W3CDTF">2006-08-16T00:00:00Z</dcterms:created>
  <dcterms:modified xsi:type="dcterms:W3CDTF">2023-10-04T05:58:19Z</dcterms:modified>
  <dc:identifier>DAFwGIHQR7E</dc:identifier>
</cp:coreProperties>
</file>