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6544" r:id="rId1"/>
    <p:sldMasterId id="2147486570" r:id="rId2"/>
  </p:sldMasterIdLst>
  <p:notesMasterIdLst>
    <p:notesMasterId r:id="rId16"/>
  </p:notesMasterIdLst>
  <p:handoutMasterIdLst>
    <p:handoutMasterId r:id="rId17"/>
  </p:handoutMasterIdLst>
  <p:sldIdLst>
    <p:sldId id="405" r:id="rId3"/>
    <p:sldId id="257" r:id="rId4"/>
    <p:sldId id="258" r:id="rId5"/>
    <p:sldId id="259" r:id="rId6"/>
    <p:sldId id="262" r:id="rId7"/>
    <p:sldId id="406" r:id="rId8"/>
    <p:sldId id="263" r:id="rId9"/>
    <p:sldId id="408" r:id="rId10"/>
    <p:sldId id="264" r:id="rId11"/>
    <p:sldId id="409" r:id="rId12"/>
    <p:sldId id="407" r:id="rId13"/>
    <p:sldId id="261" r:id="rId14"/>
    <p:sldId id="410" r:id="rId15"/>
  </p:sldIdLst>
  <p:sldSz cx="9144000" cy="5143500" type="screen16x9"/>
  <p:notesSz cx="7023100" cy="93091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9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pos="221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ramer, Calvin" initials="CC" lastIdx="2" clrIdx="0">
    <p:extLst>
      <p:ext uri="{19B8F6BF-5375-455C-9EA6-DF929625EA0E}">
        <p15:presenceInfo xmlns:p15="http://schemas.microsoft.com/office/powerpoint/2012/main" userId="S::Calvin.Cramer@windriver.com::2a5d0f9f-f440-4a1d-b4d2-cf8c83c6103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E6"/>
    <a:srgbClr val="FF3B3B"/>
    <a:srgbClr val="FF5353"/>
    <a:srgbClr val="FFF7D5"/>
    <a:srgbClr val="D33682"/>
    <a:srgbClr val="333333"/>
    <a:srgbClr val="090909"/>
    <a:srgbClr val="B80005"/>
    <a:srgbClr val="A6A6A6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69" autoAdjust="0"/>
    <p:restoredTop sz="93596" autoAdjust="0"/>
  </p:normalViewPr>
  <p:slideViewPr>
    <p:cSldViewPr snapToGrid="0">
      <p:cViewPr varScale="1">
        <p:scale>
          <a:sx n="147" d="100"/>
          <a:sy n="147" d="100"/>
        </p:scale>
        <p:origin x="726" y="120"/>
      </p:cViewPr>
      <p:guideLst>
        <p:guide orient="horz" pos="99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 snapToGrid="0">
      <p:cViewPr varScale="1">
        <p:scale>
          <a:sx n="92" d="100"/>
          <a:sy n="92" d="100"/>
        </p:scale>
        <p:origin x="-2010" y="-114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9033" y="9027239"/>
            <a:ext cx="125034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algn="r" defTabSz="914400">
              <a:defRPr sz="800">
                <a:solidFill>
                  <a:srgbClr val="5F5F5F"/>
                </a:solidFill>
              </a:defRPr>
            </a:lvl1pPr>
          </a:lstStyle>
          <a:p>
            <a:pPr lvl="0"/>
            <a:fld id="{58EC7406-F4CC-4ABF-902E-2AF4E70E5C0F}" type="slidenum">
              <a:rPr lang="en-US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pPr lvl="0"/>
              <a:t>‹#›</a:t>
            </a:fld>
            <a:endParaRPr lang="en-US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2818" y="9027239"/>
            <a:ext cx="1970091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defTabSz="914400" fontAlgn="auto">
              <a:spcBef>
                <a:spcPts val="0"/>
              </a:spcBef>
              <a:spcAft>
                <a:spcPts val="0"/>
              </a:spcAft>
              <a:defRPr sz="800">
                <a:solidFill>
                  <a:srgbClr val="5F5F5F"/>
                </a:solidFill>
                <a:latin typeface="Arial"/>
                <a:ea typeface="+mn-ea"/>
              </a:defRPr>
            </a:lvl1pPr>
          </a:lstStyle>
          <a:p>
            <a:pPr lvl="0" algn="l" defTabSz="914400" rtl="0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|   © 2016 Wind River. All Rights Reserved.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62699" y="8917075"/>
            <a:ext cx="660401" cy="39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41397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15950" y="692150"/>
            <a:ext cx="5811794" cy="3270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9033" y="9027239"/>
            <a:ext cx="125034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algn="r" defTabSz="914400">
              <a:defRPr sz="800">
                <a:solidFill>
                  <a:srgbClr val="5F5F5F"/>
                </a:solidFill>
              </a:defRPr>
            </a:lvl1pPr>
          </a:lstStyle>
          <a:p>
            <a:pPr lvl="0"/>
            <a:fld id="{58EC7406-F4CC-4ABF-902E-2AF4E70E5C0F}" type="slidenum">
              <a:rPr lang="en-US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pPr lvl="0"/>
              <a:t>‹#›</a:t>
            </a:fld>
            <a:endParaRPr lang="en-US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2818" y="9027239"/>
            <a:ext cx="1970091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defTabSz="914400" fontAlgn="auto">
              <a:spcBef>
                <a:spcPts val="0"/>
              </a:spcBef>
              <a:spcAft>
                <a:spcPts val="0"/>
              </a:spcAft>
              <a:defRPr sz="800">
                <a:solidFill>
                  <a:srgbClr val="5F5F5F"/>
                </a:solidFill>
                <a:latin typeface="Arial"/>
                <a:ea typeface="+mn-ea"/>
              </a:defRPr>
            </a:lvl1pPr>
          </a:lstStyle>
          <a:p>
            <a:pPr lvl="0" algn="l" defTabSz="914400" rtl="0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|   © 2016 Wind River. All Rights Reserved.</a:t>
            </a:r>
          </a:p>
        </p:txBody>
      </p:sp>
      <p:sp>
        <p:nvSpPr>
          <p:cNvPr id="6" name="Notes Placeholder 5"/>
          <p:cNvSpPr>
            <a:spLocks noGrp="1"/>
          </p:cNvSpPr>
          <p:nvPr>
            <p:ph type="body" sz="quarter" idx="3"/>
          </p:nvPr>
        </p:nvSpPr>
        <p:spPr>
          <a:xfrm>
            <a:off x="609600" y="4421188"/>
            <a:ext cx="5814646" cy="41894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699" y="8917075"/>
            <a:ext cx="660401" cy="39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4464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defTabSz="914400" rtl="0" eaLnBrk="1" fontAlgn="auto" latinLnBrk="0" hangingPunct="1">
      <a:lnSpc>
        <a:spcPct val="90000"/>
      </a:lnSpc>
      <a:spcBef>
        <a:spcPts val="900"/>
      </a:spcBef>
      <a:spcAft>
        <a:spcPts val="0"/>
      </a:spcAft>
      <a:buClrTx/>
      <a:buSzTx/>
      <a:buFontTx/>
      <a:buNone/>
      <a:tabLst/>
      <a:defRPr sz="1200" b="0" kern="1200" baseline="0">
        <a:solidFill>
          <a:schemeClr val="tx2"/>
        </a:solidFill>
        <a:latin typeface="+mn-lt"/>
        <a:ea typeface="+mn-ea"/>
        <a:cs typeface="+mn-cs"/>
      </a:defRPr>
    </a:lvl1pPr>
    <a:lvl2pPr marL="287338" marR="0" indent="-169863" algn="l" defTabSz="914400" rtl="0" eaLnBrk="1" fontAlgn="auto" latinLnBrk="0" hangingPunct="1">
      <a:lnSpc>
        <a:spcPct val="90000"/>
      </a:lnSpc>
      <a:spcBef>
        <a:spcPts val="600"/>
      </a:spcBef>
      <a:spcAft>
        <a:spcPts val="0"/>
      </a:spcAft>
      <a:buClr>
        <a:srgbClr val="336699"/>
      </a:buClr>
      <a:buSzTx/>
      <a:buFont typeface="Wingdings" pitchFamily="2" charset="2"/>
      <a:buChar char="§"/>
      <a:tabLst/>
      <a:defRPr sz="1200" b="0" kern="1200">
        <a:solidFill>
          <a:schemeClr val="tx2"/>
        </a:solidFill>
        <a:latin typeface="+mn-lt"/>
        <a:ea typeface="+mn-ea"/>
        <a:cs typeface="+mn-cs"/>
      </a:defRPr>
    </a:lvl2pPr>
    <a:lvl3pPr marL="577850" marR="0" indent="-171450" algn="l" defTabSz="914400" rtl="0" eaLnBrk="1" fontAlgn="auto" latinLnBrk="0" hangingPunct="1">
      <a:lnSpc>
        <a:spcPct val="90000"/>
      </a:lnSpc>
      <a:spcBef>
        <a:spcPts val="300"/>
      </a:spcBef>
      <a:spcAft>
        <a:spcPts val="0"/>
      </a:spcAft>
      <a:buClr>
        <a:srgbClr val="336699"/>
      </a:buClr>
      <a:buSzTx/>
      <a:buFont typeface="Arial" pitchFamily="34" charset="0"/>
      <a:buChar char="–"/>
      <a:tabLst/>
      <a:defRPr sz="1200" b="0" kern="1200">
        <a:solidFill>
          <a:schemeClr val="tx2"/>
        </a:solidFill>
        <a:latin typeface="+mn-lt"/>
        <a:ea typeface="+mn-ea"/>
        <a:cs typeface="+mn-cs"/>
      </a:defRPr>
    </a:lvl3pPr>
    <a:lvl4pPr marL="857250" marR="0" indent="-171450" algn="l" defTabSz="914400" rtl="0" eaLnBrk="1" fontAlgn="auto" latinLnBrk="0" hangingPunct="1">
      <a:lnSpc>
        <a:spcPct val="90000"/>
      </a:lnSpc>
      <a:spcBef>
        <a:spcPts val="300"/>
      </a:spcBef>
      <a:spcAft>
        <a:spcPts val="0"/>
      </a:spcAft>
      <a:buClr>
        <a:srgbClr val="336699"/>
      </a:buClr>
      <a:buSzTx/>
      <a:buFont typeface="Wingdings" pitchFamily="2" charset="2"/>
      <a:buChar char="§"/>
      <a:tabLst/>
      <a:defRPr sz="1200" b="0" kern="1200">
        <a:solidFill>
          <a:schemeClr val="tx2"/>
        </a:solidFill>
        <a:latin typeface="+mn-lt"/>
        <a:ea typeface="+mn-ea"/>
        <a:cs typeface="+mn-cs"/>
      </a:defRPr>
    </a:lvl4pPr>
    <a:lvl5pPr marL="1144588" marR="0" indent="-171450" algn="l" defTabSz="914400" rtl="0" eaLnBrk="1" fontAlgn="auto" latinLnBrk="0" hangingPunct="1">
      <a:lnSpc>
        <a:spcPct val="90000"/>
      </a:lnSpc>
      <a:spcBef>
        <a:spcPts val="300"/>
      </a:spcBef>
      <a:spcAft>
        <a:spcPts val="0"/>
      </a:spcAft>
      <a:buClr>
        <a:srgbClr val="336699"/>
      </a:buClr>
      <a:buSzTx/>
      <a:buFont typeface="Arial" pitchFamily="34" charset="0"/>
      <a:buChar char="–"/>
      <a:tabLst/>
      <a:defRPr sz="1200" b="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15950" y="692150"/>
            <a:ext cx="5811838" cy="3270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variables (data)</a:t>
            </a:r>
          </a:p>
          <a:p>
            <a:r>
              <a:rPr lang="en-US" dirty="0"/>
              <a:t>Want to put these variables in a string</a:t>
            </a:r>
          </a:p>
          <a:p>
            <a:r>
              <a:rPr lang="en-US" dirty="0"/>
              <a:t>May want to print with fixed width, format numbers in a certain way, or change the number base.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291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15950" y="692150"/>
            <a:ext cx="5811838" cy="3270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Lots of methods available</a:t>
            </a:r>
          </a:p>
        </p:txBody>
      </p:sp>
    </p:spTree>
    <p:extLst>
      <p:ext uri="{BB962C8B-B14F-4D97-AF65-F5344CB8AC3E}">
        <p14:creationId xmlns:p14="http://schemas.microsoft.com/office/powerpoint/2010/main" val="693790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15950" y="692150"/>
            <a:ext cx="5811838" cy="3270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when have two operands </a:t>
            </a:r>
          </a:p>
        </p:txBody>
      </p:sp>
    </p:spTree>
    <p:extLst>
      <p:ext uri="{BB962C8B-B14F-4D97-AF65-F5344CB8AC3E}">
        <p14:creationId xmlns:p14="http://schemas.microsoft.com/office/powerpoint/2010/main" val="926918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15950" y="692150"/>
            <a:ext cx="5811838" cy="3270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Syntax VERY similar to percent formatting, just in different place</a:t>
            </a:r>
          </a:p>
        </p:txBody>
      </p:sp>
    </p:spTree>
    <p:extLst>
      <p:ext uri="{BB962C8B-B14F-4D97-AF65-F5344CB8AC3E}">
        <p14:creationId xmlns:p14="http://schemas.microsoft.com/office/powerpoint/2010/main" val="2996641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15950" y="692150"/>
            <a:ext cx="5811838" cy="3270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Cannot be used as a template (directly as a variable, can easily do from a function</a:t>
            </a:r>
          </a:p>
        </p:txBody>
      </p:sp>
    </p:spTree>
    <p:extLst>
      <p:ext uri="{BB962C8B-B14F-4D97-AF65-F5344CB8AC3E}">
        <p14:creationId xmlns:p14="http://schemas.microsoft.com/office/powerpoint/2010/main" val="108247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15950" y="692150"/>
            <a:ext cx="5811838" cy="3270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Very similar to string format syntax</a:t>
            </a:r>
          </a:p>
          <a:p>
            <a:r>
              <a:rPr lang="en-US" dirty="0"/>
              <a:t>Since we no longer use keywords, but the variable identifiers themselves, we can’t put keywords in multiple times like in percent or string format function formatting.</a:t>
            </a:r>
          </a:p>
          <a:p>
            <a:r>
              <a:rPr lang="en-US" dirty="0"/>
              <a:t>Keep in mind format groups are expressions</a:t>
            </a:r>
          </a:p>
        </p:txBody>
      </p:sp>
    </p:spTree>
    <p:extLst>
      <p:ext uri="{BB962C8B-B14F-4D97-AF65-F5344CB8AC3E}">
        <p14:creationId xmlns:p14="http://schemas.microsoft.com/office/powerpoint/2010/main" val="4257903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15950" y="692150"/>
            <a:ext cx="5811838" cy="3270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Simplest is concatenation, especially for two operands</a:t>
            </a:r>
          </a:p>
          <a:p>
            <a:endParaRPr lang="en-US" dirty="0"/>
          </a:p>
          <a:p>
            <a:r>
              <a:rPr lang="en-US" dirty="0"/>
              <a:t>Fastest is f-strings, which we’ll see later</a:t>
            </a:r>
          </a:p>
          <a:p>
            <a:endParaRPr lang="en-US" dirty="0"/>
          </a:p>
          <a:p>
            <a:r>
              <a:rPr lang="en-US" dirty="0"/>
              <a:t>The simplest syntax is also f-strings, since they have the least amount of character overhead</a:t>
            </a:r>
          </a:p>
          <a:p>
            <a:endParaRPr lang="en-US" dirty="0"/>
          </a:p>
          <a:p>
            <a:r>
              <a:rPr lang="en-US" dirty="0"/>
              <a:t>Percent formatting is available in python 2 and 3, is the oldest formatting method available</a:t>
            </a:r>
          </a:p>
          <a:p>
            <a:endParaRPr lang="en-US" dirty="0"/>
          </a:p>
          <a:p>
            <a:r>
              <a:rPr lang="en-US" dirty="0"/>
              <a:t>Templating is best with string format method.</a:t>
            </a:r>
          </a:p>
          <a:p>
            <a:endParaRPr lang="en-US" dirty="0"/>
          </a:p>
          <a:p>
            <a:r>
              <a:rPr lang="en-US" dirty="0"/>
              <a:t>It’s down to preference, but I try to use f-strings first, and if f-strings can’t do what I need, I’ll fallback on string format function.</a:t>
            </a:r>
          </a:p>
        </p:txBody>
      </p:sp>
    </p:spTree>
    <p:extLst>
      <p:ext uri="{BB962C8B-B14F-4D97-AF65-F5344CB8AC3E}">
        <p14:creationId xmlns:p14="http://schemas.microsoft.com/office/powerpoint/2010/main" val="3961033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3"/>
          <p:cNvSpPr>
            <a:spLocks noChangeAspect="1" noChangeArrowheads="1" noTextEdit="1"/>
          </p:cNvSpPr>
          <p:nvPr userDrawn="1"/>
        </p:nvSpPr>
        <p:spPr bwMode="auto">
          <a:xfrm>
            <a:off x="3862388" y="2981325"/>
            <a:ext cx="2698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TextBox 59"/>
          <p:cNvSpPr txBox="1"/>
          <p:nvPr userDrawn="1"/>
        </p:nvSpPr>
        <p:spPr bwMode="gray">
          <a:xfrm>
            <a:off x="386432" y="4934261"/>
            <a:ext cx="1409040" cy="7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defTabSz="914400" fontAlgn="auto">
              <a:spcBef>
                <a:spcPts val="0"/>
              </a:spcBef>
              <a:spcAft>
                <a:spcPts val="0"/>
              </a:spcAft>
              <a:defRPr sz="800">
                <a:solidFill>
                  <a:srgbClr val="5F5F5F"/>
                </a:solidFill>
                <a:latin typeface="Arial"/>
                <a:ea typeface="+mn-ea"/>
              </a:defRPr>
            </a:lvl1pPr>
          </a:lstStyle>
          <a:p>
            <a:r>
              <a:rPr lang="en-US" sz="500" dirty="0">
                <a:solidFill>
                  <a:schemeClr val="bg2"/>
                </a:solidFill>
              </a:rPr>
              <a:t>© 2020 WIND RIVER. ALL RIGHTS RESERVED.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CCA283-E36F-874B-956E-601B46BEB80F}"/>
              </a:ext>
            </a:extLst>
          </p:cNvPr>
          <p:cNvSpPr/>
          <p:nvPr userDrawn="1"/>
        </p:nvSpPr>
        <p:spPr bwMode="gray">
          <a:xfrm>
            <a:off x="283535" y="280752"/>
            <a:ext cx="8576931" cy="44542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rtlCol="0" anchor="ctr"/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C54D055-0DE4-294C-8D2B-EDA0489A9678}"/>
              </a:ext>
            </a:extLst>
          </p:cNvPr>
          <p:cNvCxnSpPr/>
          <p:nvPr userDrawn="1"/>
        </p:nvCxnSpPr>
        <p:spPr bwMode="gray">
          <a:xfrm flipH="1">
            <a:off x="1975559" y="4488798"/>
            <a:ext cx="6229608" cy="3471"/>
          </a:xfrm>
          <a:prstGeom prst="line">
            <a:avLst/>
          </a:prstGeom>
          <a:solidFill>
            <a:schemeClr val="accent2"/>
          </a:solidFill>
          <a:ln w="9525" cap="flat" cmpd="sng" algn="ctr">
            <a:gradFill>
              <a:gsLst>
                <a:gs pos="0">
                  <a:schemeClr val="bg2"/>
                </a:gs>
                <a:gs pos="30000">
                  <a:schemeClr val="bg1">
                    <a:lumMod val="20000"/>
                    <a:lumOff val="80000"/>
                    <a:alpha val="70000"/>
                  </a:schemeClr>
                </a:gs>
                <a:gs pos="99000">
                  <a:schemeClr val="tx1">
                    <a:alpha val="0"/>
                  </a:schemeClr>
                </a:gs>
              </a:gsLst>
              <a:lin ang="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E7A4D4E2-E7CB-E944-A891-2FD946B1DB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05091" y="4339804"/>
            <a:ext cx="655375" cy="39523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6803D29-F96E-F541-9D7F-5E84D3DB5A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6940" y="894701"/>
            <a:ext cx="7948723" cy="1231106"/>
          </a:xfrm>
        </p:spPr>
        <p:txBody>
          <a:bodyPr/>
          <a:lstStyle>
            <a:lvl1pPr>
              <a:lnSpc>
                <a:spcPct val="100000"/>
              </a:lnSpc>
              <a:defRPr sz="4000">
                <a:solidFill>
                  <a:schemeClr val="bg1"/>
                </a:solidFill>
              </a:defRPr>
            </a:lvl1pPr>
          </a:lstStyle>
          <a:p>
            <a:pPr lvl="0" defTabSz="457083">
              <a:lnSpc>
                <a:spcPct val="100000"/>
              </a:lnSpc>
              <a:defRPr/>
            </a:pPr>
            <a:r>
              <a:rPr lang="en-US" sz="4000" b="1" dirty="0">
                <a:solidFill>
                  <a:schemeClr val="bg1"/>
                </a:solidFill>
                <a:ea typeface="Intel Clear Pro" charset="0"/>
                <a:cs typeface="Intel Clear Pro" charset="0"/>
              </a:rPr>
              <a:t>PRESENTATION TITLE SLIDE GRAY OPTION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00435-2B48-D547-931B-852F73C3C00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6939" y="2415560"/>
            <a:ext cx="7948724" cy="184666"/>
          </a:xfrm>
        </p:spPr>
        <p:txBody>
          <a:bodyPr/>
          <a:lstStyle>
            <a:lvl1pPr marL="0" indent="0">
              <a:buNone/>
              <a:defRPr sz="1200" b="0" spc="300">
                <a:solidFill>
                  <a:schemeClr val="bg1"/>
                </a:solidFill>
              </a:defRPr>
            </a:lvl1pPr>
          </a:lstStyle>
          <a:p>
            <a:pPr defTabSz="457083">
              <a:lnSpc>
                <a:spcPct val="100000"/>
              </a:lnSpc>
              <a:defRPr/>
            </a:pPr>
            <a:r>
              <a:rPr lang="en-US" sz="1200" b="0" kern="0" spc="300" dirty="0">
                <a:ea typeface="Intel Clear Pro" charset="0"/>
                <a:cs typeface="Intel Clear Pro" charset="0"/>
              </a:rPr>
              <a:t>PRESENTER’S NAME | PRESENTER’S TITLE | MM.DD.YYYY</a:t>
            </a:r>
          </a:p>
        </p:txBody>
      </p:sp>
    </p:spTree>
    <p:extLst>
      <p:ext uri="{BB962C8B-B14F-4D97-AF65-F5344CB8AC3E}">
        <p14:creationId xmlns:p14="http://schemas.microsoft.com/office/powerpoint/2010/main" val="2143255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3"/>
          <p:cNvSpPr>
            <a:spLocks noChangeAspect="1" noChangeArrowheads="1" noTextEdit="1"/>
          </p:cNvSpPr>
          <p:nvPr userDrawn="1"/>
        </p:nvSpPr>
        <p:spPr bwMode="auto">
          <a:xfrm>
            <a:off x="3862388" y="2981325"/>
            <a:ext cx="2698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TextBox 59"/>
          <p:cNvSpPr txBox="1"/>
          <p:nvPr userDrawn="1"/>
        </p:nvSpPr>
        <p:spPr bwMode="gray">
          <a:xfrm>
            <a:off x="386432" y="4934261"/>
            <a:ext cx="1409040" cy="7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defTabSz="914400" fontAlgn="auto">
              <a:spcBef>
                <a:spcPts val="0"/>
              </a:spcBef>
              <a:spcAft>
                <a:spcPts val="0"/>
              </a:spcAft>
              <a:defRPr sz="800">
                <a:solidFill>
                  <a:srgbClr val="5F5F5F"/>
                </a:solidFill>
                <a:latin typeface="Arial"/>
                <a:ea typeface="+mn-ea"/>
              </a:defRPr>
            </a:lvl1pPr>
          </a:lstStyle>
          <a:p>
            <a:r>
              <a:rPr lang="en-US" sz="500" dirty="0">
                <a:solidFill>
                  <a:schemeClr val="bg2"/>
                </a:solidFill>
              </a:rPr>
              <a:t>© 2020 WIND RIVER. ALL RIGHTS RESERVED.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CCA283-E36F-874B-956E-601B46BEB80F}"/>
              </a:ext>
            </a:extLst>
          </p:cNvPr>
          <p:cNvSpPr/>
          <p:nvPr userDrawn="1"/>
        </p:nvSpPr>
        <p:spPr bwMode="gray">
          <a:xfrm>
            <a:off x="283535" y="280752"/>
            <a:ext cx="8576931" cy="44542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square" rtlCol="0" anchor="ctr"/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C54D055-0DE4-294C-8D2B-EDA0489A9678}"/>
              </a:ext>
            </a:extLst>
          </p:cNvPr>
          <p:cNvCxnSpPr/>
          <p:nvPr userDrawn="1"/>
        </p:nvCxnSpPr>
        <p:spPr bwMode="gray">
          <a:xfrm flipH="1">
            <a:off x="1975559" y="4488798"/>
            <a:ext cx="6229608" cy="3471"/>
          </a:xfrm>
          <a:prstGeom prst="line">
            <a:avLst/>
          </a:prstGeom>
          <a:solidFill>
            <a:schemeClr val="accent2"/>
          </a:solidFill>
          <a:ln w="9525" cap="flat" cmpd="sng" algn="ctr">
            <a:gradFill>
              <a:gsLst>
                <a:gs pos="0">
                  <a:schemeClr val="bg2"/>
                </a:gs>
                <a:gs pos="30000">
                  <a:schemeClr val="bg1">
                    <a:lumMod val="20000"/>
                    <a:lumOff val="80000"/>
                    <a:alpha val="70000"/>
                  </a:schemeClr>
                </a:gs>
                <a:gs pos="99000">
                  <a:schemeClr val="tx1">
                    <a:alpha val="0"/>
                  </a:schemeClr>
                </a:gs>
              </a:gsLst>
              <a:lin ang="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E7A4D4E2-E7CB-E944-A891-2FD946B1DB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05091" y="4339804"/>
            <a:ext cx="655375" cy="39523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6803D29-F96E-F541-9D7F-5E84D3DB5A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6940" y="894701"/>
            <a:ext cx="7948723" cy="1231106"/>
          </a:xfrm>
        </p:spPr>
        <p:txBody>
          <a:bodyPr/>
          <a:lstStyle>
            <a:lvl1pPr>
              <a:lnSpc>
                <a:spcPct val="100000"/>
              </a:lnSpc>
              <a:defRPr sz="4000">
                <a:solidFill>
                  <a:schemeClr val="bg1"/>
                </a:solidFill>
              </a:defRPr>
            </a:lvl1pPr>
          </a:lstStyle>
          <a:p>
            <a:pPr lvl="0" defTabSz="457083">
              <a:lnSpc>
                <a:spcPct val="100000"/>
              </a:lnSpc>
              <a:defRPr/>
            </a:pPr>
            <a:r>
              <a:rPr lang="en-US" sz="4000" b="1" dirty="0">
                <a:solidFill>
                  <a:schemeClr val="bg1"/>
                </a:solidFill>
                <a:ea typeface="Intel Clear Pro" charset="0"/>
                <a:cs typeface="Intel Clear Pro" charset="0"/>
              </a:rPr>
              <a:t>PRESENTATION TITLE SLIDE GRAY OPTION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00435-2B48-D547-931B-852F73C3C00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6939" y="2415560"/>
            <a:ext cx="7948724" cy="184666"/>
          </a:xfrm>
        </p:spPr>
        <p:txBody>
          <a:bodyPr/>
          <a:lstStyle>
            <a:lvl1pPr marL="0" indent="0">
              <a:buNone/>
              <a:defRPr sz="1200" b="0" spc="300">
                <a:solidFill>
                  <a:schemeClr val="bg1"/>
                </a:solidFill>
              </a:defRPr>
            </a:lvl1pPr>
          </a:lstStyle>
          <a:p>
            <a:pPr defTabSz="457083">
              <a:lnSpc>
                <a:spcPct val="100000"/>
              </a:lnSpc>
              <a:defRPr/>
            </a:pPr>
            <a:r>
              <a:rPr lang="en-US" sz="1200" b="0" kern="0" spc="300" dirty="0">
                <a:ea typeface="Intel Clear Pro" charset="0"/>
                <a:cs typeface="Intel Clear Pro" charset="0"/>
              </a:rPr>
              <a:t>PRESENTER’S NAME | PRESENTER’S TITLE | MM.DD.YYYY</a:t>
            </a:r>
          </a:p>
        </p:txBody>
      </p:sp>
    </p:spTree>
    <p:extLst>
      <p:ext uri="{BB962C8B-B14F-4D97-AF65-F5344CB8AC3E}">
        <p14:creationId xmlns:p14="http://schemas.microsoft.com/office/powerpoint/2010/main" val="170250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3"/>
          <p:cNvSpPr>
            <a:spLocks noChangeAspect="1" noChangeArrowheads="1" noTextEdit="1"/>
          </p:cNvSpPr>
          <p:nvPr userDrawn="1"/>
        </p:nvSpPr>
        <p:spPr bwMode="auto">
          <a:xfrm>
            <a:off x="3862388" y="2981325"/>
            <a:ext cx="2698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TextBox 59"/>
          <p:cNvSpPr txBox="1"/>
          <p:nvPr userDrawn="1"/>
        </p:nvSpPr>
        <p:spPr bwMode="gray">
          <a:xfrm>
            <a:off x="386432" y="4934261"/>
            <a:ext cx="1409040" cy="7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defTabSz="914400" fontAlgn="auto">
              <a:spcBef>
                <a:spcPts val="0"/>
              </a:spcBef>
              <a:spcAft>
                <a:spcPts val="0"/>
              </a:spcAft>
              <a:defRPr sz="800">
                <a:solidFill>
                  <a:srgbClr val="5F5F5F"/>
                </a:solidFill>
                <a:latin typeface="Arial"/>
                <a:ea typeface="+mn-ea"/>
              </a:defRPr>
            </a:lvl1pPr>
          </a:lstStyle>
          <a:p>
            <a:r>
              <a:rPr lang="en-US" sz="500" dirty="0">
                <a:solidFill>
                  <a:schemeClr val="bg2"/>
                </a:solidFill>
              </a:rPr>
              <a:t>© 2020 WIND RIVER. ALL RIGHTS RESERVED.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CCA283-E36F-874B-956E-601B46BEB80F}"/>
              </a:ext>
            </a:extLst>
          </p:cNvPr>
          <p:cNvSpPr/>
          <p:nvPr userDrawn="1"/>
        </p:nvSpPr>
        <p:spPr bwMode="gray">
          <a:xfrm>
            <a:off x="283535" y="280752"/>
            <a:ext cx="8576931" cy="4454282"/>
          </a:xfrm>
          <a:prstGeom prst="rect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square" rtlCol="0" anchor="ctr"/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C54D055-0DE4-294C-8D2B-EDA0489A9678}"/>
              </a:ext>
            </a:extLst>
          </p:cNvPr>
          <p:cNvCxnSpPr/>
          <p:nvPr userDrawn="1"/>
        </p:nvCxnSpPr>
        <p:spPr bwMode="gray">
          <a:xfrm flipH="1">
            <a:off x="1975559" y="4488798"/>
            <a:ext cx="6229608" cy="3471"/>
          </a:xfrm>
          <a:prstGeom prst="line">
            <a:avLst/>
          </a:prstGeom>
          <a:solidFill>
            <a:schemeClr val="accent2"/>
          </a:solidFill>
          <a:ln w="9525" cap="flat" cmpd="sng" algn="ctr">
            <a:gradFill>
              <a:gsLst>
                <a:gs pos="0">
                  <a:schemeClr val="bg2"/>
                </a:gs>
                <a:gs pos="30000">
                  <a:schemeClr val="bg1">
                    <a:lumMod val="20000"/>
                    <a:lumOff val="80000"/>
                    <a:alpha val="70000"/>
                  </a:schemeClr>
                </a:gs>
                <a:gs pos="99000">
                  <a:schemeClr val="tx1">
                    <a:alpha val="0"/>
                  </a:schemeClr>
                </a:gs>
              </a:gsLst>
              <a:lin ang="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E7A4D4E2-E7CB-E944-A891-2FD946B1DB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05091" y="4339804"/>
            <a:ext cx="655375" cy="39523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6803D29-F96E-F541-9D7F-5E84D3DB5A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6940" y="894701"/>
            <a:ext cx="7948723" cy="1231106"/>
          </a:xfrm>
        </p:spPr>
        <p:txBody>
          <a:bodyPr/>
          <a:lstStyle>
            <a:lvl1pPr>
              <a:lnSpc>
                <a:spcPct val="100000"/>
              </a:lnSpc>
              <a:defRPr sz="4000">
                <a:solidFill>
                  <a:schemeClr val="bg1"/>
                </a:solidFill>
              </a:defRPr>
            </a:lvl1pPr>
          </a:lstStyle>
          <a:p>
            <a:pPr lvl="0" defTabSz="457083">
              <a:lnSpc>
                <a:spcPct val="100000"/>
              </a:lnSpc>
              <a:defRPr/>
            </a:pPr>
            <a:r>
              <a:rPr lang="en-US" sz="4000" b="1" dirty="0">
                <a:solidFill>
                  <a:schemeClr val="bg1"/>
                </a:solidFill>
                <a:ea typeface="Intel Clear Pro" charset="0"/>
                <a:cs typeface="Intel Clear Pro" charset="0"/>
              </a:rPr>
              <a:t>PRESENTATION TITLE SLIDE SLATE BLUE OPTION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00435-2B48-D547-931B-852F73C3C00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6939" y="2415560"/>
            <a:ext cx="7948724" cy="184666"/>
          </a:xfrm>
        </p:spPr>
        <p:txBody>
          <a:bodyPr/>
          <a:lstStyle>
            <a:lvl1pPr marL="0" indent="0">
              <a:buNone/>
              <a:defRPr sz="1200" b="0" spc="300">
                <a:solidFill>
                  <a:schemeClr val="bg1"/>
                </a:solidFill>
              </a:defRPr>
            </a:lvl1pPr>
          </a:lstStyle>
          <a:p>
            <a:pPr defTabSz="457083">
              <a:lnSpc>
                <a:spcPct val="100000"/>
              </a:lnSpc>
              <a:defRPr/>
            </a:pPr>
            <a:r>
              <a:rPr lang="en-US" sz="1200" b="0" kern="0" spc="300" dirty="0">
                <a:ea typeface="Intel Clear Pro" charset="0"/>
                <a:cs typeface="Intel Clear Pro" charset="0"/>
              </a:rPr>
              <a:t>PRESENTER’S NAME | PRESENTER’S TITLE | MM.DD.YYYY</a:t>
            </a:r>
          </a:p>
        </p:txBody>
      </p:sp>
    </p:spTree>
    <p:extLst>
      <p:ext uri="{BB962C8B-B14F-4D97-AF65-F5344CB8AC3E}">
        <p14:creationId xmlns:p14="http://schemas.microsoft.com/office/powerpoint/2010/main" val="307465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5274" y="411480"/>
            <a:ext cx="8572501" cy="32316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0" hasCustomPrompt="1"/>
          </p:nvPr>
        </p:nvSpPr>
        <p:spPr bwMode="gray">
          <a:xfrm>
            <a:off x="292608" y="1371600"/>
            <a:ext cx="8573839" cy="1095685"/>
          </a:xfr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defRPr sz="1800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2608" y="411480"/>
            <a:ext cx="8572501" cy="32316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ubTitle" idx="1" hasCustomPrompt="1"/>
          </p:nvPr>
        </p:nvSpPr>
        <p:spPr bwMode="white">
          <a:xfrm>
            <a:off x="292608" y="914400"/>
            <a:ext cx="8573839" cy="221599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85750" indent="-285750">
              <a:buNone/>
              <a:defRPr lang="en-US" sz="1600" b="0" dirty="0">
                <a:solidFill>
                  <a:schemeClr val="bg2">
                    <a:lumMod val="50000"/>
                  </a:schemeClr>
                </a:solidFill>
                <a:latin typeface="+mn-lt"/>
                <a:ea typeface="ＭＳ Ｐゴシック" pitchFamily="34" charset="-128"/>
              </a:defRPr>
            </a:lvl1pPr>
          </a:lstStyle>
          <a:p>
            <a:pPr marL="0" lvl="0" indent="0" eaLnBrk="1" hangingPunct="1"/>
            <a:r>
              <a:rPr lang="en-US" dirty="0"/>
              <a:t>SUBTITLE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0" hasCustomPrompt="1"/>
          </p:nvPr>
        </p:nvSpPr>
        <p:spPr bwMode="gray">
          <a:xfrm>
            <a:off x="292608" y="1371600"/>
            <a:ext cx="8573839" cy="1095685"/>
          </a:xfr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defRPr sz="1800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5274" y="411480"/>
            <a:ext cx="8572501" cy="32316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ubTitle" idx="1" hasCustomPrompt="1"/>
          </p:nvPr>
        </p:nvSpPr>
        <p:spPr bwMode="white">
          <a:xfrm>
            <a:off x="292608" y="914400"/>
            <a:ext cx="8573839" cy="221599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85750" indent="-285750">
              <a:buNone/>
              <a:defRPr lang="en-US" sz="1600" b="0" dirty="0">
                <a:solidFill>
                  <a:srgbClr val="5F5F5F"/>
                </a:solidFill>
                <a:latin typeface="+mn-lt"/>
                <a:ea typeface="ＭＳ Ｐゴシック" pitchFamily="34" charset="-128"/>
              </a:defRPr>
            </a:lvl1pPr>
          </a:lstStyle>
          <a:p>
            <a:pPr marL="0" lvl="0" indent="0" eaLnBrk="1" hangingPunct="1"/>
            <a:r>
              <a:rPr lang="en-US" dirty="0"/>
              <a:t>SUBTITLE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0" hasCustomPrompt="1"/>
          </p:nvPr>
        </p:nvSpPr>
        <p:spPr bwMode="gray">
          <a:xfrm>
            <a:off x="292608" y="1371600"/>
            <a:ext cx="3944689" cy="1095685"/>
          </a:xfr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defRPr sz="1800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 hasCustomPrompt="1"/>
          </p:nvPr>
        </p:nvSpPr>
        <p:spPr bwMode="gray">
          <a:xfrm>
            <a:off x="4932611" y="1371600"/>
            <a:ext cx="3944689" cy="1095685"/>
          </a:xfr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defRPr sz="1800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5274" y="411480"/>
            <a:ext cx="8572501" cy="32316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ubTitle" idx="1" hasCustomPrompt="1"/>
          </p:nvPr>
        </p:nvSpPr>
        <p:spPr bwMode="white">
          <a:xfrm>
            <a:off x="292608" y="914400"/>
            <a:ext cx="8573839" cy="221599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85750" indent="-285750">
              <a:buNone/>
              <a:defRPr lang="en-US" sz="1600" b="0" dirty="0">
                <a:solidFill>
                  <a:srgbClr val="5F5F5F"/>
                </a:solidFill>
                <a:latin typeface="+mn-lt"/>
                <a:ea typeface="ＭＳ Ｐゴシック" pitchFamily="34" charset="-128"/>
              </a:defRPr>
            </a:lvl1pPr>
          </a:lstStyle>
          <a:p>
            <a:pPr marL="0" lvl="0" indent="0" eaLnBrk="1" hangingPunct="1"/>
            <a:r>
              <a:rPr lang="en-US" dirty="0"/>
              <a:t>SUBTITLE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5274" y="411480"/>
            <a:ext cx="8572501" cy="32316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3"/>
          <p:cNvSpPr>
            <a:spLocks noChangeAspect="1" noChangeArrowheads="1" noTextEdit="1"/>
          </p:cNvSpPr>
          <p:nvPr userDrawn="1"/>
        </p:nvSpPr>
        <p:spPr bwMode="auto">
          <a:xfrm>
            <a:off x="3862388" y="2981325"/>
            <a:ext cx="2698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TextBox 59"/>
          <p:cNvSpPr txBox="1"/>
          <p:nvPr userDrawn="1"/>
        </p:nvSpPr>
        <p:spPr bwMode="gray">
          <a:xfrm>
            <a:off x="386432" y="4934261"/>
            <a:ext cx="1409040" cy="7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defTabSz="914400" fontAlgn="auto">
              <a:spcBef>
                <a:spcPts val="0"/>
              </a:spcBef>
              <a:spcAft>
                <a:spcPts val="0"/>
              </a:spcAft>
              <a:defRPr sz="800">
                <a:solidFill>
                  <a:srgbClr val="5F5F5F"/>
                </a:solidFill>
                <a:latin typeface="Arial"/>
                <a:ea typeface="+mn-ea"/>
              </a:defRPr>
            </a:lvl1pPr>
          </a:lstStyle>
          <a:p>
            <a:r>
              <a:rPr lang="en-US" sz="500" dirty="0">
                <a:solidFill>
                  <a:schemeClr val="bg2"/>
                </a:solidFill>
              </a:rPr>
              <a:t>© 2020 WIND RIVER. ALL RIGHTS RESERVED.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CCA283-E36F-874B-956E-601B46BEB80F}"/>
              </a:ext>
            </a:extLst>
          </p:cNvPr>
          <p:cNvSpPr/>
          <p:nvPr userDrawn="1"/>
        </p:nvSpPr>
        <p:spPr bwMode="gray">
          <a:xfrm>
            <a:off x="283535" y="280752"/>
            <a:ext cx="8576931" cy="4454282"/>
          </a:xfrm>
          <a:prstGeom prst="rect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square" rtlCol="0" anchor="ctr"/>
          <a:lstStyle/>
          <a:p>
            <a:pPr algn="ctr" defTabSz="914400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C54D055-0DE4-294C-8D2B-EDA0489A9678}"/>
              </a:ext>
            </a:extLst>
          </p:cNvPr>
          <p:cNvCxnSpPr/>
          <p:nvPr userDrawn="1"/>
        </p:nvCxnSpPr>
        <p:spPr bwMode="gray">
          <a:xfrm flipH="1">
            <a:off x="1975559" y="4488798"/>
            <a:ext cx="6229608" cy="3471"/>
          </a:xfrm>
          <a:prstGeom prst="line">
            <a:avLst/>
          </a:prstGeom>
          <a:solidFill>
            <a:schemeClr val="accent2"/>
          </a:solidFill>
          <a:ln w="9525" cap="flat" cmpd="sng" algn="ctr">
            <a:gradFill>
              <a:gsLst>
                <a:gs pos="0">
                  <a:schemeClr val="bg2"/>
                </a:gs>
                <a:gs pos="30000">
                  <a:schemeClr val="bg1">
                    <a:lumMod val="20000"/>
                    <a:lumOff val="80000"/>
                    <a:alpha val="70000"/>
                  </a:schemeClr>
                </a:gs>
                <a:gs pos="99000">
                  <a:schemeClr val="tx1">
                    <a:alpha val="0"/>
                  </a:schemeClr>
                </a:gs>
              </a:gsLst>
              <a:lin ang="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E7A4D4E2-E7CB-E944-A891-2FD946B1DB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05091" y="4339804"/>
            <a:ext cx="655375" cy="39523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6803D29-F96E-F541-9D7F-5E84D3DB5A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6940" y="894701"/>
            <a:ext cx="7948723" cy="1231106"/>
          </a:xfrm>
        </p:spPr>
        <p:txBody>
          <a:bodyPr/>
          <a:lstStyle>
            <a:lvl1pPr>
              <a:lnSpc>
                <a:spcPct val="100000"/>
              </a:lnSpc>
              <a:defRPr sz="4000">
                <a:solidFill>
                  <a:schemeClr val="bg1"/>
                </a:solidFill>
              </a:defRPr>
            </a:lvl1pPr>
          </a:lstStyle>
          <a:p>
            <a:pPr lvl="0" defTabSz="457083">
              <a:lnSpc>
                <a:spcPct val="100000"/>
              </a:lnSpc>
              <a:defRPr/>
            </a:pPr>
            <a:r>
              <a:rPr lang="en-US" sz="4000" b="1" dirty="0">
                <a:solidFill>
                  <a:schemeClr val="bg1"/>
                </a:solidFill>
                <a:ea typeface="Intel Clear Pro" charset="0"/>
                <a:cs typeface="Intel Clear Pro" charset="0"/>
              </a:rPr>
              <a:t>PRESENTATION TITLE SLIDE SLATE BLUE OPTION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00435-2B48-D547-931B-852F73C3C00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6939" y="2415560"/>
            <a:ext cx="7948724" cy="184666"/>
          </a:xfrm>
        </p:spPr>
        <p:txBody>
          <a:bodyPr/>
          <a:lstStyle>
            <a:lvl1pPr marL="0" indent="0">
              <a:buNone/>
              <a:defRPr sz="1200" b="0" spc="300">
                <a:solidFill>
                  <a:schemeClr val="bg1"/>
                </a:solidFill>
              </a:defRPr>
            </a:lvl1pPr>
          </a:lstStyle>
          <a:p>
            <a:pPr defTabSz="457083">
              <a:lnSpc>
                <a:spcPct val="100000"/>
              </a:lnSpc>
              <a:defRPr/>
            </a:pPr>
            <a:r>
              <a:rPr lang="en-US" sz="1200" b="0" kern="0" spc="300" dirty="0">
                <a:ea typeface="Intel Clear Pro" charset="0"/>
                <a:cs typeface="Intel Clear Pro" charset="0"/>
              </a:rPr>
              <a:t>PRESENTER’S NAME | PRESENTER’S TITLE | MM.DD.YYYY</a:t>
            </a:r>
          </a:p>
        </p:txBody>
      </p:sp>
    </p:spTree>
    <p:extLst>
      <p:ext uri="{BB962C8B-B14F-4D97-AF65-F5344CB8AC3E}">
        <p14:creationId xmlns:p14="http://schemas.microsoft.com/office/powerpoint/2010/main" val="171028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2608" y="412554"/>
            <a:ext cx="8572501" cy="323165"/>
          </a:xfrm>
        </p:spPr>
        <p:txBody>
          <a:bodyPr/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0" hasCustomPrompt="1"/>
          </p:nvPr>
        </p:nvSpPr>
        <p:spPr bwMode="gray">
          <a:xfrm>
            <a:off x="292608" y="1371600"/>
            <a:ext cx="8573839" cy="1095685"/>
          </a:xfr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defRPr sz="1800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215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2608" y="411480"/>
            <a:ext cx="8572501" cy="323165"/>
          </a:xfrm>
        </p:spPr>
        <p:txBody>
          <a:bodyPr/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ubTitle" idx="1" hasCustomPrompt="1"/>
          </p:nvPr>
        </p:nvSpPr>
        <p:spPr bwMode="white">
          <a:xfrm>
            <a:off x="292608" y="822960"/>
            <a:ext cx="8573839" cy="221599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85750" indent="-285750">
              <a:buNone/>
              <a:defRPr lang="en-US" sz="1600" b="0" dirty="0">
                <a:solidFill>
                  <a:schemeClr val="bg2">
                    <a:lumMod val="50000"/>
                  </a:schemeClr>
                </a:solidFill>
                <a:latin typeface="+mn-lt"/>
                <a:ea typeface="ＭＳ Ｐゴシック" pitchFamily="34" charset="-128"/>
              </a:defRPr>
            </a:lvl1pPr>
          </a:lstStyle>
          <a:p>
            <a:pPr marL="0" lvl="0" indent="0" eaLnBrk="1" hangingPunct="1"/>
            <a:r>
              <a:rPr lang="en-US" dirty="0"/>
              <a:t>SUBTITLE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0" hasCustomPrompt="1"/>
          </p:nvPr>
        </p:nvSpPr>
        <p:spPr bwMode="gray">
          <a:xfrm>
            <a:off x="292608" y="1371600"/>
            <a:ext cx="8573839" cy="1095685"/>
          </a:xfr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defRPr sz="1800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1436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2608" y="411480"/>
            <a:ext cx="8572501" cy="323165"/>
          </a:xfrm>
        </p:spPr>
        <p:txBody>
          <a:bodyPr/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ubTitle" idx="1" hasCustomPrompt="1"/>
          </p:nvPr>
        </p:nvSpPr>
        <p:spPr bwMode="white">
          <a:xfrm>
            <a:off x="292608" y="822960"/>
            <a:ext cx="8573839" cy="221599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85750" indent="-285750">
              <a:buNone/>
              <a:defRPr lang="en-US" sz="1600" b="0" dirty="0">
                <a:solidFill>
                  <a:srgbClr val="5F5F5F"/>
                </a:solidFill>
                <a:latin typeface="+mn-lt"/>
                <a:ea typeface="ＭＳ Ｐゴシック" pitchFamily="34" charset="-128"/>
              </a:defRPr>
            </a:lvl1pPr>
          </a:lstStyle>
          <a:p>
            <a:pPr marL="0" lvl="0" indent="0" eaLnBrk="1" hangingPunct="1"/>
            <a:r>
              <a:rPr lang="en-US" dirty="0"/>
              <a:t>SUBTITLE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0" hasCustomPrompt="1"/>
          </p:nvPr>
        </p:nvSpPr>
        <p:spPr bwMode="gray">
          <a:xfrm>
            <a:off x="292608" y="1371600"/>
            <a:ext cx="3944689" cy="1095685"/>
          </a:xfr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defRPr sz="1800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 hasCustomPrompt="1"/>
          </p:nvPr>
        </p:nvSpPr>
        <p:spPr bwMode="gray">
          <a:xfrm>
            <a:off x="4932611" y="1371600"/>
            <a:ext cx="3944689" cy="1095685"/>
          </a:xfr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defRPr sz="1800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14750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5274" y="411480"/>
            <a:ext cx="8572501" cy="323165"/>
          </a:xfrm>
        </p:spPr>
        <p:txBody>
          <a:bodyPr/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ubTitle" idx="1" hasCustomPrompt="1"/>
          </p:nvPr>
        </p:nvSpPr>
        <p:spPr bwMode="white">
          <a:xfrm>
            <a:off x="292608" y="822960"/>
            <a:ext cx="8573839" cy="221599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85750" indent="-285750">
              <a:buNone/>
              <a:defRPr lang="en-US" sz="1600" b="0" dirty="0">
                <a:solidFill>
                  <a:srgbClr val="5F5F5F"/>
                </a:solidFill>
                <a:latin typeface="+mn-lt"/>
                <a:ea typeface="ＭＳ Ｐゴシック" pitchFamily="34" charset="-128"/>
              </a:defRPr>
            </a:lvl1pPr>
          </a:lstStyle>
          <a:p>
            <a:pPr marL="0" lvl="0" indent="0" eaLnBrk="1" hangingPunct="1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82717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464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5495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231BE-21C1-4A0F-93E3-1E270BA85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4CD6E-B153-4B4C-9EAC-B2A400215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608" y="1371600"/>
            <a:ext cx="8572501" cy="1368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DB8BB-FE31-41C1-BFB5-493BA83DE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D7AA3-9FCC-4FE2-89B8-AC573E8A1B2C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74809-4F6D-4536-BEBB-4C4D9BE61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72C1D-67AB-4003-8C1A-056283D7A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40507-167F-4AA0-AFC3-551C7FB40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49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image" Target="../media/image3.emf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292608" y="1371600"/>
            <a:ext cx="8572501" cy="1095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1032" name="Picture 54" descr="wind_river" hidden="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962900" y="4959304"/>
            <a:ext cx="975044" cy="88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9" hidden="1"/>
          <p:cNvSpPr/>
          <p:nvPr userDrawn="1"/>
        </p:nvSpPr>
        <p:spPr bwMode="gray">
          <a:xfrm flipV="1">
            <a:off x="-2382" y="895349"/>
            <a:ext cx="8460581" cy="31432"/>
          </a:xfrm>
          <a:custGeom>
            <a:avLst/>
            <a:gdLst>
              <a:gd name="connsiteX0" fmla="*/ 0 w 3581400"/>
              <a:gd name="connsiteY0" fmla="*/ 0 h 76200"/>
              <a:gd name="connsiteX1" fmla="*/ 3581400 w 3581400"/>
              <a:gd name="connsiteY1" fmla="*/ 0 h 76200"/>
              <a:gd name="connsiteX2" fmla="*/ 3581400 w 3581400"/>
              <a:gd name="connsiteY2" fmla="*/ 76200 h 76200"/>
              <a:gd name="connsiteX3" fmla="*/ 0 w 3581400"/>
              <a:gd name="connsiteY3" fmla="*/ 76200 h 76200"/>
              <a:gd name="connsiteX4" fmla="*/ 0 w 3581400"/>
              <a:gd name="connsiteY4" fmla="*/ 0 h 76200"/>
              <a:gd name="connsiteX0" fmla="*/ 0 w 3581400"/>
              <a:gd name="connsiteY0" fmla="*/ 0 h 76200"/>
              <a:gd name="connsiteX1" fmla="*/ 3581400 w 3581400"/>
              <a:gd name="connsiteY1" fmla="*/ 76200 h 76200"/>
              <a:gd name="connsiteX2" fmla="*/ 0 w 3581400"/>
              <a:gd name="connsiteY2" fmla="*/ 76200 h 76200"/>
              <a:gd name="connsiteX3" fmla="*/ 0 w 3581400"/>
              <a:gd name="connsiteY3" fmla="*/ 0 h 76200"/>
              <a:gd name="connsiteX0" fmla="*/ 0 w 3582408"/>
              <a:gd name="connsiteY0" fmla="*/ 0 h 52388"/>
              <a:gd name="connsiteX1" fmla="*/ 3582408 w 3582408"/>
              <a:gd name="connsiteY1" fmla="*/ 52388 h 52388"/>
              <a:gd name="connsiteX2" fmla="*/ 1008 w 3582408"/>
              <a:gd name="connsiteY2" fmla="*/ 52388 h 52388"/>
              <a:gd name="connsiteX3" fmla="*/ 0 w 3582408"/>
              <a:gd name="connsiteY3" fmla="*/ 0 h 5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408" h="52388">
                <a:moveTo>
                  <a:pt x="0" y="0"/>
                </a:moveTo>
                <a:lnTo>
                  <a:pt x="3582408" y="52388"/>
                </a:lnTo>
                <a:lnTo>
                  <a:pt x="1008" y="52388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78800">
                <a:srgbClr val="7ED3F7"/>
              </a:gs>
              <a:gs pos="100000">
                <a:srgbClr val="7ED3F7">
                  <a:alpha val="4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9525">
            <a:noFill/>
            <a:round/>
            <a:headEnd/>
            <a:tailEnd/>
          </a:ln>
          <a:effectLst/>
        </p:spPr>
        <p:txBody>
          <a:bodyPr wrap="square" rtlCol="0" anchor="ctr"/>
          <a:lstStyle/>
          <a:p>
            <a:pPr algn="ctr" defTabSz="914400">
              <a:lnSpc>
                <a:spcPct val="90000"/>
              </a:lnSpc>
            </a:pPr>
            <a:endParaRPr lang="en-US" sz="2000" dirty="0">
              <a:solidFill>
                <a:srgbClr val="FFFFFF"/>
              </a:solidFill>
              <a:latin typeface="Arial"/>
              <a:ea typeface="ＭＳ Ｐゴシック" charset="0"/>
              <a:cs typeface="ＭＳ Ｐゴシック" charset="0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292608" y="411480"/>
            <a:ext cx="857250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 eaLnBrk="1" hangingPunct="1"/>
            <a:r>
              <a:rPr lang="en-US" dirty="0"/>
              <a:t>CLICK TO ADD TITLE</a:t>
            </a:r>
          </a:p>
        </p:txBody>
      </p:sp>
      <p:sp>
        <p:nvSpPr>
          <p:cNvPr id="101" name="TextBox 100"/>
          <p:cNvSpPr txBox="1"/>
          <p:nvPr userDrawn="1"/>
        </p:nvSpPr>
        <p:spPr bwMode="gray">
          <a:xfrm>
            <a:off x="277219" y="4914053"/>
            <a:ext cx="110608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algn="r" defTabSz="914400">
              <a:defRPr sz="800">
                <a:solidFill>
                  <a:srgbClr val="5F5F5F"/>
                </a:solidFill>
              </a:defRPr>
            </a:lvl1pPr>
          </a:lstStyle>
          <a:p>
            <a:fld id="{58EC7406-F4CC-4ABF-902E-2AF4E70E5C0F}" type="slidenum">
              <a:rPr lang="en-US" sz="700" smtClean="0">
                <a:solidFill>
                  <a:schemeClr val="bg2"/>
                </a:solidFill>
                <a:latin typeface="Arial"/>
              </a:rPr>
              <a:pPr/>
              <a:t>‹#›</a:t>
            </a:fld>
            <a:endParaRPr lang="en-US" sz="700" dirty="0">
              <a:solidFill>
                <a:schemeClr val="bg2"/>
              </a:solidFill>
              <a:latin typeface="Arial"/>
            </a:endParaRPr>
          </a:p>
        </p:txBody>
      </p:sp>
      <p:sp>
        <p:nvSpPr>
          <p:cNvPr id="86" name="TextBox 85"/>
          <p:cNvSpPr txBox="1"/>
          <p:nvPr userDrawn="1"/>
        </p:nvSpPr>
        <p:spPr bwMode="gray">
          <a:xfrm>
            <a:off x="503755" y="4939361"/>
            <a:ext cx="1409040" cy="7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defTabSz="914400" fontAlgn="auto">
              <a:spcBef>
                <a:spcPts val="0"/>
              </a:spcBef>
              <a:spcAft>
                <a:spcPts val="0"/>
              </a:spcAft>
              <a:defRPr sz="800">
                <a:solidFill>
                  <a:srgbClr val="5F5F5F"/>
                </a:solidFill>
                <a:latin typeface="Arial"/>
                <a:ea typeface="+mn-ea"/>
              </a:defRPr>
            </a:lvl1pPr>
          </a:lstStyle>
          <a:p>
            <a:r>
              <a:rPr lang="en-US" sz="500" dirty="0">
                <a:solidFill>
                  <a:schemeClr val="bg2"/>
                </a:solidFill>
              </a:rPr>
              <a:t>© 2020 WIND RIVER. ALL RIGHTS RESERVED.</a:t>
            </a:r>
          </a:p>
        </p:txBody>
      </p:sp>
      <p:cxnSp>
        <p:nvCxnSpPr>
          <p:cNvPr id="16" name="Straight Connector 15"/>
          <p:cNvCxnSpPr/>
          <p:nvPr userDrawn="1"/>
        </p:nvCxnSpPr>
        <p:spPr bwMode="gray">
          <a:xfrm flipH="1">
            <a:off x="2259092" y="4909921"/>
            <a:ext cx="6229608" cy="3471"/>
          </a:xfrm>
          <a:prstGeom prst="line">
            <a:avLst/>
          </a:prstGeom>
          <a:solidFill>
            <a:schemeClr val="accent2"/>
          </a:solidFill>
          <a:ln w="9525" cap="flat" cmpd="sng" algn="ctr">
            <a:gradFill flip="none" rotWithShape="1">
              <a:gsLst>
                <a:gs pos="0">
                  <a:schemeClr val="bg1">
                    <a:lumMod val="60000"/>
                    <a:lumOff val="40000"/>
                    <a:alpha val="59000"/>
                  </a:schemeClr>
                </a:gs>
                <a:gs pos="30000">
                  <a:schemeClr val="bg1">
                    <a:lumMod val="60000"/>
                    <a:lumOff val="40000"/>
                    <a:alpha val="50000"/>
                  </a:schemeClr>
                </a:gs>
                <a:gs pos="99000">
                  <a:schemeClr val="tx1">
                    <a:alpha val="25000"/>
                  </a:schemeClr>
                </a:gs>
              </a:gsLst>
              <a:lin ang="108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7D16478-2AE8-4A4F-8ACC-043E70068BD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88700" y="4758813"/>
            <a:ext cx="658368" cy="39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50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583" r:id="rId1"/>
    <p:sldLayoutId id="2147486584" r:id="rId2"/>
    <p:sldLayoutId id="2147486565" r:id="rId3"/>
    <p:sldLayoutId id="2147486561" r:id="rId4"/>
    <p:sldLayoutId id="2147486566" r:id="rId5"/>
    <p:sldLayoutId id="2147486562" r:id="rId6"/>
    <p:sldLayoutId id="2147486564" r:id="rId7"/>
    <p:sldLayoutId id="2147486568" r:id="rId8"/>
    <p:sldLayoutId id="2147486587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lang="en-US" sz="2400" b="1" smtClean="0">
          <a:solidFill>
            <a:schemeClr val="accent1"/>
          </a:solidFill>
          <a:latin typeface="+mj-lt"/>
          <a:ea typeface="ＭＳ Ｐゴシック" pitchFamily="34" charset="-128"/>
          <a:cs typeface="ＭＳ Ｐゴシック" charset="0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400">
          <a:solidFill>
            <a:srgbClr val="5F5F5F"/>
          </a:solidFill>
          <a:latin typeface="Arial" charset="0"/>
          <a:ea typeface="ＭＳ Ｐゴシック" charset="-128"/>
          <a:cs typeface="ＭＳ Ｐゴシック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400">
          <a:solidFill>
            <a:srgbClr val="5F5F5F"/>
          </a:solidFill>
          <a:latin typeface="Arial" charset="0"/>
          <a:ea typeface="ＭＳ Ｐゴシック" charset="-128"/>
          <a:cs typeface="ＭＳ Ｐゴシック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400">
          <a:solidFill>
            <a:srgbClr val="5F5F5F"/>
          </a:solidFill>
          <a:latin typeface="Arial" charset="0"/>
          <a:ea typeface="ＭＳ Ｐゴシック" charset="-128"/>
          <a:cs typeface="ＭＳ Ｐゴシック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400">
          <a:solidFill>
            <a:srgbClr val="5F5F5F"/>
          </a:solidFill>
          <a:latin typeface="Arial" charset="0"/>
          <a:ea typeface="ＭＳ Ｐゴシック" charset="-128"/>
          <a:cs typeface="ＭＳ Ｐゴシック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2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 baseline="0">
          <a:solidFill>
            <a:schemeClr val="tx2"/>
          </a:solidFill>
          <a:latin typeface="+mn-lt"/>
          <a:ea typeface="ＭＳ Ｐゴシック" charset="-128"/>
          <a:cs typeface="ＭＳ Ｐゴシック" charset="0"/>
        </a:defRPr>
      </a:lvl1pPr>
      <a:lvl2pPr marL="461963" indent="-231775" algn="l" rtl="0" eaLnBrk="1" fontAlgn="base" hangingPunct="1">
        <a:lnSpc>
          <a:spcPct val="90000"/>
        </a:lnSpc>
        <a:spcBef>
          <a:spcPts val="400"/>
        </a:spcBef>
        <a:spcAft>
          <a:spcPct val="0"/>
        </a:spcAft>
        <a:buClr>
          <a:schemeClr val="accent1"/>
        </a:buClr>
        <a:buChar char="–"/>
        <a:defRPr sz="1800">
          <a:solidFill>
            <a:schemeClr val="tx2"/>
          </a:solidFill>
          <a:latin typeface="+mn-lt"/>
          <a:ea typeface="ＭＳ Ｐゴシック" charset="-128"/>
        </a:defRPr>
      </a:lvl2pPr>
      <a:lvl3pPr marL="684213" indent="-166688" algn="l" rtl="0" eaLnBrk="1" fontAlgn="base" hangingPunct="1">
        <a:lnSpc>
          <a:spcPct val="90000"/>
        </a:lnSpc>
        <a:spcBef>
          <a:spcPts val="4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600">
          <a:solidFill>
            <a:schemeClr val="tx2"/>
          </a:solidFill>
          <a:latin typeface="+mn-lt"/>
          <a:ea typeface="ＭＳ Ｐゴシック" charset="-128"/>
        </a:defRPr>
      </a:lvl3pPr>
      <a:lvl4pPr marL="858838" indent="-174625" algn="l" rtl="0" eaLnBrk="1" fontAlgn="base" hangingPunct="1">
        <a:lnSpc>
          <a:spcPct val="90000"/>
        </a:lnSpc>
        <a:spcBef>
          <a:spcPts val="400"/>
        </a:spcBef>
        <a:spcAft>
          <a:spcPct val="0"/>
        </a:spcAft>
        <a:buClr>
          <a:schemeClr val="accent1"/>
        </a:buClr>
        <a:buChar char="–"/>
        <a:defRPr sz="1400">
          <a:solidFill>
            <a:schemeClr val="tx2"/>
          </a:solidFill>
          <a:latin typeface="+mn-lt"/>
          <a:ea typeface="ＭＳ Ｐゴシック" charset="-128"/>
        </a:defRPr>
      </a:lvl4pPr>
      <a:lvl5pPr marL="1485900" indent="-228600" algn="l" rtl="0" eaLnBrk="1" fontAlgn="base" hangingPunct="1">
        <a:lnSpc>
          <a:spcPct val="90000"/>
        </a:lnSpc>
        <a:spcBef>
          <a:spcPts val="400"/>
        </a:spcBef>
        <a:spcAft>
          <a:spcPct val="0"/>
        </a:spcAft>
        <a:buClr>
          <a:schemeClr val="bg1"/>
        </a:buClr>
        <a:buFont typeface="Wingdings" pitchFamily="2" charset="2"/>
        <a:buChar char="§"/>
        <a:defRPr sz="1600">
          <a:solidFill>
            <a:schemeClr val="bg1"/>
          </a:solidFill>
          <a:latin typeface="+mn-lt"/>
          <a:ea typeface="ＭＳ Ｐゴシック" charset="-128"/>
        </a:defRPr>
      </a:lvl5pPr>
      <a:lvl6pPr marL="2514600" indent="-228600" algn="l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53829F"/>
        </a:buClr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53829F"/>
        </a:buClr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53829F"/>
        </a:buClr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53829F"/>
        </a:buClr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292608" y="1371600"/>
            <a:ext cx="8572501" cy="1095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1032" name="Picture 54" descr="wind_river" hidden="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962900" y="4959304"/>
            <a:ext cx="975044" cy="88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9" hidden="1"/>
          <p:cNvSpPr/>
          <p:nvPr userDrawn="1"/>
        </p:nvSpPr>
        <p:spPr bwMode="gray">
          <a:xfrm flipV="1">
            <a:off x="-2382" y="895349"/>
            <a:ext cx="8460581" cy="31432"/>
          </a:xfrm>
          <a:custGeom>
            <a:avLst/>
            <a:gdLst>
              <a:gd name="connsiteX0" fmla="*/ 0 w 3581400"/>
              <a:gd name="connsiteY0" fmla="*/ 0 h 76200"/>
              <a:gd name="connsiteX1" fmla="*/ 3581400 w 3581400"/>
              <a:gd name="connsiteY1" fmla="*/ 0 h 76200"/>
              <a:gd name="connsiteX2" fmla="*/ 3581400 w 3581400"/>
              <a:gd name="connsiteY2" fmla="*/ 76200 h 76200"/>
              <a:gd name="connsiteX3" fmla="*/ 0 w 3581400"/>
              <a:gd name="connsiteY3" fmla="*/ 76200 h 76200"/>
              <a:gd name="connsiteX4" fmla="*/ 0 w 3581400"/>
              <a:gd name="connsiteY4" fmla="*/ 0 h 76200"/>
              <a:gd name="connsiteX0" fmla="*/ 0 w 3581400"/>
              <a:gd name="connsiteY0" fmla="*/ 0 h 76200"/>
              <a:gd name="connsiteX1" fmla="*/ 3581400 w 3581400"/>
              <a:gd name="connsiteY1" fmla="*/ 76200 h 76200"/>
              <a:gd name="connsiteX2" fmla="*/ 0 w 3581400"/>
              <a:gd name="connsiteY2" fmla="*/ 76200 h 76200"/>
              <a:gd name="connsiteX3" fmla="*/ 0 w 3581400"/>
              <a:gd name="connsiteY3" fmla="*/ 0 h 76200"/>
              <a:gd name="connsiteX0" fmla="*/ 0 w 3582408"/>
              <a:gd name="connsiteY0" fmla="*/ 0 h 52388"/>
              <a:gd name="connsiteX1" fmla="*/ 3582408 w 3582408"/>
              <a:gd name="connsiteY1" fmla="*/ 52388 h 52388"/>
              <a:gd name="connsiteX2" fmla="*/ 1008 w 3582408"/>
              <a:gd name="connsiteY2" fmla="*/ 52388 h 52388"/>
              <a:gd name="connsiteX3" fmla="*/ 0 w 3582408"/>
              <a:gd name="connsiteY3" fmla="*/ 0 h 5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408" h="52388">
                <a:moveTo>
                  <a:pt x="0" y="0"/>
                </a:moveTo>
                <a:lnTo>
                  <a:pt x="3582408" y="52388"/>
                </a:lnTo>
                <a:lnTo>
                  <a:pt x="1008" y="52388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78800">
                <a:srgbClr val="7ED3F7"/>
              </a:gs>
              <a:gs pos="100000">
                <a:srgbClr val="7ED3F7">
                  <a:alpha val="4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9525">
            <a:noFill/>
            <a:round/>
            <a:headEnd/>
            <a:tailEnd/>
          </a:ln>
          <a:effectLst/>
        </p:spPr>
        <p:txBody>
          <a:bodyPr wrap="square" rtlCol="0" anchor="ctr"/>
          <a:lstStyle/>
          <a:p>
            <a:pPr algn="ctr" defTabSz="914400">
              <a:lnSpc>
                <a:spcPct val="90000"/>
              </a:lnSpc>
            </a:pPr>
            <a:endParaRPr lang="en-US" sz="2000" dirty="0">
              <a:solidFill>
                <a:srgbClr val="FFFFFF"/>
              </a:solidFill>
              <a:latin typeface="Arial"/>
              <a:ea typeface="ＭＳ Ｐゴシック" charset="0"/>
              <a:cs typeface="ＭＳ Ｐゴシック" charset="0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295274" y="411480"/>
            <a:ext cx="857250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 eaLnBrk="1" hangingPunct="1"/>
            <a:r>
              <a:rPr lang="en-US" dirty="0"/>
              <a:t>CLICK TO ADD TITLE</a:t>
            </a:r>
          </a:p>
        </p:txBody>
      </p:sp>
      <p:sp>
        <p:nvSpPr>
          <p:cNvPr id="101" name="TextBox 100"/>
          <p:cNvSpPr txBox="1"/>
          <p:nvPr userDrawn="1"/>
        </p:nvSpPr>
        <p:spPr bwMode="gray">
          <a:xfrm>
            <a:off x="277219" y="4914053"/>
            <a:ext cx="110608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algn="r" defTabSz="914400">
              <a:defRPr sz="800">
                <a:solidFill>
                  <a:srgbClr val="5F5F5F"/>
                </a:solidFill>
              </a:defRPr>
            </a:lvl1pPr>
          </a:lstStyle>
          <a:p>
            <a:fld id="{58EC7406-F4CC-4ABF-902E-2AF4E70E5C0F}" type="slidenum">
              <a:rPr lang="en-US" sz="700" smtClean="0">
                <a:solidFill>
                  <a:schemeClr val="bg2"/>
                </a:solidFill>
                <a:latin typeface="Arial"/>
              </a:rPr>
              <a:pPr/>
              <a:t>‹#›</a:t>
            </a:fld>
            <a:endParaRPr lang="en-US" sz="700" dirty="0">
              <a:solidFill>
                <a:schemeClr val="bg2"/>
              </a:solidFill>
              <a:latin typeface="Arial"/>
            </a:endParaRPr>
          </a:p>
        </p:txBody>
      </p:sp>
      <p:sp>
        <p:nvSpPr>
          <p:cNvPr id="3" name="TextBox 2"/>
          <p:cNvSpPr txBox="1"/>
          <p:nvPr userDrawn="1"/>
        </p:nvSpPr>
        <p:spPr bwMode="black">
          <a:xfrm>
            <a:off x="3901440" y="68072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endParaRPr lang="en-US" sz="2000" dirty="0" err="1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85" name="Picture 84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48" r="8652" b="18152"/>
          <a:stretch/>
        </p:blipFill>
        <p:spPr>
          <a:xfrm>
            <a:off x="3407164" y="4841411"/>
            <a:ext cx="2320749" cy="228137"/>
          </a:xfrm>
          <a:prstGeom prst="rect">
            <a:avLst/>
          </a:prstGeom>
        </p:spPr>
      </p:pic>
      <p:sp>
        <p:nvSpPr>
          <p:cNvPr id="86" name="TextBox 85"/>
          <p:cNvSpPr txBox="1"/>
          <p:nvPr userDrawn="1"/>
        </p:nvSpPr>
        <p:spPr bwMode="gray">
          <a:xfrm>
            <a:off x="503755" y="4939361"/>
            <a:ext cx="1409040" cy="7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defTabSz="914400" fontAlgn="auto">
              <a:spcBef>
                <a:spcPts val="0"/>
              </a:spcBef>
              <a:spcAft>
                <a:spcPts val="0"/>
              </a:spcAft>
              <a:defRPr sz="800">
                <a:solidFill>
                  <a:srgbClr val="5F5F5F"/>
                </a:solidFill>
                <a:latin typeface="Arial"/>
                <a:ea typeface="+mn-ea"/>
              </a:defRPr>
            </a:lvl1pPr>
          </a:lstStyle>
          <a:p>
            <a:r>
              <a:rPr lang="en-US" sz="500" dirty="0">
                <a:solidFill>
                  <a:schemeClr val="bg2"/>
                </a:solidFill>
              </a:rPr>
              <a:t>© 2020 WIND RIVER. ALL RIGHTS RESERVED.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37A67DF-BD11-3C48-AD8F-406C0B030277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87508" y="4758813"/>
            <a:ext cx="656492" cy="38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83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585" r:id="rId1"/>
    <p:sldLayoutId id="2147486586" r:id="rId2"/>
    <p:sldLayoutId id="2147486572" r:id="rId3"/>
    <p:sldLayoutId id="2147486573" r:id="rId4"/>
    <p:sldLayoutId id="2147486574" r:id="rId5"/>
    <p:sldLayoutId id="2147486575" r:id="rId6"/>
    <p:sldLayoutId id="2147486576" r:id="rId7"/>
    <p:sldLayoutId id="2147486577" r:id="rId8"/>
    <p:sldLayoutId id="2147486578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lang="en-US" sz="2400" b="1" smtClean="0">
          <a:solidFill>
            <a:schemeClr val="tx2"/>
          </a:solidFill>
          <a:latin typeface="+mj-lt"/>
          <a:ea typeface="ＭＳ Ｐゴシック" pitchFamily="34" charset="-128"/>
          <a:cs typeface="ＭＳ Ｐゴシック" charset="0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400">
          <a:solidFill>
            <a:srgbClr val="5F5F5F"/>
          </a:solidFill>
          <a:latin typeface="Arial" charset="0"/>
          <a:ea typeface="ＭＳ Ｐゴシック" charset="-128"/>
          <a:cs typeface="ＭＳ Ｐゴシック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400">
          <a:solidFill>
            <a:srgbClr val="5F5F5F"/>
          </a:solidFill>
          <a:latin typeface="Arial" charset="0"/>
          <a:ea typeface="ＭＳ Ｐゴシック" charset="-128"/>
          <a:cs typeface="ＭＳ Ｐゴシック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400">
          <a:solidFill>
            <a:srgbClr val="5F5F5F"/>
          </a:solidFill>
          <a:latin typeface="Arial" charset="0"/>
          <a:ea typeface="ＭＳ Ｐゴシック" charset="-128"/>
          <a:cs typeface="ＭＳ Ｐゴシック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400">
          <a:solidFill>
            <a:srgbClr val="5F5F5F"/>
          </a:solidFill>
          <a:latin typeface="Arial" charset="0"/>
          <a:ea typeface="ＭＳ Ｐゴシック" charset="-128"/>
          <a:cs typeface="ＭＳ Ｐゴシック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2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 baseline="0">
          <a:solidFill>
            <a:schemeClr val="tx2"/>
          </a:solidFill>
          <a:latin typeface="+mn-lt"/>
          <a:ea typeface="ＭＳ Ｐゴシック" charset="-128"/>
          <a:cs typeface="ＭＳ Ｐゴシック" charset="0"/>
        </a:defRPr>
      </a:lvl1pPr>
      <a:lvl2pPr marL="461963" indent="-231775" algn="l" rtl="0" eaLnBrk="1" fontAlgn="base" hangingPunct="1">
        <a:lnSpc>
          <a:spcPct val="90000"/>
        </a:lnSpc>
        <a:spcBef>
          <a:spcPts val="400"/>
        </a:spcBef>
        <a:spcAft>
          <a:spcPct val="0"/>
        </a:spcAft>
        <a:buClr>
          <a:schemeClr val="accent1"/>
        </a:buClr>
        <a:buChar char="–"/>
        <a:defRPr sz="1800">
          <a:solidFill>
            <a:schemeClr val="tx2"/>
          </a:solidFill>
          <a:latin typeface="+mn-lt"/>
          <a:ea typeface="ＭＳ Ｐゴシック" charset="-128"/>
        </a:defRPr>
      </a:lvl2pPr>
      <a:lvl3pPr marL="684213" indent="-166688" algn="l" rtl="0" eaLnBrk="1" fontAlgn="base" hangingPunct="1">
        <a:lnSpc>
          <a:spcPct val="90000"/>
        </a:lnSpc>
        <a:spcBef>
          <a:spcPts val="4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600">
          <a:solidFill>
            <a:schemeClr val="tx2"/>
          </a:solidFill>
          <a:latin typeface="+mn-lt"/>
          <a:ea typeface="ＭＳ Ｐゴシック" charset="-128"/>
        </a:defRPr>
      </a:lvl3pPr>
      <a:lvl4pPr marL="858838" indent="-174625" algn="l" rtl="0" eaLnBrk="1" fontAlgn="base" hangingPunct="1">
        <a:lnSpc>
          <a:spcPct val="90000"/>
        </a:lnSpc>
        <a:spcBef>
          <a:spcPts val="400"/>
        </a:spcBef>
        <a:spcAft>
          <a:spcPct val="0"/>
        </a:spcAft>
        <a:buClr>
          <a:schemeClr val="accent1"/>
        </a:buClr>
        <a:buChar char="–"/>
        <a:defRPr sz="1400">
          <a:solidFill>
            <a:schemeClr val="tx2"/>
          </a:solidFill>
          <a:latin typeface="+mn-lt"/>
          <a:ea typeface="ＭＳ Ｐゴシック" charset="-128"/>
        </a:defRPr>
      </a:lvl4pPr>
      <a:lvl5pPr marL="1485900" indent="-228600" algn="l" rtl="0" eaLnBrk="1" fontAlgn="base" hangingPunct="1">
        <a:lnSpc>
          <a:spcPct val="90000"/>
        </a:lnSpc>
        <a:spcBef>
          <a:spcPts val="400"/>
        </a:spcBef>
        <a:spcAft>
          <a:spcPct val="0"/>
        </a:spcAft>
        <a:buClr>
          <a:schemeClr val="bg1"/>
        </a:buClr>
        <a:buFont typeface="Wingdings" pitchFamily="2" charset="2"/>
        <a:buChar char="§"/>
        <a:defRPr sz="1600">
          <a:solidFill>
            <a:schemeClr val="bg1"/>
          </a:solidFill>
          <a:latin typeface="+mn-lt"/>
          <a:ea typeface="ＭＳ Ｐゴシック" charset="-128"/>
        </a:defRPr>
      </a:lvl5pPr>
      <a:lvl6pPr marL="2514600" indent="-228600" algn="l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53829F"/>
        </a:buClr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53829F"/>
        </a:buClr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53829F"/>
        </a:buClr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53829F"/>
        </a:buClr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yymcn82k" TargetMode="External"/><Relationship Id="rId2" Type="http://schemas.openxmlformats.org/officeDocument/2006/relationships/hyperlink" Target="https://github.com/calvincramer/coding-presentations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2B1103-95D3-C343-83D2-4D3E58F6D69B}"/>
              </a:ext>
            </a:extLst>
          </p:cNvPr>
          <p:cNvSpPr txBox="1"/>
          <p:nvPr/>
        </p:nvSpPr>
        <p:spPr bwMode="black">
          <a:xfrm>
            <a:off x="899286" y="823716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endParaRPr lang="en-US" sz="2000" dirty="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389059-8AA6-0C48-9C8C-4300C899A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940" y="1510254"/>
            <a:ext cx="7948723" cy="615553"/>
          </a:xfrm>
        </p:spPr>
        <p:txBody>
          <a:bodyPr/>
          <a:lstStyle/>
          <a:p>
            <a:r>
              <a:rPr lang="en-US" dirty="0"/>
              <a:t>String Formatting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FC812-3F87-2047-9CB6-C4E4C1089B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939" y="2415560"/>
            <a:ext cx="7948724" cy="166199"/>
          </a:xfrm>
        </p:spPr>
        <p:txBody>
          <a:bodyPr/>
          <a:lstStyle/>
          <a:p>
            <a:r>
              <a:rPr lang="en-US" dirty="0"/>
              <a:t>CALVIN CRAMER | NOV 2020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F4276C-BB00-4435-A10B-63743AEE5587}"/>
              </a:ext>
            </a:extLst>
          </p:cNvPr>
          <p:cNvSpPr txBox="1"/>
          <p:nvPr/>
        </p:nvSpPr>
        <p:spPr bwMode="black">
          <a:xfrm>
            <a:off x="558800" y="3661874"/>
            <a:ext cx="7493000" cy="814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+mn-lt"/>
              </a:rPr>
              <a:t>Materials: </a:t>
            </a:r>
            <a:r>
              <a:rPr lang="en-US" sz="20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github.com/calvincramer/coding-presentations</a:t>
            </a:r>
            <a:endParaRPr lang="en-US" sz="2000" dirty="0">
              <a:solidFill>
                <a:schemeClr val="accent3">
                  <a:lumMod val="40000"/>
                  <a:lumOff val="60000"/>
                </a:schemeClr>
              </a:solidFill>
              <a:latin typeface="+mn-lt"/>
            </a:endParaRPr>
          </a:p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+mn-lt"/>
              </a:rPr>
              <a:t>Recordings on </a:t>
            </a:r>
            <a:r>
              <a:rPr lang="en-US" sz="2000">
                <a:solidFill>
                  <a:schemeClr val="bg1"/>
                </a:solidFill>
                <a:latin typeface="+mn-lt"/>
              </a:rPr>
              <a:t>WR SharePoint</a:t>
            </a:r>
            <a:r>
              <a:rPr lang="en-US" sz="2000" dirty="0">
                <a:solidFill>
                  <a:schemeClr val="bg1"/>
                </a:solidFill>
                <a:latin typeface="+mn-lt"/>
              </a:rPr>
              <a:t>: </a:t>
            </a:r>
            <a:r>
              <a:rPr lang="en-US" sz="20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tinyurl.com/yymcn82k</a:t>
            </a:r>
            <a:endParaRPr lang="en-US" sz="2000" dirty="0">
              <a:solidFill>
                <a:schemeClr val="accent3">
                  <a:lumMod val="40000"/>
                  <a:lumOff val="6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4101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82591-1CE5-48FA-99FE-1E16DF9B5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f-strings (syntax)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9EA6A0-A49D-478A-B870-EB99B6DCDF2A}"/>
              </a:ext>
            </a:extLst>
          </p:cNvPr>
          <p:cNvSpPr txBox="1"/>
          <p:nvPr/>
        </p:nvSpPr>
        <p:spPr bwMode="black">
          <a:xfrm>
            <a:off x="1310025" y="1102753"/>
            <a:ext cx="3878108" cy="645895"/>
          </a:xfrm>
          <a:prstGeom prst="rect">
            <a:avLst/>
          </a:prstGeom>
          <a:solidFill>
            <a:srgbClr val="FFFFE6"/>
          </a:solidFill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pt-BR" sz="1600" dirty="0">
                <a:solidFill>
                  <a:srgbClr val="333333"/>
                </a:solidFill>
                <a:latin typeface="Consolas" panose="020B0609020204030204" pitchFamily="49" charset="0"/>
              </a:rPr>
              <a:t>my_num </a:t>
            </a:r>
            <a:r>
              <a:rPr lang="pt-BR" sz="16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pt-BR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pt-BR" sz="1600" dirty="0">
                <a:solidFill>
                  <a:srgbClr val="D33682"/>
                </a:solidFill>
                <a:latin typeface="Consolas" panose="020B0609020204030204" pitchFamily="49" charset="0"/>
              </a:rPr>
              <a:t>3.14152965</a:t>
            </a:r>
            <a:endParaRPr lang="pt-BR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2AA198"/>
                </a:solidFill>
                <a:latin typeface="Consolas" panose="020B0609020204030204" pitchFamily="49" charset="0"/>
              </a:rPr>
              <a:t>'[{num:7.2f}]'</a:t>
            </a:r>
            <a:r>
              <a:rPr lang="pt-BR" sz="1600" dirty="0">
                <a:solidFill>
                  <a:srgbClr val="333333"/>
                </a:solidFill>
                <a:latin typeface="Consolas" panose="020B0609020204030204" pitchFamily="49" charset="0"/>
              </a:rPr>
              <a:t>.format(num</a:t>
            </a:r>
            <a:r>
              <a:rPr lang="pt-BR" sz="16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pt-BR" sz="1600" dirty="0">
                <a:solidFill>
                  <a:srgbClr val="333333"/>
                </a:solidFill>
                <a:latin typeface="Consolas" panose="020B0609020204030204" pitchFamily="49" charset="0"/>
              </a:rPr>
              <a:t>my_num)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8A67C1-2B46-4AFA-8753-3861EE0CFDA4}"/>
              </a:ext>
            </a:extLst>
          </p:cNvPr>
          <p:cNvSpPr txBox="1"/>
          <p:nvPr/>
        </p:nvSpPr>
        <p:spPr bwMode="black">
          <a:xfrm>
            <a:off x="1310025" y="2248802"/>
            <a:ext cx="3878108" cy="645895"/>
          </a:xfrm>
          <a:prstGeom prst="rect">
            <a:avLst/>
          </a:prstGeom>
          <a:solidFill>
            <a:srgbClr val="FFFFE6"/>
          </a:solidFill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pt-BR" sz="16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282747-D33D-4FF0-B005-7310CC01C9BE}"/>
              </a:ext>
            </a:extLst>
          </p:cNvPr>
          <p:cNvSpPr txBox="1"/>
          <p:nvPr/>
        </p:nvSpPr>
        <p:spPr bwMode="black">
          <a:xfrm>
            <a:off x="5881535" y="1817408"/>
            <a:ext cx="1481724" cy="362633"/>
          </a:xfrm>
          <a:prstGeom prst="rect">
            <a:avLst/>
          </a:prstGeom>
          <a:solidFill>
            <a:srgbClr val="FFFFE6"/>
          </a:solidFill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2AA198"/>
                </a:solidFill>
                <a:latin typeface="Consolas" panose="020B0609020204030204" pitchFamily="49" charset="0"/>
              </a:rPr>
              <a:t>'[   3.14]'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91CF9C-B501-4432-A566-C33C1BDC82EA}"/>
              </a:ext>
            </a:extLst>
          </p:cNvPr>
          <p:cNvSpPr txBox="1"/>
          <p:nvPr/>
        </p:nvSpPr>
        <p:spPr bwMode="black">
          <a:xfrm>
            <a:off x="1310025" y="2556778"/>
            <a:ext cx="3878108" cy="322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pt-BR" sz="1600" b="1" dirty="0">
                <a:solidFill>
                  <a:srgbClr val="073642"/>
                </a:solidFill>
                <a:latin typeface="Consolas" panose="020B0609020204030204" pitchFamily="49" charset="0"/>
              </a:rPr>
              <a:t>f</a:t>
            </a:r>
            <a:r>
              <a:rPr lang="pt-BR" sz="1600" dirty="0">
                <a:solidFill>
                  <a:srgbClr val="2AA198"/>
                </a:solidFill>
                <a:latin typeface="Consolas" panose="020B0609020204030204" pitchFamily="49" charset="0"/>
              </a:rPr>
              <a:t>'[</a:t>
            </a:r>
            <a:r>
              <a:rPr lang="pt-BR" sz="1600" dirty="0">
                <a:solidFill>
                  <a:srgbClr val="CB4B16"/>
                </a:solidFill>
                <a:latin typeface="Consolas" panose="020B0609020204030204" pitchFamily="49" charset="0"/>
              </a:rPr>
              <a:t>{</a:t>
            </a:r>
            <a:r>
              <a:rPr lang="pt-BR" sz="1600" dirty="0">
                <a:solidFill>
                  <a:srgbClr val="333333"/>
                </a:solidFill>
                <a:latin typeface="Consolas" panose="020B0609020204030204" pitchFamily="49" charset="0"/>
              </a:rPr>
              <a:t>my_num</a:t>
            </a:r>
            <a:r>
              <a:rPr lang="pt-BR" sz="1600" b="1" dirty="0">
                <a:solidFill>
                  <a:srgbClr val="073642"/>
                </a:solidFill>
                <a:latin typeface="Consolas" panose="020B0609020204030204" pitchFamily="49" charset="0"/>
              </a:rPr>
              <a:t>:7.2f</a:t>
            </a:r>
            <a:r>
              <a:rPr lang="pt-BR" sz="1600" dirty="0">
                <a:solidFill>
                  <a:srgbClr val="CB4B16"/>
                </a:solidFill>
                <a:latin typeface="Consolas" panose="020B0609020204030204" pitchFamily="49" charset="0"/>
              </a:rPr>
              <a:t>}</a:t>
            </a:r>
            <a:r>
              <a:rPr lang="pt-BR" sz="1600" dirty="0">
                <a:solidFill>
                  <a:srgbClr val="2AA198"/>
                </a:solidFill>
                <a:latin typeface="Consolas" panose="020B0609020204030204" pitchFamily="49" charset="0"/>
              </a:rPr>
              <a:t>]'</a:t>
            </a:r>
            <a:endParaRPr lang="pt-BR" sz="16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A6F37F-3272-41C5-88E0-E3AC6AB2FD5B}"/>
              </a:ext>
            </a:extLst>
          </p:cNvPr>
          <p:cNvCxnSpPr>
            <a:cxnSpLocks/>
          </p:cNvCxnSpPr>
          <p:nvPr/>
        </p:nvCxnSpPr>
        <p:spPr bwMode="auto">
          <a:xfrm flipH="1">
            <a:off x="2293630" y="1688306"/>
            <a:ext cx="2136289" cy="92990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C2A6C9D-12B4-4DF2-99E0-AA6890BF5564}"/>
              </a:ext>
            </a:extLst>
          </p:cNvPr>
          <p:cNvCxnSpPr/>
          <p:nvPr/>
        </p:nvCxnSpPr>
        <p:spPr bwMode="auto">
          <a:xfrm>
            <a:off x="2293629" y="1657761"/>
            <a:ext cx="486803" cy="91398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6A14DC9-D1DF-4EBF-9DAD-F68E62E02A84}"/>
              </a:ext>
            </a:extLst>
          </p:cNvPr>
          <p:cNvCxnSpPr>
            <a:cxnSpLocks/>
          </p:cNvCxnSpPr>
          <p:nvPr/>
        </p:nvCxnSpPr>
        <p:spPr bwMode="auto">
          <a:xfrm flipV="1">
            <a:off x="857250" y="2751097"/>
            <a:ext cx="540088" cy="25245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D36492E-6106-4981-A1AB-B1AEFD3F651E}"/>
              </a:ext>
            </a:extLst>
          </p:cNvPr>
          <p:cNvSpPr txBox="1"/>
          <p:nvPr/>
        </p:nvSpPr>
        <p:spPr bwMode="black">
          <a:xfrm>
            <a:off x="1315578" y="2267270"/>
            <a:ext cx="3397706" cy="299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pt-BR" sz="1600" dirty="0">
                <a:solidFill>
                  <a:srgbClr val="333333"/>
                </a:solidFill>
                <a:latin typeface="Consolas" panose="020B0609020204030204" pitchFamily="49" charset="0"/>
              </a:rPr>
              <a:t>my_num </a:t>
            </a:r>
            <a:r>
              <a:rPr lang="pt-BR" sz="16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pt-BR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pt-BR" sz="1600" dirty="0">
                <a:solidFill>
                  <a:srgbClr val="D33682"/>
                </a:solidFill>
                <a:latin typeface="Consolas" panose="020B0609020204030204" pitchFamily="49" charset="0"/>
              </a:rPr>
              <a:t>3.14152965</a:t>
            </a:r>
            <a:endParaRPr lang="pt-BR" sz="16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FCAC50A9-4E60-40F6-8021-F534E8C22B49}"/>
              </a:ext>
            </a:extLst>
          </p:cNvPr>
          <p:cNvSpPr/>
          <p:nvPr/>
        </p:nvSpPr>
        <p:spPr bwMode="auto">
          <a:xfrm>
            <a:off x="5300603" y="1102753"/>
            <a:ext cx="474849" cy="1791944"/>
          </a:xfrm>
          <a:prstGeom prst="rightBrace">
            <a:avLst>
              <a:gd name="adj1" fmla="val 48294"/>
              <a:gd name="adj2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1DAD58-07C3-416A-A1BC-23771C1314CF}"/>
              </a:ext>
            </a:extLst>
          </p:cNvPr>
          <p:cNvSpPr txBox="1"/>
          <p:nvPr/>
        </p:nvSpPr>
        <p:spPr bwMode="black">
          <a:xfrm>
            <a:off x="1569047" y="3700973"/>
            <a:ext cx="6005905" cy="778001"/>
          </a:xfrm>
          <a:prstGeom prst="rect">
            <a:avLst/>
          </a:prstGeom>
          <a:solidFill>
            <a:srgbClr val="FFFFE6"/>
          </a:solidFill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 err="1">
                <a:solidFill>
                  <a:srgbClr val="073642"/>
                </a:solidFill>
                <a:latin typeface="Consolas" panose="020B0609020204030204" pitchFamily="49" charset="0"/>
              </a:rPr>
              <a:t>f</a:t>
            </a:r>
            <a:r>
              <a:rPr lang="en-US" sz="2000" dirty="0" err="1">
                <a:solidFill>
                  <a:srgbClr val="2AA198"/>
                </a:solidFill>
                <a:latin typeface="Consolas" panose="020B0609020204030204" pitchFamily="49" charset="0"/>
              </a:rPr>
              <a:t>'e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^</a:t>
            </a:r>
            <a:r>
              <a:rPr lang="el-GR" sz="2000" dirty="0">
                <a:solidFill>
                  <a:srgbClr val="2AA198"/>
                </a:solidFill>
                <a:latin typeface="Consolas" panose="020B0609020204030204" pitchFamily="49" charset="0"/>
              </a:rPr>
              <a:t>π</a:t>
            </a:r>
            <a:r>
              <a:rPr lang="en-US" sz="2000" dirty="0" err="1">
                <a:solidFill>
                  <a:srgbClr val="2AA198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 = </a:t>
            </a:r>
            <a:r>
              <a:rPr lang="en-US" sz="2000" dirty="0">
                <a:solidFill>
                  <a:srgbClr val="CB4B16"/>
                </a:solidFill>
                <a:latin typeface="Consolas" panose="020B0609020204030204" pitchFamily="49" charset="0"/>
              </a:rPr>
              <a:t>{</a:t>
            </a:r>
            <a:r>
              <a:rPr lang="en-US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math.e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**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(</a:t>
            </a:r>
            <a:r>
              <a:rPr lang="en-US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math.pi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(</a:t>
            </a:r>
            <a:r>
              <a:rPr lang="en-US" sz="2000" dirty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sz="2000" b="1" dirty="0">
                <a:solidFill>
                  <a:srgbClr val="073642"/>
                </a:solidFill>
                <a:latin typeface="Consolas" panose="020B0609020204030204" pitchFamily="49" charset="0"/>
              </a:rPr>
              <a:t>j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))</a:t>
            </a:r>
            <a:r>
              <a:rPr lang="en-US" sz="2000" b="1" dirty="0">
                <a:solidFill>
                  <a:srgbClr val="073642"/>
                </a:solidFill>
                <a:latin typeface="Consolas" panose="020B0609020204030204" pitchFamily="49" charset="0"/>
              </a:rPr>
              <a:t>:g</a:t>
            </a:r>
            <a:r>
              <a:rPr lang="en-US" sz="2000" dirty="0">
                <a:solidFill>
                  <a:srgbClr val="CB4B16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'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</a:t>
            </a:r>
          </a:p>
          <a:p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'e^</a:t>
            </a:r>
            <a:r>
              <a:rPr lang="el-GR" sz="2000" dirty="0">
                <a:solidFill>
                  <a:srgbClr val="2AA198"/>
                </a:solidFill>
                <a:latin typeface="Consolas" panose="020B0609020204030204" pitchFamily="49" charset="0"/>
              </a:rPr>
              <a:t>π</a:t>
            </a:r>
            <a:r>
              <a:rPr lang="en-US" sz="2000" dirty="0" err="1">
                <a:solidFill>
                  <a:srgbClr val="2AA198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 = -1+1.22465e-16j'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43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21" grpId="0"/>
      <p:bldP spid="22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12D25-000F-460B-82DE-62F397615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D504A-0D49-4C32-A6E6-848C13B96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608" y="1371600"/>
            <a:ext cx="8572501" cy="707886"/>
          </a:xfrm>
        </p:spPr>
        <p:txBody>
          <a:bodyPr/>
          <a:lstStyle/>
          <a:p>
            <a:r>
              <a:rPr lang="en-US" dirty="0"/>
              <a:t>Bash-like syntax</a:t>
            </a:r>
          </a:p>
          <a:p>
            <a:r>
              <a:rPr lang="en-US" dirty="0"/>
              <a:t>Very simple substitution, no formatting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024419-042A-40C9-8022-A7C9A32C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40507-167F-4AA0-AFC3-551C7FB4043F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7BE00A-9AD0-4C22-AC44-0A5E711A6CCE}"/>
              </a:ext>
            </a:extLst>
          </p:cNvPr>
          <p:cNvSpPr txBox="1"/>
          <p:nvPr/>
        </p:nvSpPr>
        <p:spPr bwMode="black">
          <a:xfrm>
            <a:off x="292608" y="2286014"/>
            <a:ext cx="8572501" cy="2031986"/>
          </a:xfrm>
          <a:prstGeom prst="rect">
            <a:avLst/>
          </a:prstGeom>
          <a:solidFill>
            <a:srgbClr val="FFFFE6"/>
          </a:solidFill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string 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import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Template</a:t>
            </a:r>
          </a:p>
          <a:p>
            <a:r>
              <a:rPr lang="en-US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my_template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Template(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'Hello $you, your name is $</a:t>
            </a:r>
            <a:r>
              <a:rPr lang="en-US" sz="2000" dirty="0">
                <a:solidFill>
                  <a:srgbClr val="CB4B16"/>
                </a:solidFill>
                <a:latin typeface="Consolas" panose="020B0609020204030204" pitchFamily="49" charset="0"/>
              </a:rPr>
              <a:t>{you}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, </a:t>
            </a:r>
            <a:r>
              <a:rPr lang="en-US" sz="2000" dirty="0">
                <a:solidFill>
                  <a:srgbClr val="B58900"/>
                </a:solidFill>
                <a:latin typeface="Consolas" panose="020B0609020204030204" pitchFamily="49" charset="0"/>
              </a:rPr>
              <a:t>\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mine is $me'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my_template.substitute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(you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'Bonnie'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, me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'Clyde'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'Hello Bonnie, your name is Bonnie, mine is Clyde'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039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D9824-2203-4AE0-A55F-DF8512CE2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each method?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FE1B38B-5404-4438-9323-CF284F1F7A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852732"/>
              </p:ext>
            </p:extLst>
          </p:nvPr>
        </p:nvGraphicFramePr>
        <p:xfrm>
          <a:off x="292608" y="1325360"/>
          <a:ext cx="8572502" cy="22250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4286251">
                  <a:extLst>
                    <a:ext uri="{9D8B030D-6E8A-4147-A177-3AD203B41FA5}">
                      <a16:colId xmlns:a16="http://schemas.microsoft.com/office/drawing/2014/main" val="3064709649"/>
                    </a:ext>
                  </a:extLst>
                </a:gridCol>
                <a:gridCol w="4286251">
                  <a:extLst>
                    <a:ext uri="{9D8B030D-6E8A-4147-A177-3AD203B41FA5}">
                      <a16:colId xmlns:a16="http://schemas.microsoft.com/office/drawing/2014/main" val="6289308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Simplest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994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Fastest (runtime)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560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Simplest 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782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Availability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468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Templating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27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5942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F7576BA-A64C-4ACA-80AF-F0769AA9DD55}"/>
              </a:ext>
            </a:extLst>
          </p:cNvPr>
          <p:cNvSpPr txBox="1"/>
          <p:nvPr/>
        </p:nvSpPr>
        <p:spPr bwMode="black">
          <a:xfrm>
            <a:off x="4572000" y="1325360"/>
            <a:ext cx="2517820" cy="379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latin typeface="+mn-lt"/>
              </a:rPr>
              <a:t>concatenation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C21A4E-B16F-4AE3-8736-9BCAAEE5AF2A}"/>
              </a:ext>
            </a:extLst>
          </p:cNvPr>
          <p:cNvSpPr txBox="1"/>
          <p:nvPr/>
        </p:nvSpPr>
        <p:spPr bwMode="black">
          <a:xfrm>
            <a:off x="4572000" y="1705287"/>
            <a:ext cx="1700012" cy="379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latin typeface="+mn-lt"/>
              </a:rPr>
              <a:t>f-strings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232D39-C32F-4CE2-BEE8-C26DCA93D973}"/>
              </a:ext>
            </a:extLst>
          </p:cNvPr>
          <p:cNvSpPr txBox="1"/>
          <p:nvPr/>
        </p:nvSpPr>
        <p:spPr bwMode="black">
          <a:xfrm>
            <a:off x="4572000" y="2085214"/>
            <a:ext cx="1339403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/>
              <a:t>f-strings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667C97-839A-4999-9A7D-2ED5AE1A5347}"/>
              </a:ext>
            </a:extLst>
          </p:cNvPr>
          <p:cNvSpPr txBox="1"/>
          <p:nvPr/>
        </p:nvSpPr>
        <p:spPr bwMode="black">
          <a:xfrm>
            <a:off x="4578858" y="2461717"/>
            <a:ext cx="1757967" cy="379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/>
              <a:t>% formatting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F0CE55-3102-4084-B325-F90C8CBEE8D8}"/>
              </a:ext>
            </a:extLst>
          </p:cNvPr>
          <p:cNvSpPr txBox="1"/>
          <p:nvPr/>
        </p:nvSpPr>
        <p:spPr bwMode="black">
          <a:xfrm>
            <a:off x="4578858" y="2822977"/>
            <a:ext cx="3599645" cy="379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/>
              <a:t>Not concatenation or f-strings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C64349-1B9D-4174-BD6C-E5299BF546D4}"/>
              </a:ext>
            </a:extLst>
          </p:cNvPr>
          <p:cNvSpPr txBox="1"/>
          <p:nvPr/>
        </p:nvSpPr>
        <p:spPr bwMode="black">
          <a:xfrm>
            <a:off x="4578858" y="3186689"/>
            <a:ext cx="1146219" cy="379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/>
              <a:t>f-string</a:t>
            </a:r>
            <a:endParaRPr lang="en-US" sz="2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4430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  <p:bldP spid="13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2CE09-EC09-4AE6-92CA-68D4517F6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9CBFD-1A20-4049-B99A-FACB21B03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40507-167F-4AA0-AFC3-551C7FB4043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19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812F085-587C-4C9A-833A-FBF9F0E4A3D1}"/>
              </a:ext>
            </a:extLst>
          </p:cNvPr>
          <p:cNvSpPr/>
          <p:nvPr/>
        </p:nvSpPr>
        <p:spPr bwMode="gray">
          <a:xfrm>
            <a:off x="3151551" y="1088425"/>
            <a:ext cx="1474631" cy="391215"/>
          </a:xfrm>
          <a:custGeom>
            <a:avLst/>
            <a:gdLst>
              <a:gd name="connsiteX0" fmla="*/ 0 w 1713314"/>
              <a:gd name="connsiteY0" fmla="*/ 0 h 553791"/>
              <a:gd name="connsiteX1" fmla="*/ 1281448 w 1713314"/>
              <a:gd name="connsiteY1" fmla="*/ 218941 h 553791"/>
              <a:gd name="connsiteX2" fmla="*/ 1712890 w 1713314"/>
              <a:gd name="connsiteY2" fmla="*/ 553791 h 553791"/>
              <a:gd name="connsiteX0" fmla="*/ 0 w 1712890"/>
              <a:gd name="connsiteY0" fmla="*/ 0 h 553791"/>
              <a:gd name="connsiteX1" fmla="*/ 1712890 w 1712890"/>
              <a:gd name="connsiteY1" fmla="*/ 553791 h 553791"/>
              <a:gd name="connsiteX0" fmla="*/ 0 w 1712890"/>
              <a:gd name="connsiteY0" fmla="*/ 0 h 553791"/>
              <a:gd name="connsiteX1" fmla="*/ 1712890 w 1712890"/>
              <a:gd name="connsiteY1" fmla="*/ 553791 h 553791"/>
              <a:gd name="connsiteX0" fmla="*/ 0 w 1712890"/>
              <a:gd name="connsiteY0" fmla="*/ 49000 h 602791"/>
              <a:gd name="connsiteX1" fmla="*/ 1712890 w 1712890"/>
              <a:gd name="connsiteY1" fmla="*/ 602791 h 602791"/>
              <a:gd name="connsiteX0" fmla="*/ 0 w 1526146"/>
              <a:gd name="connsiteY0" fmla="*/ 127749 h 411083"/>
              <a:gd name="connsiteX1" fmla="*/ 1526146 w 1526146"/>
              <a:gd name="connsiteY1" fmla="*/ 411083 h 411083"/>
              <a:gd name="connsiteX0" fmla="*/ 0 w 1487509"/>
              <a:gd name="connsiteY0" fmla="*/ 193829 h 348374"/>
              <a:gd name="connsiteX1" fmla="*/ 1487509 w 1487509"/>
              <a:gd name="connsiteY1" fmla="*/ 348374 h 348374"/>
              <a:gd name="connsiteX0" fmla="*/ 0 w 1474631"/>
              <a:gd name="connsiteY0" fmla="*/ 301210 h 301210"/>
              <a:gd name="connsiteX1" fmla="*/ 1474631 w 1474631"/>
              <a:gd name="connsiteY1" fmla="*/ 288329 h 301210"/>
              <a:gd name="connsiteX0" fmla="*/ 0 w 1474631"/>
              <a:gd name="connsiteY0" fmla="*/ 391215 h 391215"/>
              <a:gd name="connsiteX1" fmla="*/ 1474631 w 1474631"/>
              <a:gd name="connsiteY1" fmla="*/ 378334 h 391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74631" h="391215">
                <a:moveTo>
                  <a:pt x="0" y="391215"/>
                </a:moveTo>
                <a:cubicBezTo>
                  <a:pt x="731950" y="-35935"/>
                  <a:pt x="877911" y="-211947"/>
                  <a:pt x="1474631" y="378334"/>
                </a:cubicBezTo>
              </a:path>
            </a:pathLst>
          </a:custGeom>
          <a:ln w="12700">
            <a:headEnd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CDFAD06-C755-435C-BB21-D14A66CABD77}"/>
              </a:ext>
            </a:extLst>
          </p:cNvPr>
          <p:cNvSpPr/>
          <p:nvPr/>
        </p:nvSpPr>
        <p:spPr bwMode="gray">
          <a:xfrm>
            <a:off x="5670214" y="2124398"/>
            <a:ext cx="1403350" cy="488950"/>
          </a:xfrm>
          <a:custGeom>
            <a:avLst/>
            <a:gdLst>
              <a:gd name="connsiteX0" fmla="*/ 0 w 1898650"/>
              <a:gd name="connsiteY0" fmla="*/ 0 h 946150"/>
              <a:gd name="connsiteX1" fmla="*/ 1555750 w 1898650"/>
              <a:gd name="connsiteY1" fmla="*/ 615950 h 946150"/>
              <a:gd name="connsiteX2" fmla="*/ 1898650 w 1898650"/>
              <a:gd name="connsiteY2" fmla="*/ 946150 h 946150"/>
              <a:gd name="connsiteX0" fmla="*/ 0 w 1555750"/>
              <a:gd name="connsiteY0" fmla="*/ 0 h 615950"/>
              <a:gd name="connsiteX1" fmla="*/ 1555750 w 1555750"/>
              <a:gd name="connsiteY1" fmla="*/ 615950 h 615950"/>
              <a:gd name="connsiteX0" fmla="*/ 0 w 1765300"/>
              <a:gd name="connsiteY0" fmla="*/ 0 h 673100"/>
              <a:gd name="connsiteX1" fmla="*/ 1765300 w 1765300"/>
              <a:gd name="connsiteY1" fmla="*/ 673100 h 673100"/>
              <a:gd name="connsiteX0" fmla="*/ 0 w 1765300"/>
              <a:gd name="connsiteY0" fmla="*/ 0 h 673100"/>
              <a:gd name="connsiteX1" fmla="*/ 1765300 w 1765300"/>
              <a:gd name="connsiteY1" fmla="*/ 673100 h 673100"/>
              <a:gd name="connsiteX0" fmla="*/ 0 w 1765300"/>
              <a:gd name="connsiteY0" fmla="*/ 0 h 673100"/>
              <a:gd name="connsiteX1" fmla="*/ 1765300 w 1765300"/>
              <a:gd name="connsiteY1" fmla="*/ 673100 h 673100"/>
              <a:gd name="connsiteX0" fmla="*/ 0 w 1403350"/>
              <a:gd name="connsiteY0" fmla="*/ 0 h 488950"/>
              <a:gd name="connsiteX1" fmla="*/ 1403350 w 1403350"/>
              <a:gd name="connsiteY1" fmla="*/ 488950 h 488950"/>
              <a:gd name="connsiteX0" fmla="*/ 0 w 1403350"/>
              <a:gd name="connsiteY0" fmla="*/ 0 h 488950"/>
              <a:gd name="connsiteX1" fmla="*/ 1403350 w 1403350"/>
              <a:gd name="connsiteY1" fmla="*/ 4889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03350" h="488950">
                <a:moveTo>
                  <a:pt x="0" y="0"/>
                </a:moveTo>
                <a:cubicBezTo>
                  <a:pt x="981604" y="140229"/>
                  <a:pt x="1175808" y="210608"/>
                  <a:pt x="1403350" y="488950"/>
                </a:cubicBezTo>
              </a:path>
            </a:pathLst>
          </a:custGeom>
          <a:ln>
            <a:headEnd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04B49E-DB76-4F77-9687-3440D9388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10" y="255386"/>
            <a:ext cx="8912180" cy="627864"/>
          </a:xfrm>
        </p:spPr>
        <p:txBody>
          <a:bodyPr/>
          <a:lstStyle/>
          <a:p>
            <a:r>
              <a:rPr lang="en-US" dirty="0"/>
              <a:t>What are we trying to do? What are we trying to accomplish?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5A1005-57C5-40D3-ABAD-23804D429E68}"/>
              </a:ext>
            </a:extLst>
          </p:cNvPr>
          <p:cNvSpPr txBox="1"/>
          <p:nvPr/>
        </p:nvSpPr>
        <p:spPr bwMode="black">
          <a:xfrm>
            <a:off x="806704" y="1392952"/>
            <a:ext cx="2679446" cy="1031747"/>
          </a:xfrm>
          <a:prstGeom prst="rect">
            <a:avLst/>
          </a:prstGeom>
          <a:solidFill>
            <a:srgbClr val="FFFFE6"/>
          </a:solidFill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name 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'Jeff'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age 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D33682"/>
                </a:solidFill>
                <a:latin typeface="Consolas" panose="020B0609020204030204" pitchFamily="49" charset="0"/>
              </a:rPr>
              <a:t>120</a:t>
            </a:r>
          </a:p>
          <a:p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nickname 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'J-dog'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B1EF1D-C7BF-4528-B39F-AB15E0FFBEBD}"/>
              </a:ext>
            </a:extLst>
          </p:cNvPr>
          <p:cNvSpPr txBox="1"/>
          <p:nvPr/>
        </p:nvSpPr>
        <p:spPr bwMode="black">
          <a:xfrm>
            <a:off x="1410208" y="1037050"/>
            <a:ext cx="1432560" cy="307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tx2"/>
                </a:solidFill>
                <a:latin typeface="+mn-lt"/>
                <a:ea typeface="ＭＳ Ｐゴシック" charset="-128"/>
              </a:rPr>
              <a:t>Have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D708FF-ACBB-41A7-922E-9CDEF9B6842D}"/>
              </a:ext>
            </a:extLst>
          </p:cNvPr>
          <p:cNvSpPr/>
          <p:nvPr/>
        </p:nvSpPr>
        <p:spPr>
          <a:xfrm>
            <a:off x="3964430" y="1549862"/>
            <a:ext cx="4129635" cy="707886"/>
          </a:xfrm>
          <a:prstGeom prst="rect">
            <a:avLst/>
          </a:prstGeom>
          <a:solidFill>
            <a:srgbClr val="FFFFE6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"Hi my name is </a:t>
            </a:r>
            <a:r>
              <a:rPr lang="en-US" sz="2000" dirty="0">
                <a:solidFill>
                  <a:srgbClr val="D33682"/>
                </a:solidFill>
                <a:latin typeface="Consolas" panose="020B0609020204030204" pitchFamily="49" charset="0"/>
              </a:rPr>
              <a:t>Jeff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, I'm </a:t>
            </a:r>
            <a:r>
              <a:rPr lang="en-US" sz="2000" dirty="0">
                <a:solidFill>
                  <a:srgbClr val="D33682"/>
                </a:solidFill>
                <a:latin typeface="Consolas" panose="020B0609020204030204" pitchFamily="49" charset="0"/>
              </a:rPr>
              <a:t>120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 and people call me </a:t>
            </a:r>
            <a:r>
              <a:rPr lang="en-US" sz="2000" dirty="0">
                <a:solidFill>
                  <a:srgbClr val="D33682"/>
                </a:solidFill>
                <a:latin typeface="Consolas" panose="020B0609020204030204" pitchFamily="49" charset="0"/>
              </a:rPr>
              <a:t>J-dog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endParaRPr lang="en-US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2C27E7-FAE9-46F0-9670-BAEB815B1F68}"/>
              </a:ext>
            </a:extLst>
          </p:cNvPr>
          <p:cNvSpPr txBox="1"/>
          <p:nvPr/>
        </p:nvSpPr>
        <p:spPr bwMode="black">
          <a:xfrm>
            <a:off x="4774406" y="1198473"/>
            <a:ext cx="2509681" cy="307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tx2"/>
                </a:solidFill>
                <a:latin typeface="+mn-lt"/>
                <a:ea typeface="ＭＳ Ｐゴシック" charset="-128"/>
              </a:rPr>
              <a:t>Put in string template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DC9683-83B9-4108-AEA1-6D6817474F36}"/>
              </a:ext>
            </a:extLst>
          </p:cNvPr>
          <p:cNvSpPr txBox="1"/>
          <p:nvPr/>
        </p:nvSpPr>
        <p:spPr bwMode="black">
          <a:xfrm>
            <a:off x="1807622" y="3281407"/>
            <a:ext cx="3810000" cy="1327585"/>
          </a:xfrm>
          <a:prstGeom prst="rect">
            <a:avLst/>
          </a:prstGeom>
          <a:solidFill>
            <a:srgbClr val="FFFFE6"/>
          </a:solidFill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nl-NL" sz="2000" dirty="0">
                <a:solidFill>
                  <a:srgbClr val="333333"/>
                </a:solidFill>
                <a:latin typeface="Consolas" panose="020B0609020204030204" pitchFamily="49" charset="0"/>
              </a:rPr>
              <a:t>Week </a:t>
            </a:r>
            <a:r>
              <a:rPr lang="nl-NL" sz="2000" dirty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nl-NL" sz="2000" dirty="0">
                <a:solidFill>
                  <a:srgbClr val="333333"/>
                </a:solidFill>
                <a:latin typeface="Consolas" panose="020B0609020204030204" pitchFamily="49" charset="0"/>
              </a:rPr>
              <a:t>: [  </a:t>
            </a:r>
            <a:r>
              <a:rPr lang="nl-NL" sz="2000" dirty="0">
                <a:solidFill>
                  <a:srgbClr val="D33682"/>
                </a:solidFill>
                <a:latin typeface="Consolas" panose="020B0609020204030204" pitchFamily="49" charset="0"/>
              </a:rPr>
              <a:t>5.132</a:t>
            </a:r>
            <a:r>
              <a:rPr lang="nl-NL" sz="2000" dirty="0">
                <a:solidFill>
                  <a:srgbClr val="333333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nl-NL" sz="2000" dirty="0">
                <a:solidFill>
                  <a:srgbClr val="333333"/>
                </a:solidFill>
                <a:latin typeface="Consolas" panose="020B0609020204030204" pitchFamily="49" charset="0"/>
              </a:rPr>
              <a:t>Week </a:t>
            </a:r>
            <a:r>
              <a:rPr lang="nl-NL" sz="2000" dirty="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nl-NL" sz="2000" dirty="0">
                <a:solidFill>
                  <a:srgbClr val="333333"/>
                </a:solidFill>
                <a:latin typeface="Consolas" panose="020B0609020204030204" pitchFamily="49" charset="0"/>
              </a:rPr>
              <a:t>: [  </a:t>
            </a:r>
            <a:r>
              <a:rPr lang="nl-NL" sz="2000" dirty="0">
                <a:solidFill>
                  <a:srgbClr val="D33682"/>
                </a:solidFill>
                <a:latin typeface="Consolas" panose="020B0609020204030204" pitchFamily="49" charset="0"/>
              </a:rPr>
              <a:t>6.256</a:t>
            </a:r>
            <a:r>
              <a:rPr lang="nl-NL" sz="2000" dirty="0">
                <a:solidFill>
                  <a:srgbClr val="333333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nl-NL" sz="2000" dirty="0">
                <a:solidFill>
                  <a:srgbClr val="333333"/>
                </a:solidFill>
                <a:latin typeface="Consolas" panose="020B0609020204030204" pitchFamily="49" charset="0"/>
              </a:rPr>
              <a:t>Week </a:t>
            </a:r>
            <a:r>
              <a:rPr lang="nl-NL" sz="2000" dirty="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nl-NL" sz="2000" dirty="0">
                <a:solidFill>
                  <a:srgbClr val="333333"/>
                </a:solidFill>
                <a:latin typeface="Consolas" panose="020B0609020204030204" pitchFamily="49" charset="0"/>
              </a:rPr>
              <a:t>: [</a:t>
            </a:r>
            <a:r>
              <a:rPr lang="nl-NL" sz="2000" dirty="0">
                <a:solidFill>
                  <a:srgbClr val="D33682"/>
                </a:solidFill>
                <a:latin typeface="Consolas" panose="020B0609020204030204" pitchFamily="49" charset="0"/>
              </a:rPr>
              <a:t>172.254</a:t>
            </a:r>
            <a:r>
              <a:rPr lang="nl-NL" sz="2000" dirty="0">
                <a:solidFill>
                  <a:srgbClr val="333333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nl-NL" sz="2000" dirty="0">
                <a:solidFill>
                  <a:srgbClr val="D33682"/>
                </a:solidFill>
                <a:latin typeface="Consolas" panose="020B0609020204030204" pitchFamily="49" charset="0"/>
              </a:rPr>
              <a:t>20</a:t>
            </a:r>
            <a:r>
              <a:rPr lang="nl-NL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nl-NL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nl-NL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nl-NL" sz="2000" b="1" dirty="0">
                <a:solidFill>
                  <a:srgbClr val="073642"/>
                </a:solidFill>
                <a:latin typeface="Consolas" panose="020B0609020204030204" pitchFamily="49" charset="0"/>
              </a:rPr>
              <a:t>0b</a:t>
            </a:r>
            <a:r>
              <a:rPr lang="nl-NL" sz="2000" dirty="0">
                <a:solidFill>
                  <a:srgbClr val="D33682"/>
                </a:solidFill>
                <a:latin typeface="Consolas" panose="020B0609020204030204" pitchFamily="49" charset="0"/>
              </a:rPr>
              <a:t>10100</a:t>
            </a:r>
            <a:r>
              <a:rPr lang="nl-NL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nl-NL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nl-NL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nl-NL" sz="2000" b="1" dirty="0">
                <a:solidFill>
                  <a:srgbClr val="073642"/>
                </a:solidFill>
                <a:latin typeface="Consolas" panose="020B0609020204030204" pitchFamily="49" charset="0"/>
              </a:rPr>
              <a:t>0o</a:t>
            </a:r>
            <a:r>
              <a:rPr lang="nl-NL" sz="2000" dirty="0">
                <a:solidFill>
                  <a:srgbClr val="D33682"/>
                </a:solidFill>
                <a:latin typeface="Consolas" panose="020B0609020204030204" pitchFamily="49" charset="0"/>
              </a:rPr>
              <a:t>24</a:t>
            </a:r>
            <a:r>
              <a:rPr lang="nl-NL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nl-NL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nl-NL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nl-NL" sz="2000" b="1" dirty="0">
                <a:solidFill>
                  <a:srgbClr val="073642"/>
                </a:solidFill>
                <a:latin typeface="Consolas" panose="020B0609020204030204" pitchFamily="49" charset="0"/>
              </a:rPr>
              <a:t>0x</a:t>
            </a:r>
            <a:r>
              <a:rPr lang="nl-NL" sz="2000" dirty="0">
                <a:solidFill>
                  <a:srgbClr val="D33682"/>
                </a:solidFill>
                <a:latin typeface="Consolas" panose="020B0609020204030204" pitchFamily="49" charset="0"/>
              </a:rPr>
              <a:t>14</a:t>
            </a:r>
            <a:endParaRPr lang="nl-NL" sz="20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94F560-8DF6-4754-AA54-2927640EFDFC}"/>
              </a:ext>
            </a:extLst>
          </p:cNvPr>
          <p:cNvSpPr txBox="1"/>
          <p:nvPr/>
        </p:nvSpPr>
        <p:spPr bwMode="black">
          <a:xfrm>
            <a:off x="1301146" y="2920865"/>
            <a:ext cx="4822952" cy="307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tx2"/>
                </a:solidFill>
                <a:latin typeface="+mn-lt"/>
                <a:ea typeface="ＭＳ Ｐゴシック" charset="-128"/>
              </a:rPr>
              <a:t>Maybe format floats, width, number base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BBE68D-9EC8-4B6A-A752-9E0AE5A8A7C0}"/>
              </a:ext>
            </a:extLst>
          </p:cNvPr>
          <p:cNvSpPr txBox="1"/>
          <p:nvPr/>
        </p:nvSpPr>
        <p:spPr bwMode="black">
          <a:xfrm>
            <a:off x="5947936" y="2572971"/>
            <a:ext cx="2789327" cy="307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1600" dirty="0">
                <a:solidFill>
                  <a:schemeClr val="tx2"/>
                </a:solidFill>
                <a:latin typeface="+mn-lt"/>
                <a:ea typeface="ＭＳ Ｐゴシック" charset="-128"/>
              </a:rPr>
              <a:t>To string, buffer, console, </a:t>
            </a:r>
            <a:r>
              <a:rPr lang="en-US" sz="1600" dirty="0" err="1">
                <a:solidFill>
                  <a:schemeClr val="tx2"/>
                </a:solidFill>
                <a:latin typeface="+mn-lt"/>
                <a:ea typeface="ＭＳ Ｐゴシック" charset="-128"/>
              </a:rPr>
              <a:t>etc</a:t>
            </a:r>
            <a:endParaRPr lang="en-US" sz="1600" dirty="0">
              <a:solidFill>
                <a:schemeClr val="tx2"/>
              </a:solidFill>
              <a:latin typeface="+mn-lt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5636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0" grpId="0" animBg="1"/>
      <p:bldP spid="4" grpId="0" animBg="1"/>
      <p:bldP spid="7" grpId="0"/>
      <p:bldP spid="8" grpId="0" animBg="1"/>
      <p:bldP spid="9" grpId="0"/>
      <p:bldP spid="10" grpId="0" animBg="1"/>
      <p:bldP spid="11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C7338-CD4E-4E46-949F-3CC5A7492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string formatting available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D6239-D0B6-4BC1-B7F7-7DDDEF6A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7139" y="1400437"/>
            <a:ext cx="6729721" cy="2776145"/>
          </a:xfrm>
        </p:spPr>
        <p:txBody>
          <a:bodyPr/>
          <a:lstStyle/>
          <a:p>
            <a:r>
              <a:rPr lang="en-US" sz="2600" dirty="0"/>
              <a:t>String concatenation (since the beginning)</a:t>
            </a:r>
          </a:p>
          <a:p>
            <a:r>
              <a:rPr lang="en-US" sz="2600" dirty="0"/>
              <a:t>Percent formatting (?)</a:t>
            </a:r>
          </a:p>
          <a:p>
            <a:r>
              <a:rPr lang="en-US" sz="2600" dirty="0"/>
              <a:t>String format method (2.6)</a:t>
            </a:r>
          </a:p>
          <a:p>
            <a:r>
              <a:rPr lang="en-US" sz="2600" dirty="0"/>
              <a:t>f-strings (3.6)</a:t>
            </a:r>
          </a:p>
          <a:p>
            <a:r>
              <a:rPr lang="en-US" sz="2600" dirty="0"/>
              <a:t>Template class (2.4)</a:t>
            </a:r>
          </a:p>
        </p:txBody>
      </p:sp>
    </p:spTree>
    <p:extLst>
      <p:ext uri="{BB962C8B-B14F-4D97-AF65-F5344CB8AC3E}">
        <p14:creationId xmlns:p14="http://schemas.microsoft.com/office/powerpoint/2010/main" val="368032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869B-D587-465E-9A61-F4DCD26FB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Concatenation (simplest method)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93FEA-9A1A-4F47-B16E-EEB99BE2C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608" y="2117923"/>
            <a:ext cx="8572501" cy="2862322"/>
          </a:xfrm>
        </p:spPr>
        <p:txBody>
          <a:bodyPr/>
          <a:lstStyle/>
          <a:p>
            <a:r>
              <a:rPr lang="en-US" dirty="0"/>
              <a:t>Caveat: operands need to be strings, no automatic cast to string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Simplest method</a:t>
            </a:r>
          </a:p>
          <a:p>
            <a:r>
              <a:rPr lang="en-US" dirty="0"/>
              <a:t>Not fun when many operands</a:t>
            </a:r>
          </a:p>
          <a:p>
            <a:r>
              <a:rPr lang="en-US" dirty="0"/>
              <a:t>Not useful when formatting numbers or fixed width</a:t>
            </a:r>
          </a:p>
          <a:p>
            <a:r>
              <a:rPr lang="en-US" dirty="0"/>
              <a:t>Operator overload from integer / float addition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42539B-BB04-44FF-BD1A-3B00A1FBA69C}"/>
              </a:ext>
            </a:extLst>
          </p:cNvPr>
          <p:cNvSpPr txBox="1"/>
          <p:nvPr/>
        </p:nvSpPr>
        <p:spPr bwMode="black">
          <a:xfrm>
            <a:off x="2603500" y="1334209"/>
            <a:ext cx="2622550" cy="520700"/>
          </a:xfrm>
          <a:prstGeom prst="rect">
            <a:avLst/>
          </a:prstGeom>
          <a:solidFill>
            <a:srgbClr val="FFFFE6"/>
          </a:solidFill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D33682"/>
                </a:solidFill>
                <a:latin typeface="Consolas" panose="020B0609020204030204" pitchFamily="49" charset="0"/>
              </a:rPr>
              <a:t>&lt;str&gt;</a:t>
            </a:r>
            <a:r>
              <a:rPr lang="en-US" sz="2600" dirty="0">
                <a:solidFill>
                  <a:srgbClr val="333333"/>
                </a:solidFill>
                <a:latin typeface="Consolas" panose="020B0609020204030204" pitchFamily="49" charset="0"/>
              </a:rPr>
              <a:t> + </a:t>
            </a:r>
            <a:r>
              <a:rPr lang="en-US" sz="2600" dirty="0">
                <a:solidFill>
                  <a:srgbClr val="D33682"/>
                </a:solidFill>
                <a:latin typeface="Consolas" panose="020B0609020204030204" pitchFamily="49" charset="0"/>
              </a:rPr>
              <a:t>&lt;str&gt;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9A71A0-C61F-4C6E-B09D-ED1BAF7FBB1E}"/>
              </a:ext>
            </a:extLst>
          </p:cNvPr>
          <p:cNvSpPr txBox="1"/>
          <p:nvPr/>
        </p:nvSpPr>
        <p:spPr bwMode="black">
          <a:xfrm>
            <a:off x="5353050" y="2571750"/>
            <a:ext cx="2540000" cy="698500"/>
          </a:xfrm>
          <a:prstGeom prst="rect">
            <a:avLst/>
          </a:prstGeom>
          <a:solidFill>
            <a:srgbClr val="FFFFE6"/>
          </a:solidFill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it-IT" sz="2000" dirty="0">
                <a:solidFill>
                  <a:srgbClr val="FF3B3B"/>
                </a:solidFill>
                <a:latin typeface="Consolas" panose="020B0609020204030204" pitchFamily="49" charset="0"/>
              </a:rPr>
              <a:t>'hello ' + 5</a:t>
            </a:r>
          </a:p>
          <a:p>
            <a:r>
              <a:rPr lang="it-IT" sz="2000" dirty="0">
                <a:solidFill>
                  <a:srgbClr val="2AA198"/>
                </a:solidFill>
                <a:latin typeface="Consolas" panose="020B0609020204030204" pitchFamily="49" charset="0"/>
              </a:rPr>
              <a:t>'hello '</a:t>
            </a:r>
            <a:r>
              <a:rPr lang="it-IT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it-IT" sz="2000" dirty="0">
                <a:latin typeface="Consolas" panose="020B0609020204030204" pitchFamily="49" charset="0"/>
              </a:rPr>
              <a:t>+</a:t>
            </a:r>
            <a:r>
              <a:rPr lang="it-IT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it-IT" sz="2000" dirty="0">
                <a:solidFill>
                  <a:srgbClr val="859900"/>
                </a:solidFill>
                <a:latin typeface="Consolas" panose="020B0609020204030204" pitchFamily="49" charset="0"/>
              </a:rPr>
              <a:t>str</a:t>
            </a:r>
            <a:r>
              <a:rPr lang="it-IT" sz="20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it-IT" sz="2000" dirty="0">
                <a:solidFill>
                  <a:srgbClr val="D33682"/>
                </a:solidFill>
                <a:latin typeface="Consolas" panose="020B0609020204030204" pitchFamily="49" charset="0"/>
              </a:rPr>
              <a:t>5</a:t>
            </a:r>
            <a:r>
              <a:rPr lang="it-IT" sz="20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58875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97A2B-1D11-4469-A338-0AF444D77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Percent formatting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7F6C4-2181-49D4-A6C7-F2CD2A63C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608" y="1371600"/>
            <a:ext cx="8572501" cy="1138773"/>
          </a:xfrm>
        </p:spPr>
        <p:txBody>
          <a:bodyPr/>
          <a:lstStyle/>
          <a:p>
            <a:r>
              <a:rPr lang="en-US" dirty="0"/>
              <a:t>Like </a:t>
            </a:r>
            <a:r>
              <a:rPr lang="en-US" dirty="0" err="1"/>
              <a:t>printf</a:t>
            </a:r>
            <a:r>
              <a:rPr lang="en-US" dirty="0"/>
              <a:t> in C</a:t>
            </a:r>
          </a:p>
          <a:p>
            <a:r>
              <a:rPr lang="en-US" dirty="0"/>
              <a:t>A bit messy syntax</a:t>
            </a:r>
          </a:p>
          <a:p>
            <a:r>
              <a:rPr lang="en-US" dirty="0"/>
              <a:t>Can use multiple times as a template</a:t>
            </a:r>
          </a:p>
        </p:txBody>
      </p:sp>
    </p:spTree>
    <p:extLst>
      <p:ext uri="{BB962C8B-B14F-4D97-AF65-F5344CB8AC3E}">
        <p14:creationId xmlns:p14="http://schemas.microsoft.com/office/powerpoint/2010/main" val="667541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97A2B-1D11-4469-A338-0AF444D77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Percent formatting (syntax, examples)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3C24E67-F6E9-4FF1-AEDF-0E1B13E0C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284449"/>
              </p:ext>
            </p:extLst>
          </p:nvPr>
        </p:nvGraphicFramePr>
        <p:xfrm>
          <a:off x="292608" y="921434"/>
          <a:ext cx="8572500" cy="3580232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3175078">
                  <a:extLst>
                    <a:ext uri="{9D8B030D-6E8A-4147-A177-3AD203B41FA5}">
                      <a16:colId xmlns:a16="http://schemas.microsoft.com/office/drawing/2014/main" val="760220919"/>
                    </a:ext>
                  </a:extLst>
                </a:gridCol>
                <a:gridCol w="3319976">
                  <a:extLst>
                    <a:ext uri="{9D8B030D-6E8A-4147-A177-3AD203B41FA5}">
                      <a16:colId xmlns:a16="http://schemas.microsoft.com/office/drawing/2014/main" val="1706233225"/>
                    </a:ext>
                  </a:extLst>
                </a:gridCol>
                <a:gridCol w="2077446">
                  <a:extLst>
                    <a:ext uri="{9D8B030D-6E8A-4147-A177-3AD203B41FA5}">
                      <a16:colId xmlns:a16="http://schemas.microsoft.com/office/drawing/2014/main" val="2069401811"/>
                    </a:ext>
                  </a:extLst>
                </a:gridCol>
              </a:tblGrid>
              <a:tr h="447529"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b="0" kern="1200" dirty="0">
                        <a:solidFill>
                          <a:srgbClr val="2AA198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368815"/>
                  </a:ext>
                </a:extLst>
              </a:tr>
              <a:tr h="447529"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03329"/>
                  </a:ext>
                </a:extLst>
              </a:tr>
              <a:tr h="447529"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4367952"/>
                  </a:ext>
                </a:extLst>
              </a:tr>
              <a:tr h="447529">
                <a:tc>
                  <a:txBody>
                    <a:bodyPr/>
                    <a:lstStyle/>
                    <a:p>
                      <a:endParaRPr lang="pl-PL" sz="1500" b="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6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500" b="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787775"/>
                  </a:ext>
                </a:extLst>
              </a:tr>
              <a:tr h="447529"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6228784"/>
                  </a:ext>
                </a:extLst>
              </a:tr>
              <a:tr h="447529"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4003722"/>
                  </a:ext>
                </a:extLst>
              </a:tr>
              <a:tr h="447529"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47564"/>
                  </a:ext>
                </a:extLst>
              </a:tr>
              <a:tr h="447529"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66273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C60E1BC-5ADC-45D3-BBB9-C155CAB11828}"/>
              </a:ext>
            </a:extLst>
          </p:cNvPr>
          <p:cNvSpPr txBox="1"/>
          <p:nvPr/>
        </p:nvSpPr>
        <p:spPr bwMode="black">
          <a:xfrm>
            <a:off x="292608" y="922997"/>
            <a:ext cx="3168044" cy="427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1500" dirty="0">
                <a:solidFill>
                  <a:srgbClr val="2AA198"/>
                </a:solidFill>
                <a:latin typeface="Consolas" panose="020B0609020204030204" pitchFamily="49" charset="0"/>
              </a:rPr>
              <a:t>'&lt;pattern&gt;'</a:t>
            </a:r>
            <a:r>
              <a:rPr lang="en-US" sz="15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859900"/>
                </a:solidFill>
                <a:latin typeface="Consolas" panose="020B0609020204030204" pitchFamily="49" charset="0"/>
              </a:rPr>
              <a:t>%</a:t>
            </a:r>
            <a:r>
              <a:rPr lang="en-US" sz="1500" dirty="0">
                <a:solidFill>
                  <a:srgbClr val="333333"/>
                </a:solidFill>
                <a:latin typeface="Consolas" panose="020B0609020204030204" pitchFamily="49" charset="0"/>
              </a:rPr>
              <a:t> value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13E1EA-D46E-43E1-851F-3D308BE400CA}"/>
              </a:ext>
            </a:extLst>
          </p:cNvPr>
          <p:cNvSpPr txBox="1"/>
          <p:nvPr/>
        </p:nvSpPr>
        <p:spPr bwMode="black">
          <a:xfrm>
            <a:off x="3460652" y="922997"/>
            <a:ext cx="3312942" cy="427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1500" dirty="0">
                <a:solidFill>
                  <a:srgbClr val="2AA198"/>
                </a:solidFill>
                <a:latin typeface="Consolas" panose="020B0609020204030204" pitchFamily="49" charset="0"/>
              </a:rPr>
              <a:t>'Hello %s!'</a:t>
            </a:r>
            <a:r>
              <a:rPr lang="en-US" sz="15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859900"/>
                </a:solidFill>
                <a:latin typeface="Consolas" panose="020B0609020204030204" pitchFamily="49" charset="0"/>
              </a:rPr>
              <a:t>%</a:t>
            </a:r>
            <a:r>
              <a:rPr lang="en-US" sz="15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2AA198"/>
                </a:solidFill>
                <a:latin typeface="Consolas" panose="020B0609020204030204" pitchFamily="49" charset="0"/>
              </a:rPr>
              <a:t>'world'</a:t>
            </a:r>
            <a:endParaRPr lang="en-US" sz="15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45D7D7-717C-47F7-AD49-EBA9CB700201}"/>
              </a:ext>
            </a:extLst>
          </p:cNvPr>
          <p:cNvSpPr txBox="1"/>
          <p:nvPr/>
        </p:nvSpPr>
        <p:spPr bwMode="black">
          <a:xfrm>
            <a:off x="6773594" y="938628"/>
            <a:ext cx="2091514" cy="411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500" dirty="0">
                <a:solidFill>
                  <a:srgbClr val="2AA198"/>
                </a:solidFill>
                <a:latin typeface="Consolas" panose="020B0609020204030204" pitchFamily="49" charset="0"/>
              </a:rPr>
              <a:t>'Hello world!'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8E1474-360D-4731-B08A-889B408E1F44}"/>
              </a:ext>
            </a:extLst>
          </p:cNvPr>
          <p:cNvSpPr txBox="1"/>
          <p:nvPr/>
        </p:nvSpPr>
        <p:spPr bwMode="black">
          <a:xfrm>
            <a:off x="278892" y="1350499"/>
            <a:ext cx="3181759" cy="478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1500" dirty="0">
                <a:solidFill>
                  <a:srgbClr val="2AA198"/>
                </a:solidFill>
                <a:latin typeface="Consolas" panose="020B0609020204030204" pitchFamily="49" charset="0"/>
              </a:rPr>
              <a:t>'&lt;pattern&gt;'</a:t>
            </a:r>
            <a:r>
              <a:rPr lang="en-US" sz="15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859900"/>
                </a:solidFill>
                <a:latin typeface="Consolas" panose="020B0609020204030204" pitchFamily="49" charset="0"/>
              </a:rPr>
              <a:t>%</a:t>
            </a:r>
            <a:r>
              <a:rPr lang="en-US" sz="1500" dirty="0">
                <a:solidFill>
                  <a:srgbClr val="333333"/>
                </a:solidFill>
                <a:latin typeface="Consolas" panose="020B0609020204030204" pitchFamily="49" charset="0"/>
              </a:rPr>
              <a:t> (v1, v2, </a:t>
            </a:r>
            <a:r>
              <a:rPr lang="en-US" sz="1500" dirty="0">
                <a:solidFill>
                  <a:srgbClr val="CB4B16"/>
                </a:solidFill>
                <a:latin typeface="Consolas" panose="020B0609020204030204" pitchFamily="49" charset="0"/>
              </a:rPr>
              <a:t>...</a:t>
            </a:r>
            <a:r>
              <a:rPr lang="en-US" sz="15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07DE12-A7B6-4A07-BE46-3739ACB35798}"/>
              </a:ext>
            </a:extLst>
          </p:cNvPr>
          <p:cNvSpPr txBox="1"/>
          <p:nvPr/>
        </p:nvSpPr>
        <p:spPr bwMode="black">
          <a:xfrm>
            <a:off x="3474367" y="1366130"/>
            <a:ext cx="3299227" cy="461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1500" dirty="0">
                <a:solidFill>
                  <a:srgbClr val="2AA198"/>
                </a:solidFill>
                <a:latin typeface="Consolas" panose="020B0609020204030204" pitchFamily="49" charset="0"/>
              </a:rPr>
              <a:t>'%</a:t>
            </a:r>
            <a:r>
              <a:rPr lang="en-US" sz="1500" dirty="0" err="1">
                <a:solidFill>
                  <a:srgbClr val="2AA198"/>
                </a:solidFill>
                <a:latin typeface="Consolas" panose="020B0609020204030204" pitchFamily="49" charset="0"/>
              </a:rPr>
              <a:t>s%s</a:t>
            </a:r>
            <a:r>
              <a:rPr lang="en-US" sz="1500" dirty="0">
                <a:solidFill>
                  <a:srgbClr val="2AA198"/>
                </a:solidFill>
                <a:latin typeface="Consolas" panose="020B0609020204030204" pitchFamily="49" charset="0"/>
              </a:rPr>
              <a:t>'</a:t>
            </a:r>
            <a:r>
              <a:rPr lang="en-US" sz="15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859900"/>
                </a:solidFill>
                <a:latin typeface="Consolas" panose="020B0609020204030204" pitchFamily="49" charset="0"/>
              </a:rPr>
              <a:t>%</a:t>
            </a:r>
            <a:r>
              <a:rPr lang="en-US" sz="1500" dirty="0">
                <a:solidFill>
                  <a:srgbClr val="333333"/>
                </a:solidFill>
                <a:latin typeface="Consolas" panose="020B0609020204030204" pitchFamily="49" charset="0"/>
              </a:rPr>
              <a:t> (</a:t>
            </a:r>
            <a:r>
              <a:rPr lang="en-US" sz="1500" dirty="0">
                <a:solidFill>
                  <a:srgbClr val="2AA198"/>
                </a:solidFill>
                <a:latin typeface="Consolas" panose="020B0609020204030204" pitchFamily="49" charset="0"/>
              </a:rPr>
              <a:t>‘Hello'</a:t>
            </a:r>
            <a:r>
              <a:rPr lang="en-US" sz="1500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US" sz="1500" dirty="0">
                <a:solidFill>
                  <a:srgbClr val="2AA198"/>
                </a:solidFill>
                <a:latin typeface="Consolas" panose="020B0609020204030204" pitchFamily="49" charset="0"/>
              </a:rPr>
              <a:t>' world!'</a:t>
            </a:r>
            <a:r>
              <a:rPr lang="en-US" sz="15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BEB3F6-4E1D-4E62-878A-6C8BA3457B14}"/>
              </a:ext>
            </a:extLst>
          </p:cNvPr>
          <p:cNvSpPr txBox="1"/>
          <p:nvPr/>
        </p:nvSpPr>
        <p:spPr bwMode="black">
          <a:xfrm>
            <a:off x="6787310" y="1366130"/>
            <a:ext cx="2064082" cy="461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500" dirty="0">
                <a:solidFill>
                  <a:srgbClr val="2AA198"/>
                </a:solidFill>
                <a:latin typeface="Consolas" panose="020B0609020204030204" pitchFamily="49" charset="0"/>
              </a:rPr>
              <a:t>'Hello world!'</a:t>
            </a:r>
            <a:endParaRPr lang="en-US" sz="15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55F6EA-E107-42D1-98E4-0557593E4217}"/>
              </a:ext>
            </a:extLst>
          </p:cNvPr>
          <p:cNvSpPr txBox="1"/>
          <p:nvPr/>
        </p:nvSpPr>
        <p:spPr bwMode="black">
          <a:xfrm>
            <a:off x="292607" y="1827237"/>
            <a:ext cx="3168044" cy="429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500" dirty="0">
                <a:solidFill>
                  <a:srgbClr val="859900"/>
                </a:solidFill>
                <a:latin typeface="Consolas" panose="020B0609020204030204" pitchFamily="49" charset="0"/>
              </a:rPr>
              <a:t>%</a:t>
            </a:r>
            <a:r>
              <a:rPr lang="en-US" sz="1500" dirty="0">
                <a:solidFill>
                  <a:srgbClr val="333333"/>
                </a:solidFill>
                <a:latin typeface="Consolas" panose="020B0609020204030204" pitchFamily="49" charset="0"/>
              </a:rPr>
              <a:t>s </a:t>
            </a:r>
            <a:r>
              <a:rPr lang="en-US" sz="1500" dirty="0">
                <a:solidFill>
                  <a:srgbClr val="859900"/>
                </a:solidFill>
                <a:latin typeface="Consolas" panose="020B0609020204030204" pitchFamily="49" charset="0"/>
              </a:rPr>
              <a:t>%</a:t>
            </a:r>
            <a:r>
              <a:rPr lang="en-US" sz="1500" dirty="0">
                <a:solidFill>
                  <a:srgbClr val="333333"/>
                </a:solidFill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171C17-F330-49C9-AF59-04279096F9B9}"/>
              </a:ext>
            </a:extLst>
          </p:cNvPr>
          <p:cNvSpPr txBox="1"/>
          <p:nvPr/>
        </p:nvSpPr>
        <p:spPr bwMode="black">
          <a:xfrm>
            <a:off x="3460651" y="1827237"/>
            <a:ext cx="3312942" cy="427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500" dirty="0">
                <a:solidFill>
                  <a:srgbClr val="2AA198"/>
                </a:solidFill>
                <a:latin typeface="Consolas" panose="020B0609020204030204" pitchFamily="49" charset="0"/>
              </a:rPr>
              <a:t>'[%c]'</a:t>
            </a:r>
            <a:r>
              <a:rPr lang="en-US" sz="15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859900"/>
                </a:solidFill>
                <a:latin typeface="Consolas" panose="020B0609020204030204" pitchFamily="49" charset="0"/>
              </a:rPr>
              <a:t>%</a:t>
            </a:r>
            <a:r>
              <a:rPr lang="en-US" sz="15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 err="1">
                <a:solidFill>
                  <a:srgbClr val="268BD2"/>
                </a:solidFill>
                <a:latin typeface="Consolas" panose="020B0609020204030204" pitchFamily="49" charset="0"/>
              </a:rPr>
              <a:t>chr</a:t>
            </a:r>
            <a:r>
              <a:rPr lang="en-US" sz="15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sz="1500" b="1" dirty="0">
                <a:solidFill>
                  <a:srgbClr val="073642"/>
                </a:solidFill>
                <a:latin typeface="Consolas" panose="020B0609020204030204" pitchFamily="49" charset="0"/>
              </a:rPr>
              <a:t>0x</a:t>
            </a:r>
            <a:r>
              <a:rPr lang="en-US" sz="1500" dirty="0">
                <a:solidFill>
                  <a:srgbClr val="D33682"/>
                </a:solidFill>
                <a:latin typeface="Consolas" panose="020B0609020204030204" pitchFamily="49" charset="0"/>
              </a:rPr>
              <a:t>61</a:t>
            </a:r>
            <a:r>
              <a:rPr lang="en-US" sz="15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D85C29-F46C-47DB-9ED1-DA65A1367452}"/>
              </a:ext>
            </a:extLst>
          </p:cNvPr>
          <p:cNvSpPr txBox="1"/>
          <p:nvPr/>
        </p:nvSpPr>
        <p:spPr bwMode="black">
          <a:xfrm>
            <a:off x="6773592" y="1825674"/>
            <a:ext cx="2077799" cy="411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1500" dirty="0">
                <a:solidFill>
                  <a:srgbClr val="2AA198"/>
                </a:solidFill>
                <a:latin typeface="Consolas" panose="020B0609020204030204" pitchFamily="49" charset="0"/>
              </a:rPr>
              <a:t>'[a]'</a:t>
            </a:r>
            <a:endParaRPr lang="en-US" sz="15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3465E1-F928-4ECC-8A4D-BED9696EA5F1}"/>
              </a:ext>
            </a:extLst>
          </p:cNvPr>
          <p:cNvSpPr txBox="1"/>
          <p:nvPr/>
        </p:nvSpPr>
        <p:spPr bwMode="black">
          <a:xfrm>
            <a:off x="292607" y="2254739"/>
            <a:ext cx="3181758" cy="461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pl-PL" sz="1500" dirty="0">
                <a:solidFill>
                  <a:srgbClr val="859900"/>
                </a:solidFill>
                <a:latin typeface="Consolas" panose="020B0609020204030204" pitchFamily="49" charset="0"/>
              </a:rPr>
              <a:t>%</a:t>
            </a:r>
            <a:r>
              <a:rPr lang="pl-PL" sz="1500" dirty="0">
                <a:solidFill>
                  <a:srgbClr val="333333"/>
                </a:solidFill>
                <a:latin typeface="Consolas" panose="020B0609020204030204" pitchFamily="49" charset="0"/>
              </a:rPr>
              <a:t>d </a:t>
            </a:r>
            <a:r>
              <a:rPr lang="pl-PL" sz="1500" dirty="0">
                <a:solidFill>
                  <a:srgbClr val="859900"/>
                </a:solidFill>
                <a:latin typeface="Consolas" panose="020B0609020204030204" pitchFamily="49" charset="0"/>
              </a:rPr>
              <a:t>%</a:t>
            </a:r>
            <a:r>
              <a:rPr lang="pl-PL" sz="1500" dirty="0">
                <a:solidFill>
                  <a:srgbClr val="333333"/>
                </a:solidFill>
                <a:latin typeface="Consolas" panose="020B0609020204030204" pitchFamily="49" charset="0"/>
              </a:rPr>
              <a:t>i  </a:t>
            </a:r>
            <a:r>
              <a:rPr lang="pl-PL" sz="1500" dirty="0">
                <a:solidFill>
                  <a:srgbClr val="859900"/>
                </a:solidFill>
                <a:latin typeface="Consolas" panose="020B0609020204030204" pitchFamily="49" charset="0"/>
              </a:rPr>
              <a:t>%</a:t>
            </a:r>
            <a:r>
              <a:rPr lang="pl-PL" sz="1500" dirty="0">
                <a:solidFill>
                  <a:srgbClr val="333333"/>
                </a:solidFill>
                <a:latin typeface="Consolas" panose="020B0609020204030204" pitchFamily="49" charset="0"/>
              </a:rPr>
              <a:t>u </a:t>
            </a:r>
            <a:r>
              <a:rPr lang="pl-PL" sz="1500" dirty="0">
                <a:solidFill>
                  <a:srgbClr val="859900"/>
                </a:solidFill>
                <a:latin typeface="Consolas" panose="020B0609020204030204" pitchFamily="49" charset="0"/>
              </a:rPr>
              <a:t>%</a:t>
            </a:r>
            <a:r>
              <a:rPr lang="pl-PL" sz="1500" dirty="0">
                <a:solidFill>
                  <a:srgbClr val="333333"/>
                </a:solidFill>
                <a:latin typeface="Consolas" panose="020B0609020204030204" pitchFamily="49" charset="0"/>
              </a:rPr>
              <a:t>o </a:t>
            </a:r>
            <a:r>
              <a:rPr lang="pl-PL" sz="1500" dirty="0">
                <a:solidFill>
                  <a:srgbClr val="859900"/>
                </a:solidFill>
                <a:latin typeface="Consolas" panose="020B0609020204030204" pitchFamily="49" charset="0"/>
              </a:rPr>
              <a:t>%</a:t>
            </a:r>
            <a:r>
              <a:rPr lang="pl-PL" sz="1500" dirty="0">
                <a:solidFill>
                  <a:srgbClr val="333333"/>
                </a:solidFill>
                <a:latin typeface="Consolas" panose="020B0609020204030204" pitchFamily="49" charset="0"/>
              </a:rPr>
              <a:t>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25F1F0-953B-4A2D-8DA8-4B511CC7EC1C}"/>
              </a:ext>
            </a:extLst>
          </p:cNvPr>
          <p:cNvSpPr txBox="1"/>
          <p:nvPr/>
        </p:nvSpPr>
        <p:spPr bwMode="black">
          <a:xfrm>
            <a:off x="3460650" y="2254739"/>
            <a:ext cx="3312941" cy="44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pt-BR" sz="1500" dirty="0">
                <a:solidFill>
                  <a:srgbClr val="2AA198"/>
                </a:solidFill>
                <a:latin typeface="Consolas" panose="020B0609020204030204" pitchFamily="49" charset="0"/>
              </a:rPr>
              <a:t>'%d 0o%o 0x%X'</a:t>
            </a:r>
            <a:r>
              <a:rPr lang="pt-BR" sz="15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pt-BR" sz="1500" dirty="0">
                <a:solidFill>
                  <a:srgbClr val="859900"/>
                </a:solidFill>
                <a:latin typeface="Consolas" panose="020B0609020204030204" pitchFamily="49" charset="0"/>
              </a:rPr>
              <a:t>%</a:t>
            </a:r>
            <a:r>
              <a:rPr lang="pt-BR" sz="1500" dirty="0">
                <a:solidFill>
                  <a:srgbClr val="333333"/>
                </a:solidFill>
                <a:latin typeface="Consolas" panose="020B0609020204030204" pitchFamily="49" charset="0"/>
              </a:rPr>
              <a:t> (</a:t>
            </a:r>
            <a:r>
              <a:rPr lang="pt-BR" sz="1500" dirty="0">
                <a:solidFill>
                  <a:srgbClr val="D33682"/>
                </a:solidFill>
                <a:latin typeface="Consolas" panose="020B0609020204030204" pitchFamily="49" charset="0"/>
              </a:rPr>
              <a:t>42</a:t>
            </a:r>
            <a:r>
              <a:rPr lang="pt-BR" sz="1500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pt-BR" sz="1500" dirty="0">
                <a:solidFill>
                  <a:srgbClr val="D33682"/>
                </a:solidFill>
                <a:latin typeface="Consolas" panose="020B0609020204030204" pitchFamily="49" charset="0"/>
              </a:rPr>
              <a:t>42</a:t>
            </a:r>
            <a:r>
              <a:rPr lang="pt-BR" sz="1500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pt-BR" sz="1500" dirty="0">
                <a:solidFill>
                  <a:srgbClr val="D33682"/>
                </a:solidFill>
                <a:latin typeface="Consolas" panose="020B0609020204030204" pitchFamily="49" charset="0"/>
              </a:rPr>
              <a:t>42</a:t>
            </a:r>
            <a:r>
              <a:rPr lang="pt-BR" sz="15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718476-2361-4ECA-8AD3-040BF2E86AD8}"/>
              </a:ext>
            </a:extLst>
          </p:cNvPr>
          <p:cNvSpPr txBox="1"/>
          <p:nvPr/>
        </p:nvSpPr>
        <p:spPr bwMode="black">
          <a:xfrm>
            <a:off x="6787309" y="2254739"/>
            <a:ext cx="2064081" cy="457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500" dirty="0">
                <a:solidFill>
                  <a:srgbClr val="2AA198"/>
                </a:solidFill>
                <a:latin typeface="Consolas" panose="020B0609020204030204" pitchFamily="49" charset="0"/>
              </a:rPr>
              <a:t>'42 0o52 0x2A'</a:t>
            </a:r>
            <a:endParaRPr lang="en-US" sz="15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DECEC6-F31D-4FE2-A2E4-9B39E1EAF59B}"/>
              </a:ext>
            </a:extLst>
          </p:cNvPr>
          <p:cNvSpPr txBox="1"/>
          <p:nvPr/>
        </p:nvSpPr>
        <p:spPr bwMode="black">
          <a:xfrm>
            <a:off x="292606" y="2712720"/>
            <a:ext cx="3181757" cy="457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500" dirty="0">
                <a:solidFill>
                  <a:srgbClr val="859900"/>
                </a:solidFill>
                <a:latin typeface="Consolas" panose="020B0609020204030204" pitchFamily="49" charset="0"/>
              </a:rPr>
              <a:t>%</a:t>
            </a:r>
            <a:r>
              <a:rPr lang="en-US" sz="1500" dirty="0">
                <a:solidFill>
                  <a:srgbClr val="333333"/>
                </a:solidFill>
                <a:latin typeface="Consolas" panose="020B0609020204030204" pitchFamily="49" charset="0"/>
              </a:rPr>
              <a:t>f </a:t>
            </a:r>
            <a:r>
              <a:rPr lang="en-US" sz="1500" dirty="0">
                <a:solidFill>
                  <a:srgbClr val="859900"/>
                </a:solidFill>
                <a:latin typeface="Consolas" panose="020B0609020204030204" pitchFamily="49" charset="0"/>
              </a:rPr>
              <a:t>%</a:t>
            </a:r>
            <a:r>
              <a:rPr lang="en-US" sz="1500" dirty="0">
                <a:solidFill>
                  <a:srgbClr val="333333"/>
                </a:solidFill>
                <a:latin typeface="Consolas" panose="020B0609020204030204" pitchFamily="49" charset="0"/>
              </a:rPr>
              <a:t>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7FF172-76B2-4726-BB84-F559C4F1A993}"/>
              </a:ext>
            </a:extLst>
          </p:cNvPr>
          <p:cNvSpPr txBox="1"/>
          <p:nvPr/>
        </p:nvSpPr>
        <p:spPr bwMode="black">
          <a:xfrm>
            <a:off x="3474363" y="2715377"/>
            <a:ext cx="3299228" cy="441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500" dirty="0">
                <a:solidFill>
                  <a:srgbClr val="2AA198"/>
                </a:solidFill>
                <a:latin typeface="Consolas" panose="020B0609020204030204" pitchFamily="49" charset="0"/>
              </a:rPr>
              <a:t>'%e'</a:t>
            </a:r>
            <a:r>
              <a:rPr lang="en-US" sz="15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859900"/>
                </a:solidFill>
                <a:latin typeface="Consolas" panose="020B0609020204030204" pitchFamily="49" charset="0"/>
              </a:rPr>
              <a:t>%</a:t>
            </a:r>
            <a:r>
              <a:rPr lang="en-US" sz="15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D33682"/>
                </a:solidFill>
                <a:latin typeface="Consolas" panose="020B0609020204030204" pitchFamily="49" charset="0"/>
              </a:rPr>
              <a:t>12345.6789</a:t>
            </a:r>
            <a:endParaRPr lang="en-US" sz="15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2EC81C-E462-4BA1-B134-0C7CC43FFB72}"/>
              </a:ext>
            </a:extLst>
          </p:cNvPr>
          <p:cNvSpPr txBox="1"/>
          <p:nvPr/>
        </p:nvSpPr>
        <p:spPr bwMode="black">
          <a:xfrm>
            <a:off x="6787309" y="2712720"/>
            <a:ext cx="2064080" cy="441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500" dirty="0">
                <a:solidFill>
                  <a:srgbClr val="2AA198"/>
                </a:solidFill>
                <a:latin typeface="Consolas" panose="020B0609020204030204" pitchFamily="49" charset="0"/>
              </a:rPr>
              <a:t>'1.234568e+04'</a:t>
            </a:r>
            <a:endParaRPr lang="en-US" sz="15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B51085-F967-48E8-B062-E8094665E6CE}"/>
              </a:ext>
            </a:extLst>
          </p:cNvPr>
          <p:cNvSpPr txBox="1"/>
          <p:nvPr/>
        </p:nvSpPr>
        <p:spPr bwMode="black">
          <a:xfrm>
            <a:off x="292603" y="3170701"/>
            <a:ext cx="3168043" cy="429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500" dirty="0">
                <a:solidFill>
                  <a:srgbClr val="859900"/>
                </a:solidFill>
                <a:latin typeface="Consolas" panose="020B0609020204030204" pitchFamily="49" charset="0"/>
              </a:rPr>
              <a:t>%</a:t>
            </a:r>
            <a:r>
              <a:rPr lang="en-US" sz="1500" dirty="0">
                <a:solidFill>
                  <a:srgbClr val="333333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sz="1500" dirty="0">
                <a:solidFill>
                  <a:srgbClr val="333333"/>
                </a:solidFill>
                <a:latin typeface="Consolas" panose="020B0609020204030204" pitchFamily="49" charset="0"/>
              </a:rPr>
              <a:t>]</a:t>
            </a:r>
            <a:r>
              <a:rPr lang="en-US" sz="1500" dirty="0">
                <a:solidFill>
                  <a:srgbClr val="859900"/>
                </a:solidFill>
                <a:latin typeface="Consolas" panose="020B0609020204030204" pitchFamily="49" charset="0"/>
              </a:rPr>
              <a:t>&lt;</a:t>
            </a:r>
            <a:r>
              <a:rPr lang="en-US" sz="1500" dirty="0">
                <a:solidFill>
                  <a:srgbClr val="333333"/>
                </a:solidFill>
                <a:latin typeface="Consolas" panose="020B0609020204030204" pitchFamily="49" charset="0"/>
              </a:rPr>
              <a:t>width</a:t>
            </a:r>
            <a:r>
              <a:rPr lang="en-US" sz="1500" dirty="0">
                <a:solidFill>
                  <a:srgbClr val="859900"/>
                </a:solidFill>
                <a:latin typeface="Consolas" panose="020B0609020204030204" pitchFamily="49" charset="0"/>
              </a:rPr>
              <a:t>&gt;</a:t>
            </a:r>
            <a:r>
              <a:rPr lang="en-US" sz="1500" dirty="0">
                <a:solidFill>
                  <a:srgbClr val="333333"/>
                </a:solidFill>
                <a:latin typeface="Consolas" panose="020B0609020204030204" pitchFamily="49" charset="0"/>
              </a:rPr>
              <a:t>{</a:t>
            </a:r>
            <a:r>
              <a:rPr lang="en-US" sz="1500" dirty="0" err="1">
                <a:solidFill>
                  <a:srgbClr val="333333"/>
                </a:solidFill>
                <a:latin typeface="Consolas" panose="020B0609020204030204" pitchFamily="49" charset="0"/>
              </a:rPr>
              <a:t>scdiouxfe</a:t>
            </a:r>
            <a:r>
              <a:rPr lang="en-US" sz="1500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CDD8DE-B5DF-403B-B563-B3C8854BC4D7}"/>
              </a:ext>
            </a:extLst>
          </p:cNvPr>
          <p:cNvSpPr txBox="1"/>
          <p:nvPr/>
        </p:nvSpPr>
        <p:spPr bwMode="black">
          <a:xfrm>
            <a:off x="3474360" y="3154290"/>
            <a:ext cx="3299227" cy="441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500" dirty="0">
                <a:solidFill>
                  <a:srgbClr val="2AA198"/>
                </a:solidFill>
                <a:latin typeface="Consolas" panose="020B0609020204030204" pitchFamily="49" charset="0"/>
              </a:rPr>
              <a:t>'[%5d]'</a:t>
            </a:r>
            <a:r>
              <a:rPr lang="en-US" sz="15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859900"/>
                </a:solidFill>
                <a:latin typeface="Consolas" panose="020B0609020204030204" pitchFamily="49" charset="0"/>
              </a:rPr>
              <a:t>%</a:t>
            </a:r>
            <a:r>
              <a:rPr lang="en-US" sz="15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D33682"/>
                </a:solidFill>
                <a:latin typeface="Consolas" panose="020B0609020204030204" pitchFamily="49" charset="0"/>
              </a:rPr>
              <a:t>123</a:t>
            </a:r>
            <a:endParaRPr lang="en-US" sz="15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F11A0E-A073-4D1B-A252-B569FC56C706}"/>
              </a:ext>
            </a:extLst>
          </p:cNvPr>
          <p:cNvSpPr txBox="1"/>
          <p:nvPr/>
        </p:nvSpPr>
        <p:spPr bwMode="black">
          <a:xfrm>
            <a:off x="6787308" y="3154290"/>
            <a:ext cx="2064079" cy="441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500" dirty="0">
                <a:solidFill>
                  <a:srgbClr val="2AA198"/>
                </a:solidFill>
                <a:latin typeface="Consolas" panose="020B0609020204030204" pitchFamily="49" charset="0"/>
              </a:rPr>
              <a:t>'[  123]'</a:t>
            </a:r>
            <a:endParaRPr lang="en-US" sz="15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90EAF0-51E1-4462-BB55-AB4087DEB0D5}"/>
              </a:ext>
            </a:extLst>
          </p:cNvPr>
          <p:cNvSpPr txBox="1"/>
          <p:nvPr/>
        </p:nvSpPr>
        <p:spPr bwMode="black">
          <a:xfrm>
            <a:off x="292600" y="3595860"/>
            <a:ext cx="3181755" cy="454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500" dirty="0">
                <a:solidFill>
                  <a:srgbClr val="859900"/>
                </a:solidFill>
                <a:latin typeface="Consolas" panose="020B0609020204030204" pitchFamily="49" charset="0"/>
              </a:rPr>
              <a:t>%</a:t>
            </a:r>
            <a:r>
              <a:rPr lang="en-US" sz="1500" dirty="0">
                <a:solidFill>
                  <a:srgbClr val="333333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sz="1500" dirty="0">
                <a:solidFill>
                  <a:srgbClr val="333333"/>
                </a:solidFill>
                <a:latin typeface="Consolas" panose="020B0609020204030204" pitchFamily="49" charset="0"/>
              </a:rPr>
              <a:t>]</a:t>
            </a:r>
            <a:r>
              <a:rPr lang="en-US" sz="1500" dirty="0">
                <a:solidFill>
                  <a:srgbClr val="859900"/>
                </a:solidFill>
                <a:latin typeface="Consolas" panose="020B0609020204030204" pitchFamily="49" charset="0"/>
              </a:rPr>
              <a:t>&lt;</a:t>
            </a:r>
            <a:r>
              <a:rPr lang="en-US" sz="1500" dirty="0">
                <a:solidFill>
                  <a:srgbClr val="333333"/>
                </a:solidFill>
                <a:latin typeface="Consolas" panose="020B0609020204030204" pitchFamily="49" charset="0"/>
              </a:rPr>
              <a:t>width</a:t>
            </a:r>
            <a:r>
              <a:rPr lang="en-US" sz="1500" dirty="0">
                <a:solidFill>
                  <a:srgbClr val="859900"/>
                </a:solidFill>
                <a:latin typeface="Consolas" panose="020B0609020204030204" pitchFamily="49" charset="0"/>
              </a:rPr>
              <a:t>&gt;</a:t>
            </a:r>
            <a:r>
              <a:rPr lang="en-US" sz="1500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sz="1500" dirty="0">
                <a:solidFill>
                  <a:srgbClr val="859900"/>
                </a:solidFill>
                <a:latin typeface="Consolas" panose="020B0609020204030204" pitchFamily="49" charset="0"/>
              </a:rPr>
              <a:t>&lt;</a:t>
            </a:r>
            <a:r>
              <a:rPr lang="en-US" sz="1500" dirty="0">
                <a:solidFill>
                  <a:srgbClr val="333333"/>
                </a:solidFill>
                <a:latin typeface="Consolas" panose="020B0609020204030204" pitchFamily="49" charset="0"/>
              </a:rPr>
              <a:t>frac</a:t>
            </a:r>
            <a:r>
              <a:rPr lang="en-US" sz="1500" dirty="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sz="1500" dirty="0">
                <a:solidFill>
                  <a:srgbClr val="333333"/>
                </a:solidFill>
                <a:latin typeface="Consolas" panose="020B0609020204030204" pitchFamily="49" charset="0"/>
              </a:rPr>
              <a:t>width</a:t>
            </a:r>
            <a:r>
              <a:rPr lang="en-US" sz="1500" dirty="0">
                <a:solidFill>
                  <a:srgbClr val="859900"/>
                </a:solidFill>
                <a:latin typeface="Consolas" panose="020B0609020204030204" pitchFamily="49" charset="0"/>
              </a:rPr>
              <a:t>&gt;</a:t>
            </a:r>
            <a:r>
              <a:rPr lang="en-US" sz="1500" dirty="0">
                <a:solidFill>
                  <a:srgbClr val="333333"/>
                </a:solidFill>
                <a:latin typeface="Consolas" panose="020B0609020204030204" pitchFamily="49" charset="0"/>
              </a:rPr>
              <a:t>{</a:t>
            </a:r>
            <a:r>
              <a:rPr lang="en-US" sz="1500" dirty="0" err="1">
                <a:solidFill>
                  <a:srgbClr val="333333"/>
                </a:solidFill>
                <a:latin typeface="Consolas" panose="020B0609020204030204" pitchFamily="49" charset="0"/>
              </a:rPr>
              <a:t>fe</a:t>
            </a:r>
            <a:r>
              <a:rPr lang="en-US" sz="1500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2D4E92-906F-49E2-9DD1-CAE75B26A469}"/>
              </a:ext>
            </a:extLst>
          </p:cNvPr>
          <p:cNvSpPr txBox="1"/>
          <p:nvPr/>
        </p:nvSpPr>
        <p:spPr bwMode="black">
          <a:xfrm>
            <a:off x="3474354" y="3595860"/>
            <a:ext cx="3312941" cy="454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500" dirty="0">
                <a:solidFill>
                  <a:srgbClr val="2AA198"/>
                </a:solidFill>
                <a:latin typeface="Consolas" panose="020B0609020204030204" pitchFamily="49" charset="0"/>
              </a:rPr>
              <a:t>'[%10.2e]'</a:t>
            </a:r>
            <a:r>
              <a:rPr lang="en-US" sz="15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859900"/>
                </a:solidFill>
                <a:latin typeface="Consolas" panose="020B0609020204030204" pitchFamily="49" charset="0"/>
              </a:rPr>
              <a:t>%</a:t>
            </a:r>
            <a:r>
              <a:rPr lang="en-US" sz="15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D33682"/>
                </a:solidFill>
                <a:latin typeface="Consolas" panose="020B0609020204030204" pitchFamily="49" charset="0"/>
              </a:rPr>
              <a:t>12345.6789</a:t>
            </a:r>
            <a:endParaRPr lang="en-US" sz="15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D35C03B-9048-49D9-BAB8-B4C7574F883F}"/>
              </a:ext>
            </a:extLst>
          </p:cNvPr>
          <p:cNvSpPr txBox="1"/>
          <p:nvPr/>
        </p:nvSpPr>
        <p:spPr bwMode="black">
          <a:xfrm>
            <a:off x="6787295" y="3595860"/>
            <a:ext cx="2064078" cy="454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500" dirty="0">
                <a:solidFill>
                  <a:srgbClr val="2AA198"/>
                </a:solidFill>
                <a:latin typeface="Consolas" panose="020B0609020204030204" pitchFamily="49" charset="0"/>
              </a:rPr>
              <a:t>'[  1.23e+04]'</a:t>
            </a:r>
            <a:endParaRPr lang="en-US" sz="15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2CB998-40A3-4184-8CC8-1C8C75B0BF3A}"/>
              </a:ext>
            </a:extLst>
          </p:cNvPr>
          <p:cNvSpPr txBox="1"/>
          <p:nvPr/>
        </p:nvSpPr>
        <p:spPr bwMode="black">
          <a:xfrm>
            <a:off x="292595" y="4050715"/>
            <a:ext cx="3168024" cy="450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500" dirty="0">
                <a:solidFill>
                  <a:srgbClr val="859900"/>
                </a:solidFill>
                <a:latin typeface="Consolas" panose="020B0609020204030204" pitchFamily="49" charset="0"/>
              </a:rPr>
              <a:t>%</a:t>
            </a:r>
            <a:r>
              <a:rPr lang="en-US" sz="15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333333"/>
                </a:solidFill>
                <a:latin typeface="Consolas" panose="020B0609020204030204" pitchFamily="49" charset="0"/>
              </a:rPr>
              <a:t>varname</a:t>
            </a:r>
            <a:r>
              <a:rPr lang="en-US" sz="15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sz="1500" dirty="0">
                <a:solidFill>
                  <a:srgbClr val="CB4B16"/>
                </a:solidFill>
                <a:latin typeface="Consolas" panose="020B0609020204030204" pitchFamily="49" charset="0"/>
              </a:rPr>
              <a:t>...</a:t>
            </a:r>
            <a:endParaRPr lang="en-US" sz="15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875EF6-02AC-4B93-85E4-FEA22DC5B360}"/>
              </a:ext>
            </a:extLst>
          </p:cNvPr>
          <p:cNvSpPr txBox="1"/>
          <p:nvPr/>
        </p:nvSpPr>
        <p:spPr bwMode="black">
          <a:xfrm>
            <a:off x="3474334" y="4050715"/>
            <a:ext cx="3312940" cy="43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500" dirty="0">
                <a:solidFill>
                  <a:srgbClr val="2AA198"/>
                </a:solidFill>
                <a:latin typeface="Consolas" panose="020B0609020204030204" pitchFamily="49" charset="0"/>
              </a:rPr>
              <a:t>'%(a)d %(b)d'</a:t>
            </a:r>
            <a:r>
              <a:rPr lang="en-US" sz="15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>
                <a:solidFill>
                  <a:srgbClr val="859900"/>
                </a:solidFill>
                <a:latin typeface="Consolas" panose="020B0609020204030204" pitchFamily="49" charset="0"/>
              </a:rPr>
              <a:t>%</a:t>
            </a:r>
            <a:r>
              <a:rPr lang="en-US" sz="1500" dirty="0">
                <a:solidFill>
                  <a:srgbClr val="333333"/>
                </a:solidFill>
                <a:latin typeface="Consolas" panose="020B0609020204030204" pitchFamily="49" charset="0"/>
              </a:rPr>
              <a:t> {</a:t>
            </a:r>
            <a:r>
              <a:rPr lang="en-US" sz="1500" dirty="0">
                <a:solidFill>
                  <a:srgbClr val="2AA198"/>
                </a:solidFill>
                <a:latin typeface="Consolas" panose="020B0609020204030204" pitchFamily="49" charset="0"/>
              </a:rPr>
              <a:t>'a'</a:t>
            </a:r>
            <a:r>
              <a:rPr lang="en-US" sz="1500" dirty="0">
                <a:solidFill>
                  <a:srgbClr val="333333"/>
                </a:solidFill>
                <a:latin typeface="Consolas" panose="020B0609020204030204" pitchFamily="49" charset="0"/>
              </a:rPr>
              <a:t>:</a:t>
            </a:r>
            <a:r>
              <a:rPr lang="en-US" sz="1500" dirty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sz="1500" dirty="0">
                <a:solidFill>
                  <a:srgbClr val="333333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rgbClr val="2AA198"/>
                </a:solidFill>
                <a:latin typeface="Consolas" panose="020B0609020204030204" pitchFamily="49" charset="0"/>
              </a:rPr>
              <a:t>'b'</a:t>
            </a:r>
            <a:r>
              <a:rPr lang="en-US" sz="1500" dirty="0">
                <a:solidFill>
                  <a:srgbClr val="333333"/>
                </a:solidFill>
                <a:latin typeface="Consolas" panose="020B0609020204030204" pitchFamily="49" charset="0"/>
              </a:rPr>
              <a:t>:</a:t>
            </a:r>
            <a:r>
              <a:rPr lang="en-US" sz="1500" dirty="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sz="1500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7F683B5-B02B-4E89-89EC-7A026A8F4DEE}"/>
              </a:ext>
            </a:extLst>
          </p:cNvPr>
          <p:cNvSpPr txBox="1"/>
          <p:nvPr/>
        </p:nvSpPr>
        <p:spPr bwMode="black">
          <a:xfrm>
            <a:off x="6787273" y="4050715"/>
            <a:ext cx="1558151" cy="43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500" dirty="0">
                <a:solidFill>
                  <a:srgbClr val="2AA198"/>
                </a:solidFill>
                <a:latin typeface="Consolas" panose="020B0609020204030204" pitchFamily="49" charset="0"/>
              </a:rPr>
              <a:t>'1 2'</a:t>
            </a:r>
            <a:endParaRPr lang="en-US" sz="15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848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5E2FA-AB1D-46C9-97EC-56EC32E37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format()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0AA49-C842-4DBB-B98C-2CD5FF149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608" y="1371600"/>
            <a:ext cx="8572501" cy="1138773"/>
          </a:xfrm>
        </p:spPr>
        <p:txBody>
          <a:bodyPr/>
          <a:lstStyle/>
          <a:p>
            <a:r>
              <a:rPr lang="en-US" dirty="0"/>
              <a:t>At least as powerful as % formatting</a:t>
            </a:r>
          </a:p>
          <a:p>
            <a:r>
              <a:rPr lang="en-US" dirty="0"/>
              <a:t>Better syntax</a:t>
            </a:r>
          </a:p>
          <a:p>
            <a:r>
              <a:rPr lang="en-US" dirty="0"/>
              <a:t>Can use multiple times as a template </a:t>
            </a:r>
          </a:p>
        </p:txBody>
      </p:sp>
    </p:spTree>
    <p:extLst>
      <p:ext uri="{BB962C8B-B14F-4D97-AF65-F5344CB8AC3E}">
        <p14:creationId xmlns:p14="http://schemas.microsoft.com/office/powerpoint/2010/main" val="2455321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5E2FA-AB1D-46C9-97EC-56EC32E37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format() method (syntax)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A5828CE-1944-4CC9-BDDA-F49C34896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198495"/>
              </p:ext>
            </p:extLst>
          </p:nvPr>
        </p:nvGraphicFramePr>
        <p:xfrm>
          <a:off x="292608" y="1054608"/>
          <a:ext cx="8572500" cy="3389378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5181958">
                  <a:extLst>
                    <a:ext uri="{9D8B030D-6E8A-4147-A177-3AD203B41FA5}">
                      <a16:colId xmlns:a16="http://schemas.microsoft.com/office/drawing/2014/main" val="760220919"/>
                    </a:ext>
                  </a:extLst>
                </a:gridCol>
                <a:gridCol w="3390542">
                  <a:extLst>
                    <a:ext uri="{9D8B030D-6E8A-4147-A177-3AD203B41FA5}">
                      <a16:colId xmlns:a16="http://schemas.microsoft.com/office/drawing/2014/main" val="2069401811"/>
                    </a:ext>
                  </a:extLst>
                </a:gridCol>
              </a:tblGrid>
              <a:tr h="52144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rgbClr val="333333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368815"/>
                  </a:ext>
                </a:extLst>
              </a:tr>
              <a:tr h="521443"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03329"/>
                  </a:ext>
                </a:extLst>
              </a:tr>
              <a:tr h="521443"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4367952"/>
                  </a:ext>
                </a:extLst>
              </a:tr>
              <a:tr h="521443"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787775"/>
                  </a:ext>
                </a:extLst>
              </a:tr>
              <a:tr h="1303606"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66273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C1C0993-4A5E-4A5D-9E60-4405E4D409C0}"/>
              </a:ext>
            </a:extLst>
          </p:cNvPr>
          <p:cNvSpPr txBox="1"/>
          <p:nvPr/>
        </p:nvSpPr>
        <p:spPr bwMode="black">
          <a:xfrm>
            <a:off x="292606" y="1060704"/>
            <a:ext cx="5181601" cy="512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'{} {}!'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.format(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'Hello'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'world'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D52BBD-FD48-4156-B1BC-AAE2D6CA6FC9}"/>
              </a:ext>
            </a:extLst>
          </p:cNvPr>
          <p:cNvSpPr txBox="1"/>
          <p:nvPr/>
        </p:nvSpPr>
        <p:spPr bwMode="black">
          <a:xfrm>
            <a:off x="5474207" y="1060704"/>
            <a:ext cx="3377187" cy="512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'Hello world!'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D4F84-045D-49B3-B6BB-0602C666F108}"/>
              </a:ext>
            </a:extLst>
          </p:cNvPr>
          <p:cNvSpPr txBox="1"/>
          <p:nvPr/>
        </p:nvSpPr>
        <p:spPr bwMode="black">
          <a:xfrm>
            <a:off x="292606" y="1578864"/>
            <a:ext cx="5181601" cy="512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'{0}{1}{0}{1}'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.format(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'a'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'b'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DE2888-8347-439E-9799-C25CAB091E6C}"/>
              </a:ext>
            </a:extLst>
          </p:cNvPr>
          <p:cNvSpPr txBox="1"/>
          <p:nvPr/>
        </p:nvSpPr>
        <p:spPr bwMode="black">
          <a:xfrm>
            <a:off x="5474207" y="1572768"/>
            <a:ext cx="3377185" cy="512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'</a:t>
            </a:r>
            <a:r>
              <a:rPr lang="en-US" sz="2000" dirty="0" err="1">
                <a:solidFill>
                  <a:srgbClr val="2AA198"/>
                </a:solidFill>
                <a:latin typeface="Consolas" panose="020B0609020204030204" pitchFamily="49" charset="0"/>
              </a:rPr>
              <a:t>abab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'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FB8642-5BD9-414E-AA42-E4F4FE0E9069}"/>
              </a:ext>
            </a:extLst>
          </p:cNvPr>
          <p:cNvSpPr txBox="1"/>
          <p:nvPr/>
        </p:nvSpPr>
        <p:spPr bwMode="black">
          <a:xfrm>
            <a:off x="292606" y="2103120"/>
            <a:ext cx="5167885" cy="505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'Hello {name}'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.format(name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'Carl'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E3FAC9-72B3-4ECA-BC16-A54CFFF6460A}"/>
              </a:ext>
            </a:extLst>
          </p:cNvPr>
          <p:cNvSpPr txBox="1"/>
          <p:nvPr/>
        </p:nvSpPr>
        <p:spPr bwMode="black">
          <a:xfrm>
            <a:off x="5474207" y="2103120"/>
            <a:ext cx="3377185" cy="505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'Hello Carl'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96BC41-08CE-474B-995F-1811D3C54387}"/>
              </a:ext>
            </a:extLst>
          </p:cNvPr>
          <p:cNvSpPr txBox="1"/>
          <p:nvPr/>
        </p:nvSpPr>
        <p:spPr bwMode="black">
          <a:xfrm>
            <a:off x="292606" y="2627376"/>
            <a:ext cx="5181601" cy="505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'[{:7.2f}]'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.format(</a:t>
            </a:r>
            <a:r>
              <a:rPr lang="en-US" sz="2000" dirty="0">
                <a:solidFill>
                  <a:srgbClr val="D33682"/>
                </a:solidFill>
                <a:latin typeface="Consolas" panose="020B0609020204030204" pitchFamily="49" charset="0"/>
              </a:rPr>
              <a:t>123.456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190033-07F3-479D-B777-5746F96B4A9D}"/>
              </a:ext>
            </a:extLst>
          </p:cNvPr>
          <p:cNvSpPr txBox="1"/>
          <p:nvPr/>
        </p:nvSpPr>
        <p:spPr bwMode="black">
          <a:xfrm>
            <a:off x="5474207" y="2627376"/>
            <a:ext cx="3377185" cy="505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'[ 123.46]'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7CCAFC-6B15-4E41-BD16-4B76AA76C324}"/>
              </a:ext>
            </a:extLst>
          </p:cNvPr>
          <p:cNvSpPr txBox="1"/>
          <p:nvPr/>
        </p:nvSpPr>
        <p:spPr bwMode="black">
          <a:xfrm>
            <a:off x="292606" y="3139440"/>
            <a:ext cx="5167885" cy="1310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template 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'</a:t>
            </a:r>
            <a:r>
              <a:rPr lang="en-US" sz="2000" dirty="0">
                <a:solidFill>
                  <a:srgbClr val="CB4B16"/>
                </a:solidFill>
                <a:latin typeface="Consolas" panose="020B0609020204030204" pitchFamily="49" charset="0"/>
              </a:rPr>
              <a:t>{}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CB4B16"/>
                </a:solidFill>
                <a:latin typeface="Consolas" panose="020B0609020204030204" pitchFamily="49" charset="0"/>
              </a:rPr>
              <a:t>{}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'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template.format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'Hello'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'world'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template.format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'Goodbye'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'world'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6C9EAD-9899-4F70-B7EE-9F39EF5EFFC7}"/>
              </a:ext>
            </a:extLst>
          </p:cNvPr>
          <p:cNvSpPr txBox="1"/>
          <p:nvPr/>
        </p:nvSpPr>
        <p:spPr bwMode="black">
          <a:xfrm>
            <a:off x="5474207" y="3133344"/>
            <a:ext cx="3390901" cy="1310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en-US" sz="2000" dirty="0">
              <a:solidFill>
                <a:srgbClr val="2AA198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'Hello world'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'Goodbye world'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25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82591-1CE5-48FA-99FE-1E16DF9B5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f-strings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F62B6-1355-402C-ADA9-F84918F31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608" y="1371600"/>
            <a:ext cx="8572501" cy="1569660"/>
          </a:xfrm>
        </p:spPr>
        <p:txBody>
          <a:bodyPr/>
          <a:lstStyle/>
          <a:p>
            <a:r>
              <a:rPr lang="en-US" dirty="0"/>
              <a:t>Not “format” string, “fast” string</a:t>
            </a:r>
          </a:p>
          <a:p>
            <a:r>
              <a:rPr lang="en-US" dirty="0"/>
              <a:t>About as powerful as % and format()</a:t>
            </a:r>
          </a:p>
          <a:p>
            <a:r>
              <a:rPr lang="en-US" dirty="0"/>
              <a:t>Clear syntax, small character overhead</a:t>
            </a:r>
          </a:p>
          <a:p>
            <a:r>
              <a:rPr lang="en-US" b="1" dirty="0"/>
              <a:t>Cannot </a:t>
            </a:r>
            <a:r>
              <a:rPr lang="en-US" dirty="0"/>
              <a:t>be used as template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32478226"/>
      </p:ext>
    </p:extLst>
  </p:cSld>
  <p:clrMapOvr>
    <a:masterClrMapping/>
  </p:clrMapOvr>
</p:sld>
</file>

<file path=ppt/theme/theme1.xml><?xml version="1.0" encoding="utf-8"?>
<a:theme xmlns:a="http://schemas.openxmlformats.org/drawingml/2006/main" name="Wind River PPT Template_Non_Vertical">
  <a:themeElements>
    <a:clrScheme name="WIND RIVER Template Late 2019">
      <a:dk1>
        <a:srgbClr val="000000"/>
      </a:dk1>
      <a:lt1>
        <a:srgbClr val="FFFFFF"/>
      </a:lt1>
      <a:dk2>
        <a:srgbClr val="333333"/>
      </a:dk2>
      <a:lt2>
        <a:srgbClr val="BFBDC1"/>
      </a:lt2>
      <a:accent1>
        <a:srgbClr val="CC0000"/>
      </a:accent1>
      <a:accent2>
        <a:srgbClr val="465569"/>
      </a:accent2>
      <a:accent3>
        <a:srgbClr val="3379B7"/>
      </a:accent3>
      <a:accent4>
        <a:srgbClr val="617164"/>
      </a:accent4>
      <a:accent5>
        <a:srgbClr val="3C7F3F"/>
      </a:accent5>
      <a:accent6>
        <a:srgbClr val="FFCC33"/>
      </a:accent6>
      <a:hlink>
        <a:srgbClr val="337AB7"/>
      </a:hlink>
      <a:folHlink>
        <a:srgbClr val="337AB7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2"/>
        </a:solidFill>
        <a:ln w="9525">
          <a:noFill/>
          <a:round/>
          <a:headEnd/>
          <a:tailEnd/>
        </a:ln>
        <a:effectLst/>
      </a:spPr>
      <a:bodyPr wrap="square" rtlCol="0" anchor="ctr"/>
      <a:lstStyle>
        <a:defPPr algn="ctr" defTabSz="914400">
          <a:lnSpc>
            <a:spcPct val="90000"/>
          </a:lnSpc>
          <a:spcBef>
            <a:spcPts val="600"/>
          </a:spcBef>
          <a:defRPr sz="2000" dirty="0" err="1" smtClean="0">
            <a:solidFill>
              <a:schemeClr val="bg1"/>
            </a:solidFill>
            <a:latin typeface="+mn-lt"/>
            <a:ea typeface="ＭＳ Ｐゴシック" charset="0"/>
            <a:cs typeface="ＭＳ Ｐゴシック" charset="0"/>
          </a:defRPr>
        </a:defPPr>
      </a:lstStyle>
    </a:spDef>
    <a:lnDef>
      <a:spPr bwMode="auto">
        <a:solidFill>
          <a:schemeClr val="accent2"/>
        </a:solidFill>
        <a:ln w="1270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 bwMode="black">
        <a:noFill/>
        <a:ln>
          <a:noFill/>
        </a:ln>
        <a:extLst>
          <a:ext uri="{909E8E84-426E-40dd-AFC4-6F175D3DCCD1}">
            <a14:hiddenFill xmlns:a14="http://schemas.microsoft.com/office/drawing/2010/main" xmlns="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xmlns="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indent="0">
          <a:lnSpc>
            <a:spcPct val="90000"/>
          </a:lnSpc>
          <a:spcBef>
            <a:spcPts val="600"/>
          </a:spcBef>
          <a:buNone/>
          <a:defRPr sz="2000" dirty="0" err="1" smtClean="0">
            <a:solidFill>
              <a:schemeClr val="bg1"/>
            </a:solidFill>
            <a:latin typeface="+mn-lt"/>
          </a:defRPr>
        </a:defPPr>
      </a:lstStyle>
    </a:txDef>
  </a:objectDefaults>
  <a:extraClrSchemeLst>
    <a:extraClrScheme>
      <a:clrScheme name="Wind River">
        <a:dk1>
          <a:srgbClr val="5F5F5F"/>
        </a:dk1>
        <a:lt1>
          <a:srgbClr val="FFFFFF"/>
        </a:lt1>
        <a:dk2>
          <a:srgbClr val="000000"/>
        </a:dk2>
        <a:lt2>
          <a:srgbClr val="336699"/>
        </a:lt2>
        <a:accent1>
          <a:srgbClr val="CC0000"/>
        </a:accent1>
        <a:accent2>
          <a:srgbClr val="FFCC33"/>
        </a:accent2>
        <a:accent3>
          <a:srgbClr val="336666"/>
        </a:accent3>
        <a:accent4>
          <a:srgbClr val="CC9966"/>
        </a:accent4>
        <a:accent5>
          <a:srgbClr val="80613F"/>
        </a:accent5>
        <a:accent6>
          <a:srgbClr val="3D7F3F"/>
        </a:accent6>
        <a:hlink>
          <a:srgbClr val="297065"/>
        </a:hlink>
        <a:folHlink>
          <a:srgbClr val="80613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Wind River PPT Template 2019 NEW_WHITE_16-9" id="{466EB680-7600-3046-BC36-7955FE63ACD5}" vid="{5D6DB0A2-9F38-9445-B8B5-F423F1E05F81}"/>
    </a:ext>
  </a:extLst>
</a:theme>
</file>

<file path=ppt/theme/theme2.xml><?xml version="1.0" encoding="utf-8"?>
<a:theme xmlns:a="http://schemas.openxmlformats.org/drawingml/2006/main" name="1_Wind River PPT Template_Non_Vertical">
  <a:themeElements>
    <a:clrScheme name="WIND RIVER Template Late 2019">
      <a:dk1>
        <a:srgbClr val="000000"/>
      </a:dk1>
      <a:lt1>
        <a:srgbClr val="FFFFFF"/>
      </a:lt1>
      <a:dk2>
        <a:srgbClr val="333333"/>
      </a:dk2>
      <a:lt2>
        <a:srgbClr val="BFBDC1"/>
      </a:lt2>
      <a:accent1>
        <a:srgbClr val="CC0000"/>
      </a:accent1>
      <a:accent2>
        <a:srgbClr val="465569"/>
      </a:accent2>
      <a:accent3>
        <a:srgbClr val="3379B7"/>
      </a:accent3>
      <a:accent4>
        <a:srgbClr val="617164"/>
      </a:accent4>
      <a:accent5>
        <a:srgbClr val="3C7F3F"/>
      </a:accent5>
      <a:accent6>
        <a:srgbClr val="FFCC33"/>
      </a:accent6>
      <a:hlink>
        <a:srgbClr val="337AB7"/>
      </a:hlink>
      <a:folHlink>
        <a:srgbClr val="337AB7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2"/>
        </a:solidFill>
        <a:ln w="9525">
          <a:noFill/>
          <a:round/>
          <a:headEnd/>
          <a:tailEnd/>
        </a:ln>
        <a:effectLst/>
      </a:spPr>
      <a:bodyPr wrap="square" rtlCol="0" anchor="ctr"/>
      <a:lstStyle>
        <a:defPPr algn="ctr" defTabSz="914400">
          <a:lnSpc>
            <a:spcPct val="90000"/>
          </a:lnSpc>
          <a:spcBef>
            <a:spcPts val="600"/>
          </a:spcBef>
          <a:defRPr sz="2000" dirty="0" err="1" smtClean="0">
            <a:solidFill>
              <a:schemeClr val="bg1"/>
            </a:solidFill>
            <a:latin typeface="+mn-lt"/>
            <a:ea typeface="ＭＳ Ｐゴシック" charset="0"/>
            <a:cs typeface="ＭＳ Ｐゴシック" charset="0"/>
          </a:defRPr>
        </a:defPPr>
      </a:lstStyle>
    </a:spDef>
    <a:lnDef>
      <a:spPr bwMode="auto">
        <a:solidFill>
          <a:schemeClr val="accent2"/>
        </a:solidFill>
        <a:ln w="1270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 bwMode="black">
        <a:noFill/>
        <a:ln>
          <a:noFill/>
        </a:ln>
        <a:extLst>
          <a:ext uri="{909E8E84-426E-40dd-AFC4-6F175D3DCCD1}">
            <a14:hiddenFill xmlns=""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=""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indent="0">
          <a:lnSpc>
            <a:spcPct val="90000"/>
          </a:lnSpc>
          <a:spcBef>
            <a:spcPts val="600"/>
          </a:spcBef>
          <a:buNone/>
          <a:defRPr sz="2000" dirty="0" err="1" smtClean="0">
            <a:solidFill>
              <a:schemeClr val="bg1"/>
            </a:solidFill>
            <a:latin typeface="+mn-lt"/>
          </a:defRPr>
        </a:defPPr>
      </a:lstStyle>
    </a:txDef>
  </a:objectDefaults>
  <a:extraClrSchemeLst>
    <a:extraClrScheme>
      <a:clrScheme name="Wind River">
        <a:dk1>
          <a:srgbClr val="5F5F5F"/>
        </a:dk1>
        <a:lt1>
          <a:srgbClr val="FFFFFF"/>
        </a:lt1>
        <a:dk2>
          <a:srgbClr val="000000"/>
        </a:dk2>
        <a:lt2>
          <a:srgbClr val="336699"/>
        </a:lt2>
        <a:accent1>
          <a:srgbClr val="CC0000"/>
        </a:accent1>
        <a:accent2>
          <a:srgbClr val="FFCC33"/>
        </a:accent2>
        <a:accent3>
          <a:srgbClr val="336666"/>
        </a:accent3>
        <a:accent4>
          <a:srgbClr val="CC9966"/>
        </a:accent4>
        <a:accent5>
          <a:srgbClr val="80613F"/>
        </a:accent5>
        <a:accent6>
          <a:srgbClr val="3D7F3F"/>
        </a:accent6>
        <a:hlink>
          <a:srgbClr val="297065"/>
        </a:hlink>
        <a:folHlink>
          <a:srgbClr val="80613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Wind River PPT Template 2019 NEW_WHITE_16-9" id="{466EB680-7600-3046-BC36-7955FE63ACD5}" vid="{5838D87C-1FEC-5943-8CA1-F9CD466B4392}"/>
    </a:ext>
  </a:extLst>
</a:theme>
</file>

<file path=ppt/theme/theme3.xml><?xml version="1.0" encoding="utf-8"?>
<a:theme xmlns:a="http://schemas.openxmlformats.org/drawingml/2006/main" name="Office Theme">
  <a:themeElements>
    <a:clrScheme name="Wind River">
      <a:dk1>
        <a:srgbClr val="5F5F5F"/>
      </a:dk1>
      <a:lt1>
        <a:srgbClr val="FFFFFF"/>
      </a:lt1>
      <a:dk2>
        <a:srgbClr val="000000"/>
      </a:dk2>
      <a:lt2>
        <a:srgbClr val="336699"/>
      </a:lt2>
      <a:accent1>
        <a:srgbClr val="CC0000"/>
      </a:accent1>
      <a:accent2>
        <a:srgbClr val="FFCC33"/>
      </a:accent2>
      <a:accent3>
        <a:srgbClr val="336666"/>
      </a:accent3>
      <a:accent4>
        <a:srgbClr val="CC9966"/>
      </a:accent4>
      <a:accent5>
        <a:srgbClr val="80613F"/>
      </a:accent5>
      <a:accent6>
        <a:srgbClr val="3D7F3F"/>
      </a:accent6>
      <a:hlink>
        <a:srgbClr val="297065"/>
      </a:hlink>
      <a:folHlink>
        <a:srgbClr val="80613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Wind River">
      <a:dk1>
        <a:srgbClr val="5F5F5F"/>
      </a:dk1>
      <a:lt1>
        <a:srgbClr val="FFFFFF"/>
      </a:lt1>
      <a:dk2>
        <a:srgbClr val="000000"/>
      </a:dk2>
      <a:lt2>
        <a:srgbClr val="336699"/>
      </a:lt2>
      <a:accent1>
        <a:srgbClr val="CC0000"/>
      </a:accent1>
      <a:accent2>
        <a:srgbClr val="FFCC33"/>
      </a:accent2>
      <a:accent3>
        <a:srgbClr val="336666"/>
      </a:accent3>
      <a:accent4>
        <a:srgbClr val="CC9966"/>
      </a:accent4>
      <a:accent5>
        <a:srgbClr val="80613F"/>
      </a:accent5>
      <a:accent6>
        <a:srgbClr val="3D7F3F"/>
      </a:accent6>
      <a:hlink>
        <a:srgbClr val="297065"/>
      </a:hlink>
      <a:folHlink>
        <a:srgbClr val="80613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Wind River PPT Template_Non_Vertical</Template>
  <TotalTime>370</TotalTime>
  <Words>875</Words>
  <Application>Microsoft Office PowerPoint</Application>
  <PresentationFormat>On-screen Show (16:9)</PresentationFormat>
  <Paragraphs>139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Consolas</vt:lpstr>
      <vt:lpstr>Wingdings</vt:lpstr>
      <vt:lpstr>Wind River PPT Template_Non_Vertical</vt:lpstr>
      <vt:lpstr>1_Wind River PPT Template_Non_Vertical</vt:lpstr>
      <vt:lpstr>String Formatting Methods</vt:lpstr>
      <vt:lpstr>What are we trying to do? What are we trying to accomplish? </vt:lpstr>
      <vt:lpstr>Types of string formatting available in python</vt:lpstr>
      <vt:lpstr>String Concatenation (simplest method)</vt:lpstr>
      <vt:lpstr>Percent formatting</vt:lpstr>
      <vt:lpstr>Percent formatting (syntax, examples)</vt:lpstr>
      <vt:lpstr>String format() method</vt:lpstr>
      <vt:lpstr>String format() method (syntax)</vt:lpstr>
      <vt:lpstr>f-strings</vt:lpstr>
      <vt:lpstr>f-strings (syntax)</vt:lpstr>
      <vt:lpstr>Template class</vt:lpstr>
      <vt:lpstr>When to use each method?</vt:lpstr>
      <vt:lpstr>Runtime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 RIVER PRESENTATION GUIDELINES</dc:title>
  <dc:creator>Ene, Sinziana</dc:creator>
  <cp:keywords>Wind River PPT Template SKO</cp:keywords>
  <cp:lastModifiedBy>Cramer, Calvin</cp:lastModifiedBy>
  <cp:revision>64</cp:revision>
  <dcterms:created xsi:type="dcterms:W3CDTF">2020-01-07T07:41:35Z</dcterms:created>
  <dcterms:modified xsi:type="dcterms:W3CDTF">2020-11-13T23:25:56Z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ServerID">
    <vt:lpwstr>7cef1815-9ab8-4d94-a10b-e5437e9435f9</vt:lpwstr>
  </property>
  <property fmtid="{D5CDD505-2E9C-101B-9397-08002B2CF9AE}" pid="3" name="Offisync_UpdateToken">
    <vt:lpwstr>10</vt:lpwstr>
  </property>
  <property fmtid="{D5CDD505-2E9C-101B-9397-08002B2CF9AE}" pid="4" name="Jive_LatestUserAccountName">
    <vt:lpwstr>CCramer</vt:lpwstr>
  </property>
  <property fmtid="{D5CDD505-2E9C-101B-9397-08002B2CF9AE}" pid="5" name="Jive_VersionGuid">
    <vt:lpwstr>c6c2cb20-ebe0-4e01-81f7-51f18b7e26ba</vt:lpwstr>
  </property>
  <property fmtid="{D5CDD505-2E9C-101B-9397-08002B2CF9AE}" pid="6" name="Offisync_ProviderInitializationData">
    <vt:lpwstr>https://jive.windriver.com</vt:lpwstr>
  </property>
  <property fmtid="{D5CDD505-2E9C-101B-9397-08002B2CF9AE}" pid="7" name="Offisync_UniqueId">
    <vt:lpwstr>53957</vt:lpwstr>
  </property>
</Properties>
</file>