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6544" r:id="rId1"/>
    <p:sldMasterId id="2147486570" r:id="rId2"/>
  </p:sldMasterIdLst>
  <p:notesMasterIdLst>
    <p:notesMasterId r:id="rId16"/>
  </p:notesMasterIdLst>
  <p:handoutMasterIdLst>
    <p:handoutMasterId r:id="rId17"/>
  </p:handoutMasterIdLst>
  <p:sldIdLst>
    <p:sldId id="405" r:id="rId3"/>
    <p:sldId id="257" r:id="rId4"/>
    <p:sldId id="258" r:id="rId5"/>
    <p:sldId id="259" r:id="rId6"/>
    <p:sldId id="262" r:id="rId7"/>
    <p:sldId id="406" r:id="rId8"/>
    <p:sldId id="263" r:id="rId9"/>
    <p:sldId id="408" r:id="rId10"/>
    <p:sldId id="264" r:id="rId11"/>
    <p:sldId id="409" r:id="rId12"/>
    <p:sldId id="407" r:id="rId13"/>
    <p:sldId id="261" r:id="rId14"/>
    <p:sldId id="410" r:id="rId15"/>
  </p:sldIdLst>
  <p:sldSz cx="9144000" cy="5143500" type="screen16x9"/>
  <p:notesSz cx="7023100" cy="93091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mer, Calvin" initials="CC" lastIdx="2" clrIdx="0">
    <p:extLst>
      <p:ext uri="{19B8F6BF-5375-455C-9EA6-DF929625EA0E}">
        <p15:presenceInfo xmlns:p15="http://schemas.microsoft.com/office/powerpoint/2012/main" userId="S::Calvin.Cramer@windriver.com::2a5d0f9f-f440-4a1d-b4d2-cf8c83c610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6"/>
    <a:srgbClr val="FF3B3B"/>
    <a:srgbClr val="FF5353"/>
    <a:srgbClr val="FFF7D5"/>
    <a:srgbClr val="D33682"/>
    <a:srgbClr val="333333"/>
    <a:srgbClr val="090909"/>
    <a:srgbClr val="B80005"/>
    <a:srgbClr val="A6A6A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9" autoAdjust="0"/>
    <p:restoredTop sz="93596" autoAdjust="0"/>
  </p:normalViewPr>
  <p:slideViewPr>
    <p:cSldViewPr snapToGrid="0">
      <p:cViewPr>
        <p:scale>
          <a:sx n="150" d="100"/>
          <a:sy n="150" d="100"/>
        </p:scale>
        <p:origin x="636" y="30"/>
      </p:cViewPr>
      <p:guideLst>
        <p:guide orient="horz" pos="9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2010" y="-11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2016 Wind River. All Rights Reserved.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13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5950" y="692150"/>
            <a:ext cx="5811794" cy="3270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2016 Wind River. All Rights Reserved.</a:t>
            </a: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609600" y="4421188"/>
            <a:ext cx="5814646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4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90000"/>
      </a:lnSpc>
      <a:spcBef>
        <a:spcPts val="900"/>
      </a:spcBef>
      <a:spcAft>
        <a:spcPts val="0"/>
      </a:spcAft>
      <a:buClrTx/>
      <a:buSzTx/>
      <a:buFontTx/>
      <a:buNone/>
      <a:tabLst/>
      <a:defRPr sz="1200" b="0" kern="1200" baseline="0">
        <a:solidFill>
          <a:schemeClr val="tx2"/>
        </a:solidFill>
        <a:latin typeface="+mn-lt"/>
        <a:ea typeface="+mn-ea"/>
        <a:cs typeface="+mn-cs"/>
      </a:defRPr>
    </a:lvl1pPr>
    <a:lvl2pPr marL="287338" marR="0" indent="-169863" algn="l" defTabSz="914400" rtl="0" eaLnBrk="1" fontAlgn="auto" latinLnBrk="0" hangingPunct="1">
      <a:lnSpc>
        <a:spcPct val="90000"/>
      </a:lnSpc>
      <a:spcBef>
        <a:spcPts val="6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2pPr>
    <a:lvl3pPr marL="5778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3pPr>
    <a:lvl4pPr marL="8572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4pPr>
    <a:lvl5pPr marL="1144588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variables (data)</a:t>
            </a:r>
          </a:p>
          <a:p>
            <a:r>
              <a:rPr lang="en-US" dirty="0"/>
              <a:t>Want to put these variables in a string</a:t>
            </a:r>
          </a:p>
          <a:p>
            <a:r>
              <a:rPr lang="en-US" dirty="0"/>
              <a:t>May want to print with fixed width, format numbers in a certain way, or change the number base.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methods available</a:t>
            </a:r>
          </a:p>
        </p:txBody>
      </p:sp>
    </p:spTree>
    <p:extLst>
      <p:ext uri="{BB962C8B-B14F-4D97-AF65-F5344CB8AC3E}">
        <p14:creationId xmlns:p14="http://schemas.microsoft.com/office/powerpoint/2010/main" val="69379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when have two operands </a:t>
            </a:r>
          </a:p>
        </p:txBody>
      </p:sp>
    </p:spTree>
    <p:extLst>
      <p:ext uri="{BB962C8B-B14F-4D97-AF65-F5344CB8AC3E}">
        <p14:creationId xmlns:p14="http://schemas.microsoft.com/office/powerpoint/2010/main" val="92691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VERY similar to percent formatting, just in different place</a:t>
            </a:r>
          </a:p>
        </p:txBody>
      </p:sp>
    </p:spTree>
    <p:extLst>
      <p:ext uri="{BB962C8B-B14F-4D97-AF65-F5344CB8AC3E}">
        <p14:creationId xmlns:p14="http://schemas.microsoft.com/office/powerpoint/2010/main" val="299664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Cannot be used as a template (directly as a variable, can easily do from a function</a:t>
            </a:r>
          </a:p>
        </p:txBody>
      </p:sp>
    </p:spTree>
    <p:extLst>
      <p:ext uri="{BB962C8B-B14F-4D97-AF65-F5344CB8AC3E}">
        <p14:creationId xmlns:p14="http://schemas.microsoft.com/office/powerpoint/2010/main" val="10824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similar to string format syntax</a:t>
            </a:r>
          </a:p>
          <a:p>
            <a:r>
              <a:rPr lang="en-US" dirty="0"/>
              <a:t>Since we no longer use keywords, but the variable identifiers themselves, we can’t put keywords in multiple times like in percent or string format function formatting.</a:t>
            </a:r>
          </a:p>
          <a:p>
            <a:r>
              <a:rPr lang="en-US" dirty="0"/>
              <a:t>Keep in mind format groups are expressions</a:t>
            </a:r>
          </a:p>
        </p:txBody>
      </p:sp>
    </p:spTree>
    <p:extLst>
      <p:ext uri="{BB962C8B-B14F-4D97-AF65-F5344CB8AC3E}">
        <p14:creationId xmlns:p14="http://schemas.microsoft.com/office/powerpoint/2010/main" val="425790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Simplest is concatenation, especially for two operands</a:t>
            </a:r>
          </a:p>
          <a:p>
            <a:endParaRPr lang="en-US" dirty="0"/>
          </a:p>
          <a:p>
            <a:r>
              <a:rPr lang="en-US" dirty="0"/>
              <a:t>Fastest is f-strings, which we’ll see later</a:t>
            </a:r>
          </a:p>
          <a:p>
            <a:endParaRPr lang="en-US" dirty="0"/>
          </a:p>
          <a:p>
            <a:r>
              <a:rPr lang="en-US" dirty="0"/>
              <a:t>The simplest syntax is also f-strings, since they have the least amount of character overhead</a:t>
            </a:r>
          </a:p>
          <a:p>
            <a:endParaRPr lang="en-US" dirty="0"/>
          </a:p>
          <a:p>
            <a:r>
              <a:rPr lang="en-US" dirty="0"/>
              <a:t>Percent formatting is available in python 2 and 3, is the oldest formatting method available</a:t>
            </a:r>
          </a:p>
          <a:p>
            <a:endParaRPr lang="en-US" dirty="0"/>
          </a:p>
          <a:p>
            <a:r>
              <a:rPr lang="en-US" dirty="0"/>
              <a:t>Templating is best with string format method.</a:t>
            </a:r>
          </a:p>
          <a:p>
            <a:endParaRPr lang="en-US" dirty="0"/>
          </a:p>
          <a:p>
            <a:r>
              <a:rPr lang="en-US" dirty="0"/>
              <a:t>It’s down to preference, but I try to use f-strings first, and if f-strings can’t do what I need, I’ll fallback on string format function.</a:t>
            </a:r>
          </a:p>
        </p:txBody>
      </p:sp>
    </p:spTree>
    <p:extLst>
      <p:ext uri="{BB962C8B-B14F-4D97-AF65-F5344CB8AC3E}">
        <p14:creationId xmlns:p14="http://schemas.microsoft.com/office/powerpoint/2010/main" val="396103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 bwMode="gray">
          <a:xfrm>
            <a:off x="386432" y="49342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CA283-E36F-874B-956E-601B46BEB80F}"/>
              </a:ext>
            </a:extLst>
          </p:cNvPr>
          <p:cNvSpPr/>
          <p:nvPr userDrawn="1"/>
        </p:nvSpPr>
        <p:spPr bwMode="gray">
          <a:xfrm>
            <a:off x="283535" y="280752"/>
            <a:ext cx="8576931" cy="4454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4D055-0DE4-294C-8D2B-EDA0489A9678}"/>
              </a:ext>
            </a:extLst>
          </p:cNvPr>
          <p:cNvCxnSpPr/>
          <p:nvPr userDrawn="1"/>
        </p:nvCxnSpPr>
        <p:spPr bwMode="gray">
          <a:xfrm flipH="1">
            <a:off x="1975559" y="4488798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>
              <a:gsLst>
                <a:gs pos="0">
                  <a:schemeClr val="bg2"/>
                </a:gs>
                <a:gs pos="30000">
                  <a:schemeClr val="bg1">
                    <a:lumMod val="20000"/>
                    <a:lumOff val="80000"/>
                    <a:alpha val="70000"/>
                  </a:schemeClr>
                </a:gs>
                <a:gs pos="99000">
                  <a:schemeClr val="tx1"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7A4D4E2-E7CB-E944-A891-2FD946B1D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091" y="4339804"/>
            <a:ext cx="655375" cy="3952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803D29-F96E-F541-9D7F-5E84D3DB5A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940" y="894701"/>
            <a:ext cx="7948723" cy="1231106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 defTabSz="457083">
              <a:lnSpc>
                <a:spcPct val="100000"/>
              </a:lnSpc>
              <a:defRPr/>
            </a:pPr>
            <a:r>
              <a:rPr lang="en-US" sz="4000" b="1" dirty="0">
                <a:solidFill>
                  <a:schemeClr val="bg1"/>
                </a:solidFill>
                <a:ea typeface="Intel Clear Pro" charset="0"/>
                <a:cs typeface="Intel Clear Pro" charset="0"/>
              </a:rPr>
              <a:t>PRESENTATION TITLE SLIDE GRAY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0435-2B48-D547-931B-852F73C3C0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6939" y="2415560"/>
            <a:ext cx="7948724" cy="184666"/>
          </a:xfrm>
        </p:spPr>
        <p:txBody>
          <a:bodyPr/>
          <a:lstStyle>
            <a:lvl1pPr marL="0" indent="0">
              <a:buNone/>
              <a:defRPr sz="1200" b="0" spc="300">
                <a:solidFill>
                  <a:schemeClr val="bg1"/>
                </a:solidFill>
              </a:defRPr>
            </a:lvl1pPr>
          </a:lstStyle>
          <a:p>
            <a:pPr defTabSz="457083">
              <a:lnSpc>
                <a:spcPct val="100000"/>
              </a:lnSpc>
              <a:defRPr/>
            </a:pPr>
            <a:r>
              <a:rPr lang="en-US" sz="1200" b="0" kern="0" spc="300" dirty="0">
                <a:ea typeface="Intel Clear Pro" charset="0"/>
                <a:cs typeface="Intel Clear Pro" charset="0"/>
              </a:rPr>
              <a:t>PRESENTER’S NAME | PRESENTER’S TITLE | MM.DD.YYYY</a:t>
            </a:r>
          </a:p>
        </p:txBody>
      </p:sp>
    </p:spTree>
    <p:extLst>
      <p:ext uri="{BB962C8B-B14F-4D97-AF65-F5344CB8AC3E}">
        <p14:creationId xmlns:p14="http://schemas.microsoft.com/office/powerpoint/2010/main" val="214325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 bwMode="gray">
          <a:xfrm>
            <a:off x="386432" y="49342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CA283-E36F-874B-956E-601B46BEB80F}"/>
              </a:ext>
            </a:extLst>
          </p:cNvPr>
          <p:cNvSpPr/>
          <p:nvPr userDrawn="1"/>
        </p:nvSpPr>
        <p:spPr bwMode="gray">
          <a:xfrm>
            <a:off x="283535" y="280752"/>
            <a:ext cx="8576931" cy="4454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4D055-0DE4-294C-8D2B-EDA0489A9678}"/>
              </a:ext>
            </a:extLst>
          </p:cNvPr>
          <p:cNvCxnSpPr/>
          <p:nvPr userDrawn="1"/>
        </p:nvCxnSpPr>
        <p:spPr bwMode="gray">
          <a:xfrm flipH="1">
            <a:off x="1975559" y="4488798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>
              <a:gsLst>
                <a:gs pos="0">
                  <a:schemeClr val="bg2"/>
                </a:gs>
                <a:gs pos="30000">
                  <a:schemeClr val="bg1">
                    <a:lumMod val="20000"/>
                    <a:lumOff val="80000"/>
                    <a:alpha val="70000"/>
                  </a:schemeClr>
                </a:gs>
                <a:gs pos="99000">
                  <a:schemeClr val="tx1"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7A4D4E2-E7CB-E944-A891-2FD946B1D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091" y="4339804"/>
            <a:ext cx="655375" cy="3952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803D29-F96E-F541-9D7F-5E84D3DB5A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940" y="894701"/>
            <a:ext cx="7948723" cy="1231106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 defTabSz="457083">
              <a:lnSpc>
                <a:spcPct val="100000"/>
              </a:lnSpc>
              <a:defRPr/>
            </a:pPr>
            <a:r>
              <a:rPr lang="en-US" sz="4000" b="1" dirty="0">
                <a:solidFill>
                  <a:schemeClr val="bg1"/>
                </a:solidFill>
                <a:ea typeface="Intel Clear Pro" charset="0"/>
                <a:cs typeface="Intel Clear Pro" charset="0"/>
              </a:rPr>
              <a:t>PRESENTATION TITLE SLIDE GRAY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0435-2B48-D547-931B-852F73C3C0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6939" y="2415560"/>
            <a:ext cx="7948724" cy="184666"/>
          </a:xfrm>
        </p:spPr>
        <p:txBody>
          <a:bodyPr/>
          <a:lstStyle>
            <a:lvl1pPr marL="0" indent="0">
              <a:buNone/>
              <a:defRPr sz="1200" b="0" spc="300">
                <a:solidFill>
                  <a:schemeClr val="bg1"/>
                </a:solidFill>
              </a:defRPr>
            </a:lvl1pPr>
          </a:lstStyle>
          <a:p>
            <a:pPr defTabSz="457083">
              <a:lnSpc>
                <a:spcPct val="100000"/>
              </a:lnSpc>
              <a:defRPr/>
            </a:pPr>
            <a:r>
              <a:rPr lang="en-US" sz="1200" b="0" kern="0" spc="300" dirty="0">
                <a:ea typeface="Intel Clear Pro" charset="0"/>
                <a:cs typeface="Intel Clear Pro" charset="0"/>
              </a:rPr>
              <a:t>PRESENTER’S NAME | PRESENTER’S TITLE | MM.DD.YYYY</a:t>
            </a:r>
          </a:p>
        </p:txBody>
      </p:sp>
    </p:spTree>
    <p:extLst>
      <p:ext uri="{BB962C8B-B14F-4D97-AF65-F5344CB8AC3E}">
        <p14:creationId xmlns:p14="http://schemas.microsoft.com/office/powerpoint/2010/main" val="170250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 bwMode="gray">
          <a:xfrm>
            <a:off x="386432" y="49342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CA283-E36F-874B-956E-601B46BEB80F}"/>
              </a:ext>
            </a:extLst>
          </p:cNvPr>
          <p:cNvSpPr/>
          <p:nvPr userDrawn="1"/>
        </p:nvSpPr>
        <p:spPr bwMode="gray">
          <a:xfrm>
            <a:off x="283535" y="280752"/>
            <a:ext cx="8576931" cy="4454282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4D055-0DE4-294C-8D2B-EDA0489A9678}"/>
              </a:ext>
            </a:extLst>
          </p:cNvPr>
          <p:cNvCxnSpPr/>
          <p:nvPr userDrawn="1"/>
        </p:nvCxnSpPr>
        <p:spPr bwMode="gray">
          <a:xfrm flipH="1">
            <a:off x="1975559" y="4488798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>
              <a:gsLst>
                <a:gs pos="0">
                  <a:schemeClr val="bg2"/>
                </a:gs>
                <a:gs pos="30000">
                  <a:schemeClr val="bg1">
                    <a:lumMod val="20000"/>
                    <a:lumOff val="80000"/>
                    <a:alpha val="70000"/>
                  </a:schemeClr>
                </a:gs>
                <a:gs pos="99000">
                  <a:schemeClr val="tx1"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7A4D4E2-E7CB-E944-A891-2FD946B1D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091" y="4339804"/>
            <a:ext cx="655375" cy="3952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803D29-F96E-F541-9D7F-5E84D3DB5A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940" y="894701"/>
            <a:ext cx="7948723" cy="1231106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 defTabSz="457083">
              <a:lnSpc>
                <a:spcPct val="100000"/>
              </a:lnSpc>
              <a:defRPr/>
            </a:pPr>
            <a:r>
              <a:rPr lang="en-US" sz="4000" b="1" dirty="0">
                <a:solidFill>
                  <a:schemeClr val="bg1"/>
                </a:solidFill>
                <a:ea typeface="Intel Clear Pro" charset="0"/>
                <a:cs typeface="Intel Clear Pro" charset="0"/>
              </a:rPr>
              <a:t>PRESENTATION TITLE SLIDE SLATE BLUE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0435-2B48-D547-931B-852F73C3C0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6939" y="2415560"/>
            <a:ext cx="7948724" cy="184666"/>
          </a:xfrm>
        </p:spPr>
        <p:txBody>
          <a:bodyPr/>
          <a:lstStyle>
            <a:lvl1pPr marL="0" indent="0">
              <a:buNone/>
              <a:defRPr sz="1200" b="0" spc="300">
                <a:solidFill>
                  <a:schemeClr val="bg1"/>
                </a:solidFill>
              </a:defRPr>
            </a:lvl1pPr>
          </a:lstStyle>
          <a:p>
            <a:pPr defTabSz="457083">
              <a:lnSpc>
                <a:spcPct val="100000"/>
              </a:lnSpc>
              <a:defRPr/>
            </a:pPr>
            <a:r>
              <a:rPr lang="en-US" sz="1200" b="0" kern="0" spc="300" dirty="0">
                <a:ea typeface="Intel Clear Pro" charset="0"/>
                <a:cs typeface="Intel Clear Pro" charset="0"/>
              </a:rPr>
              <a:t>PRESENTER’S NAME | PRESENTER’S TITLE | MM.DD.YYYY</a:t>
            </a:r>
          </a:p>
        </p:txBody>
      </p:sp>
    </p:spTree>
    <p:extLst>
      <p:ext uri="{BB962C8B-B14F-4D97-AF65-F5344CB8AC3E}">
        <p14:creationId xmlns:p14="http://schemas.microsoft.com/office/powerpoint/2010/main" val="30746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411480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608" y="411480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91440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chemeClr val="bg2">
                    <a:lumMod val="50000"/>
                  </a:schemeClr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411480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91440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rgbClr val="5F5F5F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1" y="1371600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411480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91440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rgbClr val="5F5F5F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411480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 bwMode="gray">
          <a:xfrm>
            <a:off x="386432" y="49342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CA283-E36F-874B-956E-601B46BEB80F}"/>
              </a:ext>
            </a:extLst>
          </p:cNvPr>
          <p:cNvSpPr/>
          <p:nvPr userDrawn="1"/>
        </p:nvSpPr>
        <p:spPr bwMode="gray">
          <a:xfrm>
            <a:off x="283535" y="280752"/>
            <a:ext cx="8576931" cy="4454282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4D055-0DE4-294C-8D2B-EDA0489A9678}"/>
              </a:ext>
            </a:extLst>
          </p:cNvPr>
          <p:cNvCxnSpPr/>
          <p:nvPr userDrawn="1"/>
        </p:nvCxnSpPr>
        <p:spPr bwMode="gray">
          <a:xfrm flipH="1">
            <a:off x="1975559" y="4488798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>
              <a:gsLst>
                <a:gs pos="0">
                  <a:schemeClr val="bg2"/>
                </a:gs>
                <a:gs pos="30000">
                  <a:schemeClr val="bg1">
                    <a:lumMod val="20000"/>
                    <a:lumOff val="80000"/>
                    <a:alpha val="70000"/>
                  </a:schemeClr>
                </a:gs>
                <a:gs pos="99000">
                  <a:schemeClr val="tx1"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7A4D4E2-E7CB-E944-A891-2FD946B1D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091" y="4339804"/>
            <a:ext cx="655375" cy="3952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803D29-F96E-F541-9D7F-5E84D3DB5A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940" y="894701"/>
            <a:ext cx="7948723" cy="1231106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 defTabSz="457083">
              <a:lnSpc>
                <a:spcPct val="100000"/>
              </a:lnSpc>
              <a:defRPr/>
            </a:pPr>
            <a:r>
              <a:rPr lang="en-US" sz="4000" b="1" dirty="0">
                <a:solidFill>
                  <a:schemeClr val="bg1"/>
                </a:solidFill>
                <a:ea typeface="Intel Clear Pro" charset="0"/>
                <a:cs typeface="Intel Clear Pro" charset="0"/>
              </a:rPr>
              <a:t>PRESENTATION TITLE SLIDE SLATE BLUE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0435-2B48-D547-931B-852F73C3C0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6939" y="2415560"/>
            <a:ext cx="7948724" cy="184666"/>
          </a:xfrm>
        </p:spPr>
        <p:txBody>
          <a:bodyPr/>
          <a:lstStyle>
            <a:lvl1pPr marL="0" indent="0">
              <a:buNone/>
              <a:defRPr sz="1200" b="0" spc="300">
                <a:solidFill>
                  <a:schemeClr val="bg1"/>
                </a:solidFill>
              </a:defRPr>
            </a:lvl1pPr>
          </a:lstStyle>
          <a:p>
            <a:pPr defTabSz="457083">
              <a:lnSpc>
                <a:spcPct val="100000"/>
              </a:lnSpc>
              <a:defRPr/>
            </a:pPr>
            <a:r>
              <a:rPr lang="en-US" sz="1200" b="0" kern="0" spc="300" dirty="0">
                <a:ea typeface="Intel Clear Pro" charset="0"/>
                <a:cs typeface="Intel Clear Pro" charset="0"/>
              </a:rPr>
              <a:t>PRESENTER’S NAME | PRESENTER’S TITLE | MM.DD.YYYY</a:t>
            </a:r>
          </a:p>
        </p:txBody>
      </p:sp>
    </p:spTree>
    <p:extLst>
      <p:ext uri="{BB962C8B-B14F-4D97-AF65-F5344CB8AC3E}">
        <p14:creationId xmlns:p14="http://schemas.microsoft.com/office/powerpoint/2010/main" val="17102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608" y="412554"/>
            <a:ext cx="8572501" cy="323165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1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608" y="411480"/>
            <a:ext cx="8572501" cy="323165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82296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chemeClr val="bg2">
                    <a:lumMod val="50000"/>
                  </a:schemeClr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143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608" y="411480"/>
            <a:ext cx="8572501" cy="323165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82296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rgbClr val="5F5F5F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1" y="1371600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47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411480"/>
            <a:ext cx="8572501" cy="323165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82296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rgbClr val="5F5F5F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271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6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4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31BE-21C1-4A0F-93E3-1E270BA8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CD6E-B153-4B4C-9EAC-B2A40021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71600"/>
            <a:ext cx="8572501" cy="1368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DB8BB-FE31-41C1-BFB5-493BA83D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7AA3-9FCC-4FE2-89B8-AC573E8A1B2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74809-4F6D-4536-BEBB-4C4D9BE6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2C1D-67AB-4003-8C1A-056283D7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507-167F-4AA0-AFC3-551C7FB40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92608" y="1371600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962900" y="4959304"/>
            <a:ext cx="975044" cy="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 userDrawn="1"/>
        </p:nvSpPr>
        <p:spPr bwMode="gray">
          <a:xfrm flipV="1">
            <a:off x="-2382" y="895349"/>
            <a:ext cx="8460581" cy="31432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92608" y="411480"/>
            <a:ext cx="85725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/>
              <a:t>CLICK TO ADD TITLE</a:t>
            </a:r>
          </a:p>
        </p:txBody>
      </p:sp>
      <p:sp>
        <p:nvSpPr>
          <p:cNvPr id="101" name="TextBox 100"/>
          <p:cNvSpPr txBox="1"/>
          <p:nvPr userDrawn="1"/>
        </p:nvSpPr>
        <p:spPr bwMode="gray">
          <a:xfrm>
            <a:off x="277219" y="4914053"/>
            <a:ext cx="11060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chemeClr val="bg2"/>
                </a:solidFill>
                <a:latin typeface="Arial"/>
              </a:rPr>
              <a:pPr/>
              <a:t>‹#›</a:t>
            </a:fld>
            <a:endParaRPr lang="en-US" sz="7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86" name="TextBox 85"/>
          <p:cNvSpPr txBox="1"/>
          <p:nvPr userDrawn="1"/>
        </p:nvSpPr>
        <p:spPr bwMode="gray">
          <a:xfrm>
            <a:off x="503755" y="49393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 flipH="1">
            <a:off x="2259092" y="4909921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 flip="none" rotWithShape="1">
              <a:gsLst>
                <a:gs pos="0">
                  <a:schemeClr val="bg1">
                    <a:lumMod val="60000"/>
                    <a:lumOff val="40000"/>
                    <a:alpha val="59000"/>
                  </a:schemeClr>
                </a:gs>
                <a:gs pos="30000">
                  <a:schemeClr val="bg1">
                    <a:lumMod val="60000"/>
                    <a:lumOff val="40000"/>
                    <a:alpha val="50000"/>
                  </a:schemeClr>
                </a:gs>
                <a:gs pos="99000">
                  <a:schemeClr val="tx1">
                    <a:alpha val="2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7D16478-2AE8-4A4F-8ACC-043E70068B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8700" y="4758813"/>
            <a:ext cx="658368" cy="39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65" r:id="rId3"/>
    <p:sldLayoutId id="2147486561" r:id="rId4"/>
    <p:sldLayoutId id="2147486566" r:id="rId5"/>
    <p:sldLayoutId id="2147486562" r:id="rId6"/>
    <p:sldLayoutId id="2147486564" r:id="rId7"/>
    <p:sldLayoutId id="2147486568" r:id="rId8"/>
    <p:sldLayoutId id="214748658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400" b="1" smtClean="0">
          <a:solidFill>
            <a:schemeClr val="accent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aseline="0">
          <a:solidFill>
            <a:schemeClr val="tx2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800">
          <a:solidFill>
            <a:schemeClr val="tx2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tx2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92608" y="1371600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962900" y="4959304"/>
            <a:ext cx="975044" cy="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 userDrawn="1"/>
        </p:nvSpPr>
        <p:spPr bwMode="gray">
          <a:xfrm flipV="1">
            <a:off x="-2382" y="895349"/>
            <a:ext cx="8460581" cy="31432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95274" y="411480"/>
            <a:ext cx="85725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/>
              <a:t>CLICK TO ADD TITLE</a:t>
            </a:r>
          </a:p>
        </p:txBody>
      </p:sp>
      <p:sp>
        <p:nvSpPr>
          <p:cNvPr id="101" name="TextBox 100"/>
          <p:cNvSpPr txBox="1"/>
          <p:nvPr userDrawn="1"/>
        </p:nvSpPr>
        <p:spPr bwMode="gray">
          <a:xfrm>
            <a:off x="277219" y="4914053"/>
            <a:ext cx="11060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chemeClr val="bg2"/>
                </a:solidFill>
                <a:latin typeface="Arial"/>
              </a:rPr>
              <a:pPr/>
              <a:t>‹#›</a:t>
            </a:fld>
            <a:endParaRPr lang="en-US" sz="7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 userDrawn="1"/>
        </p:nvSpPr>
        <p:spPr bwMode="black">
          <a:xfrm>
            <a:off x="3901440" y="68072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2000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5" name="Picture 84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48" r="8652" b="18152"/>
          <a:stretch/>
        </p:blipFill>
        <p:spPr>
          <a:xfrm>
            <a:off x="3407164" y="4841411"/>
            <a:ext cx="2320749" cy="228137"/>
          </a:xfrm>
          <a:prstGeom prst="rect">
            <a:avLst/>
          </a:prstGeom>
        </p:spPr>
      </p:pic>
      <p:sp>
        <p:nvSpPr>
          <p:cNvPr id="86" name="TextBox 85"/>
          <p:cNvSpPr txBox="1"/>
          <p:nvPr userDrawn="1"/>
        </p:nvSpPr>
        <p:spPr bwMode="gray">
          <a:xfrm>
            <a:off x="503755" y="49393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7A67DF-BD11-3C48-AD8F-406C0B03027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7508" y="4758813"/>
            <a:ext cx="656492" cy="38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85" r:id="rId1"/>
    <p:sldLayoutId id="2147486586" r:id="rId2"/>
    <p:sldLayoutId id="2147486572" r:id="rId3"/>
    <p:sldLayoutId id="2147486573" r:id="rId4"/>
    <p:sldLayoutId id="2147486574" r:id="rId5"/>
    <p:sldLayoutId id="2147486575" r:id="rId6"/>
    <p:sldLayoutId id="2147486576" r:id="rId7"/>
    <p:sldLayoutId id="2147486577" r:id="rId8"/>
    <p:sldLayoutId id="214748657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400" b="1" smtClean="0">
          <a:solidFill>
            <a:schemeClr val="tx2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aseline="0">
          <a:solidFill>
            <a:schemeClr val="tx2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800">
          <a:solidFill>
            <a:schemeClr val="tx2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tx2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ymcn82k" TargetMode="External"/><Relationship Id="rId2" Type="http://schemas.openxmlformats.org/officeDocument/2006/relationships/hyperlink" Target="https://github.com/calvincramer/coding-presentation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2B1103-95D3-C343-83D2-4D3E58F6D69B}"/>
              </a:ext>
            </a:extLst>
          </p:cNvPr>
          <p:cNvSpPr txBox="1"/>
          <p:nvPr/>
        </p:nvSpPr>
        <p:spPr bwMode="black">
          <a:xfrm>
            <a:off x="899286" y="823716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20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89059-8AA6-0C48-9C8C-4300C899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40" y="1510254"/>
            <a:ext cx="7948723" cy="615553"/>
          </a:xfrm>
        </p:spPr>
        <p:txBody>
          <a:bodyPr/>
          <a:lstStyle/>
          <a:p>
            <a:r>
              <a:rPr lang="en-US" dirty="0"/>
              <a:t>String Formatting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C812-3F87-2047-9CB6-C4E4C1089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939" y="2415560"/>
            <a:ext cx="7948724" cy="166199"/>
          </a:xfrm>
        </p:spPr>
        <p:txBody>
          <a:bodyPr/>
          <a:lstStyle/>
          <a:p>
            <a:r>
              <a:rPr lang="en-US" dirty="0"/>
              <a:t>CALVIN CRAMER | NOV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4276C-BB00-4435-A10B-63743AEE5587}"/>
              </a:ext>
            </a:extLst>
          </p:cNvPr>
          <p:cNvSpPr txBox="1"/>
          <p:nvPr/>
        </p:nvSpPr>
        <p:spPr bwMode="black">
          <a:xfrm>
            <a:off x="558800" y="3661874"/>
            <a:ext cx="7493000" cy="8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Materials: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github.com/calvincramer/coding-presentations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+mn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Recordings on </a:t>
            </a:r>
            <a:r>
              <a:rPr lang="en-US" sz="2000">
                <a:solidFill>
                  <a:schemeClr val="bg1"/>
                </a:solidFill>
                <a:latin typeface="+mn-lt"/>
              </a:rPr>
              <a:t>WR SharePoint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: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tinyurl.com/yymcn82k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10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2591-1CE5-48FA-99FE-1E16DF9B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f-strings (syntax)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EA6A0-A49D-478A-B870-EB99B6DCDF2A}"/>
              </a:ext>
            </a:extLst>
          </p:cNvPr>
          <p:cNvSpPr txBox="1"/>
          <p:nvPr/>
        </p:nvSpPr>
        <p:spPr bwMode="black">
          <a:xfrm>
            <a:off x="1310025" y="1102753"/>
            <a:ext cx="3878108" cy="645895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my_num </a:t>
            </a:r>
            <a:r>
              <a:rPr lang="pt-B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D33682"/>
                </a:solidFill>
                <a:latin typeface="Consolas" panose="020B0609020204030204" pitchFamily="49" charset="0"/>
              </a:rPr>
              <a:t>3.14152965</a:t>
            </a:r>
            <a:endParaRPr lang="pt-B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2AA198"/>
                </a:solidFill>
                <a:latin typeface="Consolas" panose="020B0609020204030204" pitchFamily="49" charset="0"/>
              </a:rPr>
              <a:t>'[{num:7.2f}]'</a:t>
            </a:r>
            <a:r>
              <a:rPr 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.format(num</a:t>
            </a:r>
            <a:r>
              <a:rPr lang="pt-B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my_num)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A67C1-2B46-4AFA-8753-3861EE0CFDA4}"/>
              </a:ext>
            </a:extLst>
          </p:cNvPr>
          <p:cNvSpPr txBox="1"/>
          <p:nvPr/>
        </p:nvSpPr>
        <p:spPr bwMode="black">
          <a:xfrm>
            <a:off x="1310025" y="2248802"/>
            <a:ext cx="3878108" cy="645895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pt-B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82747-D33D-4FF0-B005-7310CC01C9BE}"/>
              </a:ext>
            </a:extLst>
          </p:cNvPr>
          <p:cNvSpPr txBox="1"/>
          <p:nvPr/>
        </p:nvSpPr>
        <p:spPr bwMode="black">
          <a:xfrm>
            <a:off x="5881535" y="1817408"/>
            <a:ext cx="1481724" cy="362633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2AA198"/>
                </a:solidFill>
                <a:latin typeface="Consolas" panose="020B0609020204030204" pitchFamily="49" charset="0"/>
              </a:rPr>
              <a:t>'[   3.14]'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1CF9C-B501-4432-A566-C33C1BDC82EA}"/>
              </a:ext>
            </a:extLst>
          </p:cNvPr>
          <p:cNvSpPr txBox="1"/>
          <p:nvPr/>
        </p:nvSpPr>
        <p:spPr bwMode="black">
          <a:xfrm>
            <a:off x="1310025" y="2556778"/>
            <a:ext cx="3878108" cy="32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f</a:t>
            </a:r>
            <a:r>
              <a:rPr lang="pt-BR" sz="1600" dirty="0">
                <a:solidFill>
                  <a:srgbClr val="2AA198"/>
                </a:solidFill>
                <a:latin typeface="Consolas" panose="020B0609020204030204" pitchFamily="49" charset="0"/>
              </a:rPr>
              <a:t>'[</a:t>
            </a:r>
            <a:r>
              <a:rPr lang="pt-BR" sz="16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my_num</a:t>
            </a:r>
            <a:r>
              <a:rPr lang="pt-B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:7.2f</a:t>
            </a:r>
            <a:r>
              <a:rPr lang="pt-BR" sz="16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pt-BR" sz="1600" dirty="0">
                <a:solidFill>
                  <a:srgbClr val="2AA198"/>
                </a:solidFill>
                <a:latin typeface="Consolas" panose="020B0609020204030204" pitchFamily="49" charset="0"/>
              </a:rPr>
              <a:t>]'</a:t>
            </a:r>
            <a:endParaRPr lang="pt-B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A6F37F-3272-41C5-88E0-E3AC6AB2FD5B}"/>
              </a:ext>
            </a:extLst>
          </p:cNvPr>
          <p:cNvCxnSpPr>
            <a:cxnSpLocks/>
          </p:cNvCxnSpPr>
          <p:nvPr/>
        </p:nvCxnSpPr>
        <p:spPr bwMode="auto">
          <a:xfrm flipH="1">
            <a:off x="2293630" y="1688306"/>
            <a:ext cx="2136289" cy="9299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2A6C9D-12B4-4DF2-99E0-AA6890BF5564}"/>
              </a:ext>
            </a:extLst>
          </p:cNvPr>
          <p:cNvCxnSpPr/>
          <p:nvPr/>
        </p:nvCxnSpPr>
        <p:spPr bwMode="auto">
          <a:xfrm>
            <a:off x="2293629" y="1657761"/>
            <a:ext cx="486803" cy="9139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A14DC9-D1DF-4EBF-9DAD-F68E62E02A84}"/>
              </a:ext>
            </a:extLst>
          </p:cNvPr>
          <p:cNvCxnSpPr>
            <a:cxnSpLocks/>
          </p:cNvCxnSpPr>
          <p:nvPr/>
        </p:nvCxnSpPr>
        <p:spPr bwMode="auto">
          <a:xfrm flipV="1">
            <a:off x="857250" y="2751097"/>
            <a:ext cx="540088" cy="2524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36492E-6106-4981-A1AB-B1AEFD3F651E}"/>
              </a:ext>
            </a:extLst>
          </p:cNvPr>
          <p:cNvSpPr txBox="1"/>
          <p:nvPr/>
        </p:nvSpPr>
        <p:spPr bwMode="black">
          <a:xfrm>
            <a:off x="1315578" y="2267270"/>
            <a:ext cx="3397706" cy="29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my_num </a:t>
            </a:r>
            <a:r>
              <a:rPr lang="pt-B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D33682"/>
                </a:solidFill>
                <a:latin typeface="Consolas" panose="020B0609020204030204" pitchFamily="49" charset="0"/>
              </a:rPr>
              <a:t>3.14152965</a:t>
            </a:r>
            <a:endParaRPr lang="pt-B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CAC50A9-4E60-40F6-8021-F534E8C22B49}"/>
              </a:ext>
            </a:extLst>
          </p:cNvPr>
          <p:cNvSpPr/>
          <p:nvPr/>
        </p:nvSpPr>
        <p:spPr bwMode="auto">
          <a:xfrm>
            <a:off x="5300603" y="1102753"/>
            <a:ext cx="474849" cy="1791944"/>
          </a:xfrm>
          <a:prstGeom prst="rightBrace">
            <a:avLst>
              <a:gd name="adj1" fmla="val 48294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1DAD58-07C3-416A-A1BC-23771C1314CF}"/>
              </a:ext>
            </a:extLst>
          </p:cNvPr>
          <p:cNvSpPr txBox="1"/>
          <p:nvPr/>
        </p:nvSpPr>
        <p:spPr bwMode="black">
          <a:xfrm>
            <a:off x="1569047" y="3700973"/>
            <a:ext cx="6005905" cy="778001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'e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^</a:t>
            </a:r>
            <a:r>
              <a:rPr lang="el-GR" sz="2000" dirty="0">
                <a:solidFill>
                  <a:srgbClr val="2AA198"/>
                </a:solidFill>
                <a:latin typeface="Consolas" panose="020B0609020204030204" pitchFamily="49" charset="0"/>
              </a:rPr>
              <a:t>π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math.e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**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math.pi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  <a:r>
              <a:rPr lang="en-US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:g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</a:t>
            </a: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'e^</a:t>
            </a:r>
            <a:r>
              <a:rPr lang="el-GR" sz="2000" dirty="0">
                <a:solidFill>
                  <a:srgbClr val="2AA198"/>
                </a:solidFill>
                <a:latin typeface="Consolas" panose="020B0609020204030204" pitchFamily="49" charset="0"/>
              </a:rPr>
              <a:t>π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= -1+1.22465e-16j'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21" grpId="0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2D25-000F-460B-82DE-62F39761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504A-0D49-4C32-A6E6-848C13B96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71600"/>
            <a:ext cx="8572501" cy="707886"/>
          </a:xfrm>
        </p:spPr>
        <p:txBody>
          <a:bodyPr/>
          <a:lstStyle/>
          <a:p>
            <a:r>
              <a:rPr lang="en-US" dirty="0"/>
              <a:t>Bash-like syntax</a:t>
            </a:r>
          </a:p>
          <a:p>
            <a:r>
              <a:rPr lang="en-US" dirty="0"/>
              <a:t>Very simple substitution, no formatting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24419-042A-40C9-8022-A7C9A32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507-167F-4AA0-AFC3-551C7FB4043F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BE00A-9AD0-4C22-AC44-0A5E711A6CCE}"/>
              </a:ext>
            </a:extLst>
          </p:cNvPr>
          <p:cNvSpPr txBox="1"/>
          <p:nvPr/>
        </p:nvSpPr>
        <p:spPr bwMode="black">
          <a:xfrm>
            <a:off x="292608" y="2286014"/>
            <a:ext cx="8572501" cy="2031986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string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Template</a:t>
            </a:r>
          </a:p>
          <a:p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my_template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Template(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 $you, your name is $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{you}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B58900"/>
                </a:solidFill>
                <a:latin typeface="Consolas" panose="020B0609020204030204" pitchFamily="49" charset="0"/>
              </a:rPr>
              <a:t>\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mine is $me'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my_template.substitute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(you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'Bonnie'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 me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'Clyde'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 Bonnie, your name is Bonnie, mine is Clyde'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3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9824-2203-4AE0-A55F-DF8512CE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each method?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E1B38B-5404-4438-9323-CF284F1F7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52732"/>
              </p:ext>
            </p:extLst>
          </p:nvPr>
        </p:nvGraphicFramePr>
        <p:xfrm>
          <a:off x="292608" y="1325360"/>
          <a:ext cx="8572502" cy="2225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286251">
                  <a:extLst>
                    <a:ext uri="{9D8B030D-6E8A-4147-A177-3AD203B41FA5}">
                      <a16:colId xmlns:a16="http://schemas.microsoft.com/office/drawing/2014/main" val="3064709649"/>
                    </a:ext>
                  </a:extLst>
                </a:gridCol>
                <a:gridCol w="4286251">
                  <a:extLst>
                    <a:ext uri="{9D8B030D-6E8A-4147-A177-3AD203B41FA5}">
                      <a16:colId xmlns:a16="http://schemas.microsoft.com/office/drawing/2014/main" val="628930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Simplest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9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Fastest (runtime)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56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Simplest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78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6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Templating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7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94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7576BA-A64C-4ACA-80AF-F0769AA9DD55}"/>
              </a:ext>
            </a:extLst>
          </p:cNvPr>
          <p:cNvSpPr txBox="1"/>
          <p:nvPr/>
        </p:nvSpPr>
        <p:spPr bwMode="black">
          <a:xfrm>
            <a:off x="4572000" y="1325360"/>
            <a:ext cx="2517820" cy="3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n-lt"/>
              </a:rPr>
              <a:t>concatenation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21A4E-B16F-4AE3-8736-9BCAAEE5AF2A}"/>
              </a:ext>
            </a:extLst>
          </p:cNvPr>
          <p:cNvSpPr txBox="1"/>
          <p:nvPr/>
        </p:nvSpPr>
        <p:spPr bwMode="black">
          <a:xfrm>
            <a:off x="4572000" y="1705287"/>
            <a:ext cx="1700012" cy="3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n-lt"/>
              </a:rPr>
              <a:t>f-strings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32D39-C32F-4CE2-BEE8-C26DCA93D973}"/>
              </a:ext>
            </a:extLst>
          </p:cNvPr>
          <p:cNvSpPr txBox="1"/>
          <p:nvPr/>
        </p:nvSpPr>
        <p:spPr bwMode="black">
          <a:xfrm>
            <a:off x="4572000" y="2085214"/>
            <a:ext cx="133940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f-strings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67C97-839A-4999-9A7D-2ED5AE1A5347}"/>
              </a:ext>
            </a:extLst>
          </p:cNvPr>
          <p:cNvSpPr txBox="1"/>
          <p:nvPr/>
        </p:nvSpPr>
        <p:spPr bwMode="black">
          <a:xfrm>
            <a:off x="4578858" y="2461717"/>
            <a:ext cx="1757967" cy="3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% formatting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0CE55-3102-4084-B325-F90C8CBEE8D8}"/>
              </a:ext>
            </a:extLst>
          </p:cNvPr>
          <p:cNvSpPr txBox="1"/>
          <p:nvPr/>
        </p:nvSpPr>
        <p:spPr bwMode="black">
          <a:xfrm>
            <a:off x="4578858" y="2822977"/>
            <a:ext cx="3599645" cy="3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Not concatenation or f-strings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64349-1B9D-4174-BD6C-E5299BF546D4}"/>
              </a:ext>
            </a:extLst>
          </p:cNvPr>
          <p:cNvSpPr txBox="1"/>
          <p:nvPr/>
        </p:nvSpPr>
        <p:spPr bwMode="black">
          <a:xfrm>
            <a:off x="4578858" y="3186689"/>
            <a:ext cx="1146219" cy="3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f-string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43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CE09-EC09-4AE6-92CA-68D4517F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9CBFD-1A20-4049-B99A-FACB21B0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507-167F-4AA0-AFC3-551C7FB404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12F085-587C-4C9A-833A-FBF9F0E4A3D1}"/>
              </a:ext>
            </a:extLst>
          </p:cNvPr>
          <p:cNvSpPr/>
          <p:nvPr/>
        </p:nvSpPr>
        <p:spPr bwMode="gray">
          <a:xfrm>
            <a:off x="3151551" y="1088425"/>
            <a:ext cx="1474631" cy="391215"/>
          </a:xfrm>
          <a:custGeom>
            <a:avLst/>
            <a:gdLst>
              <a:gd name="connsiteX0" fmla="*/ 0 w 1713314"/>
              <a:gd name="connsiteY0" fmla="*/ 0 h 553791"/>
              <a:gd name="connsiteX1" fmla="*/ 1281448 w 1713314"/>
              <a:gd name="connsiteY1" fmla="*/ 218941 h 553791"/>
              <a:gd name="connsiteX2" fmla="*/ 1712890 w 1713314"/>
              <a:gd name="connsiteY2" fmla="*/ 553791 h 553791"/>
              <a:gd name="connsiteX0" fmla="*/ 0 w 1712890"/>
              <a:gd name="connsiteY0" fmla="*/ 0 h 553791"/>
              <a:gd name="connsiteX1" fmla="*/ 1712890 w 1712890"/>
              <a:gd name="connsiteY1" fmla="*/ 553791 h 553791"/>
              <a:gd name="connsiteX0" fmla="*/ 0 w 1712890"/>
              <a:gd name="connsiteY0" fmla="*/ 0 h 553791"/>
              <a:gd name="connsiteX1" fmla="*/ 1712890 w 1712890"/>
              <a:gd name="connsiteY1" fmla="*/ 553791 h 553791"/>
              <a:gd name="connsiteX0" fmla="*/ 0 w 1712890"/>
              <a:gd name="connsiteY0" fmla="*/ 49000 h 602791"/>
              <a:gd name="connsiteX1" fmla="*/ 1712890 w 1712890"/>
              <a:gd name="connsiteY1" fmla="*/ 602791 h 602791"/>
              <a:gd name="connsiteX0" fmla="*/ 0 w 1526146"/>
              <a:gd name="connsiteY0" fmla="*/ 127749 h 411083"/>
              <a:gd name="connsiteX1" fmla="*/ 1526146 w 1526146"/>
              <a:gd name="connsiteY1" fmla="*/ 411083 h 411083"/>
              <a:gd name="connsiteX0" fmla="*/ 0 w 1487509"/>
              <a:gd name="connsiteY0" fmla="*/ 193829 h 348374"/>
              <a:gd name="connsiteX1" fmla="*/ 1487509 w 1487509"/>
              <a:gd name="connsiteY1" fmla="*/ 348374 h 348374"/>
              <a:gd name="connsiteX0" fmla="*/ 0 w 1474631"/>
              <a:gd name="connsiteY0" fmla="*/ 301210 h 301210"/>
              <a:gd name="connsiteX1" fmla="*/ 1474631 w 1474631"/>
              <a:gd name="connsiteY1" fmla="*/ 288329 h 301210"/>
              <a:gd name="connsiteX0" fmla="*/ 0 w 1474631"/>
              <a:gd name="connsiteY0" fmla="*/ 391215 h 391215"/>
              <a:gd name="connsiteX1" fmla="*/ 1474631 w 1474631"/>
              <a:gd name="connsiteY1" fmla="*/ 378334 h 39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4631" h="391215">
                <a:moveTo>
                  <a:pt x="0" y="391215"/>
                </a:moveTo>
                <a:cubicBezTo>
                  <a:pt x="731950" y="-35935"/>
                  <a:pt x="877911" y="-211947"/>
                  <a:pt x="1474631" y="378334"/>
                </a:cubicBezTo>
              </a:path>
            </a:pathLst>
          </a:custGeom>
          <a:ln w="12700"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CDFAD06-C755-435C-BB21-D14A66CABD77}"/>
              </a:ext>
            </a:extLst>
          </p:cNvPr>
          <p:cNvSpPr/>
          <p:nvPr/>
        </p:nvSpPr>
        <p:spPr bwMode="gray">
          <a:xfrm>
            <a:off x="5670214" y="2124398"/>
            <a:ext cx="1403350" cy="488950"/>
          </a:xfrm>
          <a:custGeom>
            <a:avLst/>
            <a:gdLst>
              <a:gd name="connsiteX0" fmla="*/ 0 w 1898650"/>
              <a:gd name="connsiteY0" fmla="*/ 0 h 946150"/>
              <a:gd name="connsiteX1" fmla="*/ 1555750 w 1898650"/>
              <a:gd name="connsiteY1" fmla="*/ 615950 h 946150"/>
              <a:gd name="connsiteX2" fmla="*/ 1898650 w 1898650"/>
              <a:gd name="connsiteY2" fmla="*/ 946150 h 946150"/>
              <a:gd name="connsiteX0" fmla="*/ 0 w 1555750"/>
              <a:gd name="connsiteY0" fmla="*/ 0 h 615950"/>
              <a:gd name="connsiteX1" fmla="*/ 1555750 w 1555750"/>
              <a:gd name="connsiteY1" fmla="*/ 615950 h 615950"/>
              <a:gd name="connsiteX0" fmla="*/ 0 w 1765300"/>
              <a:gd name="connsiteY0" fmla="*/ 0 h 673100"/>
              <a:gd name="connsiteX1" fmla="*/ 1765300 w 1765300"/>
              <a:gd name="connsiteY1" fmla="*/ 673100 h 673100"/>
              <a:gd name="connsiteX0" fmla="*/ 0 w 1765300"/>
              <a:gd name="connsiteY0" fmla="*/ 0 h 673100"/>
              <a:gd name="connsiteX1" fmla="*/ 1765300 w 1765300"/>
              <a:gd name="connsiteY1" fmla="*/ 673100 h 673100"/>
              <a:gd name="connsiteX0" fmla="*/ 0 w 1765300"/>
              <a:gd name="connsiteY0" fmla="*/ 0 h 673100"/>
              <a:gd name="connsiteX1" fmla="*/ 1765300 w 1765300"/>
              <a:gd name="connsiteY1" fmla="*/ 673100 h 673100"/>
              <a:gd name="connsiteX0" fmla="*/ 0 w 1403350"/>
              <a:gd name="connsiteY0" fmla="*/ 0 h 488950"/>
              <a:gd name="connsiteX1" fmla="*/ 1403350 w 1403350"/>
              <a:gd name="connsiteY1" fmla="*/ 488950 h 488950"/>
              <a:gd name="connsiteX0" fmla="*/ 0 w 1403350"/>
              <a:gd name="connsiteY0" fmla="*/ 0 h 488950"/>
              <a:gd name="connsiteX1" fmla="*/ 1403350 w 1403350"/>
              <a:gd name="connsiteY1" fmla="*/ 4889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 h="488950">
                <a:moveTo>
                  <a:pt x="0" y="0"/>
                </a:moveTo>
                <a:cubicBezTo>
                  <a:pt x="981604" y="140229"/>
                  <a:pt x="1175808" y="210608"/>
                  <a:pt x="1403350" y="488950"/>
                </a:cubicBezTo>
              </a:path>
            </a:pathLst>
          </a:cu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4B49E-DB76-4F77-9687-3440D938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0" y="255386"/>
            <a:ext cx="8912180" cy="627864"/>
          </a:xfrm>
        </p:spPr>
        <p:txBody>
          <a:bodyPr/>
          <a:lstStyle/>
          <a:p>
            <a:r>
              <a:rPr lang="en-US" dirty="0"/>
              <a:t>What are we trying to do? What are we trying to accomplish?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A1005-57C5-40D3-ABAD-23804D429E68}"/>
              </a:ext>
            </a:extLst>
          </p:cNvPr>
          <p:cNvSpPr txBox="1"/>
          <p:nvPr/>
        </p:nvSpPr>
        <p:spPr bwMode="black">
          <a:xfrm>
            <a:off x="806704" y="1392952"/>
            <a:ext cx="2679446" cy="1031747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name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'Jeff'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age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120</a:t>
            </a: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nickname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'J-dog'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1EF1D-C7BF-4528-B39F-AB15E0FFBEBD}"/>
              </a:ext>
            </a:extLst>
          </p:cNvPr>
          <p:cNvSpPr txBox="1"/>
          <p:nvPr/>
        </p:nvSpPr>
        <p:spPr bwMode="black">
          <a:xfrm>
            <a:off x="1410208" y="1037050"/>
            <a:ext cx="1432560" cy="30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ea typeface="ＭＳ Ｐゴシック" charset="-128"/>
              </a:rPr>
              <a:t>Have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D708FF-ACBB-41A7-922E-9CDEF9B6842D}"/>
              </a:ext>
            </a:extLst>
          </p:cNvPr>
          <p:cNvSpPr/>
          <p:nvPr/>
        </p:nvSpPr>
        <p:spPr>
          <a:xfrm>
            <a:off x="3964430" y="1549862"/>
            <a:ext cx="4129635" cy="707886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"Hi my name is 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Jeff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, I'm 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120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and people call me 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J-dog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endParaRPr 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C27E7-FAE9-46F0-9670-BAEB815B1F68}"/>
              </a:ext>
            </a:extLst>
          </p:cNvPr>
          <p:cNvSpPr txBox="1"/>
          <p:nvPr/>
        </p:nvSpPr>
        <p:spPr bwMode="black">
          <a:xfrm>
            <a:off x="4774406" y="1198473"/>
            <a:ext cx="2509681" cy="30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ea typeface="ＭＳ Ｐゴシック" charset="-128"/>
              </a:rPr>
              <a:t>Put in string template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C9683-83B9-4108-AEA1-6D6817474F36}"/>
              </a:ext>
            </a:extLst>
          </p:cNvPr>
          <p:cNvSpPr txBox="1"/>
          <p:nvPr/>
        </p:nvSpPr>
        <p:spPr bwMode="black">
          <a:xfrm>
            <a:off x="1807622" y="3281407"/>
            <a:ext cx="3810000" cy="1327585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Week 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: [  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5.132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Week 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: [  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6.256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Week 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: [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172.254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20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0b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10100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0o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24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0x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14</a:t>
            </a:r>
            <a:endParaRPr lang="nl-N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4F560-8DF6-4754-AA54-2927640EFDFC}"/>
              </a:ext>
            </a:extLst>
          </p:cNvPr>
          <p:cNvSpPr txBox="1"/>
          <p:nvPr/>
        </p:nvSpPr>
        <p:spPr bwMode="black">
          <a:xfrm>
            <a:off x="1301146" y="2920865"/>
            <a:ext cx="4822952" cy="30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ea typeface="ＭＳ Ｐゴシック" charset="-128"/>
              </a:rPr>
              <a:t>Maybe format floats, width, number 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BBE68D-9EC8-4B6A-A752-9E0AE5A8A7C0}"/>
              </a:ext>
            </a:extLst>
          </p:cNvPr>
          <p:cNvSpPr txBox="1"/>
          <p:nvPr/>
        </p:nvSpPr>
        <p:spPr bwMode="black">
          <a:xfrm>
            <a:off x="5947936" y="2572971"/>
            <a:ext cx="2789327" cy="30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  <a:ea typeface="ＭＳ Ｐゴシック" charset="-128"/>
              </a:rPr>
              <a:t>To string, buffer, console, </a:t>
            </a:r>
            <a:r>
              <a:rPr lang="en-US" sz="1600" dirty="0" err="1">
                <a:solidFill>
                  <a:schemeClr val="tx2"/>
                </a:solidFill>
                <a:latin typeface="+mn-lt"/>
                <a:ea typeface="ＭＳ Ｐゴシック" charset="-128"/>
              </a:rPr>
              <a:t>etc</a:t>
            </a:r>
            <a:endParaRPr lang="en-US" sz="1600" dirty="0">
              <a:solidFill>
                <a:schemeClr val="tx2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56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4" grpId="0" animBg="1"/>
      <p:bldP spid="7" grpId="0"/>
      <p:bldP spid="8" grpId="0" animBg="1"/>
      <p:bldP spid="9" grpId="0"/>
      <p:bldP spid="10" grpId="0" animBg="1"/>
      <p:bldP spid="11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7338-CD4E-4E46-949F-3CC5A74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string formatting available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6239-D0B6-4BC1-B7F7-7DDDEF6A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139" y="1400437"/>
            <a:ext cx="6729721" cy="2776145"/>
          </a:xfrm>
        </p:spPr>
        <p:txBody>
          <a:bodyPr/>
          <a:lstStyle/>
          <a:p>
            <a:r>
              <a:rPr lang="en-US" sz="2600" dirty="0"/>
              <a:t>String concatenation (since the beginning)</a:t>
            </a:r>
          </a:p>
          <a:p>
            <a:r>
              <a:rPr lang="en-US" sz="2600" dirty="0"/>
              <a:t>Percent formatting (?)</a:t>
            </a:r>
          </a:p>
          <a:p>
            <a:r>
              <a:rPr lang="en-US" sz="2600" dirty="0"/>
              <a:t>String format method (2.6)</a:t>
            </a:r>
          </a:p>
          <a:p>
            <a:r>
              <a:rPr lang="en-US" sz="2600" dirty="0"/>
              <a:t>f-strings (3.6)</a:t>
            </a:r>
          </a:p>
          <a:p>
            <a:r>
              <a:rPr lang="en-US" sz="2600" dirty="0"/>
              <a:t>Template class (2.4)</a:t>
            </a:r>
          </a:p>
        </p:txBody>
      </p:sp>
    </p:spTree>
    <p:extLst>
      <p:ext uri="{BB962C8B-B14F-4D97-AF65-F5344CB8AC3E}">
        <p14:creationId xmlns:p14="http://schemas.microsoft.com/office/powerpoint/2010/main" val="36803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69B-D587-465E-9A61-F4DCD26F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(simplest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3FEA-9A1A-4F47-B16E-EEB99BE2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2117923"/>
            <a:ext cx="8572501" cy="2862322"/>
          </a:xfrm>
        </p:spPr>
        <p:txBody>
          <a:bodyPr/>
          <a:lstStyle/>
          <a:p>
            <a:r>
              <a:rPr lang="en-US" dirty="0"/>
              <a:t>Caveat: operands need to be strings, no automatic cast to string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Simplest method</a:t>
            </a:r>
          </a:p>
          <a:p>
            <a:r>
              <a:rPr lang="en-US" dirty="0"/>
              <a:t>Not fun when many operands</a:t>
            </a:r>
          </a:p>
          <a:p>
            <a:r>
              <a:rPr lang="en-US" dirty="0"/>
              <a:t>Not useful when formatting numbers or fixed width</a:t>
            </a:r>
          </a:p>
          <a:p>
            <a:r>
              <a:rPr lang="en-US" dirty="0"/>
              <a:t>Operator overload from integer / float addition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539B-BB04-44FF-BD1A-3B00A1FBA69C}"/>
              </a:ext>
            </a:extLst>
          </p:cNvPr>
          <p:cNvSpPr txBox="1"/>
          <p:nvPr/>
        </p:nvSpPr>
        <p:spPr bwMode="black">
          <a:xfrm>
            <a:off x="2603500" y="1334209"/>
            <a:ext cx="2622550" cy="520700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D33682"/>
                </a:solidFill>
                <a:latin typeface="Consolas" panose="020B0609020204030204" pitchFamily="49" charset="0"/>
              </a:rPr>
              <a:t>&lt;str&gt;</a:t>
            </a:r>
            <a:r>
              <a:rPr lang="en-US" sz="2600" dirty="0">
                <a:solidFill>
                  <a:srgbClr val="333333"/>
                </a:solidFill>
                <a:latin typeface="Consolas" panose="020B0609020204030204" pitchFamily="49" charset="0"/>
              </a:rPr>
              <a:t> + </a:t>
            </a:r>
            <a:r>
              <a:rPr lang="en-US" sz="2600" dirty="0">
                <a:solidFill>
                  <a:srgbClr val="D33682"/>
                </a:solidFill>
                <a:latin typeface="Consolas" panose="020B0609020204030204" pitchFamily="49" charset="0"/>
              </a:rPr>
              <a:t>&lt;str&gt;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A71A0-C61F-4C6E-B09D-ED1BAF7FBB1E}"/>
              </a:ext>
            </a:extLst>
          </p:cNvPr>
          <p:cNvSpPr txBox="1"/>
          <p:nvPr/>
        </p:nvSpPr>
        <p:spPr bwMode="black">
          <a:xfrm>
            <a:off x="5353050" y="2571750"/>
            <a:ext cx="2540000" cy="698500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it-IT" sz="2000" dirty="0">
                <a:solidFill>
                  <a:srgbClr val="FF3B3B"/>
                </a:solidFill>
                <a:latin typeface="Consolas" panose="020B0609020204030204" pitchFamily="49" charset="0"/>
              </a:rPr>
              <a:t>'hello ' + 5</a:t>
            </a:r>
          </a:p>
          <a:p>
            <a:r>
              <a:rPr lang="it-IT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 '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>
                <a:latin typeface="Consolas" panose="020B0609020204030204" pitchFamily="49" charset="0"/>
              </a:rPr>
              <a:t>+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>
                <a:solidFill>
                  <a:srgbClr val="859900"/>
                </a:solidFill>
                <a:latin typeface="Consolas" panose="020B0609020204030204" pitchFamily="49" charset="0"/>
              </a:rPr>
              <a:t>str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887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7A2B-1D11-4469-A338-0AF444D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F6C4-2181-49D4-A6C7-F2CD2A63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71600"/>
            <a:ext cx="8572501" cy="1138773"/>
          </a:xfrm>
        </p:spPr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printf</a:t>
            </a:r>
            <a:r>
              <a:rPr lang="en-US" dirty="0"/>
              <a:t> in C</a:t>
            </a:r>
          </a:p>
          <a:p>
            <a:r>
              <a:rPr lang="en-US" dirty="0"/>
              <a:t>A bit messy syntax</a:t>
            </a:r>
          </a:p>
          <a:p>
            <a:r>
              <a:rPr lang="en-US" dirty="0"/>
              <a:t>Can use multiple times as a template</a:t>
            </a:r>
          </a:p>
        </p:txBody>
      </p:sp>
    </p:spTree>
    <p:extLst>
      <p:ext uri="{BB962C8B-B14F-4D97-AF65-F5344CB8AC3E}">
        <p14:creationId xmlns:p14="http://schemas.microsoft.com/office/powerpoint/2010/main" val="66754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7A2B-1D11-4469-A338-0AF444D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formatting (syntax, examples)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3C24E67-F6E9-4FF1-AEDF-0E1B13E0C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84449"/>
              </p:ext>
            </p:extLst>
          </p:nvPr>
        </p:nvGraphicFramePr>
        <p:xfrm>
          <a:off x="292608" y="921434"/>
          <a:ext cx="8572500" cy="358023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175078">
                  <a:extLst>
                    <a:ext uri="{9D8B030D-6E8A-4147-A177-3AD203B41FA5}">
                      <a16:colId xmlns:a16="http://schemas.microsoft.com/office/drawing/2014/main" val="760220919"/>
                    </a:ext>
                  </a:extLst>
                </a:gridCol>
                <a:gridCol w="3319976">
                  <a:extLst>
                    <a:ext uri="{9D8B030D-6E8A-4147-A177-3AD203B41FA5}">
                      <a16:colId xmlns:a16="http://schemas.microsoft.com/office/drawing/2014/main" val="1706233225"/>
                    </a:ext>
                  </a:extLst>
                </a:gridCol>
                <a:gridCol w="2077446">
                  <a:extLst>
                    <a:ext uri="{9D8B030D-6E8A-4147-A177-3AD203B41FA5}">
                      <a16:colId xmlns:a16="http://schemas.microsoft.com/office/drawing/2014/main" val="2069401811"/>
                    </a:ext>
                  </a:extLst>
                </a:gridCol>
              </a:tblGrid>
              <a:tr h="44752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kern="1200" dirty="0">
                        <a:solidFill>
                          <a:srgbClr val="2AA198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68815"/>
                  </a:ext>
                </a:extLst>
              </a:tr>
              <a:tr h="44752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03329"/>
                  </a:ext>
                </a:extLst>
              </a:tr>
              <a:tr h="44752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367952"/>
                  </a:ext>
                </a:extLst>
              </a:tr>
              <a:tr h="447529">
                <a:tc>
                  <a:txBody>
                    <a:bodyPr/>
                    <a:lstStyle/>
                    <a:p>
                      <a:endParaRPr lang="pl-PL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787775"/>
                  </a:ext>
                </a:extLst>
              </a:tr>
              <a:tr h="44752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28784"/>
                  </a:ext>
                </a:extLst>
              </a:tr>
              <a:tr h="44752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03722"/>
                  </a:ext>
                </a:extLst>
              </a:tr>
              <a:tr h="44752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7564"/>
                  </a:ext>
                </a:extLst>
              </a:tr>
              <a:tr h="44752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27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60E1BC-5ADC-45D3-BBB9-C155CAB11828}"/>
              </a:ext>
            </a:extLst>
          </p:cNvPr>
          <p:cNvSpPr txBox="1"/>
          <p:nvPr/>
        </p:nvSpPr>
        <p:spPr bwMode="black">
          <a:xfrm>
            <a:off x="292608" y="922997"/>
            <a:ext cx="3168044" cy="42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'&lt;pattern&gt;'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3E1EA-D46E-43E1-851F-3D308BE400CA}"/>
              </a:ext>
            </a:extLst>
          </p:cNvPr>
          <p:cNvSpPr txBox="1"/>
          <p:nvPr/>
        </p:nvSpPr>
        <p:spPr bwMode="black">
          <a:xfrm>
            <a:off x="3460652" y="922997"/>
            <a:ext cx="3312942" cy="42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'Hello %s!'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'world'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5D7D7-717C-47F7-AD49-EBA9CB700201}"/>
              </a:ext>
            </a:extLst>
          </p:cNvPr>
          <p:cNvSpPr txBox="1"/>
          <p:nvPr/>
        </p:nvSpPr>
        <p:spPr bwMode="black">
          <a:xfrm>
            <a:off x="6773594" y="938628"/>
            <a:ext cx="2091514" cy="41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'Hello world!'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E1474-360D-4731-B08A-889B408E1F44}"/>
              </a:ext>
            </a:extLst>
          </p:cNvPr>
          <p:cNvSpPr txBox="1"/>
          <p:nvPr/>
        </p:nvSpPr>
        <p:spPr bwMode="black">
          <a:xfrm>
            <a:off x="278892" y="1350499"/>
            <a:ext cx="3181759" cy="47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'&lt;pattern&gt;'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(v1, v2, </a:t>
            </a:r>
            <a:r>
              <a:rPr lang="en-US" sz="1500" dirty="0">
                <a:solidFill>
                  <a:srgbClr val="CB4B16"/>
                </a:solidFill>
                <a:latin typeface="Consolas" panose="020B0609020204030204" pitchFamily="49" charset="0"/>
              </a:rPr>
              <a:t>...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07DE12-A7B6-4A07-BE46-3739ACB35798}"/>
              </a:ext>
            </a:extLst>
          </p:cNvPr>
          <p:cNvSpPr txBox="1"/>
          <p:nvPr/>
        </p:nvSpPr>
        <p:spPr bwMode="black">
          <a:xfrm>
            <a:off x="3474367" y="1366130"/>
            <a:ext cx="3299227" cy="46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'%</a:t>
            </a:r>
            <a:r>
              <a:rPr lang="en-US" sz="1500" dirty="0" err="1">
                <a:solidFill>
                  <a:srgbClr val="2AA198"/>
                </a:solidFill>
                <a:latin typeface="Consolas" panose="020B0609020204030204" pitchFamily="49" charset="0"/>
              </a:rPr>
              <a:t>s%s</a:t>
            </a: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‘Hello'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 world!'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EB3F6-4E1D-4E62-878A-6C8BA3457B14}"/>
              </a:ext>
            </a:extLst>
          </p:cNvPr>
          <p:cNvSpPr txBox="1"/>
          <p:nvPr/>
        </p:nvSpPr>
        <p:spPr bwMode="black">
          <a:xfrm>
            <a:off x="6787310" y="1366130"/>
            <a:ext cx="2064082" cy="46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'Hello world!'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5F6EA-E107-42D1-98E4-0557593E4217}"/>
              </a:ext>
            </a:extLst>
          </p:cNvPr>
          <p:cNvSpPr txBox="1"/>
          <p:nvPr/>
        </p:nvSpPr>
        <p:spPr bwMode="black">
          <a:xfrm>
            <a:off x="292607" y="1827237"/>
            <a:ext cx="3168044" cy="42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s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171C17-F330-49C9-AF59-04279096F9B9}"/>
              </a:ext>
            </a:extLst>
          </p:cNvPr>
          <p:cNvSpPr txBox="1"/>
          <p:nvPr/>
        </p:nvSpPr>
        <p:spPr bwMode="black">
          <a:xfrm>
            <a:off x="3460651" y="1827237"/>
            <a:ext cx="3312942" cy="42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'[%c]'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268BD2"/>
                </a:solidFill>
                <a:latin typeface="Consolas" panose="020B0609020204030204" pitchFamily="49" charset="0"/>
              </a:rPr>
              <a:t>chr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>
                <a:solidFill>
                  <a:srgbClr val="073642"/>
                </a:solidFill>
                <a:latin typeface="Consolas" panose="020B0609020204030204" pitchFamily="49" charset="0"/>
              </a:rPr>
              <a:t>0x</a:t>
            </a:r>
            <a:r>
              <a:rPr lang="en-US" sz="1500" dirty="0">
                <a:solidFill>
                  <a:srgbClr val="D33682"/>
                </a:solidFill>
                <a:latin typeface="Consolas" panose="020B0609020204030204" pitchFamily="49" charset="0"/>
              </a:rPr>
              <a:t>61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D85C29-F46C-47DB-9ED1-DA65A1367452}"/>
              </a:ext>
            </a:extLst>
          </p:cNvPr>
          <p:cNvSpPr txBox="1"/>
          <p:nvPr/>
        </p:nvSpPr>
        <p:spPr bwMode="black">
          <a:xfrm>
            <a:off x="6773592" y="1825674"/>
            <a:ext cx="2077799" cy="41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'[a]'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465E1-F928-4ECC-8A4D-BED9696EA5F1}"/>
              </a:ext>
            </a:extLst>
          </p:cNvPr>
          <p:cNvSpPr txBox="1"/>
          <p:nvPr/>
        </p:nvSpPr>
        <p:spPr bwMode="black">
          <a:xfrm>
            <a:off x="292607" y="2254739"/>
            <a:ext cx="3181758" cy="46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l-PL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pl-PL" sz="1500" dirty="0">
                <a:solidFill>
                  <a:srgbClr val="333333"/>
                </a:solidFill>
                <a:latin typeface="Consolas" panose="020B0609020204030204" pitchFamily="49" charset="0"/>
              </a:rPr>
              <a:t>d </a:t>
            </a:r>
            <a:r>
              <a:rPr lang="pl-PL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pl-PL" sz="1500" dirty="0">
                <a:solidFill>
                  <a:srgbClr val="333333"/>
                </a:solidFill>
                <a:latin typeface="Consolas" panose="020B0609020204030204" pitchFamily="49" charset="0"/>
              </a:rPr>
              <a:t>i  </a:t>
            </a:r>
            <a:r>
              <a:rPr lang="pl-PL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pl-PL" sz="1500" dirty="0">
                <a:solidFill>
                  <a:srgbClr val="333333"/>
                </a:solidFill>
                <a:latin typeface="Consolas" panose="020B0609020204030204" pitchFamily="49" charset="0"/>
              </a:rPr>
              <a:t>u </a:t>
            </a:r>
            <a:r>
              <a:rPr lang="pl-PL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pl-PL" sz="1500" dirty="0">
                <a:solidFill>
                  <a:srgbClr val="333333"/>
                </a:solidFill>
                <a:latin typeface="Consolas" panose="020B0609020204030204" pitchFamily="49" charset="0"/>
              </a:rPr>
              <a:t>o </a:t>
            </a:r>
            <a:r>
              <a:rPr lang="pl-PL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pl-PL" sz="15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5F1F0-953B-4A2D-8DA8-4B511CC7EC1C}"/>
              </a:ext>
            </a:extLst>
          </p:cNvPr>
          <p:cNvSpPr txBox="1"/>
          <p:nvPr/>
        </p:nvSpPr>
        <p:spPr bwMode="black">
          <a:xfrm>
            <a:off x="3460650" y="2254739"/>
            <a:ext cx="3312941" cy="44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500" dirty="0">
                <a:solidFill>
                  <a:srgbClr val="2AA198"/>
                </a:solidFill>
                <a:latin typeface="Consolas" panose="020B0609020204030204" pitchFamily="49" charset="0"/>
              </a:rPr>
              <a:t>'%d 0o%o 0x%X'</a:t>
            </a:r>
            <a:r>
              <a:rPr lang="pt-BR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pt-BR" sz="15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pt-BR" sz="1500" dirty="0">
                <a:solidFill>
                  <a:srgbClr val="D33682"/>
                </a:solidFill>
                <a:latin typeface="Consolas" panose="020B0609020204030204" pitchFamily="49" charset="0"/>
              </a:rPr>
              <a:t>42</a:t>
            </a:r>
            <a:r>
              <a:rPr lang="pt-BR" sz="15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pt-BR" sz="1500" dirty="0">
                <a:solidFill>
                  <a:srgbClr val="D33682"/>
                </a:solidFill>
                <a:latin typeface="Consolas" panose="020B0609020204030204" pitchFamily="49" charset="0"/>
              </a:rPr>
              <a:t>42</a:t>
            </a:r>
            <a:r>
              <a:rPr lang="pt-BR" sz="15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pt-BR" sz="1500" dirty="0">
                <a:solidFill>
                  <a:srgbClr val="D33682"/>
                </a:solidFill>
                <a:latin typeface="Consolas" panose="020B0609020204030204" pitchFamily="49" charset="0"/>
              </a:rPr>
              <a:t>42</a:t>
            </a:r>
            <a:r>
              <a:rPr lang="pt-BR" sz="15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718476-2361-4ECA-8AD3-040BF2E86AD8}"/>
              </a:ext>
            </a:extLst>
          </p:cNvPr>
          <p:cNvSpPr txBox="1"/>
          <p:nvPr/>
        </p:nvSpPr>
        <p:spPr bwMode="black">
          <a:xfrm>
            <a:off x="6787309" y="2254739"/>
            <a:ext cx="2064081" cy="45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'42 0o52 0x2A'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DECEC6-F31D-4FE2-A2E4-9B39E1EAF59B}"/>
              </a:ext>
            </a:extLst>
          </p:cNvPr>
          <p:cNvSpPr txBox="1"/>
          <p:nvPr/>
        </p:nvSpPr>
        <p:spPr bwMode="black">
          <a:xfrm>
            <a:off x="292606" y="2712720"/>
            <a:ext cx="3181757" cy="45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f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7FF172-76B2-4726-BB84-F559C4F1A993}"/>
              </a:ext>
            </a:extLst>
          </p:cNvPr>
          <p:cNvSpPr txBox="1"/>
          <p:nvPr/>
        </p:nvSpPr>
        <p:spPr bwMode="black">
          <a:xfrm>
            <a:off x="3474363" y="2715377"/>
            <a:ext cx="3299228" cy="44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'%e'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33682"/>
                </a:solidFill>
                <a:latin typeface="Consolas" panose="020B0609020204030204" pitchFamily="49" charset="0"/>
              </a:rPr>
              <a:t>12345.6789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2EC81C-E462-4BA1-B134-0C7CC43FFB72}"/>
              </a:ext>
            </a:extLst>
          </p:cNvPr>
          <p:cNvSpPr txBox="1"/>
          <p:nvPr/>
        </p:nvSpPr>
        <p:spPr bwMode="black">
          <a:xfrm>
            <a:off x="6787309" y="2712720"/>
            <a:ext cx="2064080" cy="44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'1.234568e+04'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51085-F967-48E8-B062-E8094665E6CE}"/>
              </a:ext>
            </a:extLst>
          </p:cNvPr>
          <p:cNvSpPr txBox="1"/>
          <p:nvPr/>
        </p:nvSpPr>
        <p:spPr bwMode="black">
          <a:xfrm>
            <a:off x="292603" y="3170701"/>
            <a:ext cx="3168043" cy="42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width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scdiouxfe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CDD8DE-B5DF-403B-B563-B3C8854BC4D7}"/>
              </a:ext>
            </a:extLst>
          </p:cNvPr>
          <p:cNvSpPr txBox="1"/>
          <p:nvPr/>
        </p:nvSpPr>
        <p:spPr bwMode="black">
          <a:xfrm>
            <a:off x="3474360" y="3154290"/>
            <a:ext cx="3299227" cy="44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'[%5d]'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33682"/>
                </a:solidFill>
                <a:latin typeface="Consolas" panose="020B0609020204030204" pitchFamily="49" charset="0"/>
              </a:rPr>
              <a:t>123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F11A0E-A073-4D1B-A252-B569FC56C706}"/>
              </a:ext>
            </a:extLst>
          </p:cNvPr>
          <p:cNvSpPr txBox="1"/>
          <p:nvPr/>
        </p:nvSpPr>
        <p:spPr bwMode="black">
          <a:xfrm>
            <a:off x="6787308" y="3154290"/>
            <a:ext cx="2064079" cy="44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'[  123]'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90EAF0-51E1-4462-BB55-AB4087DEB0D5}"/>
              </a:ext>
            </a:extLst>
          </p:cNvPr>
          <p:cNvSpPr txBox="1"/>
          <p:nvPr/>
        </p:nvSpPr>
        <p:spPr bwMode="black">
          <a:xfrm>
            <a:off x="292600" y="3595860"/>
            <a:ext cx="3181755" cy="45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width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frac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width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fe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D4E92-906F-49E2-9DD1-CAE75B26A469}"/>
              </a:ext>
            </a:extLst>
          </p:cNvPr>
          <p:cNvSpPr txBox="1"/>
          <p:nvPr/>
        </p:nvSpPr>
        <p:spPr bwMode="black">
          <a:xfrm>
            <a:off x="3474354" y="3595860"/>
            <a:ext cx="3312941" cy="45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'[%10.2e]'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33682"/>
                </a:solidFill>
                <a:latin typeface="Consolas" panose="020B0609020204030204" pitchFamily="49" charset="0"/>
              </a:rPr>
              <a:t>12345.6789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35C03B-9048-49D9-BAB8-B4C7574F883F}"/>
              </a:ext>
            </a:extLst>
          </p:cNvPr>
          <p:cNvSpPr txBox="1"/>
          <p:nvPr/>
        </p:nvSpPr>
        <p:spPr bwMode="black">
          <a:xfrm>
            <a:off x="6787295" y="3595860"/>
            <a:ext cx="2064078" cy="45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'[  1.23e+04]'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2CB998-40A3-4184-8CC8-1C8C75B0BF3A}"/>
              </a:ext>
            </a:extLst>
          </p:cNvPr>
          <p:cNvSpPr txBox="1"/>
          <p:nvPr/>
        </p:nvSpPr>
        <p:spPr bwMode="black">
          <a:xfrm>
            <a:off x="292595" y="4050715"/>
            <a:ext cx="3168024" cy="45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varname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CB4B16"/>
                </a:solidFill>
                <a:latin typeface="Consolas" panose="020B0609020204030204" pitchFamily="49" charset="0"/>
              </a:rPr>
              <a:t>...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875EF6-02AC-4B93-85E4-FEA22DC5B360}"/>
              </a:ext>
            </a:extLst>
          </p:cNvPr>
          <p:cNvSpPr txBox="1"/>
          <p:nvPr/>
        </p:nvSpPr>
        <p:spPr bwMode="black">
          <a:xfrm>
            <a:off x="3474334" y="4050715"/>
            <a:ext cx="3312940" cy="43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'%(a)d %(b)d'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en-US" sz="15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en-US" sz="15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F683B5-B02B-4E89-89EC-7A026A8F4DEE}"/>
              </a:ext>
            </a:extLst>
          </p:cNvPr>
          <p:cNvSpPr txBox="1"/>
          <p:nvPr/>
        </p:nvSpPr>
        <p:spPr bwMode="black">
          <a:xfrm>
            <a:off x="6787273" y="4050715"/>
            <a:ext cx="1558151" cy="43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'1 2'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4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2FA-AB1D-46C9-97EC-56EC32E3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AA49-C842-4DBB-B98C-2CD5FF14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71600"/>
            <a:ext cx="8572501" cy="1138773"/>
          </a:xfrm>
        </p:spPr>
        <p:txBody>
          <a:bodyPr/>
          <a:lstStyle/>
          <a:p>
            <a:r>
              <a:rPr lang="en-US" dirty="0"/>
              <a:t>At least as powerful as % formatting</a:t>
            </a:r>
          </a:p>
          <a:p>
            <a:r>
              <a:rPr lang="en-US" dirty="0"/>
              <a:t>Better syntax</a:t>
            </a:r>
          </a:p>
          <a:p>
            <a:r>
              <a:rPr lang="en-US" dirty="0"/>
              <a:t>Can use multiple times as a template </a:t>
            </a:r>
          </a:p>
        </p:txBody>
      </p:sp>
    </p:spTree>
    <p:extLst>
      <p:ext uri="{BB962C8B-B14F-4D97-AF65-F5344CB8AC3E}">
        <p14:creationId xmlns:p14="http://schemas.microsoft.com/office/powerpoint/2010/main" val="245532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2FA-AB1D-46C9-97EC-56EC32E3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format() method (syntax)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A5828CE-1944-4CC9-BDDA-F49C34896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98495"/>
              </p:ext>
            </p:extLst>
          </p:nvPr>
        </p:nvGraphicFramePr>
        <p:xfrm>
          <a:off x="292608" y="1054608"/>
          <a:ext cx="8572500" cy="338937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181958">
                  <a:extLst>
                    <a:ext uri="{9D8B030D-6E8A-4147-A177-3AD203B41FA5}">
                      <a16:colId xmlns:a16="http://schemas.microsoft.com/office/drawing/2014/main" val="760220919"/>
                    </a:ext>
                  </a:extLst>
                </a:gridCol>
                <a:gridCol w="3390542">
                  <a:extLst>
                    <a:ext uri="{9D8B030D-6E8A-4147-A177-3AD203B41FA5}">
                      <a16:colId xmlns:a16="http://schemas.microsoft.com/office/drawing/2014/main" val="2069401811"/>
                    </a:ext>
                  </a:extLst>
                </a:gridCol>
              </a:tblGrid>
              <a:tr h="5214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333333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68815"/>
                  </a:ext>
                </a:extLst>
              </a:tr>
              <a:tr h="521443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03329"/>
                  </a:ext>
                </a:extLst>
              </a:tr>
              <a:tr h="521443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367952"/>
                  </a:ext>
                </a:extLst>
              </a:tr>
              <a:tr h="521443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787775"/>
                  </a:ext>
                </a:extLst>
              </a:tr>
              <a:tr h="1303606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27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1C0993-4A5E-4A5D-9E60-4405E4D409C0}"/>
              </a:ext>
            </a:extLst>
          </p:cNvPr>
          <p:cNvSpPr txBox="1"/>
          <p:nvPr/>
        </p:nvSpPr>
        <p:spPr bwMode="black">
          <a:xfrm>
            <a:off x="292606" y="1060704"/>
            <a:ext cx="5181601" cy="51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'{} {}!'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.format(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'world'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52BBD-FD48-4156-B1BC-AAE2D6CA6FC9}"/>
              </a:ext>
            </a:extLst>
          </p:cNvPr>
          <p:cNvSpPr txBox="1"/>
          <p:nvPr/>
        </p:nvSpPr>
        <p:spPr bwMode="black">
          <a:xfrm>
            <a:off x="5474207" y="1060704"/>
            <a:ext cx="3377187" cy="51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 world!'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D4F84-045D-49B3-B6BB-0602C666F108}"/>
              </a:ext>
            </a:extLst>
          </p:cNvPr>
          <p:cNvSpPr txBox="1"/>
          <p:nvPr/>
        </p:nvSpPr>
        <p:spPr bwMode="black">
          <a:xfrm>
            <a:off x="292606" y="1578864"/>
            <a:ext cx="5181601" cy="51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'{0}{1}{0}{1}'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.format(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E2888-8347-439E-9799-C25CAB091E6C}"/>
              </a:ext>
            </a:extLst>
          </p:cNvPr>
          <p:cNvSpPr txBox="1"/>
          <p:nvPr/>
        </p:nvSpPr>
        <p:spPr bwMode="black">
          <a:xfrm>
            <a:off x="5474207" y="1572768"/>
            <a:ext cx="3377185" cy="51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abab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B8642-5BD9-414E-AA42-E4F4FE0E9069}"/>
              </a:ext>
            </a:extLst>
          </p:cNvPr>
          <p:cNvSpPr txBox="1"/>
          <p:nvPr/>
        </p:nvSpPr>
        <p:spPr bwMode="black">
          <a:xfrm>
            <a:off x="292606" y="2103120"/>
            <a:ext cx="5167885" cy="5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 {name}'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.format(name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'Carl'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E3FAC9-72B3-4ECA-BC16-A54CFFF6460A}"/>
              </a:ext>
            </a:extLst>
          </p:cNvPr>
          <p:cNvSpPr txBox="1"/>
          <p:nvPr/>
        </p:nvSpPr>
        <p:spPr bwMode="black">
          <a:xfrm>
            <a:off x="5474207" y="2103120"/>
            <a:ext cx="3377185" cy="5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 Carl'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6BC41-08CE-474B-995F-1811D3C54387}"/>
              </a:ext>
            </a:extLst>
          </p:cNvPr>
          <p:cNvSpPr txBox="1"/>
          <p:nvPr/>
        </p:nvSpPr>
        <p:spPr bwMode="black">
          <a:xfrm>
            <a:off x="292606" y="2627376"/>
            <a:ext cx="5181601" cy="5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'[{:7.2f}]'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.format(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123.456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90033-07F3-479D-B777-5746F96B4A9D}"/>
              </a:ext>
            </a:extLst>
          </p:cNvPr>
          <p:cNvSpPr txBox="1"/>
          <p:nvPr/>
        </p:nvSpPr>
        <p:spPr bwMode="black">
          <a:xfrm>
            <a:off x="5474207" y="2627376"/>
            <a:ext cx="3377185" cy="5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'[ 123.46]'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CCAFC-6B15-4E41-BD16-4B76AA76C324}"/>
              </a:ext>
            </a:extLst>
          </p:cNvPr>
          <p:cNvSpPr txBox="1"/>
          <p:nvPr/>
        </p:nvSpPr>
        <p:spPr bwMode="black">
          <a:xfrm>
            <a:off x="292606" y="3139440"/>
            <a:ext cx="5167885" cy="131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template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template.format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'world'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template.format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'Goodbye'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'world'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C9EAD-9899-4F70-B7EE-9F39EF5EFFC7}"/>
              </a:ext>
            </a:extLst>
          </p:cNvPr>
          <p:cNvSpPr txBox="1"/>
          <p:nvPr/>
        </p:nvSpPr>
        <p:spPr bwMode="black">
          <a:xfrm>
            <a:off x="5474207" y="3133344"/>
            <a:ext cx="3390901" cy="131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 world'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'Goodbye world'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25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2591-1CE5-48FA-99FE-1E16DF9B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62B6-1355-402C-ADA9-F84918F3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71600"/>
            <a:ext cx="8572501" cy="1569660"/>
          </a:xfrm>
        </p:spPr>
        <p:txBody>
          <a:bodyPr/>
          <a:lstStyle/>
          <a:p>
            <a:r>
              <a:rPr lang="en-US" dirty="0"/>
              <a:t>Not “format” string, “fast” string</a:t>
            </a:r>
          </a:p>
          <a:p>
            <a:r>
              <a:rPr lang="en-US" dirty="0"/>
              <a:t>About as powerful as % and format()</a:t>
            </a:r>
          </a:p>
          <a:p>
            <a:r>
              <a:rPr lang="en-US" dirty="0"/>
              <a:t>Clear syntax, small character overhead</a:t>
            </a:r>
          </a:p>
          <a:p>
            <a:r>
              <a:rPr lang="en-US" b="1" dirty="0"/>
              <a:t>Cannot </a:t>
            </a:r>
            <a:r>
              <a:rPr lang="en-US" dirty="0"/>
              <a:t>be used as 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2478226"/>
      </p:ext>
    </p:extLst>
  </p:cSld>
  <p:clrMapOvr>
    <a:masterClrMapping/>
  </p:clrMapOvr>
</p:sld>
</file>

<file path=ppt/theme/theme1.xml><?xml version="1.0" encoding="utf-8"?>
<a:theme xmlns:a="http://schemas.openxmlformats.org/drawingml/2006/main" name="Wind River PPT Template_Non_Vertical">
  <a:themeElements>
    <a:clrScheme name="WIND RIVER Template Late 2019">
      <a:dk1>
        <a:srgbClr val="000000"/>
      </a:dk1>
      <a:lt1>
        <a:srgbClr val="FFFFFF"/>
      </a:lt1>
      <a:dk2>
        <a:srgbClr val="333333"/>
      </a:dk2>
      <a:lt2>
        <a:srgbClr val="BFBDC1"/>
      </a:lt2>
      <a:accent1>
        <a:srgbClr val="CC0000"/>
      </a:accent1>
      <a:accent2>
        <a:srgbClr val="465569"/>
      </a:accent2>
      <a:accent3>
        <a:srgbClr val="3379B7"/>
      </a:accent3>
      <a:accent4>
        <a:srgbClr val="617164"/>
      </a:accent4>
      <a:accent5>
        <a:srgbClr val="3C7F3F"/>
      </a:accent5>
      <a:accent6>
        <a:srgbClr val="FFCC33"/>
      </a:accent6>
      <a:hlink>
        <a:srgbClr val="337AB7"/>
      </a:hlink>
      <a:folHlink>
        <a:srgbClr val="337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2"/>
        </a:solidFill>
        <a:ln w="9525">
          <a:noFill/>
          <a:round/>
          <a:headEnd/>
          <a:tailEnd/>
        </a:ln>
        <a:effec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nd River PPT Template 2019 NEW_WHITE_16-9" id="{466EB680-7600-3046-BC36-7955FE63ACD5}" vid="{5D6DB0A2-9F38-9445-B8B5-F423F1E05F81}"/>
    </a:ext>
  </a:extLst>
</a:theme>
</file>

<file path=ppt/theme/theme2.xml><?xml version="1.0" encoding="utf-8"?>
<a:theme xmlns:a="http://schemas.openxmlformats.org/drawingml/2006/main" name="1_Wind River PPT Template_Non_Vertical">
  <a:themeElements>
    <a:clrScheme name="WIND RIVER Template Late 2019">
      <a:dk1>
        <a:srgbClr val="000000"/>
      </a:dk1>
      <a:lt1>
        <a:srgbClr val="FFFFFF"/>
      </a:lt1>
      <a:dk2>
        <a:srgbClr val="333333"/>
      </a:dk2>
      <a:lt2>
        <a:srgbClr val="BFBDC1"/>
      </a:lt2>
      <a:accent1>
        <a:srgbClr val="CC0000"/>
      </a:accent1>
      <a:accent2>
        <a:srgbClr val="465569"/>
      </a:accent2>
      <a:accent3>
        <a:srgbClr val="3379B7"/>
      </a:accent3>
      <a:accent4>
        <a:srgbClr val="617164"/>
      </a:accent4>
      <a:accent5>
        <a:srgbClr val="3C7F3F"/>
      </a:accent5>
      <a:accent6>
        <a:srgbClr val="FFCC33"/>
      </a:accent6>
      <a:hlink>
        <a:srgbClr val="337AB7"/>
      </a:hlink>
      <a:folHlink>
        <a:srgbClr val="337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2"/>
        </a:solidFill>
        <a:ln w="9525">
          <a:noFill/>
          <a:round/>
          <a:headEnd/>
          <a:tailEnd/>
        </a:ln>
        <a:effec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nd River PPT Template 2019 NEW_WHITE_16-9" id="{466EB680-7600-3046-BC36-7955FE63ACD5}" vid="{5838D87C-1FEC-5943-8CA1-F9CD466B4392}"/>
    </a:ext>
  </a:extLst>
</a:theme>
</file>

<file path=ppt/theme/theme3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River PPT Template_Non_Vertical</Template>
  <TotalTime>245</TotalTime>
  <Words>875</Words>
  <Application>Microsoft Office PowerPoint</Application>
  <PresentationFormat>On-screen Show (16:9)</PresentationFormat>
  <Paragraphs>139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Wingdings</vt:lpstr>
      <vt:lpstr>Wind River PPT Template_Non_Vertical</vt:lpstr>
      <vt:lpstr>1_Wind River PPT Template_Non_Vertical</vt:lpstr>
      <vt:lpstr>String Formatting Methods</vt:lpstr>
      <vt:lpstr>What are we trying to do? What are we trying to accomplish? </vt:lpstr>
      <vt:lpstr>Types of string formatting available in python</vt:lpstr>
      <vt:lpstr>String Concatenation (simplest method)</vt:lpstr>
      <vt:lpstr>Percent formatting</vt:lpstr>
      <vt:lpstr>Percent formatting (syntax, examples)</vt:lpstr>
      <vt:lpstr>String format() method</vt:lpstr>
      <vt:lpstr>String format() method (syntax)</vt:lpstr>
      <vt:lpstr>f-strings</vt:lpstr>
      <vt:lpstr>f-strings (syntax)</vt:lpstr>
      <vt:lpstr>Template class</vt:lpstr>
      <vt:lpstr>When to use each method?</vt:lpstr>
      <vt:lpstr>Runtime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RIVER PRESENTATION GUIDELINES</dc:title>
  <dc:creator>Ene, Sinziana</dc:creator>
  <cp:keywords>Wind River PPT Template SKO</cp:keywords>
  <cp:lastModifiedBy>Cramer, Calvin</cp:lastModifiedBy>
  <cp:revision>63</cp:revision>
  <dcterms:created xsi:type="dcterms:W3CDTF">2020-01-07T07:41:35Z</dcterms:created>
  <dcterms:modified xsi:type="dcterms:W3CDTF">2020-11-13T08:52:40Z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7cef1815-9ab8-4d94-a10b-e5437e9435f9</vt:lpwstr>
  </property>
  <property fmtid="{D5CDD505-2E9C-101B-9397-08002B2CF9AE}" pid="3" name="Offisync_UpdateToken">
    <vt:lpwstr>10</vt:lpwstr>
  </property>
  <property fmtid="{D5CDD505-2E9C-101B-9397-08002B2CF9AE}" pid="4" name="Jive_LatestUserAccountName">
    <vt:lpwstr>CCramer</vt:lpwstr>
  </property>
  <property fmtid="{D5CDD505-2E9C-101B-9397-08002B2CF9AE}" pid="5" name="Jive_VersionGuid">
    <vt:lpwstr>c6c2cb20-ebe0-4e01-81f7-51f18b7e26ba</vt:lpwstr>
  </property>
  <property fmtid="{D5CDD505-2E9C-101B-9397-08002B2CF9AE}" pid="6" name="Offisync_ProviderInitializationData">
    <vt:lpwstr>https://jive.windriver.com</vt:lpwstr>
  </property>
  <property fmtid="{D5CDD505-2E9C-101B-9397-08002B2CF9AE}" pid="7" name="Offisync_UniqueId">
    <vt:lpwstr>53957</vt:lpwstr>
  </property>
</Properties>
</file>