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61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Medium" panose="02000000000000000000" pitchFamily="2" charset="0"/>
      <p:regular r:id="rId18"/>
      <p:bold r:id="rId19"/>
      <p:italic r:id="rId20"/>
      <p:boldItalic r:id="rId21"/>
    </p:embeddedFont>
    <p:embeddedFont>
      <p:font typeface="Roboto Thin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6A2CE5-D00F-473D-AD67-27CEEA07EC0B}">
  <a:tblStyle styleId="{076A2CE5-D00F-473D-AD67-27CEEA07EC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onin, Calvin" userId="bfc4c2cd-5395-4b85-bdea-7952e47352d0" providerId="ADAL" clId="{F7F6085A-D6A0-4104-B267-50437F531BDB}"/>
    <pc:docChg chg="custSel modSld">
      <pc:chgData name="Cronin, Calvin" userId="bfc4c2cd-5395-4b85-bdea-7952e47352d0" providerId="ADAL" clId="{F7F6085A-D6A0-4104-B267-50437F531BDB}" dt="2025-01-29T22:27:10.579" v="12" actId="27636"/>
      <pc:docMkLst>
        <pc:docMk/>
      </pc:docMkLst>
      <pc:sldChg chg="modSp mod">
        <pc:chgData name="Cronin, Calvin" userId="bfc4c2cd-5395-4b85-bdea-7952e47352d0" providerId="ADAL" clId="{F7F6085A-D6A0-4104-B267-50437F531BDB}" dt="2025-01-29T22:27:10.579" v="12" actId="27636"/>
        <pc:sldMkLst>
          <pc:docMk/>
          <pc:sldMk cId="0" sldId="256"/>
        </pc:sldMkLst>
        <pc:spChg chg="mod">
          <ac:chgData name="Cronin, Calvin" userId="bfc4c2cd-5395-4b85-bdea-7952e47352d0" providerId="ADAL" clId="{F7F6085A-D6A0-4104-B267-50437F531BDB}" dt="2025-01-29T22:27:10.579" v="12" actId="27636"/>
          <ac:spMkLst>
            <pc:docMk/>
            <pc:sldMk cId="0" sldId="256"/>
            <ac:spMk id="101" creationId="{00000000-0000-0000-0000-000000000000}"/>
          </ac:spMkLst>
        </pc:spChg>
      </pc:sldChg>
      <pc:sldChg chg="modSp mod">
        <pc:chgData name="Cronin, Calvin" userId="bfc4c2cd-5395-4b85-bdea-7952e47352d0" providerId="ADAL" clId="{F7F6085A-D6A0-4104-B267-50437F531BDB}" dt="2025-01-29T22:26:47.562" v="1" actId="20577"/>
        <pc:sldMkLst>
          <pc:docMk/>
          <pc:sldMk cId="0" sldId="263"/>
        </pc:sldMkLst>
        <pc:spChg chg="mod">
          <ac:chgData name="Cronin, Calvin" userId="bfc4c2cd-5395-4b85-bdea-7952e47352d0" providerId="ADAL" clId="{F7F6085A-D6A0-4104-B267-50437F531BDB}" dt="2025-01-29T22:26:47.562" v="1" actId="20577"/>
          <ac:spMkLst>
            <pc:docMk/>
            <pc:sldMk cId="0" sldId="263"/>
            <ac:spMk id="19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246cf3da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e246cf3da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ab9e2b5dc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2cab9e2b5dc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aba45201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2caba45201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246cf3da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e246cf3d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246cf3da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e246cf3da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ab9e2b5dc_0_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2cab9e2b5dc_0_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246cf3da3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2e246cf3da3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246cf3da3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e246cf3da3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3136197" y="-30456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or Page 1">
  <p:cSld name="Separator Pag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0" y="1542060"/>
            <a:ext cx="9144000" cy="20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/>
          <p:nvPr/>
        </p:nvSpPr>
        <p:spPr>
          <a:xfrm>
            <a:off x="7057571" y="-91621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3" descr="NWU PPT Wide Opt 2 - No Wordmark_Separator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parator Page 2">
  <p:cSld name="Separator Pag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0" y="1542060"/>
            <a:ext cx="9144000" cy="20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4" descr="NWU PPT Wide Opt 2 - No Wordmark_Separator 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3">
  <p:cSld name="Master 3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NWU PPT Wide Opt 2_Master.jpg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bodhhb/Smart-Modelrailway-Cam/blob/main/30_Your_Training/30_Training/trainSMRC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lab.research.google.com/github/google-coral/tutorials/blob/master/retrain_efficientdet_model_maker_tf2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5" descr="NWU PPT Wide Opt 2_Cover 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14807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5"/>
          <p:cNvSpPr txBox="1">
            <a:spLocks noGrp="1"/>
          </p:cNvSpPr>
          <p:nvPr>
            <p:ph type="ctrTitle"/>
          </p:nvPr>
        </p:nvSpPr>
        <p:spPr>
          <a:xfrm>
            <a:off x="2387449" y="1768150"/>
            <a:ext cx="5519700" cy="7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MSDS-498 Capstone Executive Summary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15"/>
          <p:cNvSpPr txBox="1">
            <a:spLocks noGrp="1"/>
          </p:cNvSpPr>
          <p:nvPr>
            <p:ph type="subTitle" idx="1"/>
          </p:nvPr>
        </p:nvSpPr>
        <p:spPr>
          <a:xfrm>
            <a:off x="2387450" y="3049400"/>
            <a:ext cx="6659568" cy="11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Calvin Cronin - Sr. Data Science Analyst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calvincronin2023@u.northwestern.edu</a:t>
            </a:r>
            <a:endParaRPr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ctrTitle"/>
          </p:nvPr>
        </p:nvSpPr>
        <p:spPr>
          <a:xfrm>
            <a:off x="685800" y="-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subTitle" idx="1"/>
          </p:nvPr>
        </p:nvSpPr>
        <p:spPr>
          <a:xfrm>
            <a:off x="101225" y="1468325"/>
            <a:ext cx="8585700" cy="2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23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9"/>
              <a:buFont typeface="Times New Roman"/>
              <a:buChar char="●"/>
            </a:pPr>
            <a:r>
              <a:rPr lang="en-US" sz="19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 the goals that matter, to a degree that’s representative of the timeframe.</a:t>
            </a:r>
            <a:endParaRPr sz="194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23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9"/>
              <a:buFont typeface="Times New Roman"/>
              <a:buChar char="●"/>
            </a:pPr>
            <a:r>
              <a:rPr lang="en-US" sz="19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Really personally gratifying. </a:t>
            </a:r>
            <a:endParaRPr sz="169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23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9"/>
              <a:buFont typeface="Times New Roman"/>
              <a:buChar char="○"/>
            </a:pPr>
            <a:r>
              <a:rPr lang="en-US" sz="16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as rushed on content. </a:t>
            </a:r>
            <a:endParaRPr sz="169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523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9"/>
              <a:buFont typeface="Times New Roman"/>
              <a:buChar char="○"/>
            </a:pPr>
            <a:r>
              <a:rPr lang="en-US" sz="169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 end to my journey here, grateful for the opportunity.</a:t>
            </a:r>
            <a:endParaRPr sz="169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19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Great addition to my portfolio, and will continue to work on this project on my own. </a:t>
            </a:r>
            <a:endParaRPr sz="194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23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9"/>
              <a:buFont typeface="Times New Roman"/>
              <a:buChar char="●"/>
            </a:pPr>
            <a:r>
              <a:rPr lang="en-US" sz="19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Congrats to everyone else in the class!</a:t>
            </a:r>
            <a:endParaRPr sz="194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0" y="1542060"/>
            <a:ext cx="9144000" cy="205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ctrTitle"/>
          </p:nvPr>
        </p:nvSpPr>
        <p:spPr>
          <a:xfrm>
            <a:off x="685800" y="-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Initial Overview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206275" y="1257150"/>
            <a:ext cx="5607300" cy="13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Mission: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At least partially automate the classification and data logging of fish in the Pacific ocean.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1"/>
          </p:nvPr>
        </p:nvSpPr>
        <p:spPr>
          <a:xfrm>
            <a:off x="206275" y="2974225"/>
            <a:ext cx="8342400" cy="15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 u="sng">
                <a:latin typeface="Times New Roman"/>
                <a:ea typeface="Times New Roman"/>
                <a:cs typeface="Times New Roman"/>
                <a:sym typeface="Times New Roman"/>
              </a:rPr>
              <a:t>Deliverable: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A CV(Computer Vision) model capable of recognizing local fish species, deployed with waterproof hardware/camera that can be used in real time in the water.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3575" y="879163"/>
            <a:ext cx="3220875" cy="2070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ctrTitle"/>
          </p:nvPr>
        </p:nvSpPr>
        <p:spPr>
          <a:xfrm>
            <a:off x="685800" y="-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Project Retrospective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117" name="Google Shape;117;p17"/>
          <p:cNvGrpSpPr/>
          <p:nvPr/>
        </p:nvGrpSpPr>
        <p:grpSpPr>
          <a:xfrm>
            <a:off x="440125" y="1026604"/>
            <a:ext cx="8247029" cy="3561483"/>
            <a:chOff x="1593013" y="940009"/>
            <a:chExt cx="5957975" cy="1953745"/>
          </a:xfrm>
        </p:grpSpPr>
        <p:grpSp>
          <p:nvGrpSpPr>
            <p:cNvPr id="118" name="Google Shape;118;p17"/>
            <p:cNvGrpSpPr/>
            <p:nvPr/>
          </p:nvGrpSpPr>
          <p:grpSpPr>
            <a:xfrm>
              <a:off x="1593013" y="2250254"/>
              <a:ext cx="5957975" cy="643500"/>
              <a:chOff x="1593000" y="2322568"/>
              <a:chExt cx="5957975" cy="643500"/>
            </a:xfrm>
          </p:grpSpPr>
          <p:sp>
            <p:nvSpPr>
              <p:cNvPr id="119" name="Google Shape;119;p17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7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701C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7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701C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7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Ultimately I had fun, demonstrated my skills, and learned new ones.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23" name="Google Shape;123;p17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771E86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7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802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03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1C7F"/>
                  </a:buClr>
                  <a:buSzPts val="1200"/>
                  <a:buFont typeface="Roboto"/>
                  <a:buChar char="●"/>
                </a:pPr>
                <a:r>
                  <a:rPr lang="en-US" sz="1200">
                    <a:solidFill>
                      <a:srgbClr val="701C7F"/>
                    </a:solidFill>
                    <a:latin typeface="Roboto"/>
                    <a:ea typeface="Roboto"/>
                    <a:cs typeface="Roboto"/>
                    <a:sym typeface="Roboto"/>
                  </a:rPr>
                  <a:t>A very personally rewarding experience. </a:t>
                </a:r>
                <a:endParaRPr sz="12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1C7F"/>
                  </a:buClr>
                  <a:buSzPts val="1200"/>
                  <a:buFont typeface="Roboto"/>
                  <a:buChar char="●"/>
                </a:pPr>
                <a:r>
                  <a:rPr lang="en-US" sz="1200">
                    <a:solidFill>
                      <a:srgbClr val="701C7F"/>
                    </a:solidFill>
                    <a:latin typeface="Roboto"/>
                    <a:ea typeface="Roboto"/>
                    <a:cs typeface="Roboto"/>
                    <a:sym typeface="Roboto"/>
                  </a:rPr>
                  <a:t>I’m proud of the end result. </a:t>
                </a:r>
                <a:endParaRPr sz="12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26" name="Google Shape;126;p17"/>
            <p:cNvGrpSpPr/>
            <p:nvPr/>
          </p:nvGrpSpPr>
          <p:grpSpPr>
            <a:xfrm>
              <a:off x="1593013" y="1595136"/>
              <a:ext cx="5957975" cy="643500"/>
              <a:chOff x="1593000" y="2322568"/>
              <a:chExt cx="5957975" cy="643500"/>
            </a:xfrm>
          </p:grpSpPr>
          <p:sp>
            <p:nvSpPr>
              <p:cNvPr id="127" name="Google Shape;127;p17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7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701C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7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701C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7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The challenges were immense.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1" name="Google Shape;131;p17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771E86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7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802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02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133" name="Google Shape;133;p17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1C7F"/>
                  </a:buClr>
                  <a:buSzPts val="1200"/>
                  <a:buFont typeface="Roboto"/>
                  <a:buChar char="●"/>
                </a:pPr>
                <a:r>
                  <a:rPr lang="en-US" sz="1200">
                    <a:solidFill>
                      <a:srgbClr val="701C7F"/>
                    </a:solidFill>
                    <a:latin typeface="Roboto"/>
                    <a:ea typeface="Roboto"/>
                    <a:cs typeface="Roboto"/>
                    <a:sym typeface="Roboto"/>
                  </a:rPr>
                  <a:t>I expected an integration nightmare, that was still and underestimation. </a:t>
                </a:r>
                <a:endParaRPr sz="12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1C7F"/>
                  </a:buClr>
                  <a:buSzPts val="1200"/>
                  <a:buFont typeface="Roboto"/>
                  <a:buChar char="●"/>
                </a:pPr>
                <a:r>
                  <a:rPr lang="en-US" sz="1200">
                    <a:solidFill>
                      <a:srgbClr val="701C7F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Community members or personal connections were there to support me when needed. </a:t>
                </a:r>
                <a:endParaRPr sz="12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grpSp>
          <p:nvGrpSpPr>
            <p:cNvPr id="134" name="Google Shape;134;p17"/>
            <p:cNvGrpSpPr/>
            <p:nvPr/>
          </p:nvGrpSpPr>
          <p:grpSpPr>
            <a:xfrm>
              <a:off x="1593013" y="940009"/>
              <a:ext cx="5957975" cy="643500"/>
              <a:chOff x="1593000" y="2322568"/>
              <a:chExt cx="5957975" cy="643500"/>
            </a:xfrm>
          </p:grpSpPr>
          <p:sp>
            <p:nvSpPr>
              <p:cNvPr id="135" name="Google Shape;135;p17"/>
              <p:cNvSpPr/>
              <p:nvPr/>
            </p:nvSpPr>
            <p:spPr>
              <a:xfrm>
                <a:off x="3728375" y="2322568"/>
                <a:ext cx="3822600" cy="643500"/>
              </a:xfrm>
              <a:prstGeom prst="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7"/>
              <p:cNvSpPr/>
              <p:nvPr/>
            </p:nvSpPr>
            <p:spPr>
              <a:xfrm flipH="1">
                <a:off x="2283025" y="2322575"/>
                <a:ext cx="1844400" cy="642600"/>
              </a:xfrm>
              <a:prstGeom prst="rect">
                <a:avLst/>
              </a:prstGeom>
              <a:solidFill>
                <a:srgbClr val="701C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 rot="-5400000">
                <a:off x="3501574" y="1934671"/>
                <a:ext cx="643356" cy="1419149"/>
              </a:xfrm>
              <a:prstGeom prst="flowChartOffpageConnector">
                <a:avLst/>
              </a:prstGeom>
              <a:solidFill>
                <a:srgbClr val="701C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7"/>
              <p:cNvSpPr/>
              <p:nvPr/>
            </p:nvSpPr>
            <p:spPr>
              <a:xfrm>
                <a:off x="2342625" y="2399951"/>
                <a:ext cx="1940700" cy="495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solidFill>
                      <a:srgbClr val="FFFFFF"/>
                    </a:solidFill>
                    <a:latin typeface="Roboto Medium"/>
                    <a:ea typeface="Roboto Medium"/>
                    <a:cs typeface="Roboto Medium"/>
                    <a:sym typeface="Roboto Medium"/>
                  </a:rPr>
                  <a:t>Achieved what I set out to deliver.</a:t>
                </a:r>
                <a:endParaRPr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39" name="Google Shape;139;p17"/>
              <p:cNvSpPr/>
              <p:nvPr/>
            </p:nvSpPr>
            <p:spPr>
              <a:xfrm>
                <a:off x="1593000" y="2322568"/>
                <a:ext cx="690000" cy="642300"/>
              </a:xfrm>
              <a:prstGeom prst="rect">
                <a:avLst/>
              </a:prstGeom>
              <a:solidFill>
                <a:srgbClr val="771E86"/>
              </a:solidFill>
              <a:ln>
                <a:noFill/>
              </a:ln>
              <a:effectLst>
                <a:outerShdw blurRad="71438" dist="28575" dir="2700000" algn="bl" rotWithShape="0">
                  <a:srgbClr val="000000">
                    <a:alpha val="17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1593000" y="2322575"/>
                <a:ext cx="690000" cy="642600"/>
              </a:xfrm>
              <a:prstGeom prst="rect">
                <a:avLst/>
              </a:prstGeom>
              <a:solidFill>
                <a:srgbClr val="80209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600">
                    <a:solidFill>
                      <a:srgbClr val="FFFFFF"/>
                    </a:solidFill>
                    <a:latin typeface="Roboto Thin"/>
                    <a:ea typeface="Roboto Thin"/>
                    <a:cs typeface="Roboto Thin"/>
                    <a:sym typeface="Roboto Thin"/>
                  </a:rPr>
                  <a:t>01</a:t>
                </a:r>
                <a:endParaRPr sz="2600">
                  <a:solidFill>
                    <a:srgbClr val="FFFFFF"/>
                  </a:solidFill>
                  <a:latin typeface="Roboto Thin"/>
                  <a:ea typeface="Roboto Thin"/>
                  <a:cs typeface="Roboto Thin"/>
                  <a:sym typeface="Roboto Thin"/>
                </a:endParaRPr>
              </a:p>
            </p:txBody>
          </p:sp>
          <p:sp>
            <p:nvSpPr>
              <p:cNvPr id="141" name="Google Shape;141;p17"/>
              <p:cNvSpPr/>
              <p:nvPr/>
            </p:nvSpPr>
            <p:spPr>
              <a:xfrm>
                <a:off x="4387850" y="2323750"/>
                <a:ext cx="2971200" cy="64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45720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1C7F"/>
                  </a:buClr>
                  <a:buSzPts val="1200"/>
                  <a:buFont typeface="Roboto"/>
                  <a:buChar char="●"/>
                </a:pPr>
                <a:r>
                  <a:rPr lang="en-US" sz="1200">
                    <a:solidFill>
                      <a:srgbClr val="701C7F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Final device is rough around the edges but is aligned with initial expectations.</a:t>
                </a:r>
                <a:endParaRPr sz="12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457200" lvl="0" indent="-3048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701C7F"/>
                  </a:buClr>
                  <a:buSzPts val="1200"/>
                  <a:buFont typeface="Roboto"/>
                  <a:buChar char="●"/>
                </a:pPr>
                <a:r>
                  <a:rPr lang="en-US" sz="1200">
                    <a:solidFill>
                      <a:srgbClr val="701C7F"/>
                    </a:solidFill>
                    <a:latin typeface="Roboto"/>
                    <a:ea typeface="Roboto"/>
                    <a:cs typeface="Roboto"/>
                    <a:sym typeface="Roboto"/>
                  </a:rPr>
                  <a:t>Final product is consistent with general business and environmental goals.</a:t>
                </a:r>
                <a:endParaRPr sz="1200">
                  <a:solidFill>
                    <a:srgbClr val="701C7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ctrTitle"/>
          </p:nvPr>
        </p:nvSpPr>
        <p:spPr>
          <a:xfrm>
            <a:off x="685800" y="-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None/>
            </a:pPr>
            <a:r>
              <a:rPr lang="en-US" sz="2960" b="1">
                <a:latin typeface="Times New Roman"/>
                <a:ea typeface="Times New Roman"/>
                <a:cs typeface="Times New Roman"/>
                <a:sym typeface="Times New Roman"/>
              </a:rPr>
              <a:t>Final Product and Alternatives</a:t>
            </a:r>
            <a:endParaRPr sz="296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None/>
            </a:pPr>
            <a:r>
              <a:rPr lang="en-US" sz="2960" b="1">
                <a:latin typeface="Times New Roman"/>
                <a:ea typeface="Times New Roman"/>
                <a:cs typeface="Times New Roman"/>
                <a:sym typeface="Times New Roman"/>
              </a:rPr>
              <a:t>(From Initial Overview)</a:t>
            </a:r>
            <a:endParaRPr sz="296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68778"/>
            <a:ext cx="8991601" cy="3393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ctrTitle"/>
          </p:nvPr>
        </p:nvSpPr>
        <p:spPr>
          <a:xfrm>
            <a:off x="685800" y="-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None/>
            </a:pPr>
            <a:r>
              <a:rPr lang="en-US" sz="2960" b="1">
                <a:latin typeface="Times New Roman"/>
                <a:ea typeface="Times New Roman"/>
                <a:cs typeface="Times New Roman"/>
                <a:sym typeface="Times New Roman"/>
              </a:rPr>
              <a:t>Delivered Final Product</a:t>
            </a:r>
            <a:endParaRPr sz="296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9"/>
          <p:cNvSpPr txBox="1">
            <a:spLocks noGrp="1"/>
          </p:cNvSpPr>
          <p:nvPr>
            <p:ph type="sldNum" idx="12"/>
          </p:nvPr>
        </p:nvSpPr>
        <p:spPr>
          <a:xfrm>
            <a:off x="67056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 rotWithShape="1">
          <a:blip r:embed="rId3">
            <a:alphaModFix/>
          </a:blip>
          <a:srcRect l="622" t="18533" r="50000"/>
          <a:stretch/>
        </p:blipFill>
        <p:spPr>
          <a:xfrm>
            <a:off x="435775" y="1750275"/>
            <a:ext cx="4354627" cy="276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/>
        </p:nvSpPr>
        <p:spPr>
          <a:xfrm>
            <a:off x="3855238" y="1050900"/>
            <a:ext cx="1630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MVP+</a:t>
            </a:r>
            <a:endParaRPr sz="2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4790400" y="2271950"/>
            <a:ext cx="410100" cy="399600"/>
          </a:xfrm>
          <a:prstGeom prst="mathPlus">
            <a:avLst>
              <a:gd name="adj1" fmla="val 2352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40457" y="1750285"/>
            <a:ext cx="1074193" cy="123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4227" y="1825161"/>
            <a:ext cx="1382550" cy="129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/>
          <p:nvPr/>
        </p:nvSpPr>
        <p:spPr>
          <a:xfrm>
            <a:off x="6656775" y="2271950"/>
            <a:ext cx="410100" cy="399600"/>
          </a:xfrm>
          <a:prstGeom prst="mathPlus">
            <a:avLst>
              <a:gd name="adj1" fmla="val 23520"/>
            </a:avLst>
          </a:prstGeom>
          <a:solidFill>
            <a:srgbClr val="4A86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5485750" y="1447200"/>
            <a:ext cx="736200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</a:rPr>
              <a:t>Google Coral</a:t>
            </a:r>
            <a:endParaRPr sz="1000" b="1">
              <a:solidFill>
                <a:schemeClr val="dk1"/>
              </a:solidFill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7535675" y="1287138"/>
            <a:ext cx="736200" cy="1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</a:rPr>
              <a:t>Body Board</a:t>
            </a:r>
            <a:endParaRPr sz="1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>
            <a:spLocks noGrp="1"/>
          </p:cNvSpPr>
          <p:nvPr>
            <p:ph type="ctrTitle"/>
          </p:nvPr>
        </p:nvSpPr>
        <p:spPr>
          <a:xfrm>
            <a:off x="685800" y="-14725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None/>
            </a:pPr>
            <a:r>
              <a:rPr lang="en-US" sz="2960" b="1">
                <a:latin typeface="Times New Roman"/>
                <a:ea typeface="Times New Roman"/>
                <a:cs typeface="Times New Roman"/>
                <a:sym typeface="Times New Roman"/>
              </a:rPr>
              <a:t>Delivered Final Product Prototype</a:t>
            </a:r>
            <a:endParaRPr sz="296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20"/>
          <p:cNvSpPr txBox="1">
            <a:spLocks noGrp="1"/>
          </p:cNvSpPr>
          <p:nvPr>
            <p:ph type="sldNum" idx="12"/>
          </p:nvPr>
        </p:nvSpPr>
        <p:spPr>
          <a:xfrm>
            <a:off x="67056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69" name="Google Shape;16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5443150" y="1377256"/>
            <a:ext cx="2802156" cy="3736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831" y="1286469"/>
            <a:ext cx="4479959" cy="3359969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/>
          <p:nvPr/>
        </p:nvSpPr>
        <p:spPr>
          <a:xfrm>
            <a:off x="4916850" y="955250"/>
            <a:ext cx="1178100" cy="40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Raspberry Pi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7661100" y="955250"/>
            <a:ext cx="1178100" cy="40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Bank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0"/>
          <p:cNvSpPr txBox="1"/>
          <p:nvPr/>
        </p:nvSpPr>
        <p:spPr>
          <a:xfrm>
            <a:off x="6330425" y="1356050"/>
            <a:ext cx="1178100" cy="400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Coral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4" name="Google Shape;174;p20"/>
          <p:cNvCxnSpPr/>
          <p:nvPr/>
        </p:nvCxnSpPr>
        <p:spPr>
          <a:xfrm>
            <a:off x="5505900" y="1356050"/>
            <a:ext cx="91500" cy="936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" name="Google Shape;175;p20"/>
          <p:cNvCxnSpPr>
            <a:stCxn id="173" idx="2"/>
          </p:cNvCxnSpPr>
          <p:nvPr/>
        </p:nvCxnSpPr>
        <p:spPr>
          <a:xfrm flipH="1">
            <a:off x="5852975" y="1756850"/>
            <a:ext cx="1066500" cy="19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" name="Google Shape;176;p20"/>
          <p:cNvCxnSpPr>
            <a:stCxn id="172" idx="2"/>
          </p:cNvCxnSpPr>
          <p:nvPr/>
        </p:nvCxnSpPr>
        <p:spPr>
          <a:xfrm flipH="1">
            <a:off x="8146050" y="1356050"/>
            <a:ext cx="104100" cy="852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>
            <a:spLocks noGrp="1"/>
          </p:cNvSpPr>
          <p:nvPr>
            <p:ph type="ctrTitle"/>
          </p:nvPr>
        </p:nvSpPr>
        <p:spPr>
          <a:xfrm>
            <a:off x="685800" y="-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Business and Environmental Purpose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83" name="Google Shape;183;p21"/>
          <p:cNvSpPr txBox="1">
            <a:spLocks noGrp="1"/>
          </p:cNvSpPr>
          <p:nvPr>
            <p:ph type="subTitle" idx="1"/>
          </p:nvPr>
        </p:nvSpPr>
        <p:spPr>
          <a:xfrm>
            <a:off x="101225" y="1468325"/>
            <a:ext cx="4910400" cy="30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523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9"/>
              <a:buFont typeface="Times New Roman"/>
              <a:buChar char="●"/>
            </a:pPr>
            <a:r>
              <a:rPr lang="en-US" sz="19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Comparatively inexpensive to other marine surveillance.</a:t>
            </a:r>
            <a:endParaRPr sz="169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23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9"/>
              <a:buFont typeface="Times New Roman"/>
              <a:buChar char="●"/>
            </a:pPr>
            <a:r>
              <a:rPr lang="en-US" sz="19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 researches more efficiently monitor/map marine life.</a:t>
            </a:r>
            <a:endParaRPr sz="1698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Char char="●"/>
            </a:pPr>
            <a:r>
              <a:rPr lang="en-US" sz="194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commercially available product to increase recreational marine exploration thus garnering support/awareness for marine conservation.</a:t>
            </a: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endParaRPr sz="2200">
              <a:solidFill>
                <a:srgbClr val="000000"/>
              </a:solidFill>
            </a:endParaRPr>
          </a:p>
        </p:txBody>
      </p:sp>
      <p:graphicFrame>
        <p:nvGraphicFramePr>
          <p:cNvPr id="184" name="Google Shape;184;p21"/>
          <p:cNvGraphicFramePr/>
          <p:nvPr/>
        </p:nvGraphicFramePr>
        <p:xfrm>
          <a:off x="5369675" y="1159475"/>
          <a:ext cx="3621200" cy="3443715"/>
        </p:xfrm>
        <a:graphic>
          <a:graphicData uri="http://schemas.openxmlformats.org/drawingml/2006/table">
            <a:tbl>
              <a:tblPr>
                <a:noFill/>
                <a:tableStyleId>{076A2CE5-D00F-473D-AD67-27CEEA07EC0B}</a:tableStyleId>
              </a:tblPr>
              <a:tblGrid>
                <a:gridCol w="181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Component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Cost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Raspberry Pi 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$75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GoPro 11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$350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Google Coral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$80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Body Board and Plastic Tub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$0 (Free on FB Marketplace)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Software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$0 (Open Source or proprietary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Total Cost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~$505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Challenges and Saviors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solidFill>
            <a:srgbClr val="EA9999"/>
          </a:solidFill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Challenges</a:t>
            </a:r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2"/>
          </p:nvPr>
        </p:nvSpPr>
        <p:spPr>
          <a:xfrm>
            <a:off x="288750" y="1631150"/>
            <a:ext cx="4208700" cy="3585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74650" algn="l" rtl="0">
              <a:spcBef>
                <a:spcPts val="48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Google Open Source code.</a:t>
            </a:r>
            <a:endParaRPr sz="23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Transitionary Period/Siloed</a:t>
            </a:r>
            <a:endParaRPr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GoPro API</a:t>
            </a:r>
            <a:endParaRPr sz="23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Bad Documentation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Version compatibility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Data Quirks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Color/Visibility/Angle/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Class Balance</a:t>
            </a:r>
            <a:endParaRPr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Manual Labeling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solidFill>
            <a:srgbClr val="93C47D"/>
          </a:solidFill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/>
              <a:t>To whom I owe Thanks</a:t>
            </a:r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810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Detlef Heinze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dirty="0"/>
              <a:t>Went to great lengths to create </a:t>
            </a:r>
            <a:r>
              <a:rPr lang="en-US" u="sng" dirty="0">
                <a:solidFill>
                  <a:schemeClr val="hlink"/>
                </a:solidFill>
                <a:hlinkClick r:id="rId3"/>
              </a:rPr>
              <a:t>this walkthrough</a:t>
            </a:r>
            <a:r>
              <a:rPr lang="en-US" dirty="0"/>
              <a:t> as a fix to the defunct </a:t>
            </a:r>
            <a:r>
              <a:rPr lang="en-US" u="sng" dirty="0">
                <a:solidFill>
                  <a:schemeClr val="hlink"/>
                </a:solidFill>
                <a:hlinkClick r:id="rId4"/>
              </a:rPr>
              <a:t>Google issued one</a:t>
            </a:r>
            <a:r>
              <a:rPr lang="en-US" dirty="0"/>
              <a:t>.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Huge thank you to my girlfriend.</a:t>
            </a:r>
            <a:endParaRPr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dirty="0"/>
              <a:t>Spending hours manually labelling fish pics with me.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ctrTitle"/>
          </p:nvPr>
        </p:nvSpPr>
        <p:spPr>
          <a:xfrm>
            <a:off x="685800" y="-6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None/>
            </a:pPr>
            <a:r>
              <a:rPr lang="en-US" sz="2960" b="1">
                <a:latin typeface="Times New Roman"/>
                <a:ea typeface="Times New Roman"/>
                <a:cs typeface="Times New Roman"/>
                <a:sym typeface="Times New Roman"/>
              </a:rPr>
              <a:t>Where to Improve (So Many Places)</a:t>
            </a:r>
            <a:endParaRPr sz="296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01" name="Google Shape;201;p23"/>
          <p:cNvPicPr preferRelativeResize="0"/>
          <p:nvPr/>
        </p:nvPicPr>
        <p:blipFill rotWithShape="1">
          <a:blip r:embed="rId3">
            <a:alphaModFix/>
          </a:blip>
          <a:srcRect l="51616"/>
          <a:stretch/>
        </p:blipFill>
        <p:spPr>
          <a:xfrm>
            <a:off x="4899950" y="1040375"/>
            <a:ext cx="4083702" cy="318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0" y="1102500"/>
            <a:ext cx="4941900" cy="384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23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9"/>
              <a:buFont typeface="Times New Roman"/>
              <a:buChar char="●"/>
            </a:pPr>
            <a:r>
              <a:rPr lang="en-US" sz="1948">
                <a:latin typeface="Times New Roman"/>
                <a:ea typeface="Times New Roman"/>
                <a:cs typeface="Times New Roman"/>
                <a:sym typeface="Times New Roman"/>
              </a:rPr>
              <a:t>Form Factor</a:t>
            </a:r>
            <a:endParaRPr sz="194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23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949"/>
              <a:buFont typeface="Times New Roman"/>
              <a:buChar char="○"/>
            </a:pPr>
            <a:r>
              <a:rPr lang="en-US" sz="1948">
                <a:latin typeface="Times New Roman"/>
                <a:ea typeface="Times New Roman"/>
                <a:cs typeface="Times New Roman"/>
                <a:sym typeface="Times New Roman"/>
              </a:rPr>
              <a:t>Size/Aesthetic</a:t>
            </a:r>
            <a:endParaRPr sz="194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23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949"/>
              <a:buFont typeface="Times New Roman"/>
              <a:buChar char="○"/>
            </a:pPr>
            <a:r>
              <a:rPr lang="en-US" sz="1948">
                <a:latin typeface="Times New Roman"/>
                <a:ea typeface="Times New Roman"/>
                <a:cs typeface="Times New Roman"/>
                <a:sym typeface="Times New Roman"/>
              </a:rPr>
              <a:t>Better waterproofing/cooling</a:t>
            </a:r>
            <a:endParaRPr sz="194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23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949"/>
              <a:buFont typeface="Times New Roman"/>
              <a:buChar char="●"/>
            </a:pPr>
            <a:r>
              <a:rPr lang="en-US" sz="1948">
                <a:latin typeface="Times New Roman"/>
                <a:ea typeface="Times New Roman"/>
                <a:cs typeface="Times New Roman"/>
                <a:sym typeface="Times New Roman"/>
              </a:rPr>
              <a:t>Better Model</a:t>
            </a:r>
            <a:endParaRPr sz="194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23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949"/>
              <a:buFont typeface="Times New Roman"/>
              <a:buChar char="○"/>
            </a:pPr>
            <a:r>
              <a:rPr lang="en-US" sz="1948">
                <a:latin typeface="Times New Roman"/>
                <a:ea typeface="Times New Roman"/>
                <a:cs typeface="Times New Roman"/>
                <a:sym typeface="Times New Roman"/>
              </a:rPr>
              <a:t>Accuracy/Performance/Latency</a:t>
            </a:r>
            <a:endParaRPr sz="194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23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949"/>
              <a:buFont typeface="Times New Roman"/>
              <a:buChar char="○"/>
            </a:pPr>
            <a:r>
              <a:rPr lang="en-US" sz="1948">
                <a:latin typeface="Times New Roman"/>
                <a:ea typeface="Times New Roman"/>
                <a:cs typeface="Times New Roman"/>
                <a:sym typeface="Times New Roman"/>
              </a:rPr>
              <a:t>More data, classes, scenarios</a:t>
            </a:r>
            <a:endParaRPr sz="194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23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949"/>
              <a:buFont typeface="Times New Roman"/>
              <a:buChar char="●"/>
            </a:pPr>
            <a:r>
              <a:rPr lang="en-US" sz="1948">
                <a:latin typeface="Times New Roman"/>
                <a:ea typeface="Times New Roman"/>
                <a:cs typeface="Times New Roman"/>
                <a:sym typeface="Times New Roman"/>
              </a:rPr>
              <a:t>Added Features</a:t>
            </a:r>
            <a:endParaRPr sz="194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23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949"/>
              <a:buFont typeface="Times New Roman"/>
              <a:buChar char="○"/>
            </a:pPr>
            <a:r>
              <a:rPr lang="en-US" sz="1948">
                <a:latin typeface="Times New Roman"/>
                <a:ea typeface="Times New Roman"/>
                <a:cs typeface="Times New Roman"/>
                <a:sym typeface="Times New Roman"/>
              </a:rPr>
              <a:t>Cloud Dashboard</a:t>
            </a:r>
            <a:endParaRPr sz="194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marR="0" lvl="1" indent="-3523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949"/>
              <a:buFont typeface="Times New Roman"/>
              <a:buChar char="○"/>
            </a:pPr>
            <a:r>
              <a:rPr lang="en-US" sz="1948">
                <a:latin typeface="Times New Roman"/>
                <a:ea typeface="Times New Roman"/>
                <a:cs typeface="Times New Roman"/>
                <a:sym typeface="Times New Roman"/>
              </a:rPr>
              <a:t>Output Screen</a:t>
            </a:r>
            <a:endParaRPr sz="194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232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949"/>
              <a:buFont typeface="Times New Roman"/>
              <a:buChar char="●"/>
            </a:pPr>
            <a:r>
              <a:rPr lang="en-US" sz="1948">
                <a:latin typeface="Times New Roman"/>
                <a:ea typeface="Times New Roman"/>
                <a:cs typeface="Times New Roman"/>
                <a:sym typeface="Times New Roman"/>
              </a:rPr>
              <a:t>Drone integration</a:t>
            </a:r>
            <a:endParaRPr sz="1948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On-screen Show (16:9)</PresentationFormat>
  <Paragraphs>91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Roboto</vt:lpstr>
      <vt:lpstr>Times New Roman</vt:lpstr>
      <vt:lpstr>Roboto Medium</vt:lpstr>
      <vt:lpstr>Roboto Thin</vt:lpstr>
      <vt:lpstr>Arial</vt:lpstr>
      <vt:lpstr>Calibri</vt:lpstr>
      <vt:lpstr>Office Theme</vt:lpstr>
      <vt:lpstr>MSDS-498 Capstone Executive Summary</vt:lpstr>
      <vt:lpstr>Initial Overview</vt:lpstr>
      <vt:lpstr>Project Retrospective </vt:lpstr>
      <vt:lpstr>Final Product and Alternatives (From Initial Overview)</vt:lpstr>
      <vt:lpstr>Delivered Final Product</vt:lpstr>
      <vt:lpstr>Delivered Final Product Prototype</vt:lpstr>
      <vt:lpstr>Business and Environmental Purpose </vt:lpstr>
      <vt:lpstr>Challenges and Saviors </vt:lpstr>
      <vt:lpstr>Where to Improve (So Many Places)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Cronin, Calvin</cp:lastModifiedBy>
  <cp:revision>1</cp:revision>
  <dcterms:modified xsi:type="dcterms:W3CDTF">2025-01-29T22:27:15Z</dcterms:modified>
</cp:coreProperties>
</file>