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5" r:id="rId3"/>
    <p:sldId id="263" r:id="rId4"/>
    <p:sldId id="264" r:id="rId5"/>
    <p:sldId id="266" r:id="rId6"/>
    <p:sldId id="267" r:id="rId7"/>
    <p:sldId id="262" r:id="rId8"/>
    <p:sldId id="258"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88049"/>
  </p:normalViewPr>
  <p:slideViewPr>
    <p:cSldViewPr snapToGrid="0">
      <p:cViewPr varScale="1">
        <p:scale>
          <a:sx n="111" d="100"/>
          <a:sy n="111"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08EC0-86CC-4495-ACB9-2C1677588D4C}" type="datetimeFigureOut">
              <a:rPr lang="en-US" smtClean="0"/>
              <a:t>6/23/17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D2AE9-C1DD-4236-8C59-489C41B60CAE}" type="slidenum">
              <a:rPr lang="en-US" smtClean="0"/>
              <a:t>‹#›</a:t>
            </a:fld>
            <a:endParaRPr lang="en-US"/>
          </a:p>
        </p:txBody>
      </p:sp>
    </p:spTree>
    <p:extLst>
      <p:ext uri="{BB962C8B-B14F-4D97-AF65-F5344CB8AC3E}">
        <p14:creationId xmlns:p14="http://schemas.microsoft.com/office/powerpoint/2010/main" val="34198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a:t>
            </a:r>
            <a:r>
              <a:rPr lang="en-US" dirty="0" err="1"/>
              <a:t>CherryPy</a:t>
            </a:r>
            <a:r>
              <a:rPr lang="en-US" dirty="0"/>
              <a:t> get started?: </a:t>
            </a:r>
            <a:r>
              <a:rPr lang="en-US" dirty="0" err="1"/>
              <a:t>CherryPy</a:t>
            </a:r>
            <a:r>
              <a:rPr lang="en-US" dirty="0"/>
              <a:t> was formed to build web applications i</a:t>
            </a:r>
            <a:r>
              <a:rPr lang="en-US" sz="1200" b="0" i="0" kern="1200" dirty="0">
                <a:solidFill>
                  <a:schemeClr val="tx1"/>
                </a:solidFill>
                <a:effectLst/>
                <a:latin typeface="+mn-lt"/>
                <a:ea typeface="+mn-ea"/>
                <a:cs typeface="+mn-cs"/>
              </a:rPr>
              <a:t>n much the same way they would build any other object-oriented Python program. This results in smaller source code developed in less time.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now more than ten years old and it is has proven to be fast and reliable. It is being used in production by many sites, from the simplest to the most demanding.</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1</a:t>
            </a:fld>
            <a:endParaRPr lang="en-US"/>
          </a:p>
        </p:txBody>
      </p:sp>
    </p:spTree>
    <p:extLst>
      <p:ext uri="{BB962C8B-B14F-4D97-AF65-F5344CB8AC3E}">
        <p14:creationId xmlns:p14="http://schemas.microsoft.com/office/powerpoint/2010/main" val="86352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a:t>
            </a:r>
            <a:r>
              <a:rPr lang="en-US" dirty="0" err="1"/>
              <a:t>CherryPy</a:t>
            </a:r>
            <a:r>
              <a:rPr lang="en-US" dirty="0"/>
              <a:t> get started?: </a:t>
            </a:r>
            <a:r>
              <a:rPr lang="en-US" dirty="0" err="1"/>
              <a:t>CherryPy</a:t>
            </a:r>
            <a:r>
              <a:rPr lang="en-US" dirty="0"/>
              <a:t> was formed to build web applications i</a:t>
            </a:r>
            <a:r>
              <a:rPr lang="en-US" sz="1200" b="0" i="0" kern="1200" dirty="0">
                <a:solidFill>
                  <a:schemeClr val="tx1"/>
                </a:solidFill>
                <a:effectLst/>
                <a:latin typeface="+mn-lt"/>
                <a:ea typeface="+mn-ea"/>
                <a:cs typeface="+mn-cs"/>
              </a:rPr>
              <a:t>n much the same way they would build any other object-oriented Python program. This results in smaller source code developed in less time.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now more than ten years old and it is has proven to be fast and reliable. It is being used in production by many sites, from the simplest to the most demanding.</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2</a:t>
            </a:fld>
            <a:endParaRPr lang="en-US"/>
          </a:p>
        </p:txBody>
      </p:sp>
    </p:spTree>
    <p:extLst>
      <p:ext uri="{BB962C8B-B14F-4D97-AF65-F5344CB8AC3E}">
        <p14:creationId xmlns:p14="http://schemas.microsoft.com/office/powerpoint/2010/main" val="123286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a:t>
            </a:r>
            <a:r>
              <a:rPr lang="en-US" dirty="0" err="1"/>
              <a:t>CherryPy</a:t>
            </a:r>
            <a:r>
              <a:rPr lang="en-US" dirty="0"/>
              <a:t> get started?: </a:t>
            </a:r>
            <a:r>
              <a:rPr lang="en-US" dirty="0" err="1"/>
              <a:t>CherryPy</a:t>
            </a:r>
            <a:r>
              <a:rPr lang="en-US" dirty="0"/>
              <a:t> was formed to build web applications i</a:t>
            </a:r>
            <a:r>
              <a:rPr lang="en-US" sz="1200" b="0" i="0" kern="1200" dirty="0">
                <a:solidFill>
                  <a:schemeClr val="tx1"/>
                </a:solidFill>
                <a:effectLst/>
                <a:latin typeface="+mn-lt"/>
                <a:ea typeface="+mn-ea"/>
                <a:cs typeface="+mn-cs"/>
              </a:rPr>
              <a:t>n much the same way they would build any other object-oriented Python program. This results in smaller source code developed in less time.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now more than ten years old and it is has proven to be fast and reliable. It is being used in production by many sites, from the simplest to the most demanding.</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3</a:t>
            </a:fld>
            <a:endParaRPr lang="en-US"/>
          </a:p>
        </p:txBody>
      </p:sp>
    </p:spTree>
    <p:extLst>
      <p:ext uri="{BB962C8B-B14F-4D97-AF65-F5344CB8AC3E}">
        <p14:creationId xmlns:p14="http://schemas.microsoft.com/office/powerpoint/2010/main" val="25124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a:t>
            </a:r>
            <a:r>
              <a:rPr lang="en-US" dirty="0" err="1"/>
              <a:t>CherryPy</a:t>
            </a:r>
            <a:r>
              <a:rPr lang="en-US" dirty="0"/>
              <a:t> get started?: </a:t>
            </a:r>
            <a:r>
              <a:rPr lang="en-US" dirty="0" err="1"/>
              <a:t>CherryPy</a:t>
            </a:r>
            <a:r>
              <a:rPr lang="en-US" dirty="0"/>
              <a:t> was formed to build web applications i</a:t>
            </a:r>
            <a:r>
              <a:rPr lang="en-US" sz="1200" b="0" i="0" kern="1200" dirty="0">
                <a:solidFill>
                  <a:schemeClr val="tx1"/>
                </a:solidFill>
                <a:effectLst/>
                <a:latin typeface="+mn-lt"/>
                <a:ea typeface="+mn-ea"/>
                <a:cs typeface="+mn-cs"/>
              </a:rPr>
              <a:t>n much the same way they would build any other object-oriented Python program. This results in smaller source code developed in less time.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now more than ten years old and it is has proven to be fast and reliable. It is being used in production by many sites, from the simplest to the most demanding.</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4</a:t>
            </a:fld>
            <a:endParaRPr lang="en-US"/>
          </a:p>
        </p:txBody>
      </p:sp>
    </p:spTree>
    <p:extLst>
      <p:ext uri="{BB962C8B-B14F-4D97-AF65-F5344CB8AC3E}">
        <p14:creationId xmlns:p14="http://schemas.microsoft.com/office/powerpoint/2010/main" val="78562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a:t>
            </a:r>
            <a:r>
              <a:rPr lang="en-US" dirty="0" err="1"/>
              <a:t>CherryPy</a:t>
            </a:r>
            <a:r>
              <a:rPr lang="en-US" dirty="0"/>
              <a:t> get started?: </a:t>
            </a:r>
            <a:r>
              <a:rPr lang="en-US" dirty="0" err="1"/>
              <a:t>CherryPy</a:t>
            </a:r>
            <a:r>
              <a:rPr lang="en-US" dirty="0"/>
              <a:t> was formed to build web applications i</a:t>
            </a:r>
            <a:r>
              <a:rPr lang="en-US" sz="1200" b="0" i="0" kern="1200" dirty="0">
                <a:solidFill>
                  <a:schemeClr val="tx1"/>
                </a:solidFill>
                <a:effectLst/>
                <a:latin typeface="+mn-lt"/>
                <a:ea typeface="+mn-ea"/>
                <a:cs typeface="+mn-cs"/>
              </a:rPr>
              <a:t>n much the same way they would build any other object-oriented Python program. This results in smaller source code developed in less time.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now more than ten years old and it is has proven to be fast and reliable. It is being used in production by many sites, from the simplest to the most demanding.</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5</a:t>
            </a:fld>
            <a:endParaRPr lang="en-US"/>
          </a:p>
        </p:txBody>
      </p:sp>
    </p:spTree>
    <p:extLst>
      <p:ext uri="{BB962C8B-B14F-4D97-AF65-F5344CB8AC3E}">
        <p14:creationId xmlns:p14="http://schemas.microsoft.com/office/powerpoint/2010/main" val="11225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is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worth looking into?: </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6</a:t>
            </a:fld>
            <a:endParaRPr lang="en-US"/>
          </a:p>
        </p:txBody>
      </p:sp>
    </p:spTree>
    <p:extLst>
      <p:ext uri="{BB962C8B-B14F-4D97-AF65-F5344CB8AC3E}">
        <p14:creationId xmlns:p14="http://schemas.microsoft.com/office/powerpoint/2010/main" val="124929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What's the difference between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and Flask, which are two similar frameworks?: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has a less active community than Flask, however it is a more organized framework –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makes it simple to easily hook applications together.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is also superior as far as configuration goes.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allows you create a stand alone process that acts as a server. It provides a robust configuration mechanism that allows turning on/off process and request level features. It allows configuration per-URL as well.</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8</a:t>
            </a:fld>
            <a:endParaRPr lang="en-US"/>
          </a:p>
        </p:txBody>
      </p:sp>
    </p:spTree>
    <p:extLst>
      <p:ext uri="{BB962C8B-B14F-4D97-AF65-F5344CB8AC3E}">
        <p14:creationId xmlns:p14="http://schemas.microsoft.com/office/powerpoint/2010/main" val="112202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big companies use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9</a:t>
            </a:fld>
            <a:endParaRPr lang="en-US"/>
          </a:p>
        </p:txBody>
      </p:sp>
    </p:spTree>
    <p:extLst>
      <p:ext uri="{BB962C8B-B14F-4D97-AF65-F5344CB8AC3E}">
        <p14:creationId xmlns:p14="http://schemas.microsoft.com/office/powerpoint/2010/main" val="215319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is </a:t>
            </a:r>
            <a:r>
              <a:rPr lang="en-US" sz="1200" b="0" i="0" kern="1200" dirty="0" err="1">
                <a:solidFill>
                  <a:schemeClr val="tx1"/>
                </a:solidFill>
                <a:effectLst/>
                <a:latin typeface="+mn-lt"/>
                <a:ea typeface="+mn-ea"/>
                <a:cs typeface="+mn-cs"/>
              </a:rPr>
              <a:t>CherryPy</a:t>
            </a:r>
            <a:r>
              <a:rPr lang="en-US" sz="1200" b="0" i="0" kern="1200" dirty="0">
                <a:solidFill>
                  <a:schemeClr val="tx1"/>
                </a:solidFill>
                <a:effectLst/>
                <a:latin typeface="+mn-lt"/>
                <a:ea typeface="+mn-ea"/>
                <a:cs typeface="+mn-cs"/>
              </a:rPr>
              <a:t> worth looking into?: </a:t>
            </a:r>
            <a:endParaRPr lang="en-US" dirty="0"/>
          </a:p>
        </p:txBody>
      </p:sp>
      <p:sp>
        <p:nvSpPr>
          <p:cNvPr id="4" name="Slide Number Placeholder 3"/>
          <p:cNvSpPr>
            <a:spLocks noGrp="1"/>
          </p:cNvSpPr>
          <p:nvPr>
            <p:ph type="sldNum" sz="quarter" idx="10"/>
          </p:nvPr>
        </p:nvSpPr>
        <p:spPr/>
        <p:txBody>
          <a:bodyPr/>
          <a:lstStyle/>
          <a:p>
            <a:fld id="{910D2AE9-C1DD-4236-8C59-489C41B60CAE}" type="slidenum">
              <a:rPr lang="en-US" smtClean="0"/>
              <a:t>10</a:t>
            </a:fld>
            <a:endParaRPr lang="en-US"/>
          </a:p>
        </p:txBody>
      </p:sp>
    </p:spTree>
    <p:extLst>
      <p:ext uri="{BB962C8B-B14F-4D97-AF65-F5344CB8AC3E}">
        <p14:creationId xmlns:p14="http://schemas.microsoft.com/office/powerpoint/2010/main" val="342030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EDC40-66B0-41CE-8D17-D919F0DDF5AB}" type="datetimeFigureOut">
              <a:rPr lang="en-US" smtClean="0"/>
              <a:t>6/23/17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358853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EDC40-66B0-41CE-8D17-D919F0DDF5AB}" type="datetimeFigureOut">
              <a:rPr lang="en-US" smtClean="0"/>
              <a:t>6/23/17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283722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EDC40-66B0-41CE-8D17-D919F0DDF5AB}" type="datetimeFigureOut">
              <a:rPr lang="en-US" smtClean="0"/>
              <a:t>6/23/17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45610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EDC40-66B0-41CE-8D17-D919F0DDF5AB}" type="datetimeFigureOut">
              <a:rPr lang="en-US" smtClean="0"/>
              <a:t>6/23/17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78146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5EDC40-66B0-41CE-8D17-D919F0DDF5AB}" type="datetimeFigureOut">
              <a:rPr lang="en-US" smtClean="0"/>
              <a:t>6/23/17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252260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EDC40-66B0-41CE-8D17-D919F0DDF5AB}" type="datetimeFigureOut">
              <a:rPr lang="en-US" smtClean="0"/>
              <a:t>6/23/17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406830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EDC40-66B0-41CE-8D17-D919F0DDF5AB}" type="datetimeFigureOut">
              <a:rPr lang="en-US" smtClean="0"/>
              <a:t>6/23/17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1556981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EDC40-66B0-41CE-8D17-D919F0DDF5AB}" type="datetimeFigureOut">
              <a:rPr lang="en-US" smtClean="0"/>
              <a:t>6/23/17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164019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EDC40-66B0-41CE-8D17-D919F0DDF5AB}" type="datetimeFigureOut">
              <a:rPr lang="en-US" smtClean="0"/>
              <a:t>6/23/17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272609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5EDC40-66B0-41CE-8D17-D919F0DDF5AB}" type="datetimeFigureOut">
              <a:rPr lang="en-US" smtClean="0"/>
              <a:t>6/23/17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119376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5EDC40-66B0-41CE-8D17-D919F0DDF5AB}" type="datetimeFigureOut">
              <a:rPr lang="en-US" smtClean="0"/>
              <a:t>6/23/17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963FB1-A9EC-4329-BC76-3422CB2E19C6}" type="slidenum">
              <a:rPr lang="en-US" smtClean="0"/>
              <a:t>‹#›</a:t>
            </a:fld>
            <a:endParaRPr lang="en-US"/>
          </a:p>
        </p:txBody>
      </p:sp>
    </p:spTree>
    <p:extLst>
      <p:ext uri="{BB962C8B-B14F-4D97-AF65-F5344CB8AC3E}">
        <p14:creationId xmlns:p14="http://schemas.microsoft.com/office/powerpoint/2010/main" val="3248744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EDC40-66B0-41CE-8D17-D919F0DDF5AB}" type="datetimeFigureOut">
              <a:rPr lang="en-US" smtClean="0"/>
              <a:t>6/23/17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63FB1-A9EC-4329-BC76-3422CB2E19C6}" type="slidenum">
              <a:rPr lang="en-US" smtClean="0"/>
              <a:t>‹#›</a:t>
            </a:fld>
            <a:endParaRPr lang="en-US"/>
          </a:p>
        </p:txBody>
      </p:sp>
    </p:spTree>
    <p:extLst>
      <p:ext uri="{BB962C8B-B14F-4D97-AF65-F5344CB8AC3E}">
        <p14:creationId xmlns:p14="http://schemas.microsoft.com/office/powerpoint/2010/main" val="12508332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jkaufeld@gannet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922241" y="2253994"/>
            <a:ext cx="10420926" cy="2078183"/>
          </a:xfrm>
        </p:spPr>
        <p:txBody>
          <a:bodyPr>
            <a:normAutofit lnSpcReduction="10000"/>
          </a:bodyPr>
          <a:lstStyle/>
          <a:p>
            <a:pPr marL="0" indent="0" algn="ctr">
              <a:buNone/>
            </a:pPr>
            <a:endParaRPr lang="en-US" sz="4800" dirty="0" smtClean="0"/>
          </a:p>
          <a:p>
            <a:pPr marL="0" indent="0" algn="ctr">
              <a:buNone/>
            </a:pPr>
            <a:r>
              <a:rPr lang="en-US" sz="4800" dirty="0" smtClean="0"/>
              <a:t>SUPER SECRET PROJECTOR TESTING SLIDE</a:t>
            </a:r>
            <a:endParaRPr lang="en-US" sz="4800" dirty="0"/>
          </a:p>
        </p:txBody>
      </p:sp>
    </p:spTree>
    <p:extLst>
      <p:ext uri="{BB962C8B-B14F-4D97-AF65-F5344CB8AC3E}">
        <p14:creationId xmlns:p14="http://schemas.microsoft.com/office/powerpoint/2010/main" val="3637724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786063" y="1491916"/>
            <a:ext cx="10603833" cy="4106779"/>
          </a:xfrm>
        </p:spPr>
        <p:txBody>
          <a:bodyPr>
            <a:normAutofit/>
          </a:bodyPr>
          <a:lstStyle/>
          <a:p>
            <a:pPr marL="0" indent="0" algn="ctr">
              <a:buNone/>
            </a:pPr>
            <a:r>
              <a:rPr lang="en-US" sz="4800" dirty="0"/>
              <a:t>Flexible framework</a:t>
            </a:r>
          </a:p>
          <a:p>
            <a:pPr marL="0" indent="0" algn="ctr">
              <a:buNone/>
            </a:pPr>
            <a:r>
              <a:rPr lang="en-US" sz="4800" dirty="0"/>
              <a:t>Strength in API</a:t>
            </a:r>
          </a:p>
          <a:p>
            <a:pPr marL="0" indent="0" algn="ctr">
              <a:buNone/>
            </a:pPr>
            <a:r>
              <a:rPr lang="en-US" sz="4800" dirty="0"/>
              <a:t>Mature codebase</a:t>
            </a:r>
          </a:p>
          <a:p>
            <a:pPr marL="0" indent="0" algn="ctr">
              <a:buNone/>
            </a:pPr>
            <a:r>
              <a:rPr lang="en-US" sz="4800" dirty="0"/>
              <a:t>URL routing</a:t>
            </a:r>
          </a:p>
          <a:p>
            <a:pPr marL="0" indent="0" algn="ctr">
              <a:buNone/>
            </a:pPr>
            <a:r>
              <a:rPr lang="en-US" sz="4800" dirty="0"/>
              <a:t>Request/Response abstraction</a:t>
            </a:r>
          </a:p>
        </p:txBody>
      </p:sp>
    </p:spTree>
    <p:extLst>
      <p:ext uri="{BB962C8B-B14F-4D97-AF65-F5344CB8AC3E}">
        <p14:creationId xmlns:p14="http://schemas.microsoft.com/office/powerpoint/2010/main" val="372150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2997233" y="2232832"/>
            <a:ext cx="8794269" cy="2668772"/>
          </a:xfrm>
        </p:spPr>
        <p:txBody>
          <a:bodyPr>
            <a:normAutofit fontScale="85000" lnSpcReduction="10000"/>
          </a:bodyPr>
          <a:lstStyle/>
          <a:p>
            <a:pPr marL="0" indent="0">
              <a:buNone/>
            </a:pPr>
            <a:endParaRPr lang="en-US" sz="4800" dirty="0" smtClean="0"/>
          </a:p>
          <a:p>
            <a:pPr marL="0" indent="0">
              <a:buNone/>
            </a:pPr>
            <a:r>
              <a:rPr lang="en-US" sz="10400" dirty="0" err="1" smtClean="0">
                <a:latin typeface="Convergence" charset="0"/>
                <a:ea typeface="Convergence" charset="0"/>
                <a:cs typeface="Convergence" charset="0"/>
              </a:rPr>
              <a:t>CherryPy</a:t>
            </a:r>
            <a:endParaRPr lang="en-US" sz="10400" dirty="0" smtClean="0">
              <a:latin typeface="Convergence" charset="0"/>
              <a:ea typeface="Convergence" charset="0"/>
              <a:cs typeface="Convergence" charset="0"/>
            </a:endParaRPr>
          </a:p>
          <a:p>
            <a:pPr marL="0" indent="0">
              <a:buNone/>
            </a:pPr>
            <a:r>
              <a:rPr lang="en-US" sz="4200" dirty="0" smtClean="0">
                <a:solidFill>
                  <a:schemeClr val="tx1">
                    <a:lumMod val="75000"/>
                  </a:schemeClr>
                </a:solidFill>
                <a:latin typeface="Convergence" charset="0"/>
                <a:ea typeface="Convergence" charset="0"/>
                <a:cs typeface="Convergence" charset="0"/>
              </a:rPr>
              <a:t>A minimalist Python Web Framewor</a:t>
            </a:r>
            <a:r>
              <a:rPr lang="en-US" sz="4200" dirty="0" smtClean="0">
                <a:solidFill>
                  <a:schemeClr val="tx1">
                    <a:lumMod val="85000"/>
                  </a:schemeClr>
                </a:solidFill>
                <a:latin typeface="Convergence" charset="0"/>
                <a:ea typeface="Convergence" charset="0"/>
                <a:cs typeface="Convergence" charset="0"/>
              </a:rPr>
              <a:t>k</a:t>
            </a:r>
            <a:endParaRPr lang="en-US" sz="4200" dirty="0">
              <a:solidFill>
                <a:schemeClr val="tx1">
                  <a:lumMod val="85000"/>
                </a:schemeClr>
              </a:solidFill>
              <a:latin typeface="Convergence" charset="0"/>
              <a:ea typeface="Convergence" charset="0"/>
              <a:cs typeface="Convergence"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417" y="1065919"/>
            <a:ext cx="2140816" cy="4198583"/>
          </a:xfrm>
          <a:prstGeom prst="rect">
            <a:avLst/>
          </a:prstGeom>
        </p:spPr>
      </p:pic>
    </p:spTree>
    <p:extLst>
      <p:ext uri="{BB962C8B-B14F-4D97-AF65-F5344CB8AC3E}">
        <p14:creationId xmlns:p14="http://schemas.microsoft.com/office/powerpoint/2010/main" val="186773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922241" y="372140"/>
            <a:ext cx="10420926" cy="6018027"/>
          </a:xfrm>
        </p:spPr>
        <p:txBody>
          <a:bodyPr>
            <a:normAutofit/>
          </a:bodyPr>
          <a:lstStyle/>
          <a:p>
            <a:pPr marL="0" indent="0">
              <a:buNone/>
            </a:pPr>
            <a:r>
              <a:rPr lang="en-US" sz="4800" b="1" dirty="0">
                <a:solidFill>
                  <a:srgbClr val="00B0F0"/>
                </a:solidFill>
              </a:rPr>
              <a:t>import</a:t>
            </a:r>
            <a:r>
              <a:rPr lang="en-US" sz="4800" b="1" dirty="0"/>
              <a:t> </a:t>
            </a:r>
            <a:r>
              <a:rPr lang="en-US" sz="4800" dirty="0" err="1"/>
              <a:t>cherrypy</a:t>
            </a:r>
            <a:r>
              <a:rPr lang="en-US" sz="4800" dirty="0"/>
              <a:t/>
            </a:r>
            <a:br>
              <a:rPr lang="en-US" sz="4800" dirty="0"/>
            </a:br>
            <a:r>
              <a:rPr lang="en-US" sz="4800" dirty="0"/>
              <a:t/>
            </a:r>
            <a:br>
              <a:rPr lang="en-US" sz="4800" dirty="0"/>
            </a:br>
            <a:r>
              <a:rPr lang="en-US" sz="4800" b="1" dirty="0" smtClean="0">
                <a:solidFill>
                  <a:srgbClr val="00B0F0"/>
                </a:solidFill>
              </a:rPr>
              <a:t>class</a:t>
            </a:r>
            <a:r>
              <a:rPr lang="en-US" sz="4800" b="1" dirty="0" smtClean="0"/>
              <a:t> </a:t>
            </a:r>
            <a:r>
              <a:rPr lang="en-US" sz="4800" b="1" dirty="0" err="1"/>
              <a:t>Foobar</a:t>
            </a:r>
            <a:r>
              <a:rPr lang="en-US" sz="4800" dirty="0"/>
              <a:t>(</a:t>
            </a:r>
            <a:r>
              <a:rPr lang="en-US" sz="4800" dirty="0">
                <a:solidFill>
                  <a:srgbClr val="00B0F0"/>
                </a:solidFill>
              </a:rPr>
              <a:t>object</a:t>
            </a:r>
            <a:r>
              <a:rPr lang="en-US" sz="4800" dirty="0" smtClean="0"/>
              <a:t>)</a:t>
            </a:r>
            <a:r>
              <a:rPr lang="en-US" sz="4800" dirty="0" smtClean="0">
                <a:solidFill>
                  <a:schemeClr val="accent1">
                    <a:lumMod val="60000"/>
                    <a:lumOff val="40000"/>
                  </a:schemeClr>
                </a:solidFill>
              </a:rPr>
              <a:t>:</a:t>
            </a:r>
            <a:r>
              <a:rPr lang="en-US" sz="4800" dirty="0" smtClean="0"/>
              <a:t> </a:t>
            </a:r>
            <a:r>
              <a:rPr lang="en-US" sz="4800" dirty="0"/>
              <a:t/>
            </a:r>
            <a:br>
              <a:rPr lang="en-US" sz="4800" dirty="0"/>
            </a:br>
            <a:r>
              <a:rPr lang="en-US" sz="4800" dirty="0"/>
              <a:t>    </a:t>
            </a:r>
            <a:r>
              <a:rPr lang="en-US" sz="4800" dirty="0">
                <a:solidFill>
                  <a:schemeClr val="accent1">
                    <a:lumMod val="60000"/>
                    <a:lumOff val="40000"/>
                  </a:schemeClr>
                </a:solidFill>
              </a:rPr>
              <a:t>@</a:t>
            </a:r>
            <a:r>
              <a:rPr lang="en-US" sz="4800" dirty="0" err="1">
                <a:solidFill>
                  <a:srgbClr val="92D050"/>
                </a:solidFill>
              </a:rPr>
              <a:t>cherrypy.expose</a:t>
            </a:r>
            <a:r>
              <a:rPr lang="en-US" sz="4800" dirty="0"/>
              <a:t/>
            </a:r>
            <a:br>
              <a:rPr lang="en-US" sz="4800" dirty="0"/>
            </a:br>
            <a:r>
              <a:rPr lang="en-US" sz="4800" dirty="0"/>
              <a:t>    </a:t>
            </a:r>
            <a:r>
              <a:rPr lang="en-US" sz="4800" b="1" dirty="0" err="1">
                <a:solidFill>
                  <a:srgbClr val="00B0F0"/>
                </a:solidFill>
              </a:rPr>
              <a:t>def</a:t>
            </a:r>
            <a:r>
              <a:rPr lang="en-US" sz="4800" b="1" dirty="0"/>
              <a:t> index</a:t>
            </a:r>
            <a:r>
              <a:rPr lang="en-US" sz="4800" dirty="0"/>
              <a:t>(self)</a:t>
            </a:r>
            <a:r>
              <a:rPr lang="en-US" sz="4800" dirty="0">
                <a:solidFill>
                  <a:schemeClr val="accent1">
                    <a:lumMod val="60000"/>
                    <a:lumOff val="40000"/>
                  </a:schemeClr>
                </a:solidFill>
              </a:rPr>
              <a:t>:</a:t>
            </a:r>
            <a:r>
              <a:rPr lang="en-US" sz="4800" dirty="0"/>
              <a:t/>
            </a:r>
            <a:br>
              <a:rPr lang="en-US" sz="4800" dirty="0"/>
            </a:br>
            <a:r>
              <a:rPr lang="en-US" sz="4800" dirty="0"/>
              <a:t>        </a:t>
            </a:r>
            <a:r>
              <a:rPr lang="en-US" sz="4800" b="1" dirty="0">
                <a:solidFill>
                  <a:srgbClr val="00B0F0"/>
                </a:solidFill>
              </a:rPr>
              <a:t>return</a:t>
            </a:r>
            <a:r>
              <a:rPr lang="en-US" sz="4800" b="1" dirty="0"/>
              <a:t> </a:t>
            </a:r>
            <a:r>
              <a:rPr lang="en-US" sz="4800" dirty="0">
                <a:solidFill>
                  <a:schemeClr val="accent2">
                    <a:lumMod val="60000"/>
                    <a:lumOff val="40000"/>
                  </a:schemeClr>
                </a:solidFill>
              </a:rPr>
              <a:t>'</a:t>
            </a:r>
            <a:r>
              <a:rPr lang="en-US" sz="4800" dirty="0" smtClean="0">
                <a:solidFill>
                  <a:schemeClr val="accent2">
                    <a:lumMod val="60000"/>
                    <a:lumOff val="40000"/>
                  </a:schemeClr>
                </a:solidFill>
              </a:rPr>
              <a:t>Hello </a:t>
            </a:r>
            <a:r>
              <a:rPr lang="en-US" sz="4800" dirty="0">
                <a:solidFill>
                  <a:schemeClr val="accent2">
                    <a:lumMod val="60000"/>
                    <a:lumOff val="40000"/>
                  </a:schemeClr>
                </a:solidFill>
              </a:rPr>
              <a:t>World</a:t>
            </a:r>
            <a:r>
              <a:rPr lang="en-US" sz="4800" dirty="0" smtClean="0">
                <a:solidFill>
                  <a:schemeClr val="accent2">
                    <a:lumMod val="60000"/>
                    <a:lumOff val="40000"/>
                  </a:schemeClr>
                </a:solidFill>
              </a:rPr>
              <a:t>!' </a:t>
            </a:r>
            <a:r>
              <a:rPr lang="en-US" sz="4800" dirty="0"/>
              <a:t/>
            </a:r>
            <a:br>
              <a:rPr lang="en-US" sz="4800" dirty="0"/>
            </a:br>
            <a:r>
              <a:rPr lang="en-US" sz="4800" dirty="0" smtClean="0"/>
              <a:t/>
            </a:r>
            <a:br>
              <a:rPr lang="en-US" sz="4800" dirty="0" smtClean="0"/>
            </a:br>
            <a:r>
              <a:rPr lang="en-US" sz="4800" dirty="0" err="1" smtClean="0"/>
              <a:t>cherrypy.quickstart</a:t>
            </a:r>
            <a:r>
              <a:rPr lang="en-US" sz="4800" dirty="0" smtClean="0"/>
              <a:t>(</a:t>
            </a:r>
            <a:r>
              <a:rPr lang="en-US" sz="4800" dirty="0" err="1" smtClean="0"/>
              <a:t>Foobar</a:t>
            </a:r>
            <a:r>
              <a:rPr lang="en-US" sz="4800" dirty="0" smtClean="0"/>
              <a:t>())</a:t>
            </a:r>
            <a:br>
              <a:rPr lang="en-US" sz="4800" dirty="0" smtClean="0"/>
            </a:br>
            <a:endParaRPr lang="en-US" sz="4800" dirty="0"/>
          </a:p>
        </p:txBody>
      </p:sp>
    </p:spTree>
    <p:extLst>
      <p:ext uri="{BB962C8B-B14F-4D97-AF65-F5344CB8AC3E}">
        <p14:creationId xmlns:p14="http://schemas.microsoft.com/office/powerpoint/2010/main" val="1625161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922241" y="372140"/>
            <a:ext cx="10420926" cy="6018027"/>
          </a:xfrm>
        </p:spPr>
        <p:txBody>
          <a:bodyPr>
            <a:normAutofit/>
          </a:bodyPr>
          <a:lstStyle/>
          <a:p>
            <a:pPr marL="0" indent="0">
              <a:buNone/>
            </a:pPr>
            <a:r>
              <a:rPr lang="en-US" sz="4800" b="1" dirty="0">
                <a:solidFill>
                  <a:srgbClr val="00B0F0"/>
                </a:solidFill>
              </a:rPr>
              <a:t>import</a:t>
            </a:r>
            <a:r>
              <a:rPr lang="en-US" sz="4800" b="1" dirty="0"/>
              <a:t> </a:t>
            </a:r>
            <a:r>
              <a:rPr lang="en-US" sz="4800" dirty="0" err="1"/>
              <a:t>cherrypy</a:t>
            </a:r>
            <a:r>
              <a:rPr lang="en-US" sz="4800" dirty="0"/>
              <a:t/>
            </a:r>
            <a:br>
              <a:rPr lang="en-US" sz="4800" dirty="0"/>
            </a:br>
            <a:r>
              <a:rPr lang="en-US" sz="4800" dirty="0"/>
              <a:t/>
            </a:r>
            <a:br>
              <a:rPr lang="en-US" sz="4800" dirty="0"/>
            </a:br>
            <a:r>
              <a:rPr lang="en-US" sz="4800" b="1" dirty="0" smtClean="0">
                <a:solidFill>
                  <a:srgbClr val="00B0F0"/>
                </a:solidFill>
              </a:rPr>
              <a:t>class</a:t>
            </a:r>
            <a:r>
              <a:rPr lang="en-US" sz="4800" b="1" dirty="0" smtClean="0"/>
              <a:t> </a:t>
            </a:r>
            <a:r>
              <a:rPr lang="en-US" sz="4800" b="1" dirty="0" err="1"/>
              <a:t>Foobar</a:t>
            </a:r>
            <a:r>
              <a:rPr lang="en-US" sz="4800" dirty="0"/>
              <a:t>(</a:t>
            </a:r>
            <a:r>
              <a:rPr lang="en-US" sz="4800" dirty="0">
                <a:solidFill>
                  <a:srgbClr val="00B0F0"/>
                </a:solidFill>
              </a:rPr>
              <a:t>object</a:t>
            </a:r>
            <a:r>
              <a:rPr lang="en-US" sz="4800" dirty="0" smtClean="0"/>
              <a:t>)</a:t>
            </a:r>
            <a:r>
              <a:rPr lang="en-US" sz="4800" dirty="0" smtClean="0">
                <a:solidFill>
                  <a:schemeClr val="accent1">
                    <a:lumMod val="60000"/>
                    <a:lumOff val="40000"/>
                  </a:schemeClr>
                </a:solidFill>
              </a:rPr>
              <a:t>:</a:t>
            </a:r>
            <a:r>
              <a:rPr lang="en-US" sz="4800" dirty="0"/>
              <a:t/>
            </a:r>
            <a:br>
              <a:rPr lang="en-US" sz="4800" dirty="0"/>
            </a:br>
            <a:r>
              <a:rPr lang="en-US" sz="4800" dirty="0"/>
              <a:t>    </a:t>
            </a:r>
            <a:r>
              <a:rPr lang="en-US" sz="4800" dirty="0">
                <a:solidFill>
                  <a:schemeClr val="accent1">
                    <a:lumMod val="60000"/>
                    <a:lumOff val="40000"/>
                  </a:schemeClr>
                </a:solidFill>
              </a:rPr>
              <a:t>@</a:t>
            </a:r>
            <a:r>
              <a:rPr lang="en-US" sz="4800" dirty="0" err="1">
                <a:solidFill>
                  <a:srgbClr val="92D050"/>
                </a:solidFill>
              </a:rPr>
              <a:t>cherrypy.expose</a:t>
            </a:r>
            <a:r>
              <a:rPr lang="en-US" sz="4800" dirty="0"/>
              <a:t/>
            </a:r>
            <a:br>
              <a:rPr lang="en-US" sz="4800" dirty="0"/>
            </a:br>
            <a:r>
              <a:rPr lang="en-US" sz="4800" dirty="0"/>
              <a:t>    </a:t>
            </a:r>
            <a:r>
              <a:rPr lang="en-US" sz="4800" dirty="0">
                <a:solidFill>
                  <a:schemeClr val="accent1">
                    <a:lumMod val="60000"/>
                    <a:lumOff val="40000"/>
                  </a:schemeClr>
                </a:solidFill>
              </a:rPr>
              <a:t>@</a:t>
            </a:r>
            <a:r>
              <a:rPr lang="en-US" sz="4800" dirty="0" err="1">
                <a:solidFill>
                  <a:srgbClr val="92D050"/>
                </a:solidFill>
              </a:rPr>
              <a:t>cherrypy.tools.json_out</a:t>
            </a:r>
            <a:r>
              <a:rPr lang="en-US" sz="4800" dirty="0"/>
              <a:t>()</a:t>
            </a:r>
            <a:br>
              <a:rPr lang="en-US" sz="4800" dirty="0"/>
            </a:br>
            <a:r>
              <a:rPr lang="en-US" sz="4800" dirty="0"/>
              <a:t>    </a:t>
            </a:r>
            <a:r>
              <a:rPr lang="en-US" sz="4800" b="1" dirty="0" err="1">
                <a:solidFill>
                  <a:srgbClr val="00B0F0"/>
                </a:solidFill>
              </a:rPr>
              <a:t>def</a:t>
            </a:r>
            <a:r>
              <a:rPr lang="en-US" sz="4800" b="1" dirty="0"/>
              <a:t> </a:t>
            </a:r>
            <a:r>
              <a:rPr lang="en-US" sz="4800" b="1" dirty="0">
                <a:solidFill>
                  <a:srgbClr val="92D050"/>
                </a:solidFill>
              </a:rPr>
              <a:t>index</a:t>
            </a:r>
            <a:r>
              <a:rPr lang="en-US" sz="4800" dirty="0"/>
              <a:t>(self)</a:t>
            </a:r>
            <a:r>
              <a:rPr lang="en-US" sz="4800" dirty="0">
                <a:solidFill>
                  <a:schemeClr val="accent1">
                    <a:lumMod val="60000"/>
                    <a:lumOff val="40000"/>
                  </a:schemeClr>
                </a:solidFill>
              </a:rPr>
              <a:t>:</a:t>
            </a:r>
            <a:r>
              <a:rPr lang="en-US" sz="4800" dirty="0"/>
              <a:t/>
            </a:r>
            <a:br>
              <a:rPr lang="en-US" sz="4800" dirty="0"/>
            </a:br>
            <a:r>
              <a:rPr lang="en-US" sz="4800" dirty="0"/>
              <a:t>        </a:t>
            </a:r>
            <a:r>
              <a:rPr lang="en-US" sz="4800" b="1" dirty="0">
                <a:solidFill>
                  <a:srgbClr val="00B0F0"/>
                </a:solidFill>
              </a:rPr>
              <a:t>return</a:t>
            </a:r>
            <a:r>
              <a:rPr lang="en-US" sz="4800" b="1" dirty="0"/>
              <a:t> </a:t>
            </a:r>
            <a:r>
              <a:rPr lang="en-US" sz="4800" dirty="0"/>
              <a:t>{</a:t>
            </a:r>
            <a:r>
              <a:rPr lang="en-US" sz="4800" dirty="0">
                <a:solidFill>
                  <a:schemeClr val="accent2">
                    <a:lumMod val="60000"/>
                    <a:lumOff val="40000"/>
                  </a:schemeClr>
                </a:solidFill>
              </a:rPr>
              <a:t>'hello'</a:t>
            </a:r>
            <a:r>
              <a:rPr lang="en-US" sz="4800" dirty="0">
                <a:solidFill>
                  <a:schemeClr val="accent1">
                    <a:lumMod val="60000"/>
                    <a:lumOff val="40000"/>
                  </a:schemeClr>
                </a:solidFill>
              </a:rPr>
              <a:t>:</a:t>
            </a:r>
            <a:r>
              <a:rPr lang="en-US" sz="4800" dirty="0"/>
              <a:t> </a:t>
            </a:r>
            <a:r>
              <a:rPr lang="en-US" sz="4800" dirty="0">
                <a:solidFill>
                  <a:schemeClr val="accent2">
                    <a:lumMod val="60000"/>
                    <a:lumOff val="40000"/>
                  </a:schemeClr>
                </a:solidFill>
              </a:rPr>
              <a:t>'world'</a:t>
            </a:r>
            <a:r>
              <a:rPr lang="en-US" sz="4800" dirty="0"/>
              <a:t>}</a:t>
            </a:r>
            <a:br>
              <a:rPr lang="en-US" sz="4800" dirty="0"/>
            </a:br>
            <a:r>
              <a:rPr lang="en-US" sz="4800" dirty="0"/>
              <a:t/>
            </a:r>
            <a:br>
              <a:rPr lang="en-US" sz="4800" dirty="0"/>
            </a:br>
            <a:r>
              <a:rPr lang="en-US" sz="4800" dirty="0" err="1" smtClean="0"/>
              <a:t>cherrypy.quickstart</a:t>
            </a:r>
            <a:r>
              <a:rPr lang="en-US" sz="4800" dirty="0" smtClean="0"/>
              <a:t>(</a:t>
            </a:r>
            <a:r>
              <a:rPr lang="en-US" sz="4800" dirty="0" err="1"/>
              <a:t>Foobar</a:t>
            </a:r>
            <a:r>
              <a:rPr lang="en-US" sz="4800" dirty="0" smtClean="0"/>
              <a:t>())</a:t>
            </a:r>
            <a:endParaRPr lang="en-US" sz="4800" dirty="0"/>
          </a:p>
        </p:txBody>
      </p:sp>
    </p:spTree>
    <p:extLst>
      <p:ext uri="{BB962C8B-B14F-4D97-AF65-F5344CB8AC3E}">
        <p14:creationId xmlns:p14="http://schemas.microsoft.com/office/powerpoint/2010/main" val="55432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754916" y="372140"/>
            <a:ext cx="11408734" cy="6400800"/>
          </a:xfrm>
        </p:spPr>
        <p:txBody>
          <a:bodyPr>
            <a:normAutofit fontScale="92500" lnSpcReduction="10000"/>
          </a:bodyPr>
          <a:lstStyle/>
          <a:p>
            <a:pPr marL="0" indent="0">
              <a:buNone/>
            </a:pPr>
            <a:r>
              <a:rPr lang="en-US" sz="4800" b="1" dirty="0">
                <a:solidFill>
                  <a:srgbClr val="00B0F0"/>
                </a:solidFill>
              </a:rPr>
              <a:t>import</a:t>
            </a:r>
            <a:r>
              <a:rPr lang="en-US" sz="4800" b="1" dirty="0"/>
              <a:t> </a:t>
            </a:r>
            <a:r>
              <a:rPr lang="en-US" sz="4800" dirty="0" err="1"/>
              <a:t>cherrypy</a:t>
            </a:r>
            <a:r>
              <a:rPr lang="en-US" sz="4800" dirty="0"/>
              <a:t/>
            </a:r>
            <a:br>
              <a:rPr lang="en-US" sz="4800" dirty="0"/>
            </a:br>
            <a:r>
              <a:rPr lang="en-US" sz="4800" dirty="0"/>
              <a:t/>
            </a:r>
            <a:br>
              <a:rPr lang="en-US" sz="4800" dirty="0"/>
            </a:br>
            <a:r>
              <a:rPr lang="en-US" sz="4800" b="1" dirty="0" smtClean="0">
                <a:solidFill>
                  <a:srgbClr val="00B0F0"/>
                </a:solidFill>
              </a:rPr>
              <a:t>class</a:t>
            </a:r>
            <a:r>
              <a:rPr lang="en-US" sz="4800" b="1" dirty="0" smtClean="0"/>
              <a:t> </a:t>
            </a:r>
            <a:r>
              <a:rPr lang="en-US" sz="4800" b="1" dirty="0" err="1"/>
              <a:t>Foobar</a:t>
            </a:r>
            <a:r>
              <a:rPr lang="en-US" sz="4800" dirty="0"/>
              <a:t>(</a:t>
            </a:r>
            <a:r>
              <a:rPr lang="en-US" sz="4800" dirty="0">
                <a:solidFill>
                  <a:srgbClr val="00B0F0"/>
                </a:solidFill>
              </a:rPr>
              <a:t>object</a:t>
            </a:r>
            <a:r>
              <a:rPr lang="en-US" sz="4800" dirty="0" smtClean="0"/>
              <a:t>)</a:t>
            </a:r>
            <a:r>
              <a:rPr lang="en-US" sz="4800" dirty="0" smtClean="0">
                <a:solidFill>
                  <a:schemeClr val="accent1">
                    <a:lumMod val="60000"/>
                    <a:lumOff val="40000"/>
                  </a:schemeClr>
                </a:solidFill>
              </a:rPr>
              <a:t>:</a:t>
            </a:r>
            <a:r>
              <a:rPr lang="en-US" sz="4800" dirty="0"/>
              <a:t/>
            </a:r>
            <a:br>
              <a:rPr lang="en-US" sz="4800" dirty="0"/>
            </a:br>
            <a:r>
              <a:rPr lang="en-US" sz="4800" dirty="0"/>
              <a:t> </a:t>
            </a:r>
            <a:r>
              <a:rPr lang="en-US" sz="4800" dirty="0" smtClean="0"/>
              <a:t>   </a:t>
            </a:r>
            <a:r>
              <a:rPr lang="en-US" sz="4800" dirty="0" smtClean="0">
                <a:solidFill>
                  <a:schemeClr val="accent1">
                    <a:lumMod val="60000"/>
                    <a:lumOff val="40000"/>
                  </a:schemeClr>
                </a:solidFill>
              </a:rPr>
              <a:t>@</a:t>
            </a:r>
            <a:r>
              <a:rPr lang="en-US" sz="4800" dirty="0" err="1" smtClean="0">
                <a:solidFill>
                  <a:srgbClr val="92D050"/>
                </a:solidFill>
              </a:rPr>
              <a:t>cherrypy.expose</a:t>
            </a:r>
            <a:endParaRPr lang="en-US" sz="4800" dirty="0" smtClean="0">
              <a:solidFill>
                <a:srgbClr val="92D050"/>
              </a:solidFill>
            </a:endParaRPr>
          </a:p>
          <a:p>
            <a:pPr marL="0" indent="0">
              <a:buNone/>
            </a:pPr>
            <a:r>
              <a:rPr lang="en-US" sz="4800" dirty="0" smtClean="0">
                <a:solidFill>
                  <a:schemeClr val="accent1">
                    <a:lumMod val="60000"/>
                    <a:lumOff val="40000"/>
                  </a:schemeClr>
                </a:solidFill>
              </a:rPr>
              <a:t>    @</a:t>
            </a:r>
            <a:r>
              <a:rPr lang="en-US" sz="4800" dirty="0" err="1" smtClean="0">
                <a:solidFill>
                  <a:srgbClr val="92D050"/>
                </a:solidFill>
              </a:rPr>
              <a:t>cherrypy.tools.json_in</a:t>
            </a:r>
            <a:r>
              <a:rPr lang="en-US" sz="4800" dirty="0" smtClean="0"/>
              <a:t>() </a:t>
            </a:r>
            <a:br>
              <a:rPr lang="en-US" sz="4800" dirty="0" smtClean="0"/>
            </a:br>
            <a:r>
              <a:rPr lang="en-US" sz="4800" dirty="0" smtClean="0"/>
              <a:t>    </a:t>
            </a:r>
            <a:r>
              <a:rPr lang="en-US" sz="4800" dirty="0" smtClean="0">
                <a:solidFill>
                  <a:schemeClr val="accent1">
                    <a:lumMod val="60000"/>
                    <a:lumOff val="40000"/>
                  </a:schemeClr>
                </a:solidFill>
              </a:rPr>
              <a:t>@</a:t>
            </a:r>
            <a:r>
              <a:rPr lang="en-US" sz="4800" dirty="0" err="1" smtClean="0">
                <a:solidFill>
                  <a:srgbClr val="92D050"/>
                </a:solidFill>
              </a:rPr>
              <a:t>cherrypy.tools.json_out</a:t>
            </a:r>
            <a:r>
              <a:rPr lang="en-US" sz="4800" dirty="0" smtClean="0"/>
              <a:t>()</a:t>
            </a:r>
            <a:br>
              <a:rPr lang="en-US" sz="4800" dirty="0" smtClean="0"/>
            </a:br>
            <a:r>
              <a:rPr lang="en-US" sz="4800" dirty="0" smtClean="0"/>
              <a:t>    </a:t>
            </a:r>
            <a:r>
              <a:rPr lang="en-US" sz="4800" b="1" dirty="0" err="1" smtClean="0">
                <a:solidFill>
                  <a:srgbClr val="00B0F0"/>
                </a:solidFill>
              </a:rPr>
              <a:t>def</a:t>
            </a:r>
            <a:r>
              <a:rPr lang="en-US" sz="4800" b="1" dirty="0" smtClean="0"/>
              <a:t> </a:t>
            </a:r>
            <a:r>
              <a:rPr lang="en-US" sz="4800" b="1" dirty="0" smtClean="0">
                <a:solidFill>
                  <a:srgbClr val="92D050"/>
                </a:solidFill>
              </a:rPr>
              <a:t>index</a:t>
            </a:r>
            <a:r>
              <a:rPr lang="en-US" sz="4800" dirty="0" smtClean="0"/>
              <a:t>(self)</a:t>
            </a:r>
            <a:r>
              <a:rPr lang="en-US" sz="4800" dirty="0" smtClean="0">
                <a:solidFill>
                  <a:schemeClr val="accent1">
                    <a:lumMod val="60000"/>
                    <a:lumOff val="40000"/>
                  </a:schemeClr>
                </a:solidFill>
              </a:rPr>
              <a:t>:</a:t>
            </a:r>
          </a:p>
          <a:p>
            <a:pPr marL="0" indent="0">
              <a:buNone/>
            </a:pPr>
            <a:r>
              <a:rPr lang="en-US" sz="4800" dirty="0">
                <a:solidFill>
                  <a:schemeClr val="accent1">
                    <a:lumMod val="60000"/>
                    <a:lumOff val="40000"/>
                  </a:schemeClr>
                </a:solidFill>
              </a:rPr>
              <a:t> </a:t>
            </a:r>
            <a:r>
              <a:rPr lang="en-US" sz="4800" dirty="0" smtClean="0">
                <a:solidFill>
                  <a:schemeClr val="accent1">
                    <a:lumMod val="60000"/>
                    <a:lumOff val="40000"/>
                  </a:schemeClr>
                </a:solidFill>
              </a:rPr>
              <a:t>      </a:t>
            </a:r>
            <a:r>
              <a:rPr lang="en-US" sz="4800" dirty="0" smtClean="0"/>
              <a:t> name </a:t>
            </a:r>
            <a:r>
              <a:rPr lang="en-US" sz="4800" dirty="0" smtClean="0">
                <a:solidFill>
                  <a:schemeClr val="accent1">
                    <a:lumMod val="60000"/>
                    <a:lumOff val="40000"/>
                  </a:schemeClr>
                </a:solidFill>
              </a:rPr>
              <a:t>= </a:t>
            </a:r>
            <a:r>
              <a:rPr lang="en-US" sz="4800" dirty="0" err="1" smtClean="0"/>
              <a:t>cherrypy.request.json.get</a:t>
            </a:r>
            <a:r>
              <a:rPr lang="en-US" sz="4800" dirty="0" smtClean="0"/>
              <a:t>(</a:t>
            </a:r>
            <a:r>
              <a:rPr lang="en-US" sz="4800" dirty="0" smtClean="0">
                <a:solidFill>
                  <a:schemeClr val="accent2">
                    <a:lumMod val="60000"/>
                    <a:lumOff val="40000"/>
                  </a:schemeClr>
                </a:solidFill>
              </a:rPr>
              <a:t>'name'</a:t>
            </a:r>
            <a:r>
              <a:rPr lang="en-US" sz="4800" dirty="0" smtClean="0"/>
              <a:t>)</a:t>
            </a:r>
            <a:br>
              <a:rPr lang="en-US" sz="4800" dirty="0" smtClean="0"/>
            </a:br>
            <a:r>
              <a:rPr lang="en-US" sz="4800" dirty="0" smtClean="0"/>
              <a:t>        </a:t>
            </a:r>
            <a:r>
              <a:rPr lang="en-US" sz="4800" b="1" dirty="0" smtClean="0">
                <a:solidFill>
                  <a:srgbClr val="00B0F0"/>
                </a:solidFill>
              </a:rPr>
              <a:t>return</a:t>
            </a:r>
            <a:r>
              <a:rPr lang="en-US" sz="4800" b="1" dirty="0" smtClean="0"/>
              <a:t> </a:t>
            </a:r>
            <a:r>
              <a:rPr lang="en-US" sz="4800" dirty="0" smtClean="0"/>
              <a:t>{</a:t>
            </a:r>
            <a:r>
              <a:rPr lang="en-US" sz="4800" dirty="0" smtClean="0">
                <a:solidFill>
                  <a:schemeClr val="accent2">
                    <a:lumMod val="60000"/>
                    <a:lumOff val="40000"/>
                  </a:schemeClr>
                </a:solidFill>
              </a:rPr>
              <a:t>'hello'</a:t>
            </a:r>
            <a:r>
              <a:rPr lang="en-US" sz="4800" dirty="0" smtClean="0">
                <a:solidFill>
                  <a:schemeClr val="accent1">
                    <a:lumMod val="60000"/>
                    <a:lumOff val="40000"/>
                  </a:schemeClr>
                </a:solidFill>
              </a:rPr>
              <a:t>:</a:t>
            </a:r>
            <a:r>
              <a:rPr lang="en-US" sz="4800" dirty="0" smtClean="0"/>
              <a:t> name}</a:t>
            </a:r>
            <a:br>
              <a:rPr lang="en-US" sz="4800" dirty="0" smtClean="0"/>
            </a:br>
            <a:r>
              <a:rPr lang="en-US" sz="4800" dirty="0" smtClean="0"/>
              <a:t/>
            </a:r>
            <a:br>
              <a:rPr lang="en-US" sz="4800" dirty="0" smtClean="0"/>
            </a:br>
            <a:r>
              <a:rPr lang="en-US" sz="4800" dirty="0" err="1" smtClean="0"/>
              <a:t>cherrypy.quickstart</a:t>
            </a:r>
            <a:r>
              <a:rPr lang="en-US" sz="4800" dirty="0" smtClean="0"/>
              <a:t>(</a:t>
            </a:r>
            <a:r>
              <a:rPr lang="en-US" sz="4800" dirty="0" err="1" smtClean="0"/>
              <a:t>Foobar</a:t>
            </a:r>
            <a:r>
              <a:rPr lang="en-US" sz="4800" dirty="0" smtClean="0"/>
              <a:t>())</a:t>
            </a:r>
            <a:endParaRPr lang="en-US" sz="4800" dirty="0"/>
          </a:p>
        </p:txBody>
      </p:sp>
    </p:spTree>
    <p:extLst>
      <p:ext uri="{BB962C8B-B14F-4D97-AF65-F5344CB8AC3E}">
        <p14:creationId xmlns:p14="http://schemas.microsoft.com/office/powerpoint/2010/main" val="2092607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786063" y="1491916"/>
            <a:ext cx="10603833" cy="4106779"/>
          </a:xfrm>
        </p:spPr>
        <p:txBody>
          <a:bodyPr>
            <a:normAutofit fontScale="92500" lnSpcReduction="10000"/>
          </a:bodyPr>
          <a:lstStyle/>
          <a:p>
            <a:pPr marL="0" indent="0" algn="ctr">
              <a:buNone/>
            </a:pPr>
            <a:endParaRPr lang="en-US" sz="4800" dirty="0" smtClean="0"/>
          </a:p>
          <a:p>
            <a:pPr marL="0" indent="0" algn="ctr">
              <a:buNone/>
            </a:pPr>
            <a:r>
              <a:rPr lang="en-US" sz="4800" dirty="0" smtClean="0"/>
              <a:t>Joe Kaufeld</a:t>
            </a:r>
          </a:p>
          <a:p>
            <a:pPr marL="0" indent="0" algn="ctr">
              <a:buNone/>
            </a:pPr>
            <a:r>
              <a:rPr lang="en-US" sz="4800" dirty="0" smtClean="0">
                <a:hlinkClick r:id="rId3"/>
              </a:rPr>
              <a:t>jkaufeld@gannett.com</a:t>
            </a:r>
            <a:endParaRPr lang="en-US" sz="4800" dirty="0" smtClean="0"/>
          </a:p>
          <a:p>
            <a:pPr marL="0" indent="0" algn="ctr">
              <a:buNone/>
            </a:pPr>
            <a:r>
              <a:rPr lang="en-US" sz="4800" dirty="0" smtClean="0"/>
              <a:t>@</a:t>
            </a:r>
            <a:r>
              <a:rPr lang="en-US" sz="4800" dirty="0" err="1" smtClean="0"/>
              <a:t>joekaufeld</a:t>
            </a:r>
            <a:endParaRPr lang="en-US" sz="4800" dirty="0" smtClean="0"/>
          </a:p>
          <a:p>
            <a:pPr marL="0" indent="0" algn="ctr">
              <a:buNone/>
            </a:pPr>
            <a:r>
              <a:rPr lang="en-US" sz="4800" dirty="0"/>
              <a:t>https://</a:t>
            </a:r>
            <a:r>
              <a:rPr lang="en-US" sz="4800" dirty="0" err="1"/>
              <a:t>github.com</a:t>
            </a:r>
            <a:r>
              <a:rPr lang="en-US" sz="4800" dirty="0"/>
              <a:t>/</a:t>
            </a:r>
            <a:r>
              <a:rPr lang="en-US" sz="4800" dirty="0" err="1"/>
              <a:t>itsthejoker</a:t>
            </a:r>
            <a:r>
              <a:rPr lang="en-US" sz="4800" dirty="0"/>
              <a:t>/web-framework-shootout</a:t>
            </a:r>
            <a:endParaRPr lang="en-US" sz="4800" dirty="0" smtClean="0"/>
          </a:p>
        </p:txBody>
      </p:sp>
    </p:spTree>
    <p:extLst>
      <p:ext uri="{BB962C8B-B14F-4D97-AF65-F5344CB8AC3E}">
        <p14:creationId xmlns:p14="http://schemas.microsoft.com/office/powerpoint/2010/main" val="114453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E45AF-39C3-4121-94D7-D4C710C4D13F}"/>
              </a:ext>
            </a:extLst>
          </p:cNvPr>
          <p:cNvSpPr>
            <a:spLocks noGrp="1"/>
          </p:cNvSpPr>
          <p:nvPr>
            <p:ph type="title"/>
          </p:nvPr>
        </p:nvSpPr>
        <p:spPr>
          <a:xfrm>
            <a:off x="838200" y="365125"/>
            <a:ext cx="10515600" cy="1325563"/>
          </a:xfrm>
        </p:spPr>
        <p:txBody>
          <a:bodyPr/>
          <a:lstStyle/>
          <a:p>
            <a:r>
              <a:rPr lang="en-US" dirty="0">
                <a:latin typeface="+mn-lt"/>
              </a:rPr>
              <a:t>The Life of a Project</a:t>
            </a:r>
          </a:p>
        </p:txBody>
      </p:sp>
      <p:cxnSp>
        <p:nvCxnSpPr>
          <p:cNvPr id="11" name="Straight Connector 10">
            <a:extLst>
              <a:ext uri="{FF2B5EF4-FFF2-40B4-BE49-F238E27FC236}">
                <a16:creationId xmlns:a16="http://schemas.microsoft.com/office/drawing/2014/main" xmlns="" id="{87548520-D6B4-4863-B9D1-7DC0FE87B67D}"/>
              </a:ext>
            </a:extLst>
          </p:cNvPr>
          <p:cNvCxnSpPr>
            <a:cxnSpLocks/>
          </p:cNvCxnSpPr>
          <p:nvPr/>
        </p:nvCxnSpPr>
        <p:spPr>
          <a:xfrm>
            <a:off x="1505528" y="2142836"/>
            <a:ext cx="5726544" cy="389334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082BA44-C02D-4653-AD9D-FE53C4BD4F3F}"/>
              </a:ext>
            </a:extLst>
          </p:cNvPr>
          <p:cNvCxnSpPr>
            <a:cxnSpLocks/>
          </p:cNvCxnSpPr>
          <p:nvPr/>
        </p:nvCxnSpPr>
        <p:spPr>
          <a:xfrm flipV="1">
            <a:off x="7100617" y="3990109"/>
            <a:ext cx="2745347" cy="20460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EFD099B6-19BF-4940-9F2B-939D7C6AE780}"/>
              </a:ext>
            </a:extLst>
          </p:cNvPr>
          <p:cNvSpPr/>
          <p:nvPr/>
        </p:nvSpPr>
        <p:spPr>
          <a:xfrm>
            <a:off x="9439587" y="3802117"/>
            <a:ext cx="646545" cy="627639"/>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7C37AA27-F311-4CDA-8C4E-CB1E6DAA8EDA}"/>
              </a:ext>
            </a:extLst>
          </p:cNvPr>
          <p:cNvSpPr/>
          <p:nvPr/>
        </p:nvSpPr>
        <p:spPr>
          <a:xfrm>
            <a:off x="8215745" y="4699325"/>
            <a:ext cx="646545" cy="627639"/>
          </a:xfrm>
          <a:prstGeom prst="ellipse">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F94AF31-03BE-4486-825F-5618B3811DC1}"/>
              </a:ext>
            </a:extLst>
          </p:cNvPr>
          <p:cNvSpPr/>
          <p:nvPr/>
        </p:nvSpPr>
        <p:spPr>
          <a:xfrm>
            <a:off x="6929843" y="5722361"/>
            <a:ext cx="646545" cy="627639"/>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C2FD184A-434C-4B9F-8AB1-5FF93A241435}"/>
              </a:ext>
            </a:extLst>
          </p:cNvPr>
          <p:cNvSpPr/>
          <p:nvPr/>
        </p:nvSpPr>
        <p:spPr>
          <a:xfrm>
            <a:off x="5448367" y="4699324"/>
            <a:ext cx="646545" cy="627639"/>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xmlns="" id="{305F04A4-B6C5-43FB-98EB-414A1C99BDCD}"/>
              </a:ext>
            </a:extLst>
          </p:cNvPr>
          <p:cNvSpPr/>
          <p:nvPr/>
        </p:nvSpPr>
        <p:spPr>
          <a:xfrm>
            <a:off x="4045527" y="3802117"/>
            <a:ext cx="646545" cy="627639"/>
          </a:xfrm>
          <a:prstGeom prst="ellipse">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xmlns="" id="{21A7CEDE-3942-43BC-BDDE-16961DDDD6BF}"/>
              </a:ext>
            </a:extLst>
          </p:cNvPr>
          <p:cNvSpPr/>
          <p:nvPr/>
        </p:nvSpPr>
        <p:spPr>
          <a:xfrm>
            <a:off x="2641233" y="2819940"/>
            <a:ext cx="646545" cy="627639"/>
          </a:xfrm>
          <a:prstGeom prst="ellipse">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xmlns="" id="{35056EDC-7407-4313-BB07-8F923C0C5A0E}"/>
              </a:ext>
            </a:extLst>
          </p:cNvPr>
          <p:cNvSpPr/>
          <p:nvPr/>
        </p:nvSpPr>
        <p:spPr>
          <a:xfrm>
            <a:off x="1327728" y="1950731"/>
            <a:ext cx="646545" cy="627639"/>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xmlns="" id="{AB490A6C-8594-42EE-95FC-D1EBF9BA386F}"/>
              </a:ext>
            </a:extLst>
          </p:cNvPr>
          <p:cNvSpPr txBox="1"/>
          <p:nvPr/>
        </p:nvSpPr>
        <p:spPr>
          <a:xfrm>
            <a:off x="2062162" y="1964859"/>
            <a:ext cx="3709477" cy="461665"/>
          </a:xfrm>
          <a:prstGeom prst="rect">
            <a:avLst/>
          </a:prstGeom>
          <a:noFill/>
        </p:spPr>
        <p:txBody>
          <a:bodyPr wrap="none" rtlCol="0">
            <a:spAutoFit/>
          </a:bodyPr>
          <a:lstStyle/>
          <a:p>
            <a:r>
              <a:rPr lang="en-US" sz="2400" b="1" dirty="0">
                <a:solidFill>
                  <a:srgbClr val="C00000"/>
                </a:solidFill>
              </a:rPr>
              <a:t>THIS IS THE BEST IDEA </a:t>
            </a:r>
            <a:r>
              <a:rPr lang="en-US" sz="2400" b="1" u="sng" dirty="0">
                <a:solidFill>
                  <a:srgbClr val="C00000"/>
                </a:solidFill>
              </a:rPr>
              <a:t>EVER</a:t>
            </a:r>
          </a:p>
        </p:txBody>
      </p:sp>
      <p:sp>
        <p:nvSpPr>
          <p:cNvPr id="32" name="TextBox 31">
            <a:extLst>
              <a:ext uri="{FF2B5EF4-FFF2-40B4-BE49-F238E27FC236}">
                <a16:creationId xmlns:a16="http://schemas.microsoft.com/office/drawing/2014/main" xmlns="" id="{B4B46093-C295-43C0-9EAF-59141FD0A6AF}"/>
              </a:ext>
            </a:extLst>
          </p:cNvPr>
          <p:cNvSpPr txBox="1"/>
          <p:nvPr/>
        </p:nvSpPr>
        <p:spPr>
          <a:xfrm>
            <a:off x="3564391" y="2685914"/>
            <a:ext cx="3209078" cy="830997"/>
          </a:xfrm>
          <a:prstGeom prst="rect">
            <a:avLst/>
          </a:prstGeom>
          <a:noFill/>
        </p:spPr>
        <p:txBody>
          <a:bodyPr wrap="square" rtlCol="0">
            <a:spAutoFit/>
          </a:bodyPr>
          <a:lstStyle/>
          <a:p>
            <a:r>
              <a:rPr lang="en-US" sz="2400" b="1" dirty="0">
                <a:solidFill>
                  <a:srgbClr val="FF9933"/>
                </a:solidFill>
              </a:rPr>
              <a:t>OK, THIS IS HARDER THAN I THOUGHT</a:t>
            </a:r>
          </a:p>
        </p:txBody>
      </p:sp>
      <p:sp>
        <p:nvSpPr>
          <p:cNvPr id="33" name="TextBox 32">
            <a:extLst>
              <a:ext uri="{FF2B5EF4-FFF2-40B4-BE49-F238E27FC236}">
                <a16:creationId xmlns:a16="http://schemas.microsoft.com/office/drawing/2014/main" xmlns="" id="{22A5FEEA-CC22-41B7-8852-505DD14660E2}"/>
              </a:ext>
            </a:extLst>
          </p:cNvPr>
          <p:cNvSpPr txBox="1"/>
          <p:nvPr/>
        </p:nvSpPr>
        <p:spPr>
          <a:xfrm>
            <a:off x="925917" y="3840959"/>
            <a:ext cx="2894632" cy="830997"/>
          </a:xfrm>
          <a:prstGeom prst="rect">
            <a:avLst/>
          </a:prstGeom>
          <a:noFill/>
        </p:spPr>
        <p:txBody>
          <a:bodyPr wrap="square" rtlCol="0">
            <a:spAutoFit/>
          </a:bodyPr>
          <a:lstStyle/>
          <a:p>
            <a:pPr algn="r"/>
            <a:r>
              <a:rPr lang="en-US" sz="2400" b="1" dirty="0">
                <a:solidFill>
                  <a:srgbClr val="FFFF00"/>
                </a:solidFill>
              </a:rPr>
              <a:t>THIS IS GONNA TAKE SOME WORK</a:t>
            </a:r>
          </a:p>
        </p:txBody>
      </p:sp>
      <p:sp>
        <p:nvSpPr>
          <p:cNvPr id="34" name="TextBox 33">
            <a:extLst>
              <a:ext uri="{FF2B5EF4-FFF2-40B4-BE49-F238E27FC236}">
                <a16:creationId xmlns:a16="http://schemas.microsoft.com/office/drawing/2014/main" xmlns="" id="{BE563086-06AB-4129-8BA2-4D6462441967}"/>
              </a:ext>
            </a:extLst>
          </p:cNvPr>
          <p:cNvSpPr txBox="1"/>
          <p:nvPr/>
        </p:nvSpPr>
        <p:spPr>
          <a:xfrm>
            <a:off x="2442183" y="4827856"/>
            <a:ext cx="2756732" cy="830997"/>
          </a:xfrm>
          <a:prstGeom prst="rect">
            <a:avLst/>
          </a:prstGeom>
          <a:noFill/>
        </p:spPr>
        <p:txBody>
          <a:bodyPr wrap="square" rtlCol="0">
            <a:spAutoFit/>
          </a:bodyPr>
          <a:lstStyle/>
          <a:p>
            <a:pPr algn="r"/>
            <a:r>
              <a:rPr lang="en-US" sz="2400" b="1" dirty="0">
                <a:solidFill>
                  <a:srgbClr val="00B050"/>
                </a:solidFill>
              </a:rPr>
              <a:t>THIS SUCKS – AND IT’S BORING</a:t>
            </a:r>
          </a:p>
        </p:txBody>
      </p:sp>
      <p:sp>
        <p:nvSpPr>
          <p:cNvPr id="35" name="TextBox 34">
            <a:extLst>
              <a:ext uri="{FF2B5EF4-FFF2-40B4-BE49-F238E27FC236}">
                <a16:creationId xmlns:a16="http://schemas.microsoft.com/office/drawing/2014/main" xmlns="" id="{B0E05289-D13E-41DB-AB32-A67E790FAD7E}"/>
              </a:ext>
            </a:extLst>
          </p:cNvPr>
          <p:cNvSpPr txBox="1"/>
          <p:nvPr/>
        </p:nvSpPr>
        <p:spPr>
          <a:xfrm>
            <a:off x="3185537" y="5836629"/>
            <a:ext cx="3723263" cy="461665"/>
          </a:xfrm>
          <a:prstGeom prst="rect">
            <a:avLst/>
          </a:prstGeom>
          <a:noFill/>
        </p:spPr>
        <p:txBody>
          <a:bodyPr wrap="none" rtlCol="0">
            <a:spAutoFit/>
          </a:bodyPr>
          <a:lstStyle/>
          <a:p>
            <a:r>
              <a:rPr lang="en-US" sz="2400" b="1" dirty="0">
                <a:solidFill>
                  <a:srgbClr val="00B0F0"/>
                </a:solidFill>
              </a:rPr>
              <a:t>(DARK NIGHT OF THE SOUL)</a:t>
            </a:r>
          </a:p>
        </p:txBody>
      </p:sp>
      <p:sp>
        <p:nvSpPr>
          <p:cNvPr id="36" name="TextBox 35">
            <a:extLst>
              <a:ext uri="{FF2B5EF4-FFF2-40B4-BE49-F238E27FC236}">
                <a16:creationId xmlns:a16="http://schemas.microsoft.com/office/drawing/2014/main" xmlns="" id="{BA8B7CCD-8607-4C4D-8B91-310510265D9D}"/>
              </a:ext>
            </a:extLst>
          </p:cNvPr>
          <p:cNvSpPr txBox="1"/>
          <p:nvPr/>
        </p:nvSpPr>
        <p:spPr>
          <a:xfrm>
            <a:off x="9065039" y="4699324"/>
            <a:ext cx="2903621" cy="1569660"/>
          </a:xfrm>
          <a:prstGeom prst="rect">
            <a:avLst/>
          </a:prstGeom>
          <a:noFill/>
        </p:spPr>
        <p:txBody>
          <a:bodyPr wrap="square" rtlCol="0">
            <a:spAutoFit/>
          </a:bodyPr>
          <a:lstStyle/>
          <a:p>
            <a:r>
              <a:rPr lang="en-US" sz="2400" b="1" dirty="0">
                <a:solidFill>
                  <a:srgbClr val="0070C0"/>
                </a:solidFill>
              </a:rPr>
              <a:t>IT WILL BE GOOD TO FINISH BECAUSE I’LL LEARN SOMETHING FOR NEXT TIME</a:t>
            </a:r>
          </a:p>
        </p:txBody>
      </p:sp>
      <p:sp>
        <p:nvSpPr>
          <p:cNvPr id="37" name="TextBox 36">
            <a:extLst>
              <a:ext uri="{FF2B5EF4-FFF2-40B4-BE49-F238E27FC236}">
                <a16:creationId xmlns:a16="http://schemas.microsoft.com/office/drawing/2014/main" xmlns="" id="{EFA6F0D7-50F8-4974-A7D9-AC4E87B78B5D}"/>
              </a:ext>
            </a:extLst>
          </p:cNvPr>
          <p:cNvSpPr txBox="1"/>
          <p:nvPr/>
        </p:nvSpPr>
        <p:spPr>
          <a:xfrm>
            <a:off x="7746733" y="2824004"/>
            <a:ext cx="3385707" cy="1200329"/>
          </a:xfrm>
          <a:prstGeom prst="rect">
            <a:avLst/>
          </a:prstGeom>
          <a:noFill/>
        </p:spPr>
        <p:txBody>
          <a:bodyPr wrap="square" rtlCol="0">
            <a:spAutoFit/>
          </a:bodyPr>
          <a:lstStyle/>
          <a:p>
            <a:r>
              <a:rPr lang="en-US" sz="2400" b="1" dirty="0">
                <a:solidFill>
                  <a:srgbClr val="7030A0"/>
                </a:solidFill>
              </a:rPr>
              <a:t>IT’S DONE AND IT SUCKS, BUT NOT AS BAD AS I THOUGHT</a:t>
            </a:r>
          </a:p>
        </p:txBody>
      </p:sp>
    </p:spTree>
    <p:extLst>
      <p:ext uri="{BB962C8B-B14F-4D97-AF65-F5344CB8AC3E}">
        <p14:creationId xmlns:p14="http://schemas.microsoft.com/office/powerpoint/2010/main" val="2155122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932873" y="2392217"/>
            <a:ext cx="10457022" cy="2324162"/>
          </a:xfrm>
        </p:spPr>
        <p:txBody>
          <a:bodyPr>
            <a:normAutofit/>
          </a:bodyPr>
          <a:lstStyle/>
          <a:p>
            <a:pPr marL="0" indent="0" algn="ctr">
              <a:buNone/>
            </a:pPr>
            <a:r>
              <a:rPr lang="en-US" sz="4800" dirty="0"/>
              <a:t>More organized system</a:t>
            </a:r>
          </a:p>
          <a:p>
            <a:pPr marL="0" indent="0" algn="ctr">
              <a:buNone/>
            </a:pPr>
            <a:r>
              <a:rPr lang="en-US" sz="4800" dirty="0"/>
              <a:t>Robust configuration mechanism</a:t>
            </a:r>
          </a:p>
          <a:p>
            <a:pPr marL="0" indent="0" algn="ctr">
              <a:buNone/>
            </a:pPr>
            <a:r>
              <a:rPr lang="en-US" sz="4800" dirty="0"/>
              <a:t>Less active community</a:t>
            </a:r>
          </a:p>
        </p:txBody>
      </p:sp>
    </p:spTree>
    <p:extLst>
      <p:ext uri="{BB962C8B-B14F-4D97-AF65-F5344CB8AC3E}">
        <p14:creationId xmlns:p14="http://schemas.microsoft.com/office/powerpoint/2010/main" val="138929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AE23AE-DF7B-4F21-B725-AB004B619F7C}"/>
              </a:ext>
            </a:extLst>
          </p:cNvPr>
          <p:cNvSpPr>
            <a:spLocks noGrp="1"/>
          </p:cNvSpPr>
          <p:nvPr>
            <p:ph idx="1"/>
          </p:nvPr>
        </p:nvSpPr>
        <p:spPr>
          <a:xfrm>
            <a:off x="932873" y="1286434"/>
            <a:ext cx="10457022" cy="4295663"/>
          </a:xfrm>
        </p:spPr>
        <p:txBody>
          <a:bodyPr>
            <a:normAutofit/>
          </a:bodyPr>
          <a:lstStyle/>
          <a:p>
            <a:pPr marL="0" indent="0" algn="ctr">
              <a:buNone/>
            </a:pPr>
            <a:r>
              <a:rPr lang="en-US" sz="4800" dirty="0" err="1"/>
              <a:t>TurboGears</a:t>
            </a:r>
            <a:endParaRPr lang="en-US" sz="4800" dirty="0"/>
          </a:p>
          <a:p>
            <a:pPr marL="0" indent="0" algn="ctr">
              <a:buNone/>
            </a:pPr>
            <a:r>
              <a:rPr lang="en-US" sz="4800" dirty="0"/>
              <a:t>Splunk Enterprise</a:t>
            </a:r>
          </a:p>
          <a:p>
            <a:pPr marL="0" indent="0" algn="ctr">
              <a:buNone/>
            </a:pPr>
            <a:r>
              <a:rPr lang="en-US" sz="4800" dirty="0"/>
              <a:t>Project </a:t>
            </a:r>
            <a:r>
              <a:rPr lang="en-US" sz="4800" dirty="0" smtClean="0"/>
              <a:t>Gutenberg</a:t>
            </a:r>
          </a:p>
          <a:p>
            <a:pPr marL="0" indent="0" algn="ctr">
              <a:buNone/>
            </a:pPr>
            <a:r>
              <a:rPr lang="en-US" sz="4800" dirty="0" smtClean="0"/>
              <a:t>Netflix</a:t>
            </a:r>
          </a:p>
          <a:p>
            <a:pPr marL="0" indent="0" algn="ctr">
              <a:buNone/>
            </a:pPr>
            <a:r>
              <a:rPr lang="en-US" sz="4800" dirty="0" smtClean="0"/>
              <a:t>Hulu</a:t>
            </a:r>
            <a:endParaRPr lang="en-US" sz="4800" dirty="0"/>
          </a:p>
        </p:txBody>
      </p:sp>
    </p:spTree>
    <p:extLst>
      <p:ext uri="{BB962C8B-B14F-4D97-AF65-F5344CB8AC3E}">
        <p14:creationId xmlns:p14="http://schemas.microsoft.com/office/powerpoint/2010/main" val="3470672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FFFFF"/>
      </a:lt1>
      <a:dk2>
        <a:srgbClr val="000000"/>
      </a:dk2>
      <a:lt2>
        <a:srgbClr val="FFFFFF"/>
      </a:lt2>
      <a:accent1>
        <a:srgbClr val="FF0000"/>
      </a:accent1>
      <a:accent2>
        <a:srgbClr val="FFC000"/>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770</TotalTime>
  <Words>608</Words>
  <Application>Microsoft Macintosh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Convergence</vt:lpstr>
      <vt:lpstr>Office Theme</vt:lpstr>
      <vt:lpstr>PowerPoint Presentation</vt:lpstr>
      <vt:lpstr>PowerPoint Presentation</vt:lpstr>
      <vt:lpstr>PowerPoint Presentation</vt:lpstr>
      <vt:lpstr>PowerPoint Presentation</vt:lpstr>
      <vt:lpstr>PowerPoint Presentation</vt:lpstr>
      <vt:lpstr>PowerPoint Presentation</vt:lpstr>
      <vt:lpstr>The Life of a Project</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jkaufeld</dc:creator>
  <cp:lastModifiedBy>Kaufeld, Joseph</cp:lastModifiedBy>
  <cp:revision>19</cp:revision>
  <dcterms:created xsi:type="dcterms:W3CDTF">2017-06-21T14:25:31Z</dcterms:created>
  <dcterms:modified xsi:type="dcterms:W3CDTF">2017-06-24T01:33:23Z</dcterms:modified>
</cp:coreProperties>
</file>