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3" r:id="rId3"/>
    <p:sldId id="292" r:id="rId4"/>
    <p:sldId id="295" r:id="rId5"/>
    <p:sldId id="298" r:id="rId6"/>
    <p:sldId id="299" r:id="rId7"/>
    <p:sldId id="300" r:id="rId8"/>
    <p:sldId id="310" r:id="rId9"/>
    <p:sldId id="311" r:id="rId10"/>
    <p:sldId id="303" r:id="rId11"/>
    <p:sldId id="304" r:id="rId12"/>
    <p:sldId id="305" r:id="rId13"/>
    <p:sldId id="306" r:id="rId14"/>
    <p:sldId id="301" r:id="rId15"/>
    <p:sldId id="302" r:id="rId16"/>
    <p:sldId id="307" r:id="rId17"/>
    <p:sldId id="308" r:id="rId18"/>
    <p:sldId id="312" r:id="rId19"/>
    <p:sldId id="319" r:id="rId20"/>
    <p:sldId id="321" r:id="rId21"/>
    <p:sldId id="313" r:id="rId22"/>
    <p:sldId id="314" r:id="rId23"/>
    <p:sldId id="315" r:id="rId24"/>
    <p:sldId id="316" r:id="rId25"/>
    <p:sldId id="317" r:id="rId26"/>
    <p:sldId id="320" r:id="rId27"/>
    <p:sldId id="323" r:id="rId28"/>
    <p:sldId id="322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84720" autoAdjust="0"/>
  </p:normalViewPr>
  <p:slideViewPr>
    <p:cSldViewPr snapToGrid="0" showGuides="1">
      <p:cViewPr varScale="1">
        <p:scale>
          <a:sx n="87" d="100"/>
          <a:sy n="87" d="100"/>
        </p:scale>
        <p:origin x="-1712" y="-11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-Source</a:t>
            </a:r>
          </a:p>
          <a:p>
            <a:r>
              <a:rPr lang="en-US" dirty="0" smtClean="0"/>
              <a:t>	Linux-based</a:t>
            </a:r>
          </a:p>
          <a:p>
            <a:r>
              <a:rPr lang="en-US" dirty="0" smtClean="0"/>
              <a:t>	Android was started by a group of companies called the OHA (Open Handset Alliance)</a:t>
            </a:r>
          </a:p>
          <a:p>
            <a:r>
              <a:rPr lang="en-US" dirty="0" smtClean="0"/>
              <a:t>	Android</a:t>
            </a:r>
            <a:r>
              <a:rPr lang="en-US" baseline="0" dirty="0" smtClean="0"/>
              <a:t> Open Source Project is led by Google and maintains the Android Compatibility Program</a:t>
            </a:r>
          </a:p>
          <a:p>
            <a:r>
              <a:rPr lang="en-US" baseline="0" dirty="0" smtClean="0"/>
              <a:t>	View Android as a product, not a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7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get contacts in your phone?</a:t>
            </a:r>
            <a:r>
              <a:rPr lang="en-US" baseline="0" dirty="0" smtClean="0"/>
              <a:t> There is a content provider who gives all of your contact information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using something with persistent data, it’s a good idea to clear content provider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Receives</a:t>
            </a:r>
            <a:r>
              <a:rPr lang="en-US" baseline="0" dirty="0" smtClean="0"/>
              <a:t> messages</a:t>
            </a:r>
            <a:r>
              <a:rPr lang="mr-IN" baseline="0" dirty="0" smtClean="0"/>
              <a:t>…</a:t>
            </a:r>
            <a:r>
              <a:rPr lang="en-US" baseline="0" dirty="0" smtClean="0"/>
              <a:t> Sys will send messages to every service that the battery is 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app can be entered</a:t>
            </a:r>
            <a:r>
              <a:rPr lang="en-US" baseline="0" dirty="0" smtClean="0"/>
              <a:t> by different points by different entities</a:t>
            </a:r>
          </a:p>
          <a:p>
            <a:r>
              <a:rPr lang="en-US" baseline="0" dirty="0" smtClean="0"/>
              <a:t>Another app can start your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r>
              <a:rPr lang="en-US" baseline="0" dirty="0" smtClean="0"/>
              <a:t> and contacts are entirely different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1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2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first class name (this), then other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EXPLICIT INTENTS are not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5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intent is a synchronous message that an activity can pass from one activity to another. One activity can trigger another.</a:t>
            </a:r>
          </a:p>
          <a:p>
            <a:r>
              <a:rPr lang="en-US" baseline="0" dirty="0" smtClean="0"/>
              <a:t>Intent needs to be created in activity one. It is created with some data in activity. Often feed it with some explicit data from activity one.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Explicit</a:t>
            </a:r>
            <a:r>
              <a:rPr lang="en-US" baseline="0" dirty="0" smtClean="0"/>
              <a:t> Intent</a:t>
            </a:r>
          </a:p>
          <a:p>
            <a:r>
              <a:rPr lang="en-US" baseline="0" dirty="0" smtClean="0"/>
              <a:t>	Starts component with the CLASS NAME of the activity to start</a:t>
            </a:r>
          </a:p>
          <a:p>
            <a:r>
              <a:rPr lang="en-US" baseline="0" dirty="0" smtClean="0"/>
              <a:t>Implicit intent</a:t>
            </a:r>
          </a:p>
          <a:p>
            <a:r>
              <a:rPr lang="en-US" baseline="0" dirty="0" smtClean="0"/>
              <a:t>	do not name a specific class but rather a general action to be performed, which allows another component from another app to take care of it. Asks the OS to send a broadcast message if one of the apps can handle it</a:t>
            </a:r>
          </a:p>
          <a:p>
            <a:r>
              <a:rPr lang="en-US" baseline="0" dirty="0" smtClean="0"/>
              <a:t>How to get results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A will continue while</a:t>
            </a:r>
            <a:r>
              <a:rPr lang="en-US" baseline="0" dirty="0" smtClean="0"/>
              <a:t> Activity B is chugging along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Kernal’s</a:t>
            </a:r>
            <a:r>
              <a:rPr lang="en-US" dirty="0" smtClean="0"/>
              <a:t> job is to talk to the hardware.</a:t>
            </a:r>
            <a:endParaRPr lang="en-US" baseline="0" dirty="0" smtClean="0"/>
          </a:p>
          <a:p>
            <a:r>
              <a:rPr lang="en-US" baseline="0" dirty="0" smtClean="0"/>
              <a:t>The driver to talk to the hardware is a C-program.</a:t>
            </a:r>
          </a:p>
          <a:p>
            <a:r>
              <a:rPr lang="en-US" baseline="0" dirty="0" smtClean="0"/>
              <a:t>We can use an NDK to call C code from Android Java code</a:t>
            </a:r>
          </a:p>
          <a:p>
            <a:r>
              <a:rPr lang="en-US" dirty="0" smtClean="0"/>
              <a:t>Java is multi-platform.</a:t>
            </a:r>
            <a:r>
              <a:rPr lang="en-US" baseline="0" dirty="0" smtClean="0"/>
              <a:t> When .java is compiled, it complies into byte code that runs on a VM tailored to the device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VM is the android VM where the java runs</a:t>
            </a:r>
          </a:p>
          <a:p>
            <a:r>
              <a:rPr lang="en-US" baseline="0" dirty="0" smtClean="0"/>
              <a:t>-Android frame work is Java framework</a:t>
            </a:r>
          </a:p>
          <a:p>
            <a:r>
              <a:rPr lang="en-US" baseline="0" dirty="0" smtClean="0"/>
              <a:t>-Use HAL to use the camera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r>
              <a:rPr lang="en-US" baseline="0" dirty="0" smtClean="0"/>
              <a:t> talk to each other using Binder IPC proxy</a:t>
            </a:r>
          </a:p>
          <a:p>
            <a:r>
              <a:rPr lang="en-US" baseline="0" dirty="0" smtClean="0"/>
              <a:t>There is a proxy behind every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APK </a:t>
            </a:r>
            <a:r>
              <a:rPr lang="mr-IN" dirty="0" smtClean="0"/>
              <a:t>–</a:t>
            </a:r>
            <a:r>
              <a:rPr lang="en-US" dirty="0" smtClean="0"/>
              <a:t> product package.</a:t>
            </a:r>
            <a:r>
              <a:rPr lang="en-US" baseline="0" dirty="0" smtClean="0"/>
              <a:t> ZIP file</a:t>
            </a:r>
          </a:p>
          <a:p>
            <a:r>
              <a:rPr lang="en-US" baseline="0" dirty="0" smtClean="0"/>
              <a:t>Each app needs its own security sandbox. They are WELL encapsulated. They run on VMs</a:t>
            </a:r>
          </a:p>
          <a:p>
            <a:r>
              <a:rPr lang="en-US" baseline="0" dirty="0" smtClean="0"/>
              <a:t>Apps cannot interfere with each other in any way</a:t>
            </a:r>
          </a:p>
          <a:p>
            <a:r>
              <a:rPr lang="en-US" baseline="0" dirty="0" smtClean="0"/>
              <a:t>Totally isolated from each other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will generally have one</a:t>
            </a:r>
            <a:r>
              <a:rPr lang="en-US" baseline="0" dirty="0" smtClean="0"/>
              <a:t>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new activities, you must define another xml tag to the android manifest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not declared in manifest will not work****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activities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app that talks</a:t>
            </a:r>
            <a:r>
              <a:rPr lang="en-US" baseline="0" dirty="0" smtClean="0"/>
              <a:t> to something in the background is running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EEC0-CEC8-4CB4-9ABC-98407ACCDD9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source/index.html" TargetMode="External"/><Relationship Id="rId4" Type="http://schemas.openxmlformats.org/officeDocument/2006/relationships/hyperlink" Target="http://source.android.com/devices/index.html" TargetMode="External"/><Relationship Id="rId5" Type="http://schemas.openxmlformats.org/officeDocument/2006/relationships/hyperlink" Target="http://developer.android.com/guide/components/fundamentals.html" TargetMode="External"/><Relationship Id="rId6" Type="http://schemas.openxmlformats.org/officeDocument/2006/relationships/hyperlink" Target="http://developer.android.com/training/basics/intents/sending.html" TargetMode="External"/><Relationship Id="rId7" Type="http://schemas.openxmlformats.org/officeDocument/2006/relationships/hyperlink" Target="http://developer.android.com/guide/components/intents-filters.html" TargetMode="External"/><Relationship Id="rId8" Type="http://schemas.openxmlformats.org/officeDocument/2006/relationships/hyperlink" Target="http://developer.android.com/training/camera/photobasic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service-element.html" TargetMode="External"/><Relationship Id="rId4" Type="http://schemas.openxmlformats.org/officeDocument/2006/relationships/hyperlink" Target="http://developer.android.com/guide/topics/manifest/receiver-element.html" TargetMode="External"/><Relationship Id="rId5" Type="http://schemas.openxmlformats.org/officeDocument/2006/relationships/hyperlink" Target="http://developer.android.com/guide/topics/manifest/provider-element.html" TargetMode="External"/><Relationship Id="rId6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</a:rPr>
              <a:t>Lecture 2: Android Concepts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7" y="2396837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Framework, Components, Intent</a:t>
            </a:r>
          </a:p>
          <a:p>
            <a:r>
              <a:rPr lang="en-US" sz="2000" dirty="0" smtClean="0"/>
              <a:t>Date: Jan 24,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/>
              <a:t>An activity represents a single screen with a user interface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Activity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3" y="2062975"/>
            <a:ext cx="214685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2" name="Picture 2" descr="   Yelp- screenshot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1" y="2062975"/>
            <a:ext cx="214685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4" name="Picture 4" descr="   Yelp- screenshot 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29" y="2062975"/>
            <a:ext cx="214685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0311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483405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Runs in </a:t>
            </a:r>
            <a:r>
              <a:rPr lang="en-US" dirty="0"/>
              <a:t>the background to perform </a:t>
            </a:r>
            <a:r>
              <a:rPr lang="en-US" dirty="0" smtClean="0"/>
              <a:t>long running </a:t>
            </a:r>
            <a:r>
              <a:rPr lang="en-US" dirty="0"/>
              <a:t>operations </a:t>
            </a:r>
            <a:r>
              <a:rPr lang="en-US" dirty="0" smtClean="0"/>
              <a:t>or do some work for </a:t>
            </a:r>
            <a:r>
              <a:rPr lang="en-US" dirty="0"/>
              <a:t>remote processes.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service </a:t>
            </a:r>
            <a:r>
              <a:rPr lang="en-US" dirty="0" smtClean="0"/>
              <a:t>DOES NOT provide </a:t>
            </a:r>
            <a:r>
              <a:rPr lang="en-US" dirty="0"/>
              <a:t>a user interface.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958416"/>
            <a:ext cx="2939182" cy="522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8023" y="6286500"/>
            <a:ext cx="450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Settings&gt;Developer Options&gt;Running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0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5" y="959005"/>
            <a:ext cx="8158511" cy="5195656"/>
          </a:xfrm>
        </p:spPr>
        <p:txBody>
          <a:bodyPr>
            <a:normAutofit/>
          </a:bodyPr>
          <a:lstStyle/>
          <a:p>
            <a:r>
              <a:rPr lang="en-US" dirty="0"/>
              <a:t>A content provider manages a shared set of app data. </a:t>
            </a:r>
            <a:endParaRPr lang="en-US" dirty="0" smtClean="0"/>
          </a:p>
          <a:p>
            <a:r>
              <a:rPr lang="en-US" dirty="0" smtClean="0"/>
              <a:t>Other apps </a:t>
            </a:r>
            <a:r>
              <a:rPr lang="en-US" dirty="0"/>
              <a:t>can query or even modify the </a:t>
            </a:r>
            <a:r>
              <a:rPr lang="en-US" dirty="0" smtClean="0"/>
              <a:t>data. </a:t>
            </a:r>
          </a:p>
          <a:p>
            <a:r>
              <a:rPr lang="en-US" dirty="0" smtClean="0"/>
              <a:t>You </a:t>
            </a:r>
            <a:r>
              <a:rPr lang="en-US" dirty="0"/>
              <a:t>can store the data in the file system, an SQLite database, on the web, or any other persistent storage location your app can access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Content Provider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24" y="3673049"/>
            <a:ext cx="3810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A broadcast receiver is a component that responds to system-wide broadcast announcements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riginate </a:t>
            </a:r>
            <a:r>
              <a:rPr lang="en-US" dirty="0"/>
              <a:t>from the </a:t>
            </a:r>
            <a:r>
              <a:rPr lang="en-US" dirty="0" smtClean="0"/>
              <a:t>system—</a:t>
            </a:r>
            <a:r>
              <a:rPr lang="en-US" i="1" dirty="0" smtClean="0"/>
              <a:t>the </a:t>
            </a:r>
            <a:r>
              <a:rPr lang="en-US" i="1" dirty="0"/>
              <a:t>battery is low</a:t>
            </a:r>
            <a:r>
              <a:rPr lang="en-US" dirty="0"/>
              <a:t>, or </a:t>
            </a:r>
            <a:r>
              <a:rPr lang="en-US" i="1" dirty="0"/>
              <a:t>a picture was </a:t>
            </a:r>
            <a:r>
              <a:rPr lang="en-US" i="1" dirty="0" smtClean="0"/>
              <a:t>captured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Initiated by an App – </a:t>
            </a:r>
            <a:r>
              <a:rPr lang="en-US" i="1" dirty="0" smtClean="0"/>
              <a:t>download completed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Broadcast </a:t>
            </a:r>
            <a:r>
              <a:rPr lang="en-US" dirty="0"/>
              <a:t>receivers don't display a user interface, they may create a status bar </a:t>
            </a:r>
            <a:r>
              <a:rPr lang="en-US" dirty="0" smtClean="0"/>
              <a:t>notification.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Broadcast Receiver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9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790521" cy="5352586"/>
          </a:xfrm>
        </p:spPr>
        <p:txBody>
          <a:bodyPr>
            <a:normAutofit/>
          </a:bodyPr>
          <a:lstStyle/>
          <a:p>
            <a:r>
              <a:rPr lang="en-US" dirty="0" smtClean="0"/>
              <a:t>One component can start another component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Multiple Entry Points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17179" y="1992352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62761" y="3170662"/>
            <a:ext cx="1103970" cy="10259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3631" y="1862254"/>
            <a:ext cx="4059044" cy="364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09746" y="3144644"/>
            <a:ext cx="1103970" cy="10259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98595" y="4304372"/>
            <a:ext cx="1103970" cy="1025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Broadcast Receiver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2680" y="5564738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APP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95853" y="1999785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07979" y="2007220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15413" y="3174381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55327" y="4334108"/>
            <a:ext cx="1103970" cy="1025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Broadcast Receiver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04263" y="4322957"/>
            <a:ext cx="1103970" cy="1025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Broadcast Receiver</a:t>
            </a:r>
          </a:p>
        </p:txBody>
      </p:sp>
      <p:sp>
        <p:nvSpPr>
          <p:cNvPr id="2" name="Down Arrow 1"/>
          <p:cNvSpPr/>
          <p:nvPr/>
        </p:nvSpPr>
        <p:spPr>
          <a:xfrm rot="3743345">
            <a:off x="6620253" y="2781608"/>
            <a:ext cx="314862" cy="1001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2053684" y="1730296"/>
            <a:ext cx="327103" cy="94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25991" y="27766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828" y="1973767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Another 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1" name="Curved Right Arrow 20"/>
          <p:cNvSpPr/>
          <p:nvPr/>
        </p:nvSpPr>
        <p:spPr>
          <a:xfrm>
            <a:off x="2029521" y="2899318"/>
            <a:ext cx="724830" cy="7582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1938455" y="4257905"/>
            <a:ext cx="308517" cy="1077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1540" y="4579435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Another 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4181707" y="2687444"/>
            <a:ext cx="301083" cy="762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7131" y="3468029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Another 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1706137" y="3624146"/>
            <a:ext cx="903248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/>
      <p:bldP spid="19" grpId="0"/>
      <p:bldP spid="21" grpId="0" animBg="1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790521" cy="5352586"/>
          </a:xfrm>
        </p:spPr>
        <p:txBody>
          <a:bodyPr>
            <a:normAutofit/>
          </a:bodyPr>
          <a:lstStyle/>
          <a:p>
            <a:r>
              <a:rPr lang="en-US" dirty="0" smtClean="0"/>
              <a:t>One component can start another component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Example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66337"/>
          <a:stretch/>
        </p:blipFill>
        <p:spPr>
          <a:xfrm>
            <a:off x="1193181" y="1694740"/>
            <a:ext cx="2613090" cy="45721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32734" y="2646964"/>
            <a:ext cx="4560842" cy="2679202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3601844" y="2698595"/>
            <a:ext cx="1382751" cy="31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Three of the four component types—</a:t>
            </a:r>
            <a:r>
              <a:rPr lang="en-US" dirty="0">
                <a:solidFill>
                  <a:srgbClr val="0070C0"/>
                </a:solidFill>
              </a:rPr>
              <a:t>activities, services, and broadcast receivers</a:t>
            </a:r>
            <a:r>
              <a:rPr lang="en-US" dirty="0"/>
              <a:t>—are activated by an </a:t>
            </a:r>
            <a:r>
              <a:rPr lang="en-US" b="1" dirty="0"/>
              <a:t>asynchronous message </a:t>
            </a:r>
            <a:r>
              <a:rPr lang="en-US" dirty="0"/>
              <a:t>called an </a:t>
            </a:r>
            <a:r>
              <a:rPr lang="en-US" b="1" dirty="0"/>
              <a:t>intent</a:t>
            </a:r>
            <a:r>
              <a:rPr lang="en-US" dirty="0" smtClean="0"/>
              <a:t>.</a:t>
            </a:r>
          </a:p>
          <a:p>
            <a:r>
              <a:rPr lang="en-US" dirty="0"/>
              <a:t>Intents bind individual components to each other at </a:t>
            </a:r>
            <a:r>
              <a:rPr lang="en-US" dirty="0" smtClean="0"/>
              <a:t>runtime.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“Intent”: Activating components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15" y="3113099"/>
            <a:ext cx="4416237" cy="31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3513" y="3456879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35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start an </a:t>
            </a:r>
            <a:r>
              <a:rPr lang="en-US" b="1" dirty="0">
                <a:solidFill>
                  <a:srgbClr val="0070C0"/>
                </a:solidFill>
              </a:rPr>
              <a:t>activity</a:t>
            </a:r>
            <a:r>
              <a:rPr lang="en-US" dirty="0"/>
              <a:t> (or give it something new to do) by passing an Intent to </a:t>
            </a:r>
            <a:r>
              <a:rPr lang="en-US" b="1" dirty="0" err="1">
                <a:solidFill>
                  <a:srgbClr val="0070C0"/>
                </a:solidFill>
              </a:rPr>
              <a:t>startActivity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0070C0"/>
                </a:solidFill>
              </a:rPr>
              <a:t>startActivityForResult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(when you want the activity to return a result).</a:t>
            </a:r>
          </a:p>
          <a:p>
            <a:r>
              <a:rPr lang="en-US" dirty="0" smtClean="0"/>
              <a:t>You </a:t>
            </a:r>
            <a:r>
              <a:rPr lang="en-US" dirty="0"/>
              <a:t>can start a </a:t>
            </a:r>
            <a:r>
              <a:rPr lang="en-US" b="1" dirty="0">
                <a:solidFill>
                  <a:srgbClr val="00B050"/>
                </a:solidFill>
              </a:rPr>
              <a:t>service</a:t>
            </a:r>
            <a:r>
              <a:rPr lang="en-US" dirty="0"/>
              <a:t> (or give new instructions to an ongoing service) by passing an Intent to </a:t>
            </a:r>
            <a:r>
              <a:rPr lang="en-US" b="1" dirty="0" err="1">
                <a:solidFill>
                  <a:srgbClr val="00B050"/>
                </a:solidFill>
              </a:rPr>
              <a:t>startService</a:t>
            </a:r>
            <a:r>
              <a:rPr lang="en-US" b="1" dirty="0">
                <a:solidFill>
                  <a:srgbClr val="00B050"/>
                </a:solidFill>
              </a:rPr>
              <a:t>(). </a:t>
            </a:r>
            <a:r>
              <a:rPr lang="en-US" dirty="0"/>
              <a:t>Or you can bind to the service by passing an Intent to </a:t>
            </a:r>
            <a:r>
              <a:rPr lang="en-US" b="1" dirty="0" err="1">
                <a:solidFill>
                  <a:srgbClr val="00B050"/>
                </a:solidFill>
              </a:rPr>
              <a:t>bindService</a:t>
            </a:r>
            <a:r>
              <a:rPr lang="en-US" b="1" dirty="0">
                <a:solidFill>
                  <a:srgbClr val="00B050"/>
                </a:solidFill>
              </a:rPr>
              <a:t>().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b="1" dirty="0">
                <a:solidFill>
                  <a:srgbClr val="FFC000"/>
                </a:solidFill>
              </a:rPr>
              <a:t>initiate a broadcast </a:t>
            </a:r>
            <a:r>
              <a:rPr lang="en-US" dirty="0"/>
              <a:t>by passing an Intent to methods like </a:t>
            </a:r>
            <a:r>
              <a:rPr lang="en-US" b="1" dirty="0" err="1">
                <a:solidFill>
                  <a:srgbClr val="FFC000"/>
                </a:solidFill>
              </a:rPr>
              <a:t>sendBroadcast</a:t>
            </a:r>
            <a:r>
              <a:rPr lang="en-US" b="1" dirty="0">
                <a:solidFill>
                  <a:srgbClr val="FFC000"/>
                </a:solidFill>
              </a:rPr>
              <a:t>(), </a:t>
            </a:r>
            <a:r>
              <a:rPr lang="en-US" b="1" dirty="0" err="1">
                <a:solidFill>
                  <a:srgbClr val="FFC000"/>
                </a:solidFill>
              </a:rPr>
              <a:t>sendOrderedBroadcast</a:t>
            </a:r>
            <a:r>
              <a:rPr lang="en-US" b="1" dirty="0">
                <a:solidFill>
                  <a:srgbClr val="FFC000"/>
                </a:solidFill>
              </a:rPr>
              <a:t>(),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FFC000"/>
                </a:solidFill>
              </a:rPr>
              <a:t>sendStickyBroadcast</a:t>
            </a:r>
            <a:r>
              <a:rPr lang="en-US" b="1" dirty="0">
                <a:solidFill>
                  <a:srgbClr val="FFC000"/>
                </a:solidFill>
              </a:rPr>
              <a:t>().</a:t>
            </a:r>
          </a:p>
          <a:p>
            <a:r>
              <a:rPr lang="en-US" dirty="0" smtClean="0"/>
              <a:t>You </a:t>
            </a:r>
            <a:r>
              <a:rPr lang="en-US" dirty="0"/>
              <a:t>can perform a query to a content provider by calling </a:t>
            </a:r>
            <a:r>
              <a:rPr lang="en-US" b="1" dirty="0">
                <a:solidFill>
                  <a:srgbClr val="C00000"/>
                </a:solidFill>
              </a:rPr>
              <a:t>query() </a:t>
            </a:r>
            <a:r>
              <a:rPr lang="en-US" dirty="0"/>
              <a:t>on a </a:t>
            </a:r>
            <a:r>
              <a:rPr lang="en-US" b="1" dirty="0" err="1">
                <a:solidFill>
                  <a:srgbClr val="C00000"/>
                </a:solidFill>
              </a:rPr>
              <a:t>ContentResolver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“Intent”: Activating Component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Explicit – using the component’s class name.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Explicit Intents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68658" y="1821367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4940" y="3951250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Activity2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flipH="1">
            <a:off x="1616925" y="2847279"/>
            <a:ext cx="3718" cy="11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9454" y="2877015"/>
            <a:ext cx="6356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 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(this, </a:t>
            </a:r>
            <a:r>
              <a:rPr lang="en-US" sz="2800" dirty="0" smtClean="0"/>
              <a:t>Activity2.class);</a:t>
            </a:r>
          </a:p>
          <a:p>
            <a:r>
              <a:rPr lang="en-US" sz="2800" dirty="0" err="1" smtClean="0"/>
              <a:t>startActivity</a:t>
            </a:r>
            <a:r>
              <a:rPr lang="en-US" sz="2800" dirty="0" smtClean="0"/>
              <a:t>(x);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19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switch to an Activity and pass some data to it.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Explicit Intent Example – with data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121" y="2029523"/>
            <a:ext cx="642310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 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Intent</a:t>
            </a:r>
            <a:r>
              <a:rPr lang="en-US" sz="2800" dirty="0" smtClean="0"/>
              <a:t>(this</a:t>
            </a:r>
            <a:r>
              <a:rPr lang="en-US" sz="2800" dirty="0"/>
              <a:t>, </a:t>
            </a:r>
            <a:r>
              <a:rPr lang="en-US" sz="2800" dirty="0" smtClean="0"/>
              <a:t>Activity2.class);</a:t>
            </a:r>
          </a:p>
          <a:p>
            <a:r>
              <a:rPr lang="en-US" sz="2800" dirty="0" err="1" smtClean="0"/>
              <a:t>X.setData</a:t>
            </a:r>
            <a:r>
              <a:rPr lang="en-US" sz="2800" dirty="0" smtClean="0"/>
              <a:t>(“some Uri”);</a:t>
            </a:r>
          </a:p>
          <a:p>
            <a:endParaRPr lang="en-US" sz="2800" dirty="0"/>
          </a:p>
          <a:p>
            <a:r>
              <a:rPr lang="en-US" sz="2800" dirty="0" err="1" smtClean="0"/>
              <a:t>startActivity</a:t>
            </a:r>
            <a:r>
              <a:rPr lang="en-US" sz="2800" dirty="0" smtClean="0"/>
              <a:t>(X);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707" y="4177991"/>
            <a:ext cx="642310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To access the data in the other Activity: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getIntent</a:t>
            </a:r>
            <a:r>
              <a:rPr lang="en-US" sz="2800" dirty="0" smtClean="0"/>
              <a:t>().</a:t>
            </a:r>
            <a:r>
              <a:rPr lang="en-US" sz="2800" dirty="0" err="1" smtClean="0"/>
              <a:t>getData</a:t>
            </a:r>
            <a:r>
              <a:rPr lang="en-US" sz="2800" dirty="0" smtClean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30109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886700" cy="435133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source.android.com/source/index.html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source.android.com/devices/index.html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developer.android.com/guide/components/fundamentals.html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developer.android.com/training/basics/intents/sending.html</a:t>
            </a:r>
            <a:endParaRPr lang="en-US" sz="2000" dirty="0" smtClean="0"/>
          </a:p>
          <a:p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developer.android.com/guide/components/intents-filters.html</a:t>
            </a:r>
            <a:endParaRPr lang="en-US" sz="2000" dirty="0" smtClean="0"/>
          </a:p>
          <a:p>
            <a:r>
              <a:rPr lang="en-US" sz="2000" dirty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developer.android.com/training/camera/photobasics.html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 (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tudy </a:t>
            </a:r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hese)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7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pass strings between Activities:</a:t>
            </a:r>
          </a:p>
          <a:p>
            <a:r>
              <a:rPr lang="en-US" dirty="0" smtClean="0"/>
              <a:t>Create Activity1 (add a button)</a:t>
            </a:r>
          </a:p>
          <a:p>
            <a:r>
              <a:rPr lang="en-US" dirty="0" smtClean="0"/>
              <a:t>Create Activity2 (add a 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Send Intent from Activity1 to Activity2</a:t>
            </a:r>
          </a:p>
          <a:p>
            <a:r>
              <a:rPr lang="en-US" dirty="0" smtClean="0"/>
              <a:t>Send Intent with Data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Practice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0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Implicit </a:t>
            </a:r>
            <a:r>
              <a:rPr lang="en-US" dirty="0" smtClean="0"/>
              <a:t>– using some reserved keywords.</a:t>
            </a:r>
          </a:p>
          <a:p>
            <a:pPr lvl="1"/>
            <a:r>
              <a:rPr lang="en-US" dirty="0" smtClean="0"/>
              <a:t>You provide type of </a:t>
            </a:r>
            <a:r>
              <a:rPr lang="en-US" b="1" dirty="0" smtClean="0"/>
              <a:t>action</a:t>
            </a:r>
            <a:r>
              <a:rPr lang="en-US" dirty="0" smtClean="0"/>
              <a:t> to be performed</a:t>
            </a:r>
          </a:p>
          <a:p>
            <a:pPr lvl="1"/>
            <a:r>
              <a:rPr lang="en-US" dirty="0" smtClean="0"/>
              <a:t>You provide </a:t>
            </a:r>
            <a:r>
              <a:rPr lang="en-US" b="1" dirty="0" smtClean="0"/>
              <a:t>data</a:t>
            </a:r>
            <a:r>
              <a:rPr lang="en-US" dirty="0" smtClean="0"/>
              <a:t> to be used (optional)</a:t>
            </a:r>
          </a:p>
          <a:p>
            <a:pPr lvl="1"/>
            <a:r>
              <a:rPr lang="en-US" dirty="0" smtClean="0"/>
              <a:t>Multiple matching Activities may exist.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Implicit Intents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33" y="2966302"/>
            <a:ext cx="6453178" cy="296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VIEW a webpage in a browser: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Intent</a:t>
            </a:r>
            <a:r>
              <a:rPr lang="en-US" dirty="0" err="1" smtClean="0"/>
              <a:t>.ACTION_VIEW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Uri</a:t>
            </a:r>
            <a:r>
              <a:rPr lang="en-US" dirty="0" err="1" smtClean="0"/>
              <a:t>.parse</a:t>
            </a:r>
            <a:r>
              <a:rPr lang="en-US" dirty="0" smtClean="0"/>
              <a:t>(“</a:t>
            </a:r>
            <a:r>
              <a:rPr lang="en-US" dirty="0" smtClean="0">
                <a:latin typeface="+mj-lt"/>
              </a:rPr>
              <a:t>http://www.unc.edu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Practice: Implicit Intent Example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VIEW a location on a map: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Intent</a:t>
            </a:r>
            <a:r>
              <a:rPr lang="en-US" dirty="0" err="1" smtClean="0"/>
              <a:t>.ACTION_VIEW</a:t>
            </a:r>
            <a:r>
              <a:rPr lang="en-US" dirty="0"/>
              <a:t>,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Uri</a:t>
            </a:r>
            <a:r>
              <a:rPr lang="en-US" dirty="0" err="1" smtClean="0"/>
              <a:t>.parse</a:t>
            </a:r>
            <a:r>
              <a:rPr lang="en-US" dirty="0"/>
              <a:t>(“</a:t>
            </a:r>
            <a:r>
              <a:rPr lang="en-US" dirty="0">
                <a:latin typeface="+mj-lt"/>
              </a:rPr>
              <a:t>geo:35.909715, -</a:t>
            </a:r>
            <a:r>
              <a:rPr lang="en-US" dirty="0" smtClean="0">
                <a:latin typeface="+mj-lt"/>
              </a:rPr>
              <a:t>79.052779?Z=14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Practice: Implicit Intent Example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7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Your App will crash!</a:t>
            </a:r>
          </a:p>
          <a:p>
            <a:r>
              <a:rPr lang="en-US" dirty="0" smtClean="0"/>
              <a:t>To get a list of matching Apps: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verify that the Intent will resolve to an Activity: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if no one to receive my Intent?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7491" y="2091073"/>
            <a:ext cx="748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getPackageManager</a:t>
            </a:r>
            <a:r>
              <a:rPr lang="en-US" sz="2800" b="1" dirty="0" smtClean="0"/>
              <a:t>().</a:t>
            </a:r>
            <a:r>
              <a:rPr lang="en-US" sz="2800" dirty="0" err="1" smtClean="0"/>
              <a:t>queryIntentActivities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your_intent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PackageManager.MATCH_DEFAULT_ONLY</a:t>
            </a:r>
            <a:endParaRPr lang="en-US" sz="2800" dirty="0" smtClean="0"/>
          </a:p>
          <a:p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2097" y="4841707"/>
            <a:ext cx="7237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dirty="0" err="1" smtClean="0"/>
              <a:t>.</a:t>
            </a:r>
            <a:r>
              <a:rPr lang="en-US" sz="2800" b="1" dirty="0" err="1" smtClean="0"/>
              <a:t>resolveActivity</a:t>
            </a:r>
            <a:r>
              <a:rPr lang="en-US" sz="2800" dirty="0" smtClean="0"/>
              <a:t>(</a:t>
            </a:r>
            <a:r>
              <a:rPr lang="en-US" sz="2800" dirty="0" err="1" smtClean="0"/>
              <a:t>getPackageManager</a:t>
            </a:r>
            <a:r>
              <a:rPr lang="en-US" sz="2800" dirty="0"/>
              <a:t>()) != null</a:t>
            </a:r>
          </a:p>
        </p:txBody>
      </p:sp>
    </p:spTree>
    <p:extLst>
      <p:ext uri="{BB962C8B-B14F-4D97-AF65-F5344CB8AC3E}">
        <p14:creationId xmlns:p14="http://schemas.microsoft.com/office/powerpoint/2010/main" val="220298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You specify &lt;intent-filter&gt; in your manifest.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How to receive an Intent?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58950" y="2066689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17885" y="2066690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562920" y="2579645"/>
            <a:ext cx="3954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66262" y="1672678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1043" y="1668960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8711" y="3757951"/>
            <a:ext cx="7694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&lt;</a:t>
            </a:r>
            <a:r>
              <a:rPr lang="en-US" sz="2000" b="1" dirty="0"/>
              <a:t>activity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MainActivity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&lt;!-- This activity is the main entry, should appear in app launcher --&gt;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&lt;</a:t>
            </a:r>
            <a:r>
              <a:rPr lang="en-US" sz="2000" b="1" dirty="0"/>
              <a:t>intent-filter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      &lt;</a:t>
            </a:r>
            <a:r>
              <a:rPr lang="en-US" sz="2000" b="1" dirty="0"/>
              <a:t>action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android.intent.action.MAIN</a:t>
            </a:r>
            <a:r>
              <a:rPr lang="en-US" sz="2000" dirty="0"/>
              <a:t>" /&gt;</a:t>
            </a:r>
            <a:br>
              <a:rPr lang="en-US" sz="2000" dirty="0"/>
            </a:br>
            <a:r>
              <a:rPr lang="en-US" sz="2000" dirty="0"/>
              <a:t>        &lt;</a:t>
            </a:r>
            <a:r>
              <a:rPr lang="en-US" sz="2000" b="1" dirty="0"/>
              <a:t>category</a:t>
            </a:r>
            <a:r>
              <a:rPr lang="en-US" sz="2000" dirty="0"/>
              <a:t>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android.intent.category.LAUNCHER</a:t>
            </a:r>
            <a:r>
              <a:rPr lang="en-US" sz="2000" dirty="0"/>
              <a:t>" /&gt;</a:t>
            </a:r>
            <a:br>
              <a:rPr lang="en-US" sz="2000" dirty="0"/>
            </a:br>
            <a:r>
              <a:rPr lang="en-US" sz="2000" dirty="0"/>
              <a:t>    &lt;</a:t>
            </a:r>
            <a:r>
              <a:rPr lang="en-US" sz="2000" b="1" dirty="0"/>
              <a:t>/intent-filter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/activity</a:t>
            </a:r>
            <a:r>
              <a:rPr lang="en-US" sz="2000" dirty="0"/>
              <a:t>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60126" y="215218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ACTION_MAIN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60848" y="2665136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Your App can send or share a text.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Example: intent-filter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58950" y="2167054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17885" y="2167055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562920" y="2680010"/>
            <a:ext cx="3954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43960" y="1739589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1043" y="1735871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3024" y="3902917"/>
            <a:ext cx="872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&lt;intent-filter&gt;</a:t>
            </a:r>
          </a:p>
          <a:p>
            <a:r>
              <a:rPr lang="en-US" sz="2400" dirty="0"/>
              <a:t>        &lt;</a:t>
            </a:r>
            <a:r>
              <a:rPr lang="en-US" sz="2400" b="1" dirty="0"/>
              <a:t>action 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android.intent.action.SEND</a:t>
            </a:r>
            <a:r>
              <a:rPr lang="en-US" sz="2400" dirty="0"/>
              <a:t>"/&gt;</a:t>
            </a:r>
            <a:br>
              <a:rPr lang="en-US" sz="2400" dirty="0"/>
            </a:br>
            <a:r>
              <a:rPr lang="en-US" sz="2400" dirty="0"/>
              <a:t>        &lt;</a:t>
            </a:r>
            <a:r>
              <a:rPr lang="en-US" sz="2400" b="1" dirty="0"/>
              <a:t>category</a:t>
            </a:r>
            <a:r>
              <a:rPr lang="en-US" sz="2400" dirty="0"/>
              <a:t> 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android.intent.category.DEFAULT</a:t>
            </a:r>
            <a:r>
              <a:rPr lang="en-US" sz="2400" dirty="0"/>
              <a:t>"/&gt;</a:t>
            </a:r>
            <a:br>
              <a:rPr lang="en-US" sz="2400" dirty="0"/>
            </a:br>
            <a:r>
              <a:rPr lang="en-US" sz="2400" dirty="0"/>
              <a:t>        &lt;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dirty="0" err="1"/>
              <a:t>android:mimeType</a:t>
            </a:r>
            <a:r>
              <a:rPr lang="en-US" sz="2400" dirty="0"/>
              <a:t>="text/plain</a:t>
            </a:r>
            <a:r>
              <a:rPr lang="en-US" sz="2400" dirty="0" smtClean="0"/>
              <a:t>"/&gt;</a:t>
            </a:r>
          </a:p>
          <a:p>
            <a:r>
              <a:rPr lang="en-US" sz="2400" b="1" dirty="0" smtClean="0"/>
              <a:t> &lt;/intent-filter&gt;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60126" y="2252545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ACTION_SEND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94302" y="2720897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text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58001" y="5096107"/>
            <a:ext cx="356839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76694" y="5642517"/>
            <a:ext cx="3077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must </a:t>
            </a:r>
            <a:r>
              <a:rPr lang="en-US" dirty="0"/>
              <a:t>include the </a:t>
            </a:r>
            <a:r>
              <a:rPr lang="en-US" dirty="0" smtClean="0"/>
              <a:t>CATEGORY_DEFAULT </a:t>
            </a:r>
            <a:r>
              <a:rPr lang="en-US" dirty="0"/>
              <a:t>to receive implicit intents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4" grpId="0" animBg="1"/>
      <p:bldP spid="15" grpId="0" animBg="1"/>
      <p:bldP spid="16" grpId="0"/>
      <p:bldP spid="17" grpId="0"/>
      <p:bldP spid="1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1037063"/>
          </a:xfrm>
        </p:spPr>
        <p:txBody>
          <a:bodyPr>
            <a:normAutofit/>
          </a:bodyPr>
          <a:lstStyle/>
          <a:p>
            <a:r>
              <a:rPr lang="en-US" dirty="0" smtClean="0"/>
              <a:t>We want an Activity to do something and return the result back to us.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Getting Results Back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0655" y="2018372"/>
            <a:ext cx="8296506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Step1:</a:t>
            </a:r>
          </a:p>
          <a:p>
            <a:endParaRPr lang="en-US" sz="2000" b="1" dirty="0" smtClean="0"/>
          </a:p>
          <a:p>
            <a:r>
              <a:rPr lang="en-US" sz="2000" dirty="0" err="1" smtClean="0"/>
              <a:t>startActivityForResult</a:t>
            </a:r>
            <a:r>
              <a:rPr lang="en-US" sz="2000" dirty="0" smtClean="0"/>
              <a:t>(</a:t>
            </a:r>
            <a:r>
              <a:rPr lang="en-US" sz="2000" dirty="0" err="1" smtClean="0"/>
              <a:t>intent_object</a:t>
            </a:r>
            <a:r>
              <a:rPr lang="en-US" sz="2000" dirty="0" smtClean="0"/>
              <a:t>,  SOME_REQ_CODE); 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Step2:</a:t>
            </a:r>
            <a:endParaRPr lang="en-US" sz="2000" b="1" dirty="0"/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@</a:t>
            </a:r>
            <a:r>
              <a:rPr lang="en-US" sz="2000" b="1" dirty="0">
                <a:solidFill>
                  <a:srgbClr val="7030A0"/>
                </a:solidFill>
              </a:rPr>
              <a:t>Override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protected </a:t>
            </a:r>
            <a:r>
              <a:rPr lang="en-US" sz="2000" b="1" dirty="0">
                <a:solidFill>
                  <a:srgbClr val="7030A0"/>
                </a:solidFill>
              </a:rPr>
              <a:t>void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 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requestCode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resultCode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7030A0"/>
                </a:solidFill>
              </a:rPr>
              <a:t>Intent</a:t>
            </a:r>
            <a:r>
              <a:rPr lang="en-US" sz="2000" dirty="0"/>
              <a:t> data) 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}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0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5" y="959005"/>
            <a:ext cx="7917365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	</a:t>
            </a:r>
            <a:r>
              <a:rPr lang="en-US" b="1" dirty="0" smtClean="0">
                <a:solidFill>
                  <a:srgbClr val="7030A0"/>
                </a:solidFill>
              </a:rPr>
              <a:t>Intent</a:t>
            </a:r>
            <a:r>
              <a:rPr lang="en-US" dirty="0" smtClean="0"/>
              <a:t>(</a:t>
            </a:r>
            <a:r>
              <a:rPr lang="en-US" dirty="0" err="1" smtClean="0"/>
              <a:t>MediaStore.ACTION_IMAGE_CAPTURE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(w);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Practice: Implicit Intent with Camera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537" y="3456878"/>
            <a:ext cx="914400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35298" y="3869474"/>
            <a:ext cx="402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uses the camera. Returns no photos.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29" y="891272"/>
            <a:ext cx="7794424" cy="48044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MediaStore.ACTION_IMAGE_CAPTURE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(w, 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sz="2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RESULT_OK)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.getExtras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(Bitmap)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R.id.imageView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img.setImageBitmap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Practice: Getting the Image Back!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Stack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droid framework detai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9" y="1120349"/>
            <a:ext cx="7719250" cy="53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Interfaces and Architecture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source.android.com/devices/images/ape_fwk_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76" y="735981"/>
            <a:ext cx="3945330" cy="60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0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SDK tools compile your </a:t>
            </a:r>
            <a:r>
              <a:rPr lang="en-US" dirty="0" smtClean="0"/>
              <a:t>code (along </a:t>
            </a:r>
            <a:r>
              <a:rPr lang="en-US" dirty="0"/>
              <a:t>with </a:t>
            </a:r>
            <a:r>
              <a:rPr lang="en-US" dirty="0" smtClean="0"/>
              <a:t>data </a:t>
            </a:r>
            <a:r>
              <a:rPr lang="en-US" dirty="0"/>
              <a:t>and resource </a:t>
            </a:r>
            <a:r>
              <a:rPr lang="en-US" dirty="0" smtClean="0"/>
              <a:t>files) into </a:t>
            </a:r>
            <a:r>
              <a:rPr lang="en-US" dirty="0"/>
              <a:t>an </a:t>
            </a:r>
            <a:r>
              <a:rPr lang="en-US" dirty="0" smtClean="0"/>
              <a:t>APK.</a:t>
            </a:r>
          </a:p>
          <a:p>
            <a:r>
              <a:rPr lang="en-US" dirty="0" smtClean="0"/>
              <a:t>Each app </a:t>
            </a:r>
            <a:r>
              <a:rPr lang="en-US" dirty="0"/>
              <a:t>lives in its own security sandbox: </a:t>
            </a:r>
          </a:p>
          <a:p>
            <a:pPr lvl="1"/>
            <a:r>
              <a:rPr lang="en-US" dirty="0" smtClean="0"/>
              <a:t>Android OS </a:t>
            </a:r>
            <a:r>
              <a:rPr lang="en-US" dirty="0"/>
              <a:t>is a multi-user Linux </a:t>
            </a:r>
            <a:r>
              <a:rPr lang="en-US" dirty="0" smtClean="0"/>
              <a:t>system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app </a:t>
            </a:r>
            <a:r>
              <a:rPr lang="en-US" dirty="0" smtClean="0"/>
              <a:t>is like a </a:t>
            </a:r>
            <a:r>
              <a:rPr lang="en-US" dirty="0"/>
              <a:t>different </a:t>
            </a:r>
            <a:r>
              <a:rPr lang="en-US" dirty="0" smtClean="0"/>
              <a:t>user (unique user ID).</a:t>
            </a:r>
          </a:p>
          <a:p>
            <a:pPr lvl="1"/>
            <a:r>
              <a:rPr lang="en-US" dirty="0"/>
              <a:t>Every app runs in its own Linux process.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process has its own virtual machine (VM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Android starts/terminates </a:t>
            </a:r>
            <a:r>
              <a:rPr lang="en-US" dirty="0"/>
              <a:t>the process </a:t>
            </a:r>
            <a:r>
              <a:rPr lang="en-US" dirty="0" smtClean="0"/>
              <a:t>based on the need for an </a:t>
            </a:r>
            <a:r>
              <a:rPr lang="en-US" b="1" dirty="0"/>
              <a:t>app's components </a:t>
            </a: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executed.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Application Fundamentals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1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Content Provider</a:t>
            </a:r>
          </a:p>
          <a:p>
            <a:r>
              <a:rPr lang="en-US" dirty="0" smtClean="0"/>
              <a:t>Broadcast Receiver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App Components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469779" y="1252654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81906" y="2406805"/>
            <a:ext cx="1103970" cy="10259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37826" y="1115122"/>
            <a:ext cx="4059044" cy="364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69779" y="2406805"/>
            <a:ext cx="1103970" cy="10259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469779" y="3572108"/>
            <a:ext cx="1103970" cy="1025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Broadcast Receiver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86875" y="4817606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APP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81906" y="1252654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094033" y="1252654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94033" y="2406805"/>
            <a:ext cx="1103970" cy="10259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81906" y="3572108"/>
            <a:ext cx="1103970" cy="1025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Broadcast Receiver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94033" y="3572108"/>
            <a:ext cx="1103970" cy="1025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Broadcast Receiver</a:t>
            </a:r>
          </a:p>
        </p:txBody>
      </p:sp>
    </p:spTree>
    <p:extLst>
      <p:ext uri="{BB962C8B-B14F-4D97-AF65-F5344CB8AC3E}">
        <p14:creationId xmlns:p14="http://schemas.microsoft.com/office/powerpoint/2010/main" val="74688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12" grpId="0" animBg="1"/>
      <p:bldP spid="14" grpId="0" animBg="1"/>
      <p:bldP spid="17" grpId="0" animBg="1"/>
      <p:bldP spid="18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Content Provider</a:t>
            </a:r>
          </a:p>
          <a:p>
            <a:r>
              <a:rPr lang="en-US" dirty="0" smtClean="0"/>
              <a:t>Broadcast Receiver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App Components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02674" y="1358497"/>
            <a:ext cx="1966330" cy="19626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69943" y="3352800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from Lab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95010" y="1752508"/>
            <a:ext cx="1120509" cy="11621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7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AndroidManifest.xml – </a:t>
            </a:r>
            <a:r>
              <a:rPr lang="en-US" dirty="0"/>
              <a:t>Must declare </a:t>
            </a:r>
            <a:r>
              <a:rPr lang="en-US" dirty="0" smtClean="0"/>
              <a:t>all the app components </a:t>
            </a:r>
            <a:r>
              <a:rPr lang="en-US" dirty="0"/>
              <a:t>in this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This file also contains: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API Level (min and target)</a:t>
            </a:r>
          </a:p>
          <a:p>
            <a:pPr lvl="1"/>
            <a:r>
              <a:rPr lang="en-US" dirty="0" smtClean="0"/>
              <a:t>HW/SW features used</a:t>
            </a:r>
          </a:p>
          <a:p>
            <a:pPr lvl="1"/>
            <a:r>
              <a:rPr lang="en-US" dirty="0" smtClean="0"/>
              <a:t>Other API libraries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The Manifest File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The Manifest File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4108" y="1149903"/>
            <a:ext cx="7909409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&lt;service&gt;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elements for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services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4"/>
              </a:rPr>
              <a:t>&lt;receiver&gt;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elements for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broadcast receivers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5"/>
              </a:rPr>
              <a:t>&lt;provider&gt;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elements for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content providers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6"/>
              </a:rPr>
              <a:t>&lt;activity&gt;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elements for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activities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258" y="3888201"/>
            <a:ext cx="77389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Activities, services, and content providers that you include in your source but do not declare in the manifest are not visible to the system and, consequently, can never run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</a:t>
            </a:r>
            <a:r>
              <a:rPr lang="en-US" dirty="0"/>
              <a:t>receivers can be either declared in the manifest or created dynamically in code (as </a:t>
            </a:r>
            <a:r>
              <a:rPr lang="en-US" dirty="0" err="1"/>
              <a:t>BroadcastReceiver</a:t>
            </a:r>
            <a:r>
              <a:rPr lang="en-US" dirty="0"/>
              <a:t> objects) and registered with the system by calling </a:t>
            </a:r>
            <a:r>
              <a:rPr lang="en-US" dirty="0" err="1"/>
              <a:t>registerReceiver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0424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4698</TotalTime>
  <Words>1566</Words>
  <Application>Microsoft Macintosh PowerPoint</Application>
  <PresentationFormat>On-screen Show (4:3)</PresentationFormat>
  <Paragraphs>275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2: Android Concepts</vt:lpstr>
      <vt:lpstr>References (study these)</vt:lpstr>
      <vt:lpstr>Android Stack</vt:lpstr>
      <vt:lpstr>Android Interfaces and Architecture</vt:lpstr>
      <vt:lpstr>Application Fundamentals</vt:lpstr>
      <vt:lpstr>App Components</vt:lpstr>
      <vt:lpstr>App Components</vt:lpstr>
      <vt:lpstr>The Manifest File</vt:lpstr>
      <vt:lpstr>The Manifest File</vt:lpstr>
      <vt:lpstr>Activity</vt:lpstr>
      <vt:lpstr>Service</vt:lpstr>
      <vt:lpstr>Content Provider</vt:lpstr>
      <vt:lpstr>Broadcast Receiver</vt:lpstr>
      <vt:lpstr>Multiple Entry Points</vt:lpstr>
      <vt:lpstr>Example</vt:lpstr>
      <vt:lpstr>“Intent”: Activating components</vt:lpstr>
      <vt:lpstr>“Intent”: Activating Component</vt:lpstr>
      <vt:lpstr>Explicit Intents</vt:lpstr>
      <vt:lpstr>Explicit Intent Example – with data</vt:lpstr>
      <vt:lpstr>Practice</vt:lpstr>
      <vt:lpstr>Implicit Intents</vt:lpstr>
      <vt:lpstr>Practice: Implicit Intent Example</vt:lpstr>
      <vt:lpstr>Practice: Implicit Intent Example</vt:lpstr>
      <vt:lpstr>What if no one to receive my Intent?</vt:lpstr>
      <vt:lpstr>How to receive an Intent?</vt:lpstr>
      <vt:lpstr>Example: intent-filter</vt:lpstr>
      <vt:lpstr>Getting Results Back</vt:lpstr>
      <vt:lpstr>Practice: Implicit Intent with Camera</vt:lpstr>
      <vt:lpstr>Practice: Getting the Image Back!</vt:lpstr>
    </vt:vector>
  </TitlesOfParts>
  <Company>UNC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Default</cp:lastModifiedBy>
  <cp:revision>398</cp:revision>
  <dcterms:created xsi:type="dcterms:W3CDTF">2016-01-10T13:54:51Z</dcterms:created>
  <dcterms:modified xsi:type="dcterms:W3CDTF">2017-01-27T19:26:33Z</dcterms:modified>
</cp:coreProperties>
</file>