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5" r:id="rId10"/>
    <p:sldId id="267" r:id="rId11"/>
    <p:sldId id="261" r:id="rId12"/>
    <p:sldId id="268" r:id="rId13"/>
    <p:sldId id="269" r:id="rId14"/>
    <p:sldId id="270" r:id="rId15"/>
    <p:sldId id="271" r:id="rId16"/>
    <p:sldId id="272" r:id="rId17"/>
    <p:sldId id="278" r:id="rId18"/>
    <p:sldId id="277" r:id="rId19"/>
    <p:sldId id="276" r:id="rId20"/>
    <p:sldId id="273" r:id="rId21"/>
    <p:sldId id="274" r:id="rId22"/>
    <p:sldId id="275" r:id="rId23"/>
    <p:sldId id="279" r:id="rId24"/>
    <p:sldId id="280" r:id="rId25"/>
    <p:sldId id="290" r:id="rId26"/>
    <p:sldId id="281" r:id="rId27"/>
    <p:sldId id="289" r:id="rId28"/>
    <p:sldId id="288" r:id="rId29"/>
    <p:sldId id="287" r:id="rId30"/>
    <p:sldId id="286" r:id="rId31"/>
    <p:sldId id="285" r:id="rId32"/>
    <p:sldId id="282" r:id="rId33"/>
    <p:sldId id="284" r:id="rId34"/>
    <p:sldId id="283" r:id="rId35"/>
    <p:sldId id="291" r:id="rId36"/>
    <p:sldId id="294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84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7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efa.com/uefachampionsleague/news/0263-10f40a367baa-d393e355b55a-1000--last-16-draw-all-you-need-to-kn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ball ball in goal">
            <a:extLst>
              <a:ext uri="{FF2B5EF4-FFF2-40B4-BE49-F238E27FC236}">
                <a16:creationId xmlns:a16="http://schemas.microsoft.com/office/drawing/2014/main" id="{1B209D3C-5DA9-4D98-98B3-825A2826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340" r="-1" b="153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5876F-462C-4738-A13E-14D97D6A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Who are the luckiest teams in the Champions League?</a:t>
            </a:r>
          </a:p>
        </p:txBody>
      </p:sp>
    </p:spTree>
    <p:extLst>
      <p:ext uri="{BB962C8B-B14F-4D97-AF65-F5344CB8AC3E}">
        <p14:creationId xmlns:p14="http://schemas.microsoft.com/office/powerpoint/2010/main" val="180632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493" y="521367"/>
            <a:ext cx="9692640" cy="5069305"/>
          </a:xfrm>
        </p:spPr>
        <p:txBody>
          <a:bodyPr>
            <a:normAutofit/>
          </a:bodyPr>
          <a:lstStyle/>
          <a:p>
            <a:r>
              <a:rPr lang="en-US" dirty="0"/>
              <a:t>Close Game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 Scoring Game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Uneven Game scores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0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99" y="1524000"/>
            <a:ext cx="9692640" cy="47003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Close Game </a:t>
            </a:r>
            <a:br>
              <a:rPr lang="en-US" dirty="0"/>
            </a:br>
            <a:r>
              <a:rPr lang="en-US" dirty="0"/>
              <a:t>	abs(difference in score) &lt; 2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High Scoring Game</a:t>
            </a:r>
            <a:br>
              <a:rPr lang="en-US" dirty="0"/>
            </a:br>
            <a:r>
              <a:rPr lang="en-US" dirty="0"/>
              <a:t>	total goals &gt; 3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Uneven Game Score</a:t>
            </a:r>
            <a:br>
              <a:rPr lang="en-US" dirty="0"/>
            </a:br>
            <a:r>
              <a:rPr lang="en-US" dirty="0"/>
              <a:t>	One Game is High scoring, the other 	isn’t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46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Close Gm1, High Scoring Gm1, Uneven goal totals between games</a:t>
            </a:r>
          </a:p>
        </p:txBody>
      </p:sp>
      <p:pic>
        <p:nvPicPr>
          <p:cNvPr id="5" name="Content Placeholder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F858BFF4-34F9-45B8-85DE-E776C498F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3" y="2341984"/>
            <a:ext cx="5421574" cy="374835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711F1BA-BB8D-4825-9684-1AEC6034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1984"/>
            <a:ext cx="4962258" cy="37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3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42188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With Win Condition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24B3965-903D-4A32-BD6A-7197DFA3F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44" y="2369546"/>
            <a:ext cx="5592251" cy="386635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AE64EFC-7BA3-4FAF-AF81-E53BB3B92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6" y="2369547"/>
            <a:ext cx="5118474" cy="38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9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UEFA Club 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F8F52-77EB-4A84-BCEE-7A3CCAB3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332494"/>
            <a:ext cx="8594725" cy="334395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4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Ranks 0, 1,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737A793D-9944-4E8E-B1AB-8DDF230A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75" y="1861344"/>
            <a:ext cx="6667500" cy="4286250"/>
          </a:xfrm>
        </p:spPr>
      </p:pic>
    </p:spTree>
    <p:extLst>
      <p:ext uri="{BB962C8B-B14F-4D97-AF65-F5344CB8AC3E}">
        <p14:creationId xmlns:p14="http://schemas.microsoft.com/office/powerpoint/2010/main" val="51883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Rank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08220-D787-456B-BDE2-D3C93839B767}"/>
                  </a:ext>
                </a:extLst>
              </p:cNvPr>
              <p:cNvSpPr txBox="1"/>
              <p:nvPr/>
            </p:nvSpPr>
            <p:spPr>
              <a:xfrm>
                <a:off x="870284" y="3017570"/>
                <a:ext cx="9537032" cy="2170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𝑅𝑎𝑛𝑘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0∗1 + 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𝑅𝑎𝑛𝑘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1∗2 + 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𝑅𝑎𝑛𝑘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2∗3</m:t>
                          </m:r>
                        </m:num>
                        <m:den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𝐺𝑎𝑚𝑒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08220-D787-456B-BDE2-D3C93839B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84" y="3017570"/>
                <a:ext cx="9537032" cy="2170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02FD-9821-4D81-9A2F-F9227F1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2016-2017 Real Madrid played 4 games against a rank0, 5 games against a rank1, and 4 against rank2</a:t>
            </a:r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1DF24-1841-4844-B444-7A977854E0C4}"/>
                  </a:ext>
                </a:extLst>
              </p:cNvPr>
              <p:cNvSpPr txBox="1"/>
              <p:nvPr/>
            </p:nvSpPr>
            <p:spPr>
              <a:xfrm>
                <a:off x="1960026" y="2983487"/>
                <a:ext cx="6104020" cy="1144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∗1 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∗2 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∗3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1DF24-1841-4844-B444-7A977854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26" y="2983487"/>
                <a:ext cx="6104020" cy="1144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D5CDDF-94EE-4BEF-81A7-9C1FB5016370}"/>
              </a:ext>
            </a:extLst>
          </p:cNvPr>
          <p:cNvSpPr txBox="1"/>
          <p:nvPr/>
        </p:nvSpPr>
        <p:spPr>
          <a:xfrm>
            <a:off x="3147141" y="4990138"/>
            <a:ext cx="37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Rank Score = 2</a:t>
            </a:r>
          </a:p>
        </p:txBody>
      </p:sp>
    </p:spTree>
    <p:extLst>
      <p:ext uri="{BB962C8B-B14F-4D97-AF65-F5344CB8AC3E}">
        <p14:creationId xmlns:p14="http://schemas.microsoft.com/office/powerpoint/2010/main" val="309473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Champions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group of people holding a trophy&#10;&#10;Description automatically generated with medium confidence">
            <a:extLst>
              <a:ext uri="{FF2B5EF4-FFF2-40B4-BE49-F238E27FC236}">
                <a16:creationId xmlns:a16="http://schemas.microsoft.com/office/drawing/2014/main" id="{D130316A-02E2-4AE3-906A-EF1067CD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13" y="1828800"/>
            <a:ext cx="77330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B8562-2869-4406-9CCF-C0EC53F32100}"/>
              </a:ext>
            </a:extLst>
          </p:cNvPr>
          <p:cNvSpPr txBox="1"/>
          <p:nvPr/>
        </p:nvSpPr>
        <p:spPr>
          <a:xfrm>
            <a:off x="4605665" y="6180138"/>
            <a:ext cx="1907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Pierre Philippe </a:t>
            </a:r>
            <a:r>
              <a:rPr lang="en-US" sz="9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Marcou</a:t>
            </a:r>
            <a:r>
              <a:rPr lang="en-US" sz="9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, AP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5378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365760"/>
            <a:ext cx="10795892" cy="1325562"/>
          </a:xfrm>
        </p:spPr>
        <p:txBody>
          <a:bodyPr>
            <a:normAutofit/>
          </a:bodyPr>
          <a:lstStyle/>
          <a:p>
            <a:r>
              <a:rPr lang="en-US" dirty="0"/>
              <a:t>Average Opponent Coefficient in a Season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C9009E7F-6861-4629-A8C8-9BCA65190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4" y="1828800"/>
            <a:ext cx="5358722" cy="4351338"/>
          </a:xfrm>
        </p:spPr>
      </p:pic>
    </p:spTree>
    <p:extLst>
      <p:ext uri="{BB962C8B-B14F-4D97-AF65-F5344CB8AC3E}">
        <p14:creationId xmlns:p14="http://schemas.microsoft.com/office/powerpoint/2010/main" val="14074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EDB-D6CB-4A35-ADF9-7E2A3D8A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91" y="2103437"/>
            <a:ext cx="3075836" cy="2083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Losing hurts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😤</a:t>
            </a:r>
          </a:p>
        </p:txBody>
      </p:sp>
      <p:pic>
        <p:nvPicPr>
          <p:cNvPr id="5" name="Content Placeholder 4" descr="A group of football players on a field&#10;&#10;Description automatically generated with medium confidence">
            <a:extLst>
              <a:ext uri="{FF2B5EF4-FFF2-40B4-BE49-F238E27FC236}">
                <a16:creationId xmlns:a16="http://schemas.microsoft.com/office/drawing/2014/main" id="{44594A86-D316-4662-8805-05DFB56A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18517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47851-525C-4D2C-B384-262BED838A59}"/>
              </a:ext>
            </a:extLst>
          </p:cNvPr>
          <p:cNvSpPr txBox="1"/>
          <p:nvPr/>
        </p:nvSpPr>
        <p:spPr>
          <a:xfrm>
            <a:off x="139959" y="6573406"/>
            <a:ext cx="7412985" cy="56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</a:pPr>
            <a:r>
              <a:rPr lang="en-US" sz="1100" dirty="0">
                <a:solidFill>
                  <a:schemeClr val="bg1"/>
                </a:solidFill>
              </a:rPr>
              <a:t>https://www.liverpool.com/liverpool-fc-news/features/liverpool-barcelona-news-lionel-messi-18616414</a:t>
            </a:r>
          </a:p>
        </p:txBody>
      </p:sp>
    </p:spTree>
    <p:extLst>
      <p:ext uri="{BB962C8B-B14F-4D97-AF65-F5344CB8AC3E}">
        <p14:creationId xmlns:p14="http://schemas.microsoft.com/office/powerpoint/2010/main" val="41295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Rank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F9FF324-4A58-4E9F-92D0-CB9263F7E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4" y="1828800"/>
            <a:ext cx="5358722" cy="4351338"/>
          </a:xfrm>
        </p:spPr>
      </p:pic>
    </p:spTree>
    <p:extLst>
      <p:ext uri="{BB962C8B-B14F-4D97-AF65-F5344CB8AC3E}">
        <p14:creationId xmlns:p14="http://schemas.microsoft.com/office/powerpoint/2010/main" val="362904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Number of Rank2 Opponents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0AD1F35-0671-43DC-A91D-6136BE37E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4" y="1828800"/>
            <a:ext cx="5358722" cy="4351338"/>
          </a:xfrm>
        </p:spPr>
      </p:pic>
    </p:spTree>
    <p:extLst>
      <p:ext uri="{BB962C8B-B14F-4D97-AF65-F5344CB8AC3E}">
        <p14:creationId xmlns:p14="http://schemas.microsoft.com/office/powerpoint/2010/main" val="326420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Number of Rank0 Opponents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5423D9B-C639-489F-8C1E-0624E6C0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4" y="1828800"/>
            <a:ext cx="5358722" cy="4351338"/>
          </a:xfrm>
        </p:spPr>
      </p:pic>
    </p:spTree>
    <p:extLst>
      <p:ext uri="{BB962C8B-B14F-4D97-AF65-F5344CB8AC3E}">
        <p14:creationId xmlns:p14="http://schemas.microsoft.com/office/powerpoint/2010/main" val="369695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Biggest Coefficient Difference in Finals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AAA90F9-6B9F-45A5-8AF7-2E2857B36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-3833"/>
            <a:ext cx="6004103" cy="68618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Mean Coefficient Difference in Finals for Multi-Time Winners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5F1EA62-BEBD-4EF3-A67B-922D849C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75" y="1861344"/>
            <a:ext cx="6667500" cy="4286250"/>
          </a:xfrm>
        </p:spPr>
      </p:pic>
    </p:spTree>
    <p:extLst>
      <p:ext uri="{BB962C8B-B14F-4D97-AF65-F5344CB8AC3E}">
        <p14:creationId xmlns:p14="http://schemas.microsoft.com/office/powerpoint/2010/main" val="184365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2766219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Toughest and Easiest for All teams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14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672E9FA-D1D0-46E7-89E2-12D6D7629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4" y="201170"/>
            <a:ext cx="10759432" cy="6455659"/>
          </a:xfrm>
        </p:spPr>
      </p:pic>
    </p:spTree>
    <p:extLst>
      <p:ext uri="{BB962C8B-B14F-4D97-AF65-F5344CB8AC3E}">
        <p14:creationId xmlns:p14="http://schemas.microsoft.com/office/powerpoint/2010/main" val="3949750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0EBAD9-EF7F-470C-BB7D-AD32B3F2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0" y="127560"/>
            <a:ext cx="11051793" cy="6631076"/>
          </a:xfrm>
        </p:spPr>
      </p:pic>
    </p:spTree>
    <p:extLst>
      <p:ext uri="{BB962C8B-B14F-4D97-AF65-F5344CB8AC3E}">
        <p14:creationId xmlns:p14="http://schemas.microsoft.com/office/powerpoint/2010/main" val="410813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45DB381-6C79-4921-BD2E-AF08EB1E5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" y="72778"/>
            <a:ext cx="11187404" cy="6712443"/>
          </a:xfrm>
        </p:spPr>
      </p:pic>
    </p:spTree>
    <p:extLst>
      <p:ext uri="{BB962C8B-B14F-4D97-AF65-F5344CB8AC3E}">
        <p14:creationId xmlns:p14="http://schemas.microsoft.com/office/powerpoint/2010/main" val="169259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EFB12B2-8C78-4552-8A49-BD29819F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" y="67180"/>
            <a:ext cx="11206065" cy="6723639"/>
          </a:xfrm>
        </p:spPr>
      </p:pic>
    </p:spTree>
    <p:extLst>
      <p:ext uri="{BB962C8B-B14F-4D97-AF65-F5344CB8AC3E}">
        <p14:creationId xmlns:p14="http://schemas.microsoft.com/office/powerpoint/2010/main" val="189498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B1A9-F36A-454A-B816-9CC3F3DB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17" y="2516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does lucky mean?</a:t>
            </a:r>
          </a:p>
        </p:txBody>
      </p:sp>
      <p:pic>
        <p:nvPicPr>
          <p:cNvPr id="5" name="Content Placeholder 4" descr="A picture containing person, scene, stage, person&#10;&#10;Description automatically generated">
            <a:extLst>
              <a:ext uri="{FF2B5EF4-FFF2-40B4-BE49-F238E27FC236}">
                <a16:creationId xmlns:a16="http://schemas.microsoft.com/office/drawing/2014/main" id="{EBBB32D1-F78B-4B56-817F-506874075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9FFF8-B3BD-47AA-AE74-67DFB17CF883}"/>
              </a:ext>
            </a:extLst>
          </p:cNvPr>
          <p:cNvSpPr txBox="1"/>
          <p:nvPr/>
        </p:nvSpPr>
        <p:spPr>
          <a:xfrm>
            <a:off x="1691569" y="6198821"/>
            <a:ext cx="22009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0" i="0" dirty="0">
                <a:solidFill>
                  <a:srgbClr val="E6E6E6"/>
                </a:solidFill>
                <a:effectLst/>
                <a:latin typeface="Aeonik"/>
              </a:rPr>
              <a:t>Wesley Sneijder draws out the name of Liverpool FC during the UEFA Champions League Draw, part of the UEFA European Club Football Season Kick-Off 2019/2020 at Salle des Princes,</a:t>
            </a:r>
          </a:p>
          <a:p>
            <a:pPr algn="l"/>
            <a:r>
              <a:rPr lang="en-US" sz="700" b="0" i="0" dirty="0">
                <a:solidFill>
                  <a:srgbClr val="E6E6E6"/>
                </a:solidFill>
                <a:effectLst/>
                <a:latin typeface="Aeonik"/>
              </a:rPr>
              <a:t>Grimaldi Forum on August 29, 2019 in Monaco, Monaco.</a:t>
            </a:r>
          </a:p>
          <a:p>
            <a:pPr algn="l"/>
            <a:r>
              <a:rPr lang="en-US" sz="700" b="0" i="0" dirty="0">
                <a:solidFill>
                  <a:srgbClr val="E6E6E6"/>
                </a:solidFill>
                <a:effectLst/>
                <a:latin typeface="Aeonik"/>
              </a:rPr>
              <a:t>Image credit: Getty Images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9825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71147F9-1CBC-486A-AB1A-6637841B4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" y="89574"/>
            <a:ext cx="11131420" cy="6678852"/>
          </a:xfrm>
        </p:spPr>
      </p:pic>
    </p:spTree>
    <p:extLst>
      <p:ext uri="{BB962C8B-B14F-4D97-AF65-F5344CB8AC3E}">
        <p14:creationId xmlns:p14="http://schemas.microsoft.com/office/powerpoint/2010/main" val="2327037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29074CF-46D7-4B48-AEA4-0AAE3471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" y="60649"/>
            <a:ext cx="11227837" cy="6736702"/>
          </a:xfrm>
        </p:spPr>
      </p:pic>
    </p:spTree>
    <p:extLst>
      <p:ext uri="{BB962C8B-B14F-4D97-AF65-F5344CB8AC3E}">
        <p14:creationId xmlns:p14="http://schemas.microsoft.com/office/powerpoint/2010/main" val="173276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59DE9B4-3990-4BBF-85DD-F507CD37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1" y="144624"/>
            <a:ext cx="10947918" cy="6568751"/>
          </a:xfrm>
        </p:spPr>
      </p:pic>
    </p:spTree>
    <p:extLst>
      <p:ext uri="{BB962C8B-B14F-4D97-AF65-F5344CB8AC3E}">
        <p14:creationId xmlns:p14="http://schemas.microsoft.com/office/powerpoint/2010/main" val="92085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3E0E0C-40CE-4528-ACE4-D667153C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89574"/>
            <a:ext cx="11131420" cy="6678852"/>
          </a:xfrm>
        </p:spPr>
      </p:pic>
    </p:spTree>
    <p:extLst>
      <p:ext uri="{BB962C8B-B14F-4D97-AF65-F5344CB8AC3E}">
        <p14:creationId xmlns:p14="http://schemas.microsoft.com/office/powerpoint/2010/main" val="88577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A04FA03-D638-4BCF-9DAB-27EDEDBD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" y="72779"/>
            <a:ext cx="11187404" cy="6712442"/>
          </a:xfrm>
        </p:spPr>
      </p:pic>
    </p:spTree>
    <p:extLst>
      <p:ext uri="{BB962C8B-B14F-4D97-AF65-F5344CB8AC3E}">
        <p14:creationId xmlns:p14="http://schemas.microsoft.com/office/powerpoint/2010/main" val="166447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4246066-859B-4CB6-8E8D-386B8B22A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" y="89574"/>
            <a:ext cx="11131420" cy="6678852"/>
          </a:xfrm>
        </p:spPr>
      </p:pic>
    </p:spTree>
    <p:extLst>
      <p:ext uri="{BB962C8B-B14F-4D97-AF65-F5344CB8AC3E}">
        <p14:creationId xmlns:p14="http://schemas.microsoft.com/office/powerpoint/2010/main" val="2366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293" y="2766219"/>
            <a:ext cx="7801014" cy="1325562"/>
          </a:xfrm>
        </p:spPr>
        <p:txBody>
          <a:bodyPr>
            <a:normAutofit/>
          </a:bodyPr>
          <a:lstStyle/>
          <a:p>
            <a:r>
              <a:rPr lang="en-US" dirty="0"/>
              <a:t>Liverpool and Real Madrid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0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14AF-02EF-4F48-A0C3-4EB33621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14AF-02EF-4F48-A0C3-4EB33621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B1A9-F36A-454A-B816-9CC3F3DB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Away goal rule a good tie breaker?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E565F-7B66-49E9-BD0B-0B9999FD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44" y="3324995"/>
            <a:ext cx="7430537" cy="1495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6E65B-D418-469F-B132-11EA57CE83E9}"/>
              </a:ext>
            </a:extLst>
          </p:cNvPr>
          <p:cNvSpPr txBox="1"/>
          <p:nvPr/>
        </p:nvSpPr>
        <p:spPr>
          <a:xfrm>
            <a:off x="4292082" y="4820629"/>
            <a:ext cx="4002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Google News</a:t>
            </a:r>
          </a:p>
        </p:txBody>
      </p:sp>
    </p:spTree>
    <p:extLst>
      <p:ext uri="{BB962C8B-B14F-4D97-AF65-F5344CB8AC3E}">
        <p14:creationId xmlns:p14="http://schemas.microsoft.com/office/powerpoint/2010/main" val="357858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Is it harder to score an away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C4F8-977A-4D3F-B32B-A6560F3A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409" y="2622884"/>
            <a:ext cx="3237938" cy="19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58.7% </a:t>
            </a:r>
          </a:p>
          <a:p>
            <a:pPr marL="0" indent="0" algn="ctr">
              <a:buNone/>
            </a:pPr>
            <a:r>
              <a:rPr lang="en-US" dirty="0"/>
              <a:t>goals scored are home 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3102D-4041-4BF0-BB74-61565AC0340E}"/>
              </a:ext>
            </a:extLst>
          </p:cNvPr>
          <p:cNvSpPr txBox="1"/>
          <p:nvPr/>
        </p:nvSpPr>
        <p:spPr>
          <a:xfrm>
            <a:off x="5515035" y="2622884"/>
            <a:ext cx="3436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59.2% </a:t>
            </a:r>
          </a:p>
          <a:p>
            <a:pPr algn="ctr"/>
            <a:r>
              <a:rPr lang="en-US" dirty="0"/>
              <a:t>goals scored (where teams were closely matched) </a:t>
            </a:r>
          </a:p>
          <a:p>
            <a:pPr algn="ctr"/>
            <a:r>
              <a:rPr lang="en-US" dirty="0"/>
              <a:t>are home goals</a:t>
            </a:r>
          </a:p>
        </p:txBody>
      </p:sp>
    </p:spTree>
    <p:extLst>
      <p:ext uri="{BB962C8B-B14F-4D97-AF65-F5344CB8AC3E}">
        <p14:creationId xmlns:p14="http://schemas.microsoft.com/office/powerpoint/2010/main" val="133047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73" y="72647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Home team for Game 1</a:t>
            </a:r>
            <a:r>
              <a:rPr lang="en-US" baseline="30000" dirty="0"/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C4F8-977A-4D3F-B32B-A6560F3A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20" y="6195461"/>
            <a:ext cx="8595360" cy="593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hlinkClick r:id="rId2"/>
              </a:rPr>
              <a:t>https://www.uefa.com/uefachampionsleague/news/0263-10f40a367baa-d393e355b55a-1000--last-16-draw-all-you-need-to-know/</a:t>
            </a:r>
            <a:endParaRPr lang="en-US" sz="105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30795F0-B3DC-43B7-99FC-D9159AE0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9" y="1470856"/>
            <a:ext cx="3886208" cy="3749047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A44F2BA-8F5D-45A5-95CB-DFD23EDE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18" y="1470856"/>
            <a:ext cx="3557023" cy="3749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E3EBEE-137A-4393-AAB9-0819172FD550}"/>
              </a:ext>
            </a:extLst>
          </p:cNvPr>
          <p:cNvSpPr txBox="1"/>
          <p:nvPr/>
        </p:nvSpPr>
        <p:spPr>
          <a:xfrm>
            <a:off x="2366211" y="5566611"/>
            <a:ext cx="527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/>
              <a:t>*</a:t>
            </a:r>
            <a:r>
              <a:rPr lang="en-US" dirty="0"/>
              <a:t>Quarters and Semis</a:t>
            </a:r>
          </a:p>
        </p:txBody>
      </p:sp>
    </p:spTree>
    <p:extLst>
      <p:ext uri="{BB962C8B-B14F-4D97-AF65-F5344CB8AC3E}">
        <p14:creationId xmlns:p14="http://schemas.microsoft.com/office/powerpoint/2010/main" val="113364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78" y="-492656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Winning when Coefficient is Higher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9A1E5D2-5F02-4497-B0BE-ACBE7E6E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98" y="1308575"/>
            <a:ext cx="5257810" cy="417881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34ADE22-6980-47AA-830F-D9B5F8CA3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6" y="1308575"/>
            <a:ext cx="5257810" cy="4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5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09C2C-8B64-4F44-91AE-759569A252DB}"/>
              </a:ext>
            </a:extLst>
          </p:cNvPr>
          <p:cNvSpPr txBox="1"/>
          <p:nvPr/>
        </p:nvSpPr>
        <p:spPr>
          <a:xfrm>
            <a:off x="1138335" y="475861"/>
            <a:ext cx="926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goal wins seem to take up a similar amount of for Game 1 Home Teams and Game 2 Home Teams</a:t>
            </a:r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1E45C30-B698-4DCB-B94C-57C4C073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52" y="1321054"/>
            <a:ext cx="5257810" cy="417881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9D1200A6-5CB2-4EC8-960F-A078E38AA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1" y="1321054"/>
            <a:ext cx="5257810" cy="4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8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A269-77EA-4DDD-8C7B-28A3C198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440405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Number of lower ranked teams who play at home first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C849113D-EEA5-4235-8CCA-C7898C44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5" y="2206372"/>
            <a:ext cx="5257810" cy="41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4D788-14FA-4D81-994A-AE126FAF021F}"/>
              </a:ext>
            </a:extLst>
          </p:cNvPr>
          <p:cNvSpPr txBox="1"/>
          <p:nvPr/>
        </p:nvSpPr>
        <p:spPr>
          <a:xfrm>
            <a:off x="3787480" y="4505953"/>
            <a:ext cx="111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25002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6313</TotalTime>
  <Words>344</Words>
  <Application>Microsoft Office PowerPoint</Application>
  <PresentationFormat>Widescreen</PresentationFormat>
  <Paragraphs>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Aeonik</vt:lpstr>
      <vt:lpstr>Arial</vt:lpstr>
      <vt:lpstr>Cambria Math</vt:lpstr>
      <vt:lpstr>Century Schoolbook</vt:lpstr>
      <vt:lpstr>consolas</vt:lpstr>
      <vt:lpstr>Wingdings 2</vt:lpstr>
      <vt:lpstr>View</vt:lpstr>
      <vt:lpstr>Who are the luckiest teams in the Champions League?</vt:lpstr>
      <vt:lpstr>Losing hurts  😤</vt:lpstr>
      <vt:lpstr>What does lucky mean?</vt:lpstr>
      <vt:lpstr>Is the Away goal rule a good tie breaker?</vt:lpstr>
      <vt:lpstr>Is it harder to score an away goal?</vt:lpstr>
      <vt:lpstr>Home team for Game 1*</vt:lpstr>
      <vt:lpstr>Winning when Coefficient is Higher</vt:lpstr>
      <vt:lpstr>PowerPoint Presentation</vt:lpstr>
      <vt:lpstr> Number of lower ranked teams who play at home first</vt:lpstr>
      <vt:lpstr>Close Game 1  High Scoring Game 1  Uneven Game scores  </vt:lpstr>
      <vt:lpstr>Close Game   abs(difference in score) &lt; 2  High Scoring Game  total goals &gt; 3  Uneven Game Score  One Game is High scoring, the other  isn’t </vt:lpstr>
      <vt:lpstr>Close Gm1, High Scoring Gm1, Uneven goal totals between games</vt:lpstr>
      <vt:lpstr>With Win Condition</vt:lpstr>
      <vt:lpstr>UEFA Club Coefficients</vt:lpstr>
      <vt:lpstr>Ranks 0, 1, 2</vt:lpstr>
      <vt:lpstr>Rank Score</vt:lpstr>
      <vt:lpstr>Example</vt:lpstr>
      <vt:lpstr>Champions</vt:lpstr>
      <vt:lpstr>Average Opponent Coefficient in a Season </vt:lpstr>
      <vt:lpstr>Rank Score</vt:lpstr>
      <vt:lpstr>Number of Rank2 Opponents</vt:lpstr>
      <vt:lpstr>Number of Rank0 Opponents</vt:lpstr>
      <vt:lpstr>Biggest Coefficient Difference in Finals</vt:lpstr>
      <vt:lpstr>Mean Coefficient Difference in Finals for Multi-Time Winners</vt:lpstr>
      <vt:lpstr>Toughest and Easiest for All teams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Liverpool and Real Madrid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Forbes</dc:creator>
  <cp:lastModifiedBy>Calvin Forbes</cp:lastModifiedBy>
  <cp:revision>13</cp:revision>
  <dcterms:created xsi:type="dcterms:W3CDTF">2021-09-05T16:59:45Z</dcterms:created>
  <dcterms:modified xsi:type="dcterms:W3CDTF">2021-09-12T20:18:12Z</dcterms:modified>
</cp:coreProperties>
</file>