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8" r:id="rId3"/>
    <p:sldId id="257" r:id="rId4"/>
    <p:sldId id="258" r:id="rId5"/>
    <p:sldId id="262" r:id="rId6"/>
    <p:sldId id="263" r:id="rId7"/>
    <p:sldId id="259" r:id="rId8"/>
    <p:sldId id="264" r:id="rId9"/>
    <p:sldId id="265" r:id="rId10"/>
    <p:sldId id="266" r:id="rId11"/>
    <p:sldId id="267" r:id="rId12"/>
    <p:sldId id="260"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3"/>
    <p:restoredTop sz="94141"/>
  </p:normalViewPr>
  <p:slideViewPr>
    <p:cSldViewPr snapToGrid="0" snapToObjects="1">
      <p:cViewPr varScale="1">
        <p:scale>
          <a:sx n="123" d="100"/>
          <a:sy n="123" d="100"/>
        </p:scale>
        <p:origin x="192"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8</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4/5/24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t>
            </a:r>
            <a:r>
              <a:rPr lang="en-US"/>
              <a:t>and Pretraining</a:t>
            </a:r>
            <a:endParaRPr lang="en-US" dirty="0"/>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392024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8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2F09-5610-B32E-2D5E-93E729BBAA3D}"/>
              </a:ext>
            </a:extLst>
          </p:cNvPr>
          <p:cNvSpPr>
            <a:spLocks noGrp="1"/>
          </p:cNvSpPr>
          <p:nvPr>
            <p:ph type="title"/>
          </p:nvPr>
        </p:nvSpPr>
        <p:spPr/>
        <p:txBody>
          <a:bodyPr/>
          <a:lstStyle/>
          <a:p>
            <a:r>
              <a:rPr lang="en-US" dirty="0"/>
              <a:t>Non-Image Augmentation</a:t>
            </a:r>
          </a:p>
        </p:txBody>
      </p:sp>
      <p:sp>
        <p:nvSpPr>
          <p:cNvPr id="3" name="Content Placeholder 2">
            <a:extLst>
              <a:ext uri="{FF2B5EF4-FFF2-40B4-BE49-F238E27FC236}">
                <a16:creationId xmlns:a16="http://schemas.microsoft.com/office/drawing/2014/main" id="{839A59BA-1841-382C-4DA3-5C2C37825163}"/>
              </a:ext>
            </a:extLst>
          </p:cNvPr>
          <p:cNvSpPr>
            <a:spLocks noGrp="1"/>
          </p:cNvSpPr>
          <p:nvPr>
            <p:ph idx="1"/>
          </p:nvPr>
        </p:nvSpPr>
        <p:spPr/>
        <p:txBody>
          <a:bodyPr/>
          <a:lstStyle/>
          <a:p>
            <a:r>
              <a:rPr lang="en-US" dirty="0"/>
              <a:t>We can generate data for non-image models as well. </a:t>
            </a:r>
          </a:p>
          <a:p>
            <a:r>
              <a:rPr lang="en-US" dirty="0"/>
              <a:t>Other data, like structured data, tends to not respond quite as well. </a:t>
            </a:r>
          </a:p>
        </p:txBody>
      </p:sp>
    </p:spTree>
    <p:extLst>
      <p:ext uri="{BB962C8B-B14F-4D97-AF65-F5344CB8AC3E}">
        <p14:creationId xmlns:p14="http://schemas.microsoft.com/office/powerpoint/2010/main" val="90276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0920-F24D-A779-B4F0-1733448E6F2A}"/>
              </a:ext>
            </a:extLst>
          </p:cNvPr>
          <p:cNvSpPr>
            <a:spLocks noGrp="1"/>
          </p:cNvSpPr>
          <p:nvPr>
            <p:ph type="title"/>
          </p:nvPr>
        </p:nvSpPr>
        <p:spPr/>
        <p:txBody>
          <a:bodyPr/>
          <a:lstStyle/>
          <a:p>
            <a:r>
              <a:rPr lang="en-US" dirty="0"/>
              <a:t>TensorFlow Datasets</a:t>
            </a:r>
          </a:p>
        </p:txBody>
      </p:sp>
      <p:sp>
        <p:nvSpPr>
          <p:cNvPr id="3" name="Content Placeholder 2">
            <a:extLst>
              <a:ext uri="{FF2B5EF4-FFF2-40B4-BE49-F238E27FC236}">
                <a16:creationId xmlns:a16="http://schemas.microsoft.com/office/drawing/2014/main" id="{FC9A3D28-478B-887A-4B0E-614BFCE7AB06}"/>
              </a:ext>
            </a:extLst>
          </p:cNvPr>
          <p:cNvSpPr>
            <a:spLocks noGrp="1"/>
          </p:cNvSpPr>
          <p:nvPr>
            <p:ph idx="1"/>
          </p:nvPr>
        </p:nvSpPr>
        <p:spPr>
          <a:xfrm>
            <a:off x="1451579" y="1853754"/>
            <a:ext cx="9603275" cy="4199727"/>
          </a:xfrm>
        </p:spPr>
        <p:txBody>
          <a:bodyPr/>
          <a:lstStyle/>
          <a:p>
            <a:r>
              <a:rPr lang="en-US" dirty="0"/>
              <a:t>We can use </a:t>
            </a:r>
            <a:r>
              <a:rPr lang="en-US" dirty="0" err="1"/>
              <a:t>tensorflow</a:t>
            </a:r>
            <a:r>
              <a:rPr lang="en-US" dirty="0"/>
              <a:t> networks with regular array/</a:t>
            </a:r>
            <a:r>
              <a:rPr lang="en-US" dirty="0" err="1"/>
              <a:t>dataframe</a:t>
            </a:r>
            <a:r>
              <a:rPr lang="en-US" dirty="0"/>
              <a:t> data and it works. </a:t>
            </a:r>
          </a:p>
          <a:p>
            <a:r>
              <a:rPr lang="en-US" dirty="0"/>
              <a:t>When we have larger amounts of data, this stops making sense. </a:t>
            </a:r>
          </a:p>
          <a:p>
            <a:pPr lvl="1"/>
            <a:r>
              <a:rPr lang="en-US" dirty="0"/>
              <a:t>Arrays and </a:t>
            </a:r>
            <a:r>
              <a:rPr lang="en-US" dirty="0" err="1"/>
              <a:t>dataframes</a:t>
            </a:r>
            <a:r>
              <a:rPr lang="en-US" dirty="0"/>
              <a:t> exist in memory – our training data might be larger than that. </a:t>
            </a:r>
          </a:p>
          <a:p>
            <a:pPr lvl="1"/>
            <a:r>
              <a:rPr lang="en-US" dirty="0"/>
              <a:t>Loading all data into a </a:t>
            </a:r>
            <a:r>
              <a:rPr lang="en-US" dirty="0" err="1"/>
              <a:t>dataframe</a:t>
            </a:r>
            <a:r>
              <a:rPr lang="en-US" dirty="0"/>
              <a:t>/array, and doing operations, can be slow, and a bottleneck. </a:t>
            </a:r>
          </a:p>
          <a:p>
            <a:pPr lvl="1"/>
            <a:r>
              <a:rPr lang="en-US" dirty="0"/>
              <a:t>Some operations can cause memory usage to explode, which is risky. </a:t>
            </a:r>
          </a:p>
          <a:p>
            <a:r>
              <a:rPr lang="en-US" dirty="0"/>
              <a:t>Neural networks use specialized datasets to manage data and resources. </a:t>
            </a:r>
          </a:p>
          <a:p>
            <a:pPr lvl="1"/>
            <a:r>
              <a:rPr lang="en-US" dirty="0"/>
              <a:t>Can use large amounts of data without needing to load it to memory. </a:t>
            </a:r>
          </a:p>
          <a:p>
            <a:pPr lvl="1"/>
            <a:r>
              <a:rPr lang="en-US" dirty="0"/>
              <a:t>Can manage where actions (data prep) happens, to better manage resource usage. </a:t>
            </a:r>
          </a:p>
          <a:p>
            <a:pPr lvl="1"/>
            <a:r>
              <a:rPr lang="en-US" dirty="0"/>
              <a:t>There are several types of dataset-</a:t>
            </a:r>
            <a:r>
              <a:rPr lang="en-US" dirty="0" err="1"/>
              <a:t>ish</a:t>
            </a:r>
            <a:r>
              <a:rPr lang="en-US" dirty="0"/>
              <a:t> things that we can create. </a:t>
            </a:r>
          </a:p>
        </p:txBody>
      </p:sp>
    </p:spTree>
    <p:extLst>
      <p:ext uri="{BB962C8B-B14F-4D97-AF65-F5344CB8AC3E}">
        <p14:creationId xmlns:p14="http://schemas.microsoft.com/office/powerpoint/2010/main" val="155765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42CD-4469-A229-1136-B92759C1FE79}"/>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00CAB247-78E0-C2BE-D33B-92F5B500ECB8}"/>
              </a:ext>
            </a:extLst>
          </p:cNvPr>
          <p:cNvSpPr>
            <a:spLocks noGrp="1"/>
          </p:cNvSpPr>
          <p:nvPr>
            <p:ph idx="1"/>
          </p:nvPr>
        </p:nvSpPr>
        <p:spPr>
          <a:xfrm>
            <a:off x="1451579" y="1853754"/>
            <a:ext cx="9603275" cy="4199727"/>
          </a:xfrm>
        </p:spPr>
        <p:txBody>
          <a:bodyPr/>
          <a:lstStyle/>
          <a:p>
            <a:r>
              <a:rPr lang="en-US" dirty="0"/>
              <a:t>Generators are a generic concept. </a:t>
            </a:r>
          </a:p>
          <a:p>
            <a:pPr lvl="1"/>
            <a:r>
              <a:rPr lang="en-US" dirty="0"/>
              <a:t>They are an object that we can ask for something, like data, and they produce it on demand. </a:t>
            </a:r>
          </a:p>
          <a:p>
            <a:r>
              <a:rPr lang="en-US" dirty="0"/>
              <a:t>For datasets, they generally read from disk as a chunk of data is needed. </a:t>
            </a:r>
          </a:p>
          <a:p>
            <a:r>
              <a:rPr lang="en-US" dirty="0"/>
              <a:t>We don’t pass the data to the model, we pass the generator. </a:t>
            </a:r>
          </a:p>
          <a:p>
            <a:pPr lvl="1"/>
            <a:r>
              <a:rPr lang="en-US" dirty="0"/>
              <a:t>Every time the fit/evaluate/score needs data, like a batch, the generator provides it. </a:t>
            </a:r>
          </a:p>
          <a:p>
            <a:pPr lvl="1"/>
            <a:r>
              <a:rPr lang="en-US" dirty="0"/>
              <a:t>Where the data comes from is up to the generator (usually read from disk). </a:t>
            </a:r>
          </a:p>
          <a:p>
            <a:pPr lvl="1"/>
            <a:r>
              <a:rPr lang="en-US" dirty="0"/>
              <a:t>Can also be used with actual ‘generation’, like data augmentation steps. </a:t>
            </a:r>
          </a:p>
        </p:txBody>
      </p:sp>
    </p:spTree>
    <p:extLst>
      <p:ext uri="{BB962C8B-B14F-4D97-AF65-F5344CB8AC3E}">
        <p14:creationId xmlns:p14="http://schemas.microsoft.com/office/powerpoint/2010/main" val="319257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5D54-9B5E-7DBE-36D9-B3E654CD814D}"/>
              </a:ext>
            </a:extLst>
          </p:cNvPr>
          <p:cNvSpPr>
            <a:spLocks noGrp="1"/>
          </p:cNvSpPr>
          <p:nvPr>
            <p:ph type="title"/>
          </p:nvPr>
        </p:nvSpPr>
        <p:spPr/>
        <p:txBody>
          <a:bodyPr/>
          <a:lstStyle/>
          <a:p>
            <a:r>
              <a:rPr lang="en-US" dirty="0"/>
              <a:t>TensorFlow Datasets</a:t>
            </a:r>
          </a:p>
        </p:txBody>
      </p:sp>
      <p:sp>
        <p:nvSpPr>
          <p:cNvPr id="3" name="Content Placeholder 2">
            <a:extLst>
              <a:ext uri="{FF2B5EF4-FFF2-40B4-BE49-F238E27FC236}">
                <a16:creationId xmlns:a16="http://schemas.microsoft.com/office/drawing/2014/main" id="{C4CF2FD1-115C-0743-1C02-4FF54CAC3C03}"/>
              </a:ext>
            </a:extLst>
          </p:cNvPr>
          <p:cNvSpPr>
            <a:spLocks noGrp="1"/>
          </p:cNvSpPr>
          <p:nvPr>
            <p:ph idx="1"/>
          </p:nvPr>
        </p:nvSpPr>
        <p:spPr>
          <a:xfrm>
            <a:off x="1451579" y="1953492"/>
            <a:ext cx="9603275" cy="4099990"/>
          </a:xfrm>
        </p:spPr>
        <p:txBody>
          <a:bodyPr/>
          <a:lstStyle/>
          <a:p>
            <a:r>
              <a:rPr lang="en-US" dirty="0"/>
              <a:t>Probably more commonly than generators, we see TF datasets. </a:t>
            </a:r>
          </a:p>
          <a:p>
            <a:r>
              <a:rPr lang="en-US" dirty="0"/>
              <a:t>TF datasets are an object that does three things:</a:t>
            </a:r>
          </a:p>
          <a:p>
            <a:pPr lvl="1"/>
            <a:r>
              <a:rPr lang="en-US" dirty="0"/>
              <a:t>Take the source data from it’s location into the program. </a:t>
            </a:r>
          </a:p>
          <a:p>
            <a:pPr lvl="1"/>
            <a:r>
              <a:rPr lang="en-US" dirty="0"/>
              <a:t>Apply transformations and preprocessing. </a:t>
            </a:r>
          </a:p>
          <a:p>
            <a:pPr lvl="1"/>
            <a:r>
              <a:rPr lang="en-US" dirty="0"/>
              <a:t>Iterate over the data as it is required. </a:t>
            </a:r>
          </a:p>
          <a:p>
            <a:r>
              <a:rPr lang="en-US" dirty="0"/>
              <a:t>They allow for a dataset to be larger than memory. </a:t>
            </a:r>
          </a:p>
          <a:p>
            <a:r>
              <a:rPr lang="en-US" dirty="0"/>
              <a:t>They are built to allow for optimization of where/when operations happen, to build an efficient pipeline for training a model. </a:t>
            </a:r>
          </a:p>
          <a:p>
            <a:pPr lvl="1"/>
            <a:r>
              <a:rPr lang="en-US" dirty="0"/>
              <a:t>For images, this is reasonably simple, for </a:t>
            </a:r>
            <a:r>
              <a:rPr lang="en-US"/>
              <a:t>other stuff it may be weird. </a:t>
            </a:r>
            <a:endParaRPr lang="en-US" dirty="0"/>
          </a:p>
        </p:txBody>
      </p:sp>
    </p:spTree>
    <p:extLst>
      <p:ext uri="{BB962C8B-B14F-4D97-AF65-F5344CB8AC3E}">
        <p14:creationId xmlns:p14="http://schemas.microsoft.com/office/powerpoint/2010/main" val="283742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561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663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442913" y="2015734"/>
            <a:ext cx="5986462"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B62B-13AE-F846-B24E-744B9A474600}"/>
              </a:ext>
            </a:extLst>
          </p:cNvPr>
          <p:cNvSpPr>
            <a:spLocks noGrp="1"/>
          </p:cNvSpPr>
          <p:nvPr>
            <p:ph type="title"/>
          </p:nvPr>
        </p:nvSpPr>
        <p:spPr/>
        <p:txBody>
          <a:bodyPr/>
          <a:lstStyle/>
          <a:p>
            <a:r>
              <a:rPr lang="en-US" dirty="0"/>
              <a:t>What does </a:t>
            </a:r>
            <a:r>
              <a:rPr lang="en-US" dirty="0" err="1"/>
              <a:t>Tensorboard</a:t>
            </a:r>
            <a:r>
              <a:rPr lang="en-US" dirty="0"/>
              <a:t> Offer?</a:t>
            </a:r>
          </a:p>
        </p:txBody>
      </p:sp>
      <p:sp>
        <p:nvSpPr>
          <p:cNvPr id="3" name="Content Placeholder 2">
            <a:extLst>
              <a:ext uri="{FF2B5EF4-FFF2-40B4-BE49-F238E27FC236}">
                <a16:creationId xmlns:a16="http://schemas.microsoft.com/office/drawing/2014/main" id="{CD96CEAB-E4A6-7049-BCBE-7639337E96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9341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9CDC-CD4A-3E44-83BC-AE332383E496}"/>
              </a:ext>
            </a:extLst>
          </p:cNvPr>
          <p:cNvSpPr>
            <a:spLocks noGrp="1"/>
          </p:cNvSpPr>
          <p:nvPr>
            <p:ph type="title"/>
          </p:nvPr>
        </p:nvSpPr>
        <p:spPr/>
        <p:txBody>
          <a:bodyPr/>
          <a:lstStyle/>
          <a:p>
            <a:r>
              <a:rPr lang="en-US" dirty="0"/>
              <a:t>Launching </a:t>
            </a:r>
            <a:r>
              <a:rPr lang="en-US" dirty="0" err="1"/>
              <a:t>Tensorboard</a:t>
            </a:r>
            <a:endParaRPr lang="en-US" dirty="0"/>
          </a:p>
        </p:txBody>
      </p:sp>
      <p:sp>
        <p:nvSpPr>
          <p:cNvPr id="3" name="Content Placeholder 2">
            <a:extLst>
              <a:ext uri="{FF2B5EF4-FFF2-40B4-BE49-F238E27FC236}">
                <a16:creationId xmlns:a16="http://schemas.microsoft.com/office/drawing/2014/main" id="{6E6F13EB-BFE5-544D-9612-EFDF335B4833}"/>
              </a:ext>
            </a:extLst>
          </p:cNvPr>
          <p:cNvSpPr>
            <a:spLocks noGrp="1"/>
          </p:cNvSpPr>
          <p:nvPr>
            <p:ph idx="1"/>
          </p:nvPr>
        </p:nvSpPr>
        <p:spPr/>
        <p:txBody>
          <a:bodyPr/>
          <a:lstStyle/>
          <a:p>
            <a:r>
              <a:rPr lang="en-US" dirty="0"/>
              <a:t>There is a </a:t>
            </a:r>
            <a:r>
              <a:rPr lang="en-US" dirty="0" err="1"/>
              <a:t>vscode</a:t>
            </a:r>
            <a:r>
              <a:rPr lang="en-US" dirty="0"/>
              <a:t> </a:t>
            </a:r>
            <a:r>
              <a:rPr lang="en-US" dirty="0" err="1"/>
              <a:t>tensorboard</a:t>
            </a:r>
            <a:r>
              <a:rPr lang="en-US" dirty="0"/>
              <a:t> plugin that allows tb to load in a tab. </a:t>
            </a:r>
          </a:p>
          <a:p>
            <a:r>
              <a:rPr lang="en-US" dirty="0"/>
              <a:t>The data displayed in the </a:t>
            </a:r>
            <a:r>
              <a:rPr lang="en-US" dirty="0" err="1"/>
              <a:t>tensorboard</a:t>
            </a:r>
            <a:r>
              <a:rPr lang="en-US" dirty="0"/>
              <a:t> pages comes from log files. </a:t>
            </a:r>
          </a:p>
          <a:p>
            <a:pPr lvl="1"/>
            <a:endParaRPr lang="en-US" dirty="0"/>
          </a:p>
        </p:txBody>
      </p:sp>
    </p:spTree>
    <p:extLst>
      <p:ext uri="{BB962C8B-B14F-4D97-AF65-F5344CB8AC3E}">
        <p14:creationId xmlns:p14="http://schemas.microsoft.com/office/powerpoint/2010/main" val="29750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51C5-B542-714D-B4B3-490CDE77D31D}"/>
              </a:ext>
            </a:extLst>
          </p:cNvPr>
          <p:cNvSpPr>
            <a:spLocks noGrp="1"/>
          </p:cNvSpPr>
          <p:nvPr>
            <p:ph type="title"/>
          </p:nvPr>
        </p:nvSpPr>
        <p:spPr/>
        <p:txBody>
          <a:bodyPr/>
          <a:lstStyle/>
          <a:p>
            <a:r>
              <a:rPr lang="en-US" dirty="0"/>
              <a:t>Using </a:t>
            </a:r>
            <a:r>
              <a:rPr lang="en-US" dirty="0" err="1"/>
              <a:t>Tensorboard</a:t>
            </a:r>
            <a:endParaRPr lang="en-US" dirty="0"/>
          </a:p>
        </p:txBody>
      </p:sp>
      <p:sp>
        <p:nvSpPr>
          <p:cNvPr id="3" name="Content Placeholder 2">
            <a:extLst>
              <a:ext uri="{FF2B5EF4-FFF2-40B4-BE49-F238E27FC236}">
                <a16:creationId xmlns:a16="http://schemas.microsoft.com/office/drawing/2014/main" id="{8BDF41BE-C52B-C941-A191-DF60DAB7987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383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6E45-AC16-2044-906B-35C1DDC4B9C7}"/>
              </a:ext>
            </a:extLst>
          </p:cNvPr>
          <p:cNvSpPr>
            <a:spLocks noGrp="1"/>
          </p:cNvSpPr>
          <p:nvPr>
            <p:ph type="title"/>
          </p:nvPr>
        </p:nvSpPr>
        <p:spPr/>
        <p:txBody>
          <a:bodyPr/>
          <a:lstStyle/>
          <a:p>
            <a:r>
              <a:rPr lang="en-US" dirty="0"/>
              <a:t>CNN Optimizations</a:t>
            </a:r>
          </a:p>
        </p:txBody>
      </p:sp>
      <p:sp>
        <p:nvSpPr>
          <p:cNvPr id="3" name="Content Placeholder 2">
            <a:extLst>
              <a:ext uri="{FF2B5EF4-FFF2-40B4-BE49-F238E27FC236}">
                <a16:creationId xmlns:a16="http://schemas.microsoft.com/office/drawing/2014/main" id="{B217E6C4-1C7A-E44C-B236-1459632A051C}"/>
              </a:ext>
            </a:extLst>
          </p:cNvPr>
          <p:cNvSpPr>
            <a:spLocks noGrp="1"/>
          </p:cNvSpPr>
          <p:nvPr>
            <p:ph idx="1"/>
          </p:nvPr>
        </p:nvSpPr>
        <p:spPr/>
        <p:txBody>
          <a:bodyPr/>
          <a:lstStyle/>
          <a:p>
            <a:r>
              <a:rPr lang="en-US" dirty="0"/>
              <a:t>CNN networks can use the same optimization approaches as other networks. </a:t>
            </a:r>
          </a:p>
          <a:p>
            <a:r>
              <a:rPr lang="en-US" dirty="0"/>
              <a:t>There are some details that are very image-specific though. </a:t>
            </a:r>
          </a:p>
        </p:txBody>
      </p:sp>
    </p:spTree>
    <p:extLst>
      <p:ext uri="{BB962C8B-B14F-4D97-AF65-F5344CB8AC3E}">
        <p14:creationId xmlns:p14="http://schemas.microsoft.com/office/powerpoint/2010/main" val="324761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1445</TotalTime>
  <Words>978</Words>
  <Application>Microsoft Macintosh PowerPoint</Application>
  <PresentationFormat>Widescreen</PresentationFormat>
  <Paragraphs>79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Gill Sans MT</vt:lpstr>
      <vt:lpstr>Gallery</vt:lpstr>
      <vt:lpstr>Tensorboard and Pretraining</vt:lpstr>
      <vt:lpstr>Managing Training</vt:lpstr>
      <vt:lpstr>Tensorboard Monitoring</vt:lpstr>
      <vt:lpstr>What does Tensorboard Offer?</vt:lpstr>
      <vt:lpstr>Launching Tensorboard</vt:lpstr>
      <vt:lpstr>Using Tensorboard</vt:lpstr>
      <vt:lpstr>CNN Optimizations</vt:lpstr>
      <vt:lpstr>CNN Structure Notes</vt:lpstr>
      <vt:lpstr>Complex Image Models</vt:lpstr>
      <vt:lpstr>PowerPoint Presentation</vt:lpstr>
      <vt:lpstr>How and Why?</vt:lpstr>
      <vt:lpstr>Data Augmentation</vt:lpstr>
      <vt:lpstr>PowerPoint Presentation</vt:lpstr>
      <vt:lpstr>Non-Image Augmentation</vt:lpstr>
      <vt:lpstr>TensorFlow Datasets</vt:lpstr>
      <vt:lpstr>Generators</vt:lpstr>
      <vt:lpstr>TensorFlow Datasets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10</cp:revision>
  <dcterms:created xsi:type="dcterms:W3CDTF">2022-03-27T16:25:12Z</dcterms:created>
  <dcterms:modified xsi:type="dcterms:W3CDTF">2024-04-05T18:30:56Z</dcterms:modified>
</cp:coreProperties>
</file>