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68" r:id="rId8"/>
    <p:sldId id="259" r:id="rId9"/>
    <p:sldId id="258" r:id="rId10"/>
    <p:sldId id="262" r:id="rId11"/>
    <p:sldId id="263" r:id="rId12"/>
    <p:sldId id="264" r:id="rId13"/>
    <p:sldId id="265" r:id="rId14"/>
    <p:sldId id="266" r:id="rId15"/>
    <p:sldId id="278" r:id="rId16"/>
    <p:sldId id="279" r:id="rId17"/>
    <p:sldId id="261" r:id="rId18"/>
    <p:sldId id="280" r:id="rId19"/>
    <p:sldId id="272" r:id="rId20"/>
    <p:sldId id="281" r:id="rId21"/>
    <p:sldId id="277" r:id="rId22"/>
    <p:sldId id="276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5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0CB6-4E0D-924D-878F-60C02915A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9C71-8502-7843-90AB-E74B66C5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CA1C-6EBF-724B-93C9-5E0C069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C8BD-8C07-B44A-9A03-1CA3D337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" y="2015734"/>
            <a:ext cx="4407877" cy="4037747"/>
          </a:xfrm>
        </p:spPr>
        <p:txBody>
          <a:bodyPr>
            <a:normAutofit/>
          </a:bodyPr>
          <a:lstStyle/>
          <a:p>
            <a:r>
              <a:rPr lang="en-CA" dirty="0"/>
              <a:t>The forget gate decides what information should be thrown away or kept. </a:t>
            </a:r>
          </a:p>
          <a:p>
            <a:r>
              <a:rPr lang="en-CA" dirty="0"/>
              <a:t>Information from the previous hidden state and information from the current input is passed through the sigmoid function. </a:t>
            </a:r>
          </a:p>
          <a:p>
            <a:r>
              <a:rPr lang="en-CA" dirty="0"/>
              <a:t>Values come out between 0 and 1. The closer to 0 means to forget, and the closer to 1 means to keep.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A7B40F-4591-5443-9487-CBE07A07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382" y="1589330"/>
            <a:ext cx="7671721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3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B22-99AD-6C4F-9831-5CF3512B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Input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9EDC6-315D-0C4F-83EF-48C2210A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6727591" cy="31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F14A-379D-F143-9FD2-E0F41282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9" y="2015734"/>
            <a:ext cx="5516881" cy="422047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To update the cell state, we have the input gate.</a:t>
            </a:r>
          </a:p>
          <a:p>
            <a:r>
              <a:rPr lang="en-CA" dirty="0"/>
              <a:t>We pass the previous hidden state and current input into a sigmoid function. </a:t>
            </a:r>
          </a:p>
          <a:p>
            <a:pPr lvl="1"/>
            <a:r>
              <a:rPr lang="en-CA" dirty="0"/>
              <a:t>Decides which values will be updated by transforming the values to be between 0 and 1.</a:t>
            </a:r>
          </a:p>
          <a:p>
            <a:r>
              <a:rPr lang="en-CA" dirty="0"/>
              <a:t>Also pass the hidden state and current input into the tanh function to squish values between -1 and 1 to help regulate the network. </a:t>
            </a:r>
          </a:p>
          <a:p>
            <a:r>
              <a:rPr lang="en-CA" dirty="0"/>
              <a:t>Multiply the tanh output with the sigmoid output. The sigmoid output will decide which information is important to keep from the tanh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7E4-6EAD-3C43-9C40-A4867D0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Cell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A75F62-F7BE-A047-B162-71F63AC6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71672"/>
            <a:ext cx="8940795" cy="47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7F2-AA9A-014A-B011-591F3E23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277" y="2015734"/>
            <a:ext cx="2965938" cy="3450613"/>
          </a:xfrm>
        </p:spPr>
        <p:txBody>
          <a:bodyPr>
            <a:normAutofit/>
          </a:bodyPr>
          <a:lstStyle/>
          <a:p>
            <a:r>
              <a:rPr lang="en-US" dirty="0"/>
              <a:t>The forget and input results are combined to generate a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30145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BC2-D536-0D49-B4FE-051A551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E57864-9357-F44B-9C4D-E53505F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7767913" cy="36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AFC8-D06B-9B45-8BCA-F6AA177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123" y="1853755"/>
            <a:ext cx="4407877" cy="440636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Output gate decides what the next hidden state should be. </a:t>
            </a:r>
          </a:p>
          <a:p>
            <a:r>
              <a:rPr lang="en-CA" dirty="0"/>
              <a:t>Pass the previous hidden state and the current input into a sigmoid function.</a:t>
            </a:r>
          </a:p>
          <a:p>
            <a:r>
              <a:rPr lang="en-CA" dirty="0"/>
              <a:t>Pass the newly modified cell state to the tanh function.</a:t>
            </a:r>
          </a:p>
          <a:p>
            <a:r>
              <a:rPr lang="en-CA" dirty="0"/>
              <a:t>Multiply the tanh output with the sigmoid output to decide what information the hidden state should carry. </a:t>
            </a:r>
          </a:p>
          <a:p>
            <a:r>
              <a:rPr lang="en-CA" dirty="0"/>
              <a:t>The output is the hidden state. </a:t>
            </a:r>
          </a:p>
        </p:txBody>
      </p:sp>
    </p:spTree>
    <p:extLst>
      <p:ext uri="{BB962C8B-B14F-4D97-AF65-F5344CB8AC3E}">
        <p14:creationId xmlns:p14="http://schemas.microsoft.com/office/powerpoint/2010/main" val="129586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FA1-2A4F-9A43-A921-78EECCC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EED-8FB4-5443-A418-B1008BC3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2726"/>
          </a:xfrm>
        </p:spPr>
        <p:txBody>
          <a:bodyPr/>
          <a:lstStyle/>
          <a:p>
            <a:r>
              <a:rPr lang="en-US" dirty="0"/>
              <a:t>LSTM can “hold” information from the past. </a:t>
            </a:r>
          </a:p>
          <a:p>
            <a:r>
              <a:rPr lang="en-US" dirty="0"/>
              <a:t>During training, the model keeps things that are useful and forgets things less useful. </a:t>
            </a:r>
          </a:p>
          <a:p>
            <a:pPr lvl="1"/>
            <a:r>
              <a:rPr lang="en-US" dirty="0"/>
              <a:t>Important previous information is held. </a:t>
            </a:r>
          </a:p>
          <a:p>
            <a:pPr lvl="1"/>
            <a:r>
              <a:rPr lang="en-US" dirty="0"/>
              <a:t>Temporal awareness!</a:t>
            </a:r>
          </a:p>
          <a:p>
            <a:r>
              <a:rPr lang="en-US" dirty="0"/>
              <a:t>LSTMs are very good at many scenarios:</a:t>
            </a:r>
          </a:p>
          <a:p>
            <a:pPr lvl="1"/>
            <a:r>
              <a:rPr lang="en-US" dirty="0"/>
              <a:t>Time series applications. </a:t>
            </a:r>
          </a:p>
          <a:p>
            <a:pPr lvl="1"/>
            <a:r>
              <a:rPr lang="en-US" dirty="0"/>
              <a:t>Speech and NLP applications – e.g. translation, Google’s phone answer AI, chatbots. </a:t>
            </a:r>
          </a:p>
          <a:p>
            <a:pPr lvl="1"/>
            <a:r>
              <a:rPr lang="en-US" dirty="0"/>
              <a:t>Generative models (think GMM) – creating text from a model. </a:t>
            </a:r>
          </a:p>
          <a:p>
            <a:r>
              <a:rPr lang="en-US" dirty="0"/>
              <a:t>Transformers have often surpassed these in practice – better able to manage state. </a:t>
            </a:r>
          </a:p>
        </p:txBody>
      </p:sp>
    </p:spTree>
    <p:extLst>
      <p:ext uri="{BB962C8B-B14F-4D97-AF65-F5344CB8AC3E}">
        <p14:creationId xmlns:p14="http://schemas.microsoft.com/office/powerpoint/2010/main" val="266400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7187-82E3-75C6-62F7-C45EE7E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AB4C-C3A4-7859-C9BE-F7DA0B3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Recurrent Neural Networks in DL4J - Deeplearning4j: Open-source,  Distributed Deep Learning for the JVM">
            <a:extLst>
              <a:ext uri="{FF2B5EF4-FFF2-40B4-BE49-F238E27FC236}">
                <a16:creationId xmlns:a16="http://schemas.microsoft.com/office/drawing/2014/main" id="{95D2A691-A70A-5847-D5CE-88AA544C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" y="417443"/>
            <a:ext cx="12146718" cy="60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A7A8-F413-FD2C-185E-9B06636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4518-83BA-3072-0EDD-B7EC0EAC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STM 의 Input Shape정리 | HK Playground">
            <a:extLst>
              <a:ext uri="{FF2B5EF4-FFF2-40B4-BE49-F238E27FC236}">
                <a16:creationId xmlns:a16="http://schemas.microsoft.com/office/drawing/2014/main" id="{FC2573BC-F6CC-4D53-56B4-EB623D52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0"/>
            <a:ext cx="914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9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EB7-5B70-6544-9207-05FB14CC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7172-3AFD-B844-8099-EC85CE0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ng Short Term Memory: Deep Dive | by Anantech.ai | FAUN Publication">
            <a:extLst>
              <a:ext uri="{FF2B5EF4-FFF2-40B4-BE49-F238E27FC236}">
                <a16:creationId xmlns:a16="http://schemas.microsoft.com/office/drawing/2014/main" id="{5AA00350-0C4E-614B-8A9D-7550170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-7531"/>
            <a:ext cx="9917708" cy="68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76E-305A-DD3F-E0F9-DE354438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367A-475E-EF51-2887-DB0E8107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5" y="1928192"/>
            <a:ext cx="10908550" cy="4125290"/>
          </a:xfrm>
        </p:spPr>
        <p:txBody>
          <a:bodyPr/>
          <a:lstStyle/>
          <a:p>
            <a:r>
              <a:rPr lang="en-US" dirty="0"/>
              <a:t>Using an LSTM model requires that we deal with some complex shapes in our data. </a:t>
            </a:r>
          </a:p>
          <a:p>
            <a:pPr lvl="1"/>
            <a:r>
              <a:rPr lang="en-US" dirty="0"/>
              <a:t>Using “normal models”, each instance is one row of data. </a:t>
            </a:r>
          </a:p>
          <a:p>
            <a:pPr lvl="1"/>
            <a:r>
              <a:rPr lang="en-US" dirty="0"/>
              <a:t>In an LSTM, each instance contains several past features and several future inputs. </a:t>
            </a:r>
          </a:p>
          <a:p>
            <a:r>
              <a:rPr lang="en-US" dirty="0"/>
              <a:t>The shape of the data going into the model will generally be:</a:t>
            </a:r>
          </a:p>
          <a:p>
            <a:pPr lvl="1"/>
            <a:r>
              <a:rPr lang="en-US" dirty="0"/>
              <a:t>X data -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length_of_lookback</a:t>
            </a:r>
            <a:r>
              <a:rPr lang="en-US" dirty="0"/>
              <a:t>, </a:t>
            </a:r>
            <a:r>
              <a:rPr lang="en-US" dirty="0" err="1"/>
              <a:t>number_of_features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Y data – number of predictions ahead. </a:t>
            </a:r>
          </a:p>
          <a:p>
            <a:r>
              <a:rPr lang="en-US" dirty="0"/>
              <a:t>For most data, we’ll need to construct a dataset to look like this. </a:t>
            </a:r>
          </a:p>
          <a:p>
            <a:pPr lvl="1"/>
            <a:r>
              <a:rPr lang="en-US" dirty="0"/>
              <a:t>We’ll probably need a function to take our data, loop through the rows, and assemble all values from different rows into multi-dimensional data for 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AD8F2-03BE-BF7E-01CB-747D9556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28" y="2450592"/>
            <a:ext cx="3606372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079-E5A6-8B4B-2E3A-6A25648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5917-F007-5AAD-8DC6-F1C39031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layers can be added just like any other layer. </a:t>
            </a:r>
          </a:p>
          <a:p>
            <a:r>
              <a:rPr lang="en-US" dirty="0"/>
              <a:t>When there’s more than one LSTM layer, we need to enable ‘</a:t>
            </a:r>
            <a:r>
              <a:rPr lang="en-US" dirty="0" err="1"/>
              <a:t>return_sequences</a:t>
            </a:r>
            <a:r>
              <a:rPr lang="en-US" dirty="0"/>
              <a:t>’. </a:t>
            </a:r>
          </a:p>
          <a:p>
            <a:r>
              <a:rPr lang="en-US" dirty="0"/>
              <a:t>The output normally has one node per prediction, no activation. </a:t>
            </a:r>
          </a:p>
          <a:p>
            <a:r>
              <a:rPr lang="en-US" dirty="0"/>
              <a:t>Making multiple predictions into the future is one place where custom loss is useful. </a:t>
            </a:r>
          </a:p>
          <a:p>
            <a:pPr lvl="1"/>
            <a:r>
              <a:rPr lang="en-US" dirty="0"/>
              <a:t>Could weight the value of errors for the next prediction vs the one 10 instances later. </a:t>
            </a:r>
          </a:p>
        </p:txBody>
      </p:sp>
    </p:spTree>
    <p:extLst>
      <p:ext uri="{BB962C8B-B14F-4D97-AF65-F5344CB8AC3E}">
        <p14:creationId xmlns:p14="http://schemas.microsoft.com/office/powerpoint/2010/main" val="20481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81DF-717A-5C44-9DCE-7C657A2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RNN Basics</a:t>
            </a:r>
          </a:p>
        </p:txBody>
      </p:sp>
      <p:pic>
        <p:nvPicPr>
          <p:cNvPr id="6146" name="Picture 2" descr="An unrolled recurrent neural network.">
            <a:extLst>
              <a:ext uri="{FF2B5EF4-FFF2-40B4-BE49-F238E27FC236}">
                <a16:creationId xmlns:a16="http://schemas.microsoft.com/office/drawing/2014/main" id="{C15FF1CC-DF05-7241-99BC-153BCF7E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3" y="2708031"/>
            <a:ext cx="6415495" cy="16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62C-59E8-E448-98A2-CE217074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3450613"/>
          </a:xfrm>
        </p:spPr>
        <p:txBody>
          <a:bodyPr>
            <a:normAutofit/>
          </a:bodyPr>
          <a:lstStyle/>
          <a:p>
            <a:r>
              <a:rPr lang="en-US" dirty="0"/>
              <a:t>In looking at a CNN we saw a neural network that can deal with spatial relationships.</a:t>
            </a:r>
          </a:p>
          <a:p>
            <a:r>
              <a:rPr lang="en-US" dirty="0"/>
              <a:t>RNNs can handle temporal relationships – looking through time. </a:t>
            </a:r>
          </a:p>
          <a:p>
            <a:r>
              <a:rPr lang="en-US" dirty="0"/>
              <a:t>Time-series and text are well suited to this structure of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983-1BC8-44D9-F818-1A4BB279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LSTM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14EB-A4D9-7797-8DF4-F086374E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Like other models, we generally want to have a larger model for a larger problem. </a:t>
            </a:r>
          </a:p>
          <a:p>
            <a:pPr lvl="1"/>
            <a:r>
              <a:rPr lang="en-US" dirty="0"/>
              <a:t>Estimate - Units = samples in training data / ((# input neurons + # output neurons) * alpha)</a:t>
            </a:r>
          </a:p>
          <a:p>
            <a:pPr lvl="1"/>
            <a:r>
              <a:rPr lang="en-US" dirty="0"/>
              <a:t>Unstructured problems are more likely to benefit from more layers, each with fewer units. </a:t>
            </a:r>
          </a:p>
          <a:p>
            <a:pPr lvl="1"/>
            <a:r>
              <a:rPr lang="en-US" dirty="0"/>
              <a:t>Structured problems (sales or stock prices) may benefit from fewer, larger layers. </a:t>
            </a:r>
          </a:p>
          <a:p>
            <a:r>
              <a:rPr lang="en-US" dirty="0"/>
              <a:t>Hyperparameter tuning is back on the menu, boys!</a:t>
            </a:r>
          </a:p>
          <a:p>
            <a:pPr lvl="1"/>
            <a:r>
              <a:rPr lang="en-US" dirty="0"/>
              <a:t>LSTM models can be determined via the </a:t>
            </a:r>
            <a:r>
              <a:rPr lang="en-US" dirty="0" err="1"/>
              <a:t>Keras</a:t>
            </a:r>
            <a:r>
              <a:rPr lang="en-US" dirty="0"/>
              <a:t> Tuner – layers, units, drop, other options… </a:t>
            </a:r>
          </a:p>
          <a:p>
            <a:pPr lvl="1"/>
            <a:r>
              <a:rPr lang="en-US" dirty="0"/>
              <a:t>Bayesian or Hyperband may help with time, as might sampling (smartly) the data. </a:t>
            </a:r>
          </a:p>
          <a:p>
            <a:pPr lvl="1"/>
            <a:r>
              <a:rPr lang="en-US" dirty="0"/>
              <a:t>LSTM models often employ a dropout for regularization, it performs well. </a:t>
            </a:r>
          </a:p>
          <a:p>
            <a:pPr lvl="1"/>
            <a:r>
              <a:rPr lang="en-US" dirty="0"/>
              <a:t>Large numbers of epochs are often helpful, possibly with small batches (~8-96).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6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658-23B7-83E0-DB4A-45308B98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4A75-79DE-0A49-A8D0-0EEA01E8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models generally follow the CNN pattern – recursion, flatten, dense. </a:t>
            </a:r>
          </a:p>
        </p:txBody>
      </p:sp>
    </p:spTree>
    <p:extLst>
      <p:ext uri="{BB962C8B-B14F-4D97-AF65-F5344CB8AC3E}">
        <p14:creationId xmlns:p14="http://schemas.microsoft.com/office/powerpoint/2010/main" val="132315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A867-99E2-904B-62B6-7C2A0C6D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BI is in… if it Performs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5499-96C7-43AF-E68F-D8040AB7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LSTM layers feed the previous sequence bot forwards and backwards. </a:t>
            </a:r>
          </a:p>
          <a:p>
            <a:r>
              <a:rPr lang="en-US" dirty="0"/>
              <a:t>Common in NLP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90409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5EE1-4AAC-0801-3067-67CFEA11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7CC8-CAB3-0B63-7176-21FD7965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LSTMs can be used to generate things, like text. </a:t>
            </a:r>
          </a:p>
          <a:p>
            <a:r>
              <a:rPr lang="en-US" dirty="0"/>
              <a:t>Text generation is simpler than it sounds at first glance. </a:t>
            </a:r>
          </a:p>
          <a:p>
            <a:pPr lvl="1"/>
            <a:r>
              <a:rPr lang="en-US" dirty="0"/>
              <a:t>Train a model to be able to predict the next word (or token) from text. </a:t>
            </a:r>
          </a:p>
          <a:p>
            <a:pPr lvl="1"/>
            <a:r>
              <a:rPr lang="en-US" dirty="0"/>
              <a:t>Generate text by taking in the previous text, and predict the next word.</a:t>
            </a:r>
          </a:p>
          <a:p>
            <a:pPr lvl="1"/>
            <a:r>
              <a:rPr lang="en-US" dirty="0"/>
              <a:t>The ‘previous text’ + ‘predicted word’ is then the source for the next prediction. </a:t>
            </a:r>
          </a:p>
          <a:p>
            <a:r>
              <a:rPr lang="en-US" dirty="0"/>
              <a:t>We can treat it as 1 word tokens, large LLMs may have different splits – it varies. </a:t>
            </a:r>
          </a:p>
          <a:p>
            <a:pPr lvl="1"/>
            <a:r>
              <a:rPr lang="en-US" dirty="0"/>
              <a:t>E.g. predict a root word, then the correct suffix: run to running or runner. </a:t>
            </a:r>
          </a:p>
          <a:p>
            <a:pPr lvl="1"/>
            <a:r>
              <a:rPr lang="en-US" dirty="0"/>
              <a:t>2+ grams for thinks like ‘downhill skiing’ and ‘oven glove’. </a:t>
            </a:r>
          </a:p>
        </p:txBody>
      </p:sp>
    </p:spTree>
    <p:extLst>
      <p:ext uri="{BB962C8B-B14F-4D97-AF65-F5344CB8AC3E}">
        <p14:creationId xmlns:p14="http://schemas.microsoft.com/office/powerpoint/2010/main" val="18555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78A6-AE76-455E-16FF-DBE689E2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Right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8B8B-5A13-1308-9D5C-91BCB28A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Generative models usually utilize a parameter called temperature. </a:t>
            </a:r>
          </a:p>
          <a:p>
            <a:r>
              <a:rPr lang="en-US" dirty="0"/>
              <a:t>Temperature basically introduces randomness to a prediction. </a:t>
            </a:r>
          </a:p>
          <a:p>
            <a:pPr lvl="1"/>
            <a:r>
              <a:rPr lang="en-US" dirty="0"/>
              <a:t>A model will default to try to predict the correct (most likely) next token. </a:t>
            </a:r>
          </a:p>
          <a:p>
            <a:pPr lvl="1"/>
            <a:r>
              <a:rPr lang="en-US" dirty="0"/>
              <a:t>People don’t really speak like that, especially if writing one piece of prose. </a:t>
            </a:r>
          </a:p>
          <a:p>
            <a:pPr lvl="1"/>
            <a:r>
              <a:rPr lang="en-US" dirty="0"/>
              <a:t>Normal sounding text will use synonyms an alternate terms to avoid sounding robotic. </a:t>
            </a:r>
          </a:p>
          <a:p>
            <a:r>
              <a:rPr lang="en-US" dirty="0"/>
              <a:t>Temperature makes the actual prediction probabilistic. </a:t>
            </a:r>
          </a:p>
          <a:p>
            <a:pPr lvl="1"/>
            <a:r>
              <a:rPr lang="en-US" dirty="0"/>
              <a:t>The ‘correct’ answer is most likely, but we are choosing from all likely predictions. </a:t>
            </a:r>
          </a:p>
          <a:p>
            <a:pPr lvl="1"/>
            <a:r>
              <a:rPr lang="en-US" dirty="0"/>
              <a:t>Sometimes we want to return a word that is not optimal, but reasonably likely. </a:t>
            </a:r>
          </a:p>
          <a:p>
            <a:pPr lvl="1"/>
            <a:r>
              <a:rPr lang="en-US" dirty="0"/>
              <a:t>The higher the temperature is, the more likely we are to choose an imperfect option. </a:t>
            </a:r>
          </a:p>
          <a:p>
            <a:pPr lvl="1"/>
            <a:r>
              <a:rPr lang="en-US" dirty="0"/>
              <a:t>Multiple implementations of this idea can exist. </a:t>
            </a:r>
          </a:p>
        </p:txBody>
      </p:sp>
    </p:spTree>
    <p:extLst>
      <p:ext uri="{BB962C8B-B14F-4D97-AF65-F5344CB8AC3E}">
        <p14:creationId xmlns:p14="http://schemas.microsoft.com/office/powerpoint/2010/main" val="18896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4AB-1131-C7BB-2DCF-1D6BF9F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3069-FA3D-B363-3351-CFE53FEE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17569" cy="4278689"/>
          </a:xfrm>
        </p:spPr>
        <p:txBody>
          <a:bodyPr>
            <a:normAutofit/>
          </a:bodyPr>
          <a:lstStyle/>
          <a:p>
            <a:r>
              <a:rPr lang="en-US" dirty="0"/>
              <a:t>Sequential problems are common – prices of anything traded, weather, “life stuff”,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Highlight an example of real-world challenge for analysts – defining the </a:t>
            </a:r>
            <a:r>
              <a:rPr lang="en-US" i="1" dirty="0"/>
              <a:t>type</a:t>
            </a:r>
            <a:r>
              <a:rPr lang="en-US" dirty="0"/>
              <a:t> of solution. </a:t>
            </a:r>
          </a:p>
          <a:p>
            <a:pPr lvl="1"/>
            <a:r>
              <a:rPr lang="en-US" dirty="0"/>
              <a:t>Classification/regression are relatively simple in their structure, or they can be. </a:t>
            </a:r>
          </a:p>
          <a:p>
            <a:pPr lvl="1"/>
            <a:r>
              <a:rPr lang="en-US" dirty="0"/>
              <a:t>We have a target to predict, features we can use, and we can make a model to predict y from X. </a:t>
            </a:r>
          </a:p>
          <a:p>
            <a:pPr lvl="1"/>
            <a:r>
              <a:rPr lang="en-US" dirty="0"/>
              <a:t>Sequential models bring ambiguity to the forefront more – how far in advance can we predict? Should we use </a:t>
            </a:r>
            <a:r>
              <a:rPr lang="en-US" i="1" dirty="0"/>
              <a:t>any</a:t>
            </a:r>
            <a:r>
              <a:rPr lang="en-US" dirty="0"/>
              <a:t> other features? Can we use our predictions to feed other predictions?</a:t>
            </a:r>
          </a:p>
          <a:p>
            <a:r>
              <a:rPr lang="en-US" dirty="0"/>
              <a:t>Many time series (esp. long term) problems inherently involve ‘features’ we (likely) don’t have. </a:t>
            </a:r>
          </a:p>
          <a:p>
            <a:pPr lvl="1"/>
            <a:r>
              <a:rPr lang="en-US" dirty="0"/>
              <a:t>Commodity prices, climate trends, or product sales are often highly impacted by things like laws, regulations, or decisions from other actors that are hard or impossible to capture in data. </a:t>
            </a:r>
          </a:p>
          <a:p>
            <a:pPr lvl="1"/>
            <a:r>
              <a:rPr lang="en-US" dirty="0"/>
              <a:t>Large and complex models can ‘learn around’ this, but with limits. ‘More data’ often not as useful. </a:t>
            </a:r>
          </a:p>
        </p:txBody>
      </p:sp>
    </p:spTree>
    <p:extLst>
      <p:ext uri="{BB962C8B-B14F-4D97-AF65-F5344CB8AC3E}">
        <p14:creationId xmlns:p14="http://schemas.microsoft.com/office/powerpoint/2010/main" val="245411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EDF-CB56-BDF6-5933-5D721D6A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0857-04E5-D88B-4F26-C499BC4A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5"/>
            <a:ext cx="7822743" cy="4199726"/>
          </a:xfrm>
        </p:spPr>
        <p:txBody>
          <a:bodyPr>
            <a:normAutofit/>
          </a:bodyPr>
          <a:lstStyle/>
          <a:p>
            <a:r>
              <a:rPr lang="en-US" dirty="0"/>
              <a:t>RNNs are able to ”save” some information from earlier steps. </a:t>
            </a:r>
          </a:p>
          <a:p>
            <a:r>
              <a:rPr lang="en-US" dirty="0"/>
              <a:t>There are several different varieties of RNN models. (Which we’ll mostly ignore). </a:t>
            </a:r>
          </a:p>
          <a:p>
            <a:r>
              <a:rPr lang="en-US" dirty="0"/>
              <a:t>RNNs maintain a memory by keeping the output of one step as part of the input to another. </a:t>
            </a:r>
          </a:p>
          <a:p>
            <a:pPr lvl="1"/>
            <a:r>
              <a:rPr lang="en-US" dirty="0"/>
              <a:t>This allows things at different time steps to be considered at once. </a:t>
            </a:r>
          </a:p>
          <a:p>
            <a:pPr lvl="1"/>
            <a:r>
              <a:rPr lang="en-US" dirty="0"/>
              <a:t>A ‘regular’ model would have each time step as independent rows.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ED17B-56FF-613B-DDF6-5C58B22E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76" y="1853754"/>
            <a:ext cx="4054824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AA0E26-FD0D-563D-15FE-A8EE0FE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43" y="804519"/>
            <a:ext cx="6399053" cy="1049235"/>
          </a:xfrm>
        </p:spPr>
        <p:txBody>
          <a:bodyPr>
            <a:normAutofit/>
          </a:bodyPr>
          <a:lstStyle/>
          <a:p>
            <a:r>
              <a:rPr lang="en-US" dirty="0"/>
              <a:t>RNN Depiction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74" name="Picture 2" descr="Recurring Neural Networks">
            <a:extLst>
              <a:ext uri="{FF2B5EF4-FFF2-40B4-BE49-F238E27FC236}">
                <a16:creationId xmlns:a16="http://schemas.microsoft.com/office/drawing/2014/main" id="{831397B1-1719-10EA-12AD-EAAD59E6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01" y="0"/>
            <a:ext cx="5792945" cy="33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16E6-3F3F-5EE8-E460-7F755E45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643" y="2015732"/>
            <a:ext cx="6167709" cy="3836428"/>
          </a:xfrm>
        </p:spPr>
        <p:txBody>
          <a:bodyPr>
            <a:normAutofit/>
          </a:bodyPr>
          <a:lstStyle/>
          <a:p>
            <a:r>
              <a:rPr lang="en-US" dirty="0"/>
              <a:t>We can picture this by contrasting to a regular (feed forward) network. </a:t>
            </a:r>
          </a:p>
          <a:p>
            <a:r>
              <a:rPr lang="en-US" dirty="0"/>
              <a:t>In a normal network, each prediction is independent. </a:t>
            </a:r>
          </a:p>
          <a:p>
            <a:r>
              <a:rPr lang="en-US" dirty="0"/>
              <a:t>In a RNN, each informs the next. </a:t>
            </a:r>
          </a:p>
          <a:p>
            <a:pPr lvl="1"/>
            <a:r>
              <a:rPr lang="en-US" dirty="0"/>
              <a:t>If dealing with time series data, this makes sense. 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curring Neural Networks">
            <a:extLst>
              <a:ext uri="{FF2B5EF4-FFF2-40B4-BE49-F238E27FC236}">
                <a16:creationId xmlns:a16="http://schemas.microsoft.com/office/drawing/2014/main" id="{CCE630F0-3D51-0115-FB94-662F7351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01978"/>
            <a:ext cx="5792945" cy="33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455-46CE-5A8C-5703-50EE067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6C79-10D5-1913-8ECF-5C4D925D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D637-0104-B464-1650-69AA9AA6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6F81-4B62-E27C-4D46-2C0AFA3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981-B975-3959-EF48-AB4698A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F2D2-AE1F-6E09-0AA8-B474F31C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239A8-F06F-41F7-CE66-3E158DE4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6" y="3340100"/>
            <a:ext cx="95377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1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1AD-ECEB-F449-A419-8BA73DD8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Mo’ Gradients, Mo’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6153-EC68-1444-9B24-FFC5B827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23" y="2015734"/>
            <a:ext cx="6809511" cy="42678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RNNs can run into issues with the gradients getting too large or too small.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Exploding or vanishing gradients. </a:t>
            </a:r>
          </a:p>
          <a:p>
            <a:pPr>
              <a:lnSpc>
                <a:spcPct val="110000"/>
              </a:lnSpc>
            </a:pPr>
            <a:r>
              <a:rPr lang="en-US" dirty="0"/>
              <a:t>Vanishing gradients commonly occur with deeper models.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longer the memory, the more risk of vanishing.</a:t>
            </a:r>
          </a:p>
          <a:p>
            <a:pPr>
              <a:lnSpc>
                <a:spcPct val="110000"/>
              </a:lnSpc>
            </a:pPr>
            <a:r>
              <a:rPr lang="en-US" dirty="0"/>
              <a:t>As gradients get extremely small, learning updates stop.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Solution – Long Short-Term Memory</a:t>
            </a:r>
          </a:p>
        </p:txBody>
      </p:sp>
      <p:pic>
        <p:nvPicPr>
          <p:cNvPr id="7170" name="Picture 2" descr="Neural networks struggle with long term dependencies.">
            <a:extLst>
              <a:ext uri="{FF2B5EF4-FFF2-40B4-BE49-F238E27FC236}">
                <a16:creationId xmlns:a16="http://schemas.microsoft.com/office/drawing/2014/main" id="{89B504F7-AEAD-A649-B254-B3DB81A0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4" y="3159684"/>
            <a:ext cx="4960443" cy="1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9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5D7-B275-8C46-BDC5-2257486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9C63-4627-0143-8679-7D045469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1123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LSTM models are a commonly used type of RNN. </a:t>
            </a:r>
          </a:p>
          <a:p>
            <a:r>
              <a:rPr lang="en-US" dirty="0"/>
              <a:t>LSTMs can avoid the gradient issues. </a:t>
            </a:r>
          </a:p>
          <a:p>
            <a:r>
              <a:rPr lang="en-US" dirty="0"/>
              <a:t>LSTMs retain a bunch of data – their long memory. </a:t>
            </a:r>
          </a:p>
          <a:p>
            <a:pPr lvl="1"/>
            <a:r>
              <a:rPr lang="en-US" dirty="0"/>
              <a:t>“Look back” period of N previous records. </a:t>
            </a:r>
          </a:p>
          <a:p>
            <a:r>
              <a:rPr lang="en-US" dirty="0"/>
              <a:t>At a basic level, the output of an LSTM at a particular point in time is dependent on three things:</a:t>
            </a:r>
          </a:p>
          <a:p>
            <a:pPr lvl="1"/>
            <a:r>
              <a:rPr lang="en-US" dirty="0"/>
              <a:t>The current long-term memory of the network — known as the cell state.</a:t>
            </a:r>
          </a:p>
          <a:p>
            <a:pPr lvl="1"/>
            <a:r>
              <a:rPr lang="en-US" dirty="0"/>
              <a:t>The output at the previous point in time — known as the previous hidden state.</a:t>
            </a:r>
          </a:p>
          <a:p>
            <a:pPr lvl="1"/>
            <a:r>
              <a:rPr lang="en-US" dirty="0"/>
              <a:t>The input data at the current time step.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/illustrated-guide-to-lstms-and-gru-s-a-step-by-step-explanation-44e9eb85bf21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408</TotalTime>
  <Words>1514</Words>
  <Application>Microsoft Macintosh PowerPoint</Application>
  <PresentationFormat>Widescreen</PresentationFormat>
  <Paragraphs>122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Recurrent Neural Networks</vt:lpstr>
      <vt:lpstr>RNN Basics</vt:lpstr>
      <vt:lpstr>Recurrent Neural Networks</vt:lpstr>
      <vt:lpstr>RNN Depiction</vt:lpstr>
      <vt:lpstr>RNN Basic Structure</vt:lpstr>
      <vt:lpstr>PowerPoint Presentation</vt:lpstr>
      <vt:lpstr>PowerPoint Presentation</vt:lpstr>
      <vt:lpstr>Mo’ Gradients, Mo’ Problems</vt:lpstr>
      <vt:lpstr>Long Short-Term Memory</vt:lpstr>
      <vt:lpstr>Forget Gate</vt:lpstr>
      <vt:lpstr>Input Gate</vt:lpstr>
      <vt:lpstr>Cell State</vt:lpstr>
      <vt:lpstr>Output Gate</vt:lpstr>
      <vt:lpstr>LSTM In Effect</vt:lpstr>
      <vt:lpstr>PowerPoint Presentation</vt:lpstr>
      <vt:lpstr>PowerPoint Presentation</vt:lpstr>
      <vt:lpstr>PowerPoint Presentation</vt:lpstr>
      <vt:lpstr>LSTM Data</vt:lpstr>
      <vt:lpstr>LSTM in Keras</vt:lpstr>
      <vt:lpstr>Tuning LSTM Models</vt:lpstr>
      <vt:lpstr>LSTM Model Structure</vt:lpstr>
      <vt:lpstr>Being BI is in… if it Performs better</vt:lpstr>
      <vt:lpstr>Generative Models</vt:lpstr>
      <vt:lpstr>Got the Right Temperature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Akeem Semper</dc:creator>
  <cp:lastModifiedBy>Akeem Semper</cp:lastModifiedBy>
  <cp:revision>21</cp:revision>
  <dcterms:created xsi:type="dcterms:W3CDTF">2022-04-05T17:46:49Z</dcterms:created>
  <dcterms:modified xsi:type="dcterms:W3CDTF">2024-04-15T03:30:30Z</dcterms:modified>
</cp:coreProperties>
</file>