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84" r:id="rId4"/>
    <p:sldId id="285" r:id="rId5"/>
    <p:sldId id="257" r:id="rId6"/>
    <p:sldId id="267" r:id="rId7"/>
    <p:sldId id="258" r:id="rId8"/>
    <p:sldId id="286" r:id="rId9"/>
    <p:sldId id="268" r:id="rId10"/>
    <p:sldId id="270" r:id="rId11"/>
    <p:sldId id="259" r:id="rId12"/>
    <p:sldId id="261" r:id="rId13"/>
    <p:sldId id="287" r:id="rId14"/>
    <p:sldId id="260" r:id="rId15"/>
    <p:sldId id="269" r:id="rId16"/>
    <p:sldId id="274" r:id="rId17"/>
    <p:sldId id="281" r:id="rId18"/>
    <p:sldId id="289" r:id="rId19"/>
    <p:sldId id="262" r:id="rId20"/>
    <p:sldId id="275" r:id="rId21"/>
    <p:sldId id="276" r:id="rId22"/>
    <p:sldId id="277" r:id="rId23"/>
    <p:sldId id="278" r:id="rId24"/>
    <p:sldId id="279" r:id="rId25"/>
    <p:sldId id="266" r:id="rId26"/>
    <p:sldId id="271" r:id="rId27"/>
    <p:sldId id="290" r:id="rId28"/>
    <p:sldId id="273" r:id="rId29"/>
    <p:sldId id="288" r:id="rId30"/>
    <p:sldId id="263" r:id="rId31"/>
    <p:sldId id="282" r:id="rId32"/>
    <p:sldId id="283" r:id="rId33"/>
    <p:sldId id="265" r:id="rId34"/>
    <p:sldId id="27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4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6139-782A-95DA-0A64-A6DE1EA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D0F-A6DF-C89B-6267-2B631F32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Boosted ensembles.</a:t>
            </a:r>
          </a:p>
          <a:p>
            <a:r>
              <a:rPr lang="en-US" dirty="0"/>
              <a:t>Things we are hopefully OK with:</a:t>
            </a:r>
          </a:p>
          <a:p>
            <a:pPr lvl="1"/>
            <a:r>
              <a:rPr lang="en-US" dirty="0"/>
              <a:t>Predictive model type and their use – classification, regression, clustering, time series. </a:t>
            </a:r>
          </a:p>
          <a:p>
            <a:pPr lvl="1"/>
            <a:r>
              <a:rPr lang="en-US" dirty="0"/>
              <a:t>Assorted </a:t>
            </a:r>
            <a:r>
              <a:rPr lang="en-US" dirty="0" err="1"/>
              <a:t>sklearn-ish</a:t>
            </a:r>
            <a:r>
              <a:rPr lang="en-US" dirty="0"/>
              <a:t> data prep – pipes, cleaning data, PCA/transformations,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Creating and evaluating models – HP tuning, results, comparing models. </a:t>
            </a:r>
          </a:p>
          <a:p>
            <a:r>
              <a:rPr lang="en-US" dirty="0"/>
              <a:t>After today:</a:t>
            </a:r>
          </a:p>
          <a:p>
            <a:pPr lvl="1"/>
            <a:r>
              <a:rPr lang="en-US" dirty="0"/>
              <a:t>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295686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pPr lvl="1"/>
            <a:r>
              <a:rPr lang="en-US" dirty="0"/>
              <a:t>Result is a strong learner. </a:t>
            </a:r>
          </a:p>
          <a:p>
            <a:r>
              <a:rPr lang="en-US" dirty="0"/>
              <a:t>Each step (model) of a boosted algorithm makes the current predictions marginally better. </a:t>
            </a:r>
          </a:p>
          <a:p>
            <a:pPr lvl="1"/>
            <a:r>
              <a:rPr lang="en-US" dirty="0"/>
              <a:t>Process is sequential – one comes after another. </a:t>
            </a:r>
          </a:p>
          <a:p>
            <a:r>
              <a:rPr lang="en-US" dirty="0"/>
              <a:t>Some of the currently most accurate non-neural network models are ensembles.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Like bagging, boosting can theoretically be used with many base estimators. </a:t>
            </a:r>
          </a:p>
          <a:p>
            <a:pPr lvl="1"/>
            <a:r>
              <a:rPr lang="en-US" dirty="0"/>
              <a:t>Need to be fast, and not overfit. </a:t>
            </a:r>
          </a:p>
          <a:p>
            <a:pPr lvl="1"/>
            <a:r>
              <a:rPr lang="en-US" dirty="0"/>
              <a:t>Trees are by far the most common estimators, and can do classification and regression. </a:t>
            </a:r>
          </a:p>
          <a:p>
            <a:r>
              <a:rPr lang="en-US" dirty="0"/>
              <a:t>Boosting generally reduces BOTH bias and variance. </a:t>
            </a:r>
          </a:p>
          <a:p>
            <a:pPr lvl="1"/>
            <a:r>
              <a:rPr lang="en-US" dirty="0"/>
              <a:t>i.e. it is better fitted to data, but less likely to be overfitted. </a:t>
            </a:r>
          </a:p>
          <a:p>
            <a:pPr lvl="1"/>
            <a:r>
              <a:rPr lang="en-US" dirty="0"/>
              <a:t>The base models won’t overfit, and the algorithms try to focus only on errors. </a:t>
            </a:r>
          </a:p>
          <a:p>
            <a:r>
              <a:rPr lang="en-US" dirty="0"/>
              <a:t>Boosting has a small risk of reducing performance, mostly on very noisy datasets. </a:t>
            </a:r>
          </a:p>
          <a:p>
            <a:pPr lvl="1"/>
            <a:r>
              <a:rPr lang="en-US" dirty="0"/>
              <a:t>Bagging rarely hurts performance, but tends to have less benefit than boosting. </a:t>
            </a:r>
          </a:p>
          <a:p>
            <a:pPr lvl="1"/>
            <a:r>
              <a:rPr lang="en-US" dirty="0"/>
              <a:t>(Roughly) noise can cause the model to try to correct the error of the “errors” (noise). </a:t>
            </a:r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30B4-8CE8-29D6-43D6-93FEF45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A893-41CA-0C07-C1FF-D85DBBFE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boosted models in existence, and common use. </a:t>
            </a:r>
          </a:p>
          <a:p>
            <a:r>
              <a:rPr lang="en-US" dirty="0" err="1"/>
              <a:t>Adaboost</a:t>
            </a:r>
            <a:r>
              <a:rPr lang="en-US" dirty="0"/>
              <a:t>. </a:t>
            </a:r>
          </a:p>
          <a:p>
            <a:r>
              <a:rPr lang="en-US" dirty="0"/>
              <a:t>Gradient boosting. </a:t>
            </a:r>
          </a:p>
          <a:p>
            <a:r>
              <a:rPr lang="en-US" dirty="0"/>
              <a:t>Extreme!!!!!! Gradient boosting. </a:t>
            </a:r>
          </a:p>
        </p:txBody>
      </p:sp>
    </p:spTree>
    <p:extLst>
      <p:ext uri="{BB962C8B-B14F-4D97-AF65-F5344CB8AC3E}">
        <p14:creationId xmlns:p14="http://schemas.microsoft.com/office/powerpoint/2010/main" val="21882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  <a:p>
            <a:r>
              <a:rPr lang="en-US" dirty="0" err="1"/>
              <a:t>Adaboost</a:t>
            </a:r>
            <a:r>
              <a:rPr lang="en-US" dirty="0"/>
              <a:t> works by updating sets of weights as data goes through each model:</a:t>
            </a:r>
          </a:p>
          <a:p>
            <a:pPr lvl="1"/>
            <a:r>
              <a:rPr lang="en-US" dirty="0"/>
              <a:t>A weighted sample of data goes through model N.</a:t>
            </a:r>
          </a:p>
          <a:p>
            <a:pPr lvl="1"/>
            <a:r>
              <a:rPr lang="en-US" dirty="0"/>
              <a:t>Model N gets a weight value increased if it is accurate, decreased if inaccurate. </a:t>
            </a:r>
          </a:p>
          <a:p>
            <a:pPr lvl="1"/>
            <a:r>
              <a:rPr lang="en-US" dirty="0"/>
              <a:t>Data that is correctly predicted gets a weight decreased, incorrect gets an increase. </a:t>
            </a:r>
          </a:p>
          <a:p>
            <a:pPr lvl="1"/>
            <a:r>
              <a:rPr lang="en-US" dirty="0"/>
              <a:t>Data with higher weights gets sampled more frequently. </a:t>
            </a:r>
          </a:p>
          <a:p>
            <a:pPr lvl="1"/>
            <a:r>
              <a:rPr lang="en-US" dirty="0"/>
              <a:t>Weights of classifiers combine for final prediction – better accuracy, more influence. </a:t>
            </a:r>
          </a:p>
          <a:p>
            <a:r>
              <a:rPr lang="en-US" dirty="0"/>
              <a:t>Result – Easy to predict data is dealt with quickly, harder data goes through more models; the most accurate models are more important in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Understanding AdaBoost for Decision Tree | by Valentina Alto | Towards Data  Science">
            <a:extLst>
              <a:ext uri="{FF2B5EF4-FFF2-40B4-BE49-F238E27FC236}">
                <a16:creationId xmlns:a16="http://schemas.microsoft.com/office/drawing/2014/main" id="{E2A779D4-5A36-BC47-831A-64A4C5E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3" y="986971"/>
            <a:ext cx="12191573" cy="4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93ED-7620-0443-8E27-2A0EFD8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181-686D-C447-8164-9A1200E4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daboost | Python">
            <a:extLst>
              <a:ext uri="{FF2B5EF4-FFF2-40B4-BE49-F238E27FC236}">
                <a16:creationId xmlns:a16="http://schemas.microsoft.com/office/drawing/2014/main" id="{B1767790-8EEE-7547-A0F2-272FA03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57F-5915-AE13-1B3A-F6EF562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Adaboost</a:t>
            </a:r>
            <a:r>
              <a:rPr lang="en-US" dirty="0"/>
              <a:t> Prediction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CFBBA-9FE3-31C8-1B5C-97FCE85C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25" y="2430711"/>
            <a:ext cx="6393882" cy="25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C1C-8901-ED9B-2435-B5C4742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07" y="1853754"/>
            <a:ext cx="5473268" cy="419972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/>
              <a:t>The final model is a weighted sum of all predictions. </a:t>
            </a:r>
          </a:p>
          <a:p>
            <a:pPr>
              <a:lnSpc>
                <a:spcPct val="110000"/>
              </a:lnSpc>
            </a:pPr>
            <a:r>
              <a:rPr lang="en-US" sz="2400"/>
              <a:t>The details of the weighting and summing aren’t something we need to examine much. </a:t>
            </a:r>
          </a:p>
          <a:p>
            <a:pPr>
              <a:lnSpc>
                <a:spcPct val="110000"/>
              </a:lnSpc>
            </a:pPr>
            <a:r>
              <a:rPr lang="en-US" sz="2400"/>
              <a:t>The weight for the weighting is based on the amount of error.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Similar in spirit to MSE – larger errors are penalized more.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Large errors can even be </a:t>
            </a:r>
            <a:r>
              <a:rPr lang="en-US" sz="2400" b="1"/>
              <a:t>discounted</a:t>
            </a:r>
            <a:r>
              <a:rPr lang="en-US" sz="2400"/>
              <a:t> with negative weights. 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00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3B4-81A0-0D7D-DC48-46A26D2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Adaboosted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9B9-2E30-451F-B9D7-33DB392A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ensemble ends up:</a:t>
            </a:r>
          </a:p>
          <a:p>
            <a:pPr lvl="1"/>
            <a:r>
              <a:rPr lang="en-US" dirty="0"/>
              <a:t>Creating a series of models, placed in sequence. </a:t>
            </a:r>
          </a:p>
          <a:p>
            <a:pPr lvl="1"/>
            <a:r>
              <a:rPr lang="en-US" dirty="0"/>
              <a:t>Each model </a:t>
            </a:r>
            <a:r>
              <a:rPr lang="en-US" dirty="0" err="1"/>
              <a:t>overweights</a:t>
            </a:r>
            <a:r>
              <a:rPr lang="en-US" dirty="0"/>
              <a:t> whatever was incorrectly predicted before. </a:t>
            </a:r>
          </a:p>
          <a:p>
            <a:pPr lvl="1"/>
            <a:r>
              <a:rPr lang="en-US" dirty="0"/>
              <a:t>Each model gets a score for how well it does – more accuracy, more weight. </a:t>
            </a:r>
          </a:p>
          <a:p>
            <a:r>
              <a:rPr lang="en-US" dirty="0"/>
              <a:t>Predictions are generated by taking the weighted sum. </a:t>
            </a:r>
          </a:p>
        </p:txBody>
      </p:sp>
    </p:spTree>
    <p:extLst>
      <p:ext uri="{BB962C8B-B14F-4D97-AF65-F5344CB8AC3E}">
        <p14:creationId xmlns:p14="http://schemas.microsoft.com/office/powerpoint/2010/main" val="423500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  <a:p>
            <a:r>
              <a:rPr lang="en-US" dirty="0"/>
              <a:t>The algorithm’s (regression version is easier to picture) process is:</a:t>
            </a:r>
          </a:p>
          <a:p>
            <a:pPr lvl="1"/>
            <a:r>
              <a:rPr lang="en-US" dirty="0"/>
              <a:t>Make initial predictions (this can be a guess). Calculate residuals for each prediction. </a:t>
            </a:r>
          </a:p>
          <a:p>
            <a:pPr lvl="1"/>
            <a:r>
              <a:rPr lang="en-US" b="1" dirty="0"/>
              <a:t>Fit the next model to the residuals </a:t>
            </a:r>
            <a:r>
              <a:rPr lang="en-US" dirty="0"/>
              <a:t>from the previous round. </a:t>
            </a:r>
          </a:p>
          <a:p>
            <a:pPr lvl="1"/>
            <a:r>
              <a:rPr lang="en-US" dirty="0"/>
              <a:t>Repeat until limit or cutoff is reached. </a:t>
            </a:r>
          </a:p>
          <a:p>
            <a:pPr lvl="1"/>
            <a:r>
              <a:rPr lang="en-US" dirty="0"/>
              <a:t>Predictions are incremented by the set of residual predictions:</a:t>
            </a:r>
          </a:p>
          <a:p>
            <a:pPr lvl="2"/>
            <a:r>
              <a:rPr lang="en-CA" dirty="0"/>
              <a:t>y(</a:t>
            </a:r>
            <a:r>
              <a:rPr lang="en-CA" dirty="0" err="1"/>
              <a:t>pred</a:t>
            </a:r>
            <a:r>
              <a:rPr lang="en-CA" dirty="0"/>
              <a:t>) = y1 + (eta * r1) + (eta * r2) + ....... + (eta * </a:t>
            </a:r>
            <a:r>
              <a:rPr lang="en-CA" dirty="0" err="1"/>
              <a:t>rN</a:t>
            </a:r>
            <a:r>
              <a:rPr lang="en-CA" dirty="0"/>
              <a:t>)</a:t>
            </a:r>
          </a:p>
          <a:p>
            <a:r>
              <a:rPr lang="en-US" dirty="0"/>
              <a:t>Result – each subsequent tree “bumps’ a prediction a little closer to the true value. </a:t>
            </a:r>
          </a:p>
          <a:p>
            <a:r>
              <a:rPr lang="en-US" dirty="0"/>
              <a:t>Any differentiable loss function can be gradient boosted.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7CB-FDDF-7842-801B-1A34A51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Make initial Prediction (AVG Target)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2274-6159-7F4C-9129-331C4213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00600"/>
            <a:ext cx="9603275" cy="1252881"/>
          </a:xfrm>
        </p:spPr>
        <p:txBody>
          <a:bodyPr/>
          <a:lstStyle/>
          <a:p>
            <a:r>
              <a:rPr lang="en-US" dirty="0"/>
              <a:t>Note: the starting point is the average of the target value. Like many models this would theoretically work from any starting point, it would just take longer to get there. </a:t>
            </a:r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9E2A74CF-C1C7-4E4D-8109-45312520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273-C74D-B04F-BE05-71BC56F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Calculate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E1FD-7DE1-D44F-BEE0-AB591B25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F1188DC5-C16F-0D46-99C9-BFD8AF14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751B-550C-964D-A213-D6CA50E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Create new Model with target as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230-9AFF-F544-8516-A9692F4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BE9288-1DFF-0A48-9C2B-A9A5D5CC7376}"/>
              </a:ext>
            </a:extLst>
          </p:cNvPr>
          <p:cNvGrpSpPr/>
          <p:nvPr/>
        </p:nvGrpSpPr>
        <p:grpSpPr>
          <a:xfrm>
            <a:off x="3889829" y="3419939"/>
            <a:ext cx="8309746" cy="3438061"/>
            <a:chOff x="3889829" y="3419939"/>
            <a:chExt cx="8309746" cy="3438061"/>
          </a:xfrm>
        </p:grpSpPr>
        <p:pic>
          <p:nvPicPr>
            <p:cNvPr id="13316" name="Picture 4" descr="image">
              <a:extLst>
                <a:ext uri="{FF2B5EF4-FFF2-40B4-BE49-F238E27FC236}">
                  <a16:creationId xmlns:a16="http://schemas.microsoft.com/office/drawing/2014/main" id="{ED81E880-8369-3E43-A02A-F2355859F5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0" t="9630" r="6747" b="15263"/>
            <a:stretch/>
          </p:blipFill>
          <p:spPr bwMode="auto">
            <a:xfrm>
              <a:off x="3889829" y="3419939"/>
              <a:ext cx="8309746" cy="3438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07FD5B-8248-7844-B05B-E87260A79664}"/>
                </a:ext>
              </a:extLst>
            </p:cNvPr>
            <p:cNvSpPr/>
            <p:nvPr/>
          </p:nvSpPr>
          <p:spPr>
            <a:xfrm>
              <a:off x="4106572" y="6190343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8CBEE5-FEAE-8D4B-ABF1-B87B99FFC203}"/>
                </a:ext>
              </a:extLst>
            </p:cNvPr>
            <p:cNvSpPr/>
            <p:nvPr/>
          </p:nvSpPr>
          <p:spPr>
            <a:xfrm>
              <a:off x="6153907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01743-83D8-C143-8EB6-2812C4CF8844}"/>
                </a:ext>
              </a:extLst>
            </p:cNvPr>
            <p:cNvSpPr/>
            <p:nvPr/>
          </p:nvSpPr>
          <p:spPr>
            <a:xfrm>
              <a:off x="8082156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7B716-86A4-2043-9EF7-17924A579806}"/>
                </a:ext>
              </a:extLst>
            </p:cNvPr>
            <p:cNvSpPr/>
            <p:nvPr/>
          </p:nvSpPr>
          <p:spPr>
            <a:xfrm>
              <a:off x="10199448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3C50D464-DAE0-284B-B7FA-6BCFCEE1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61" y="1848818"/>
            <a:ext cx="6923951" cy="22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3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0BD-3018-DB47-9E05-5D6500DB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Update Predictions and new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8630-1C46-E349-851F-F9185A7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59B09A64-FD9F-6C44-8E3D-D36F7F34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20900"/>
            <a:ext cx="118364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55327-0691-ED1F-ED3A-13E4727A94D0}"/>
              </a:ext>
            </a:extLst>
          </p:cNvPr>
          <p:cNvSpPr txBox="1"/>
          <p:nvPr/>
        </p:nvSpPr>
        <p:spPr>
          <a:xfrm>
            <a:off x="1951463" y="5733491"/>
            <a:ext cx="354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LR is the learning rate, which controls the size of the jump between each model. </a:t>
            </a:r>
          </a:p>
        </p:txBody>
      </p:sp>
    </p:spTree>
    <p:extLst>
      <p:ext uri="{BB962C8B-B14F-4D97-AF65-F5344CB8AC3E}">
        <p14:creationId xmlns:p14="http://schemas.microsoft.com/office/powerpoint/2010/main" val="368191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744-FB34-2A41-9E7B-2B57646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Fit new model on new Residuals,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E999-E727-404A-8D99-822ECC5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10AE-8460-F344-8A95-E240950C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1"/>
            <a:ext cx="12192000" cy="21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D65F5-5358-3C43-B9E1-836846BD3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3B5B721-2577-594D-B2FA-3E9BEF20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5F122-4AD8-4449-B5D7-1837DE61867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43506-4D8C-B44B-A9E8-D922AB0B5B9E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ECAD2-EFF2-5743-A2D0-45492F4F7C92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CA325-F19D-A246-8360-E5F1C7288C23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305-7727-C3FE-C01D-6DFAA4F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EE70-F5DC-6BE3-6A90-BAFB43F2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699E1-6E7F-29CF-F9BF-5521850D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86" y="352696"/>
            <a:ext cx="6539814" cy="6505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8B92-4458-77BE-92C0-1A3946ADA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" r="3992"/>
          <a:stretch/>
        </p:blipFill>
        <p:spPr>
          <a:xfrm>
            <a:off x="-16955" y="1122884"/>
            <a:ext cx="6270171" cy="52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5CB-DAA7-6442-B4F9-7BE2614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51EF-B499-FA4C-9A10-26BADAE8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7" y="287"/>
            <a:ext cx="6720725" cy="68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F59C-281E-5F10-4E1A-3E2A0BF7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FB0F-8D09-D08E-B8A2-A77F0D0A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3528215"/>
          </a:xfrm>
        </p:spPr>
        <p:txBody>
          <a:bodyPr/>
          <a:lstStyle/>
          <a:p>
            <a:r>
              <a:rPr lang="en-US" dirty="0"/>
              <a:t>Gradient boosted models generally perform very well. </a:t>
            </a:r>
          </a:p>
          <a:p>
            <a:r>
              <a:rPr lang="en-US" dirty="0"/>
              <a:t>Each new model in the ensemble is fitted to correct whatever problems the model has at that moment, without hurting the things the ensemble does well. </a:t>
            </a:r>
          </a:p>
          <a:p>
            <a:r>
              <a:rPr lang="en-US" dirty="0"/>
              <a:t>This allows for:</a:t>
            </a:r>
          </a:p>
          <a:p>
            <a:pPr lvl="1"/>
            <a:r>
              <a:rPr lang="en-US" dirty="0"/>
              <a:t>Lots of learning by the model to happen (reduce bias error). </a:t>
            </a:r>
          </a:p>
          <a:p>
            <a:pPr lvl="1"/>
            <a:r>
              <a:rPr lang="en-US" dirty="0"/>
              <a:t>Not overfit, because it’s only acting on the errors (prevent the introduction of variance error).</a:t>
            </a:r>
          </a:p>
        </p:txBody>
      </p:sp>
    </p:spTree>
    <p:extLst>
      <p:ext uri="{BB962C8B-B14F-4D97-AF65-F5344CB8AC3E}">
        <p14:creationId xmlns:p14="http://schemas.microsoft.com/office/powerpoint/2010/main" val="11106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19C-510F-A81C-2190-A91B7D28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Forests and Ensembles…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D7E3-E013-3B97-17E8-C9DA00CA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andom Forest Classifier using Scikit-learn - GeeksforGeeks">
            <a:extLst>
              <a:ext uri="{FF2B5EF4-FFF2-40B4-BE49-F238E27FC236}">
                <a16:creationId xmlns:a16="http://schemas.microsoft.com/office/drawing/2014/main" id="{6C638949-93E5-1C98-9560-ABDBD25C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8"/>
          <a:stretch/>
        </p:blipFill>
        <p:spPr bwMode="auto">
          <a:xfrm>
            <a:off x="1016000" y="2015732"/>
            <a:ext cx="10160000" cy="47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78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– E</a:t>
            </a:r>
            <a:r>
              <a:rPr lang="en-US" sz="6700" dirty="0"/>
              <a:t>x</a:t>
            </a:r>
            <a:r>
              <a:rPr lang="en-US" dirty="0"/>
              <a:t>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853754"/>
            <a:ext cx="10287000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one of the current “champions”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even faster. Trees get deeper. </a:t>
            </a:r>
          </a:p>
          <a:p>
            <a:pPr lvl="1"/>
            <a:r>
              <a:rPr lang="en-US" dirty="0" err="1"/>
              <a:t>HistGradientBoosting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is similar to </a:t>
            </a:r>
            <a:r>
              <a:rPr lang="en-US" dirty="0" err="1"/>
              <a:t>LightGBM</a:t>
            </a:r>
            <a:r>
              <a:rPr lang="en-US" dirty="0"/>
              <a:t>. </a:t>
            </a:r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CAF-C52B-F00F-980D-E97D55A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8A39-B073-51F5-5315-9D0C81A5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XGBoost (Extreme Gradient Boosting) in Machine Learning | by Abhishek Shah  | Medium">
            <a:extLst>
              <a:ext uri="{FF2B5EF4-FFF2-40B4-BE49-F238E27FC236}">
                <a16:creationId xmlns:a16="http://schemas.microsoft.com/office/drawing/2014/main" id="{327D153B-B6B9-7D0A-1268-679D93C9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5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C898-8CE1-1D2F-0F25-527F037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Oddities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948C-1A78-23DC-EC4F-37084D23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and similar models excel over the “pure” gradient boost due to optimizations. </a:t>
            </a:r>
          </a:p>
          <a:p>
            <a:r>
              <a:rPr lang="en-US" dirty="0"/>
              <a:t>Exist both to better utilize hardware and make calculations faster, e.g.:</a:t>
            </a:r>
          </a:p>
          <a:p>
            <a:pPr lvl="1"/>
            <a:r>
              <a:rPr lang="en-US" dirty="0"/>
              <a:t>Uses “</a:t>
            </a:r>
            <a:r>
              <a:rPr lang="en-US" dirty="0" err="1"/>
              <a:t>max_depth</a:t>
            </a:r>
            <a:r>
              <a:rPr lang="en-US" dirty="0"/>
              <a:t>” in place of criterion (</a:t>
            </a:r>
            <a:r>
              <a:rPr lang="en-US" dirty="0" err="1"/>
              <a:t>gini</a:t>
            </a:r>
            <a:r>
              <a:rPr lang="en-US" dirty="0"/>
              <a:t>/entropy) for some calculations like stopping criteria. </a:t>
            </a:r>
          </a:p>
          <a:p>
            <a:pPr lvl="1"/>
            <a:r>
              <a:rPr lang="en-US" dirty="0"/>
              <a:t>Calculates imputation internally based on training loss. </a:t>
            </a:r>
          </a:p>
          <a:p>
            <a:pPr lvl="1"/>
            <a:r>
              <a:rPr lang="en-US" dirty="0"/>
              <a:t>Parts of the algorithm that can be parallelized are, aggressively. </a:t>
            </a:r>
          </a:p>
          <a:p>
            <a:pPr lvl="1"/>
            <a:r>
              <a:rPr lang="en-US" dirty="0"/>
              <a:t>Manages cache and memory to prevent memory related slowdowns. </a:t>
            </a:r>
          </a:p>
          <a:p>
            <a:r>
              <a:rPr lang="en-US" dirty="0"/>
              <a:t>Small improvements can yield massive differences, as large datasets require lots of calculations. </a:t>
            </a:r>
          </a:p>
          <a:p>
            <a:pPr lvl="1"/>
            <a:r>
              <a:rPr lang="en-US" dirty="0"/>
              <a:t>Faster executions allow for more experiments for optimization.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9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r>
              <a:rPr lang="en-US" dirty="0"/>
              <a:t>The stacking model is setup as:</a:t>
            </a:r>
          </a:p>
          <a:p>
            <a:pPr lvl="1"/>
            <a:r>
              <a:rPr lang="en-US" dirty="0"/>
              <a:t>Y = final prediction being made. </a:t>
            </a:r>
          </a:p>
          <a:p>
            <a:pPr lvl="1"/>
            <a:r>
              <a:rPr lang="en-US" dirty="0"/>
              <a:t>X = feature set made of each estimator’s individual prediction. </a:t>
            </a:r>
          </a:p>
          <a:p>
            <a:r>
              <a:rPr lang="en-US" dirty="0"/>
              <a:t>Stacking tends to increase performance on average, but it is often slow. </a:t>
            </a:r>
          </a:p>
          <a:p>
            <a:pPr lvl="1"/>
            <a:r>
              <a:rPr lang="en-US" dirty="0"/>
              <a:t>Generally, reduces variance. </a:t>
            </a:r>
          </a:p>
          <a:p>
            <a:r>
              <a:rPr lang="en-US" dirty="0"/>
              <a:t>If we have enough data, a neural network can likely learn what the stack is doing, better.</a:t>
            </a:r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B89-E580-084A-ADA5-97F2DEE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1A8-3A03-174D-B0DD-22B5D34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eta+classifier+machine+learning cheap buy online">
            <a:extLst>
              <a:ext uri="{FF2B5EF4-FFF2-40B4-BE49-F238E27FC236}">
                <a16:creationId xmlns:a16="http://schemas.microsoft.com/office/drawing/2014/main" id="{61F4A8AF-344F-E945-ABA5-9218DC6F4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213882" y="-19768"/>
            <a:ext cx="7764236" cy="68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19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1853754"/>
            <a:ext cx="9786552" cy="4199727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b="1" dirty="0"/>
              <a:t>Rule of Thumb:</a:t>
            </a:r>
            <a:r>
              <a:rPr lang="en-US" dirty="0"/>
              <a:t> 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</a:t>
            </a:r>
          </a:p>
          <a:p>
            <a:r>
              <a:rPr lang="en-US" dirty="0"/>
              <a:t>Going forward, the concept for boosting is similar-</a:t>
            </a:r>
            <a:r>
              <a:rPr lang="en-US" dirty="0" err="1"/>
              <a:t>ish</a:t>
            </a:r>
            <a:r>
              <a:rPr lang="en-US" dirty="0"/>
              <a:t> in a way to neural networks. </a:t>
            </a:r>
          </a:p>
          <a:p>
            <a:pPr lvl="1"/>
            <a:r>
              <a:rPr lang="en-US" dirty="0"/>
              <a:t>Each model in boosting expands the capacity of the model to fit data. </a:t>
            </a:r>
          </a:p>
          <a:p>
            <a:pPr lvl="1"/>
            <a:r>
              <a:rPr lang="en-US" dirty="0"/>
              <a:t>Each layer in a neural network expands the capacity of the model to fit data. </a:t>
            </a:r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1FAC-8BCC-B93F-D2EB-3AADF9F7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87" y="804519"/>
            <a:ext cx="4982667" cy="1049235"/>
          </a:xfrm>
        </p:spPr>
        <p:txBody>
          <a:bodyPr/>
          <a:lstStyle/>
          <a:p>
            <a:r>
              <a:rPr lang="en-US" dirty="0"/>
              <a:t>Bagging and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4932-43DB-565F-7FEF-D4188C6D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187" y="1853754"/>
            <a:ext cx="6119813" cy="4324977"/>
          </a:xfrm>
        </p:spPr>
        <p:txBody>
          <a:bodyPr>
            <a:normAutofit/>
          </a:bodyPr>
          <a:lstStyle/>
          <a:p>
            <a:r>
              <a:rPr lang="en-US" sz="2400" dirty="0"/>
              <a:t>Fights overfitting with models that are prone to be overfit, like a tree. </a:t>
            </a:r>
          </a:p>
          <a:p>
            <a:pPr lvl="1"/>
            <a:r>
              <a:rPr lang="en-US" sz="2200" dirty="0"/>
              <a:t>Trees will grow to perfection on training data without limits to their growth. </a:t>
            </a:r>
          </a:p>
          <a:p>
            <a:r>
              <a:rPr lang="en-US" sz="2400" dirty="0"/>
              <a:t>Bootstraps training datasets. </a:t>
            </a:r>
          </a:p>
          <a:p>
            <a:pPr lvl="1"/>
            <a:r>
              <a:rPr lang="en-US" sz="2000" dirty="0"/>
              <a:t>Each row of data will only be in some models. </a:t>
            </a:r>
          </a:p>
          <a:p>
            <a:pPr lvl="1"/>
            <a:r>
              <a:rPr lang="en-US" sz="2000" dirty="0"/>
              <a:t>Each feature may also only be in some models. </a:t>
            </a:r>
          </a:p>
          <a:p>
            <a:r>
              <a:rPr lang="en-US" sz="2400" dirty="0"/>
              <a:t>Combines all models to predict. </a:t>
            </a:r>
          </a:p>
        </p:txBody>
      </p:sp>
      <p:pic>
        <p:nvPicPr>
          <p:cNvPr id="2050" name="Picture 2" descr="Bootstrap aggregation, or the Bagging technique (Lan 2017) | Download  Scientific Diagram">
            <a:extLst>
              <a:ext uri="{FF2B5EF4-FFF2-40B4-BE49-F238E27FC236}">
                <a16:creationId xmlns:a16="http://schemas.microsoft.com/office/drawing/2014/main" id="{ABEDEFEE-7DA7-55B6-4A0B-C11FF9A0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72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– ensembles are models made of several models combined together. </a:t>
            </a:r>
          </a:p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 (var error). </a:t>
            </a:r>
          </a:p>
          <a:p>
            <a:pPr lvl="1"/>
            <a:r>
              <a:rPr lang="en-US" dirty="0"/>
              <a:t>Each individual model runs independent of the others – can be parallelized.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learners, like 1 or 2 layer trees.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732267" cy="1049235"/>
          </a:xfrm>
        </p:spPr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47" y="1853754"/>
            <a:ext cx="10450284" cy="4279417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 – lots of bias error, low/no variance error.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such as a stump (~2 levels) , as the base learner. </a:t>
            </a:r>
          </a:p>
          <a:p>
            <a:pPr lvl="1"/>
            <a:r>
              <a:rPr lang="en-US" dirty="0"/>
              <a:t>Other simple and small versions of SVM, regression, Bayes, </a:t>
            </a:r>
            <a:r>
              <a:rPr lang="en-US" dirty="0" err="1"/>
              <a:t>etc</a:t>
            </a:r>
            <a:r>
              <a:rPr lang="en-US" dirty="0"/>
              <a:t> can be used. </a:t>
            </a:r>
          </a:p>
        </p:txBody>
      </p:sp>
      <p:pic>
        <p:nvPicPr>
          <p:cNvPr id="3074" name="Picture 2" descr="Weak Learners &amp; Strong Learners for Machine Learning | by Mehmet Akturk |  Medium">
            <a:extLst>
              <a:ext uri="{FF2B5EF4-FFF2-40B4-BE49-F238E27FC236}">
                <a16:creationId xmlns:a16="http://schemas.microsoft.com/office/drawing/2014/main" id="{A22256D0-B977-A3CD-C29C-9B124E9C4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4"/>
          <a:stretch/>
        </p:blipFill>
        <p:spPr bwMode="auto">
          <a:xfrm>
            <a:off x="7183846" y="142134"/>
            <a:ext cx="5008154" cy="17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481B-D2BB-A0CC-D911-BB0B873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559-E81A-3A13-AA68-23DC9A76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They are fast. </a:t>
            </a:r>
          </a:p>
          <a:p>
            <a:r>
              <a:rPr lang="en-US" dirty="0"/>
              <a:t>They won’t overfit. </a:t>
            </a:r>
          </a:p>
          <a:p>
            <a:pPr lvl="1"/>
            <a:r>
              <a:rPr lang="en-US" dirty="0"/>
              <a:t>Think of a tree – one with only 2 levels can only make decisions based on a couple of things. It lacks the ability to adapt enough to training data to overfit. </a:t>
            </a:r>
          </a:p>
        </p:txBody>
      </p:sp>
      <p:pic>
        <p:nvPicPr>
          <p:cNvPr id="4098" name="Picture 2" descr="Lecture 12: Bias Variance Tradeoff">
            <a:extLst>
              <a:ext uri="{FF2B5EF4-FFF2-40B4-BE49-F238E27FC236}">
                <a16:creationId xmlns:a16="http://schemas.microsoft.com/office/drawing/2014/main" id="{26BB8FEC-49E8-363F-5429-E93B66C0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79" y="4086687"/>
            <a:ext cx="4393474" cy="275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Boosting algorithms create a strong learner from many weak ones. </a:t>
            </a:r>
          </a:p>
          <a:p>
            <a:r>
              <a:rPr lang="en-US" sz="2400" dirty="0"/>
              <a:t>Each learner contributes a little, subsequent ones focus on the mistakes. </a:t>
            </a:r>
          </a:p>
          <a:p>
            <a:r>
              <a:rPr lang="en-US" sz="2400" dirty="0"/>
              <a:t>Each learner does a slightly different thing, compensating others’ weaknesses. </a:t>
            </a:r>
          </a:p>
          <a:p>
            <a:pPr lvl="1"/>
            <a:r>
              <a:rPr lang="en-US" sz="2200" dirty="0"/>
              <a:t>One model doesn’t “learn everything”, so they don’t overfit. </a:t>
            </a:r>
          </a:p>
          <a:p>
            <a:r>
              <a:rPr lang="en-US" sz="2400" dirty="0"/>
              <a:t>Boosted models:</a:t>
            </a:r>
          </a:p>
          <a:p>
            <a:pPr lvl="1"/>
            <a:r>
              <a:rPr lang="en-US" sz="2000" dirty="0"/>
              <a:t>Provide ability to capture variance with many “steps” – i.e. each model. </a:t>
            </a:r>
          </a:p>
          <a:p>
            <a:pPr lvl="1"/>
            <a:r>
              <a:rPr lang="en-US" sz="2000" dirty="0"/>
              <a:t>Prevent excessive overfitting by having simple models, and targeting current error. </a:t>
            </a:r>
          </a:p>
          <a:p>
            <a:r>
              <a:rPr lang="en-US" sz="2400" dirty="0"/>
              <a:t>New boosted models (within last 10 year or so) are very good.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5985</TotalTime>
  <Words>1785</Words>
  <Application>Microsoft Macintosh PowerPoint</Application>
  <PresentationFormat>Widescreen</PresentationFormat>
  <Paragraphs>158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Gallery</vt:lpstr>
      <vt:lpstr>Housekeeping</vt:lpstr>
      <vt:lpstr>Boosting Ensembles</vt:lpstr>
      <vt:lpstr>Remember Forests and Ensembles…</vt:lpstr>
      <vt:lpstr>Bagging and Bootstrapping</vt:lpstr>
      <vt:lpstr>Boosting vs Bagging</vt:lpstr>
      <vt:lpstr>PowerPoint Presentation</vt:lpstr>
      <vt:lpstr>Weak vs Strong Learners</vt:lpstr>
      <vt:lpstr>Weak benefits</vt:lpstr>
      <vt:lpstr>From Weak to Strong</vt:lpstr>
      <vt:lpstr>PowerPoint Presentation</vt:lpstr>
      <vt:lpstr>Boosting Ensembles</vt:lpstr>
      <vt:lpstr>Boosting Implementation</vt:lpstr>
      <vt:lpstr>Boosting Models</vt:lpstr>
      <vt:lpstr>AdaBoost</vt:lpstr>
      <vt:lpstr>PowerPoint Presentation</vt:lpstr>
      <vt:lpstr>PowerPoint Presentation</vt:lpstr>
      <vt:lpstr>Final Adaboost Prediction</vt:lpstr>
      <vt:lpstr>Adaboosted….</vt:lpstr>
      <vt:lpstr>Gradient Boosting</vt:lpstr>
      <vt:lpstr>Gradient Boosting steps: Make initial Prediction (AVG Target)</vt:lpstr>
      <vt:lpstr>Gradient Boosting steps: Calculate Residuals</vt:lpstr>
      <vt:lpstr>Gradient Boosting steps: Create new Model with target as residuals</vt:lpstr>
      <vt:lpstr>Gradient Boosting steps: Update Predictions and new Residuals</vt:lpstr>
      <vt:lpstr>Gradient Boosting steps: Fit new model on new Residuals, repeat</vt:lpstr>
      <vt:lpstr>PowerPoint Presentation</vt:lpstr>
      <vt:lpstr>PowerPoint Presentation</vt:lpstr>
      <vt:lpstr>PowerPoint Presentation</vt:lpstr>
      <vt:lpstr>PowerPoint Presentation</vt:lpstr>
      <vt:lpstr>Gradient Boosting Magic</vt:lpstr>
      <vt:lpstr>XGBoost – Extreme Gradient Boosting</vt:lpstr>
      <vt:lpstr>PowerPoint Presentation</vt:lpstr>
      <vt:lpstr>Xgboost Oddities</vt:lpstr>
      <vt:lpstr>Other Ensembles - Stacking</vt:lpstr>
      <vt:lpstr>PowerPoint Presentation</vt:lpstr>
      <vt:lpstr>Boosting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27</cp:revision>
  <dcterms:created xsi:type="dcterms:W3CDTF">2022-03-06T22:47:27Z</dcterms:created>
  <dcterms:modified xsi:type="dcterms:W3CDTF">2024-03-21T20:55:43Z</dcterms:modified>
</cp:coreProperties>
</file>