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0" r:id="rId2"/>
    <p:sldId id="256" r:id="rId3"/>
    <p:sldId id="284" r:id="rId4"/>
    <p:sldId id="285" r:id="rId5"/>
    <p:sldId id="257" r:id="rId6"/>
    <p:sldId id="267" r:id="rId7"/>
    <p:sldId id="258" r:id="rId8"/>
    <p:sldId id="286" r:id="rId9"/>
    <p:sldId id="268" r:id="rId10"/>
    <p:sldId id="270" r:id="rId11"/>
    <p:sldId id="259" r:id="rId12"/>
    <p:sldId id="261" r:id="rId13"/>
    <p:sldId id="287" r:id="rId14"/>
    <p:sldId id="260" r:id="rId15"/>
    <p:sldId id="269" r:id="rId16"/>
    <p:sldId id="274" r:id="rId17"/>
    <p:sldId id="281" r:id="rId18"/>
    <p:sldId id="289" r:id="rId19"/>
    <p:sldId id="262" r:id="rId20"/>
    <p:sldId id="275" r:id="rId21"/>
    <p:sldId id="276" r:id="rId22"/>
    <p:sldId id="277" r:id="rId23"/>
    <p:sldId id="278" r:id="rId24"/>
    <p:sldId id="279" r:id="rId25"/>
    <p:sldId id="266" r:id="rId26"/>
    <p:sldId id="271" r:id="rId27"/>
    <p:sldId id="290" r:id="rId28"/>
    <p:sldId id="273" r:id="rId29"/>
    <p:sldId id="288" r:id="rId30"/>
    <p:sldId id="263" r:id="rId31"/>
    <p:sldId id="282" r:id="rId32"/>
    <p:sldId id="283" r:id="rId33"/>
    <p:sldId id="265" r:id="rId34"/>
    <p:sldId id="272" r:id="rId35"/>
    <p:sldId id="264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/>
    <p:restoredTop sz="96327"/>
  </p:normalViewPr>
  <p:slideViewPr>
    <p:cSldViewPr snapToGrid="0" snapToObjects="1">
      <p:cViewPr varScale="1">
        <p:scale>
          <a:sx n="197" d="100"/>
          <a:sy n="197" d="100"/>
        </p:scale>
        <p:origin x="208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44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2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12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16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4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2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4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2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6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8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8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5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6139-782A-95DA-0A64-A6DE1EA3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CD0F-A6DF-C89B-6267-2B631F324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9603275" cy="4125290"/>
          </a:xfrm>
        </p:spPr>
        <p:txBody>
          <a:bodyPr/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Boosted ensembles.</a:t>
            </a:r>
          </a:p>
          <a:p>
            <a:r>
              <a:rPr lang="en-US" dirty="0"/>
              <a:t>Things we are hopefully OK with:</a:t>
            </a:r>
          </a:p>
          <a:p>
            <a:pPr lvl="1"/>
            <a:r>
              <a:rPr lang="en-US" dirty="0"/>
              <a:t>Predictive model type and their use – classification, regression, clustering, time series. </a:t>
            </a:r>
          </a:p>
          <a:p>
            <a:pPr lvl="1"/>
            <a:r>
              <a:rPr lang="en-US" dirty="0"/>
              <a:t>Assorted </a:t>
            </a:r>
            <a:r>
              <a:rPr lang="en-US" dirty="0" err="1"/>
              <a:t>sklearn-ish</a:t>
            </a:r>
            <a:r>
              <a:rPr lang="en-US" dirty="0"/>
              <a:t> data prep – pipes, cleaning data, PCA/transformations,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Creating and evaluating models – HP tuning, results, comparing models. </a:t>
            </a:r>
          </a:p>
          <a:p>
            <a:r>
              <a:rPr lang="en-US" dirty="0"/>
              <a:t>After today:</a:t>
            </a:r>
          </a:p>
          <a:p>
            <a:pPr lvl="1"/>
            <a:r>
              <a:rPr lang="en-US" dirty="0"/>
              <a:t>Neural networks. </a:t>
            </a:r>
          </a:p>
        </p:txBody>
      </p:sp>
    </p:spTree>
    <p:extLst>
      <p:ext uri="{BB962C8B-B14F-4D97-AF65-F5344CB8AC3E}">
        <p14:creationId xmlns:p14="http://schemas.microsoft.com/office/powerpoint/2010/main" val="295686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eak Learners &amp;amp;amp; Strong Learners for Machine Learning | by Mehmet Akturk |  Medium">
            <a:extLst>
              <a:ext uri="{FF2B5EF4-FFF2-40B4-BE49-F238E27FC236}">
                <a16:creationId xmlns:a16="http://schemas.microsoft.com/office/drawing/2014/main" id="{9EDFC243-2C5E-8D45-B06A-EA1748A159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1810" y="643467"/>
            <a:ext cx="6768380" cy="48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2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0941-8A71-7147-AF6E-BB94DDC1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710A9-B2C3-554A-B61D-C9190873F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 algorithms take a combination of weak learners and combine them. </a:t>
            </a:r>
          </a:p>
          <a:p>
            <a:pPr lvl="1"/>
            <a:r>
              <a:rPr lang="en-US" dirty="0"/>
              <a:t>Result is a strong learner. </a:t>
            </a:r>
          </a:p>
          <a:p>
            <a:r>
              <a:rPr lang="en-US" dirty="0"/>
              <a:t>Each step (model) of a boosted algorithm makes the current predictions marginally better. </a:t>
            </a:r>
          </a:p>
          <a:p>
            <a:pPr lvl="1"/>
            <a:r>
              <a:rPr lang="en-US" dirty="0"/>
              <a:t>Process is sequential – one comes after another. </a:t>
            </a:r>
          </a:p>
          <a:p>
            <a:r>
              <a:rPr lang="en-US" dirty="0"/>
              <a:t>Some of the currently most accurate non-neural network models are ensembles. 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182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3BE5-B67E-9341-8765-70A34033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7E1-E00E-7148-AAF5-DC6B22E9F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/>
          <a:lstStyle/>
          <a:p>
            <a:r>
              <a:rPr lang="en-US" dirty="0"/>
              <a:t>Like bagging, boosting can theoretically be used with many base estimators. </a:t>
            </a:r>
          </a:p>
          <a:p>
            <a:pPr lvl="1"/>
            <a:r>
              <a:rPr lang="en-US" dirty="0"/>
              <a:t>Need to be fast, and not overfit. </a:t>
            </a:r>
          </a:p>
          <a:p>
            <a:pPr lvl="1"/>
            <a:r>
              <a:rPr lang="en-US" dirty="0"/>
              <a:t>Trees are by far the most common estimators, and can do classification and regression. </a:t>
            </a:r>
          </a:p>
          <a:p>
            <a:r>
              <a:rPr lang="en-US" dirty="0"/>
              <a:t>Boosting generally reduces BOTH bias and variance. </a:t>
            </a:r>
          </a:p>
          <a:p>
            <a:pPr lvl="1"/>
            <a:r>
              <a:rPr lang="en-US" dirty="0"/>
              <a:t>i.e. it is better fitted to data, but less likely to be overfitted. </a:t>
            </a:r>
          </a:p>
          <a:p>
            <a:pPr lvl="1"/>
            <a:r>
              <a:rPr lang="en-US" dirty="0"/>
              <a:t>The base models won’t overfit, and the algorithms try to focus only on errors. </a:t>
            </a:r>
          </a:p>
          <a:p>
            <a:r>
              <a:rPr lang="en-US" dirty="0"/>
              <a:t>Boosting has a small risk of reducing performance, mostly on very noisy datasets. </a:t>
            </a:r>
          </a:p>
          <a:p>
            <a:pPr lvl="1"/>
            <a:r>
              <a:rPr lang="en-US" dirty="0"/>
              <a:t>Bagging rarely hurts performance, but tends to have less benefit than boosting. </a:t>
            </a:r>
          </a:p>
          <a:p>
            <a:pPr lvl="1"/>
            <a:r>
              <a:rPr lang="en-US" dirty="0"/>
              <a:t>(Roughly) noise can cause the model to try to correct the error of the “errors” (noise). </a:t>
            </a:r>
          </a:p>
        </p:txBody>
      </p:sp>
    </p:spTree>
    <p:extLst>
      <p:ext uri="{BB962C8B-B14F-4D97-AF65-F5344CB8AC3E}">
        <p14:creationId xmlns:p14="http://schemas.microsoft.com/office/powerpoint/2010/main" val="183202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30B4-8CE8-29D6-43D6-93FEF45D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A893-41CA-0C07-C1FF-D85DBBFE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boosted models in existence, and common use. </a:t>
            </a:r>
          </a:p>
          <a:p>
            <a:r>
              <a:rPr lang="en-US" dirty="0" err="1"/>
              <a:t>Adaboost</a:t>
            </a:r>
            <a:r>
              <a:rPr lang="en-US" dirty="0"/>
              <a:t>. </a:t>
            </a:r>
          </a:p>
          <a:p>
            <a:r>
              <a:rPr lang="en-US" dirty="0"/>
              <a:t>Gradient boosting. </a:t>
            </a:r>
          </a:p>
          <a:p>
            <a:r>
              <a:rPr lang="en-US" dirty="0"/>
              <a:t>Extreme!!!!!! Gradient boosting. </a:t>
            </a:r>
          </a:p>
        </p:txBody>
      </p:sp>
    </p:spTree>
    <p:extLst>
      <p:ext uri="{BB962C8B-B14F-4D97-AF65-F5344CB8AC3E}">
        <p14:creationId xmlns:p14="http://schemas.microsoft.com/office/powerpoint/2010/main" val="21882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A29D-E980-1147-A21A-3CDAA4C6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4781-2BF1-1A4D-8966-C2ED2145F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/>
          <a:lstStyle/>
          <a:p>
            <a:r>
              <a:rPr lang="en-US" dirty="0"/>
              <a:t>One ensemble algorithm is </a:t>
            </a:r>
            <a:r>
              <a:rPr lang="en-US" dirty="0" err="1"/>
              <a:t>Adaboost</a:t>
            </a:r>
            <a:r>
              <a:rPr lang="en-US" dirty="0"/>
              <a:t> – adaptive boosting. </a:t>
            </a:r>
          </a:p>
          <a:p>
            <a:r>
              <a:rPr lang="en-US" dirty="0" err="1"/>
              <a:t>Adaboost</a:t>
            </a:r>
            <a:r>
              <a:rPr lang="en-US" dirty="0"/>
              <a:t> works by updating sets of weights as data goes through each model:</a:t>
            </a:r>
          </a:p>
          <a:p>
            <a:pPr lvl="1"/>
            <a:r>
              <a:rPr lang="en-US" dirty="0"/>
              <a:t>A weighted sample of data goes through model N.</a:t>
            </a:r>
          </a:p>
          <a:p>
            <a:pPr lvl="1"/>
            <a:r>
              <a:rPr lang="en-US" dirty="0"/>
              <a:t>Model N gets a weight value increased if it is accurate, decreased if inaccurate. </a:t>
            </a:r>
          </a:p>
          <a:p>
            <a:pPr lvl="1"/>
            <a:r>
              <a:rPr lang="en-US" dirty="0"/>
              <a:t>Data that is correctly predicted gets a weight decreased, incorrect gets an increase. </a:t>
            </a:r>
          </a:p>
          <a:p>
            <a:pPr lvl="1"/>
            <a:r>
              <a:rPr lang="en-US" dirty="0"/>
              <a:t>Data with higher weights gets sampled more frequently. </a:t>
            </a:r>
          </a:p>
          <a:p>
            <a:pPr lvl="1"/>
            <a:r>
              <a:rPr lang="en-US" dirty="0"/>
              <a:t>Weights of classifiers combine for final prediction – better accuracy, more influence. </a:t>
            </a:r>
          </a:p>
          <a:p>
            <a:r>
              <a:rPr lang="en-US" dirty="0"/>
              <a:t>Result – Easy to predict data is dealt with quickly, harder data goes through more models; the most accurate models are more important in final prediction. </a:t>
            </a:r>
          </a:p>
        </p:txBody>
      </p:sp>
    </p:spTree>
    <p:extLst>
      <p:ext uri="{BB962C8B-B14F-4D97-AF65-F5344CB8AC3E}">
        <p14:creationId xmlns:p14="http://schemas.microsoft.com/office/powerpoint/2010/main" val="207853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1FD4-14C8-DD48-A1BD-31311E0F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53D1-12B5-F547-BEC0-6AE3863E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Understanding AdaBoost for Decision Tree | by Valentina Alto | Towards Data  Science">
            <a:extLst>
              <a:ext uri="{FF2B5EF4-FFF2-40B4-BE49-F238E27FC236}">
                <a16:creationId xmlns:a16="http://schemas.microsoft.com/office/drawing/2014/main" id="{E2A779D4-5A36-BC47-831A-64A4C5E6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83" y="986971"/>
            <a:ext cx="12191573" cy="486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9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93ED-7620-0443-8E27-2A0EFD85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4181-686D-C447-8164-9A1200E4A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Adaboost | Python">
            <a:extLst>
              <a:ext uri="{FF2B5EF4-FFF2-40B4-BE49-F238E27FC236}">
                <a16:creationId xmlns:a16="http://schemas.microsoft.com/office/drawing/2014/main" id="{B1767790-8EEE-7547-A0F2-272FA036D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21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457F-5915-AE13-1B3A-F6EF5624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Final </a:t>
            </a:r>
            <a:r>
              <a:rPr lang="en-US" dirty="0" err="1"/>
              <a:t>Adaboost</a:t>
            </a:r>
            <a:r>
              <a:rPr lang="en-US" dirty="0"/>
              <a:t> Prediction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FCFBBA-9FE3-31C8-1B5C-97FCE85C9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425" y="2430711"/>
            <a:ext cx="6393882" cy="25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CC1C-8901-ED9B-2435-B5C47420B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307" y="1853754"/>
            <a:ext cx="5473268" cy="419972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400"/>
              <a:t>The final model is a weighted sum of all predictions. </a:t>
            </a:r>
          </a:p>
          <a:p>
            <a:pPr>
              <a:lnSpc>
                <a:spcPct val="110000"/>
              </a:lnSpc>
            </a:pPr>
            <a:r>
              <a:rPr lang="en-US" sz="2400"/>
              <a:t>The details of the weighting and summing aren’t something we need to examine much. </a:t>
            </a:r>
          </a:p>
          <a:p>
            <a:pPr>
              <a:lnSpc>
                <a:spcPct val="110000"/>
              </a:lnSpc>
            </a:pPr>
            <a:r>
              <a:rPr lang="en-US" sz="2400"/>
              <a:t>The weight for the weighting is based on the amount of error. 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Similar in spirit to MSE – larger errors are penalized more. 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Large errors can even be </a:t>
            </a:r>
            <a:r>
              <a:rPr lang="en-US" sz="2400" b="1"/>
              <a:t>discounted</a:t>
            </a:r>
            <a:r>
              <a:rPr lang="en-US" sz="2400"/>
              <a:t> with negative weights. </a:t>
            </a:r>
          </a:p>
          <a:p>
            <a:pPr>
              <a:lnSpc>
                <a:spcPct val="11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98002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93B4-81A0-0D7D-DC48-46A26D21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Adaboosted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059B9-2E30-451F-B9D7-33DB392AE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adaboost</a:t>
            </a:r>
            <a:r>
              <a:rPr lang="en-US" dirty="0"/>
              <a:t> ensemble ends up:</a:t>
            </a:r>
          </a:p>
          <a:p>
            <a:pPr lvl="1"/>
            <a:r>
              <a:rPr lang="en-US" dirty="0"/>
              <a:t>Creating a series of models, placed in sequence. </a:t>
            </a:r>
          </a:p>
          <a:p>
            <a:pPr lvl="1"/>
            <a:r>
              <a:rPr lang="en-US" dirty="0"/>
              <a:t>Each model </a:t>
            </a:r>
            <a:r>
              <a:rPr lang="en-US" dirty="0" err="1"/>
              <a:t>overweights</a:t>
            </a:r>
            <a:r>
              <a:rPr lang="en-US" dirty="0"/>
              <a:t> whatever was incorrectly predicted before. </a:t>
            </a:r>
          </a:p>
          <a:p>
            <a:pPr lvl="1"/>
            <a:r>
              <a:rPr lang="en-US" dirty="0"/>
              <a:t>Each model gets a score for how well it does – more accuracy, more weight. </a:t>
            </a:r>
          </a:p>
          <a:p>
            <a:r>
              <a:rPr lang="en-US" dirty="0"/>
              <a:t>Predictions are generated by taking the weighted sum. </a:t>
            </a:r>
          </a:p>
        </p:txBody>
      </p:sp>
    </p:spTree>
    <p:extLst>
      <p:ext uri="{BB962C8B-B14F-4D97-AF65-F5344CB8AC3E}">
        <p14:creationId xmlns:p14="http://schemas.microsoft.com/office/powerpoint/2010/main" val="4235007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2685-B74B-2F40-9D8C-C29BB959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F504-1382-EA44-A114-B15E2C94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/>
          <a:lstStyle/>
          <a:p>
            <a:r>
              <a:rPr lang="en-US" dirty="0"/>
              <a:t>Gradient boosting is an ensemble that focuses on loss (residuals) to train the models. </a:t>
            </a:r>
          </a:p>
          <a:p>
            <a:r>
              <a:rPr lang="en-US" dirty="0"/>
              <a:t>The algorithm’s (regression version is easier to picture) process is:</a:t>
            </a:r>
          </a:p>
          <a:p>
            <a:pPr lvl="1"/>
            <a:r>
              <a:rPr lang="en-US" dirty="0"/>
              <a:t>Make initial predictions (this can be a guess). Calculate residuals for each prediction. </a:t>
            </a:r>
          </a:p>
          <a:p>
            <a:pPr lvl="1"/>
            <a:r>
              <a:rPr lang="en-US" b="1" dirty="0"/>
              <a:t>Fit the next model to the residuals </a:t>
            </a:r>
            <a:r>
              <a:rPr lang="en-US" dirty="0"/>
              <a:t>from the previous round. </a:t>
            </a:r>
          </a:p>
          <a:p>
            <a:pPr lvl="1"/>
            <a:r>
              <a:rPr lang="en-US" dirty="0"/>
              <a:t>Repeat until limit or cutoff is reached. </a:t>
            </a:r>
          </a:p>
          <a:p>
            <a:pPr lvl="1"/>
            <a:r>
              <a:rPr lang="en-US" dirty="0"/>
              <a:t>Predictions are incremented by the set of residual predictions:</a:t>
            </a:r>
          </a:p>
          <a:p>
            <a:pPr lvl="2"/>
            <a:r>
              <a:rPr lang="en-CA" dirty="0"/>
              <a:t>y(</a:t>
            </a:r>
            <a:r>
              <a:rPr lang="en-CA" dirty="0" err="1"/>
              <a:t>pred</a:t>
            </a:r>
            <a:r>
              <a:rPr lang="en-CA" dirty="0"/>
              <a:t>) = y1 + (eta * r1) + (eta * r2) + ....... + (eta * </a:t>
            </a:r>
            <a:r>
              <a:rPr lang="en-CA" dirty="0" err="1"/>
              <a:t>rN</a:t>
            </a:r>
            <a:r>
              <a:rPr lang="en-CA" dirty="0"/>
              <a:t>)</a:t>
            </a:r>
          </a:p>
          <a:p>
            <a:r>
              <a:rPr lang="en-US" dirty="0"/>
              <a:t>Result – each subsequent tree “bumps’ a prediction a little closer to the true value. </a:t>
            </a:r>
          </a:p>
          <a:p>
            <a:r>
              <a:rPr lang="en-US" dirty="0"/>
              <a:t>Any differentiable loss function can be gradient boosted. </a:t>
            </a:r>
          </a:p>
        </p:txBody>
      </p:sp>
    </p:spTree>
    <p:extLst>
      <p:ext uri="{BB962C8B-B14F-4D97-AF65-F5344CB8AC3E}">
        <p14:creationId xmlns:p14="http://schemas.microsoft.com/office/powerpoint/2010/main" val="233022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9330-C4A5-4D40-9A9D-83E1F133E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Boosting Ensembles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29856-91F1-BD4F-9F50-9220817C4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17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47CB-FDDF-7842-801B-1A34A510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Make initial Prediction (AVG Target)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2274-6159-7F4C-9129-331C4213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800600"/>
            <a:ext cx="9603275" cy="1252881"/>
          </a:xfrm>
        </p:spPr>
        <p:txBody>
          <a:bodyPr/>
          <a:lstStyle/>
          <a:p>
            <a:r>
              <a:rPr lang="en-US" dirty="0"/>
              <a:t>Note: the starting point is the average of the target value. Like many models this would theoretically work from any starting point, it would just take longer to get there. </a:t>
            </a:r>
          </a:p>
        </p:txBody>
      </p:sp>
      <p:pic>
        <p:nvPicPr>
          <p:cNvPr id="11266" name="Picture 2" descr="image">
            <a:extLst>
              <a:ext uri="{FF2B5EF4-FFF2-40B4-BE49-F238E27FC236}">
                <a16:creationId xmlns:a16="http://schemas.microsoft.com/office/drawing/2014/main" id="{9E2A74CF-C1C7-4E4D-8109-453125201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057400"/>
            <a:ext cx="10642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8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6273-C74D-B04F-BE05-71BC56F6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Calculate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E1FD-7DE1-D44F-BEE0-AB591B25D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image">
            <a:extLst>
              <a:ext uri="{FF2B5EF4-FFF2-40B4-BE49-F238E27FC236}">
                <a16:creationId xmlns:a16="http://schemas.microsoft.com/office/drawing/2014/main" id="{F1188DC5-C16F-0D46-99C9-BFD8AF143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057400"/>
            <a:ext cx="10642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32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751B-550C-964D-A213-D6CA50E4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Create new Model with target as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BA230-9AFF-F544-8516-A9692F41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BE9288-1DFF-0A48-9C2B-A9A5D5CC7376}"/>
              </a:ext>
            </a:extLst>
          </p:cNvPr>
          <p:cNvGrpSpPr/>
          <p:nvPr/>
        </p:nvGrpSpPr>
        <p:grpSpPr>
          <a:xfrm>
            <a:off x="3889829" y="3419939"/>
            <a:ext cx="8309746" cy="3438061"/>
            <a:chOff x="3889829" y="3419939"/>
            <a:chExt cx="8309746" cy="3438061"/>
          </a:xfrm>
        </p:grpSpPr>
        <p:pic>
          <p:nvPicPr>
            <p:cNvPr id="13316" name="Picture 4" descr="image">
              <a:extLst>
                <a:ext uri="{FF2B5EF4-FFF2-40B4-BE49-F238E27FC236}">
                  <a16:creationId xmlns:a16="http://schemas.microsoft.com/office/drawing/2014/main" id="{ED81E880-8369-3E43-A02A-F2355859F5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0" t="9630" r="6747" b="15263"/>
            <a:stretch/>
          </p:blipFill>
          <p:spPr bwMode="auto">
            <a:xfrm>
              <a:off x="3889829" y="3419939"/>
              <a:ext cx="8309746" cy="3438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07FD5B-8248-7844-B05B-E87260A79664}"/>
                </a:ext>
              </a:extLst>
            </p:cNvPr>
            <p:cNvSpPr/>
            <p:nvPr/>
          </p:nvSpPr>
          <p:spPr>
            <a:xfrm>
              <a:off x="4106572" y="6190343"/>
              <a:ext cx="1596571" cy="508000"/>
            </a:xfrm>
            <a:prstGeom prst="rect">
              <a:avLst/>
            </a:prstGeom>
            <a:solidFill>
              <a:srgbClr val="C5D1FF"/>
            </a:solidFill>
            <a:ln>
              <a:solidFill>
                <a:srgbClr val="C5D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8CBEE5-FEAE-8D4B-ABF1-B87B99FFC203}"/>
                </a:ext>
              </a:extLst>
            </p:cNvPr>
            <p:cNvSpPr/>
            <p:nvPr/>
          </p:nvSpPr>
          <p:spPr>
            <a:xfrm>
              <a:off x="6153907" y="6183086"/>
              <a:ext cx="1596571" cy="508000"/>
            </a:xfrm>
            <a:prstGeom prst="rect">
              <a:avLst/>
            </a:prstGeom>
            <a:solidFill>
              <a:srgbClr val="C5D1FF"/>
            </a:solidFill>
            <a:ln>
              <a:solidFill>
                <a:srgbClr val="C5D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901743-83D8-C143-8EB6-2812C4CF8844}"/>
                </a:ext>
              </a:extLst>
            </p:cNvPr>
            <p:cNvSpPr/>
            <p:nvPr/>
          </p:nvSpPr>
          <p:spPr>
            <a:xfrm>
              <a:off x="8082156" y="6183086"/>
              <a:ext cx="1596571" cy="508000"/>
            </a:xfrm>
            <a:prstGeom prst="rect">
              <a:avLst/>
            </a:prstGeom>
            <a:solidFill>
              <a:srgbClr val="C5D1FF"/>
            </a:solidFill>
            <a:ln>
              <a:solidFill>
                <a:srgbClr val="C5D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37B716-86A4-2043-9EF7-17924A579806}"/>
                </a:ext>
              </a:extLst>
            </p:cNvPr>
            <p:cNvSpPr/>
            <p:nvPr/>
          </p:nvSpPr>
          <p:spPr>
            <a:xfrm>
              <a:off x="10199448" y="6183086"/>
              <a:ext cx="1596571" cy="508000"/>
            </a:xfrm>
            <a:prstGeom prst="rect">
              <a:avLst/>
            </a:prstGeom>
            <a:solidFill>
              <a:srgbClr val="C5D1FF"/>
            </a:solidFill>
            <a:ln>
              <a:solidFill>
                <a:srgbClr val="C5D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314" name="Picture 2" descr="image">
            <a:extLst>
              <a:ext uri="{FF2B5EF4-FFF2-40B4-BE49-F238E27FC236}">
                <a16:creationId xmlns:a16="http://schemas.microsoft.com/office/drawing/2014/main" id="{3C50D464-DAE0-284B-B7FA-6BCFCEE1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661" y="1848818"/>
            <a:ext cx="6923951" cy="22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939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A0BD-3018-DB47-9E05-5D6500DB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Update Predictions and new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8630-1C46-E349-851F-F9185A78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image">
            <a:extLst>
              <a:ext uri="{FF2B5EF4-FFF2-40B4-BE49-F238E27FC236}">
                <a16:creationId xmlns:a16="http://schemas.microsoft.com/office/drawing/2014/main" id="{59B09A64-FD9F-6C44-8E3D-D36F7F344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120900"/>
            <a:ext cx="11836400" cy="4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A55327-0691-ED1F-ED3A-13E4727A94D0}"/>
              </a:ext>
            </a:extLst>
          </p:cNvPr>
          <p:cNvSpPr txBox="1"/>
          <p:nvPr/>
        </p:nvSpPr>
        <p:spPr>
          <a:xfrm>
            <a:off x="1951463" y="5733491"/>
            <a:ext cx="3546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LR is the learning rate, which controls the size of the jump between each model. </a:t>
            </a:r>
          </a:p>
        </p:txBody>
      </p:sp>
    </p:spTree>
    <p:extLst>
      <p:ext uri="{BB962C8B-B14F-4D97-AF65-F5344CB8AC3E}">
        <p14:creationId xmlns:p14="http://schemas.microsoft.com/office/powerpoint/2010/main" val="3681913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3744-FB34-2A41-9E7B-2B576461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Fit new model on new Residuals, 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E999-E727-404A-8D99-822ECC5B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510AE-8460-F344-8A95-E240950C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571"/>
            <a:ext cx="12192000" cy="21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97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F6DA-EC3B-0641-A25C-0BAE26E7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9D9B-87CE-AD4A-A95D-74756B575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D6B650-29DA-F94A-BAB9-20A396C03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0"/>
            <a:ext cx="10123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79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096F-A097-CD41-9391-952D94C7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D453-3A75-3A4F-829D-5E060093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BD65F5-5358-3C43-B9E1-836846BD383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122" name="Picture 2" descr="Gradient Boosting Machine | Gradient Boosting Machine for Data Science">
              <a:extLst>
                <a:ext uri="{FF2B5EF4-FFF2-40B4-BE49-F238E27FC236}">
                  <a16:creationId xmlns:a16="http://schemas.microsoft.com/office/drawing/2014/main" id="{33B5B721-2577-594D-B2FA-3E9BEF201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F5F122-4AD8-4449-B5D7-1837DE618670}"/>
                </a:ext>
              </a:extLst>
            </p:cNvPr>
            <p:cNvSpPr/>
            <p:nvPr/>
          </p:nvSpPr>
          <p:spPr>
            <a:xfrm>
              <a:off x="4175688" y="2658273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43506-4D8C-B44B-A9E8-D922AB0B5B9E}"/>
                </a:ext>
              </a:extLst>
            </p:cNvPr>
            <p:cNvSpPr/>
            <p:nvPr/>
          </p:nvSpPr>
          <p:spPr>
            <a:xfrm>
              <a:off x="6096000" y="3345932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0ECAD2-EFF2-5743-A2D0-45492F4F7C92}"/>
                </a:ext>
              </a:extLst>
            </p:cNvPr>
            <p:cNvSpPr/>
            <p:nvPr/>
          </p:nvSpPr>
          <p:spPr>
            <a:xfrm>
              <a:off x="8420586" y="4182273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6CA325-F19D-A246-8360-E5F1C7288C23}"/>
                </a:ext>
              </a:extLst>
            </p:cNvPr>
            <p:cNvSpPr/>
            <p:nvPr/>
          </p:nvSpPr>
          <p:spPr>
            <a:xfrm>
              <a:off x="10740039" y="5663918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946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1305-7727-C3FE-C01D-6DFAA4F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AEE70-F5DC-6BE3-6A90-BAFB43F2D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699E1-6E7F-29CF-F9BF-5521850D9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86" y="352696"/>
            <a:ext cx="6539814" cy="6505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C8B92-4458-77BE-92C0-1A3946ADA7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0" r="3992"/>
          <a:stretch/>
        </p:blipFill>
        <p:spPr>
          <a:xfrm>
            <a:off x="-16955" y="1122884"/>
            <a:ext cx="6270171" cy="523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48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85CB-DAA7-6442-B4F9-7BE26149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FB0F-93B1-E547-83A3-01BB0285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651EF-B499-FA4C-9A10-26BADAE8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637" y="287"/>
            <a:ext cx="6720725" cy="68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92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F59C-281E-5F10-4E1A-3E2A0BF7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Magic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FB0F-8D09-D08E-B8A2-A77F0D0A7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3528215"/>
          </a:xfrm>
        </p:spPr>
        <p:txBody>
          <a:bodyPr/>
          <a:lstStyle/>
          <a:p>
            <a:r>
              <a:rPr lang="en-US" dirty="0"/>
              <a:t>Gradient boosted models generally perform very well. </a:t>
            </a:r>
          </a:p>
          <a:p>
            <a:r>
              <a:rPr lang="en-US" dirty="0"/>
              <a:t>Each new model in the ensemble is fitted to correct whatever problems the model has at that moment, without hurting the things the ensemble does well. </a:t>
            </a:r>
          </a:p>
          <a:p>
            <a:r>
              <a:rPr lang="en-US" dirty="0"/>
              <a:t>This allows for:</a:t>
            </a:r>
          </a:p>
          <a:p>
            <a:pPr lvl="1"/>
            <a:r>
              <a:rPr lang="en-US" dirty="0"/>
              <a:t>Lots of learning by the model to happen (reduce bias error). </a:t>
            </a:r>
          </a:p>
          <a:p>
            <a:pPr lvl="1"/>
            <a:r>
              <a:rPr lang="en-US" dirty="0"/>
              <a:t>Not overfit, because it’s only acting on the errors (prevent the introduction of variance error).</a:t>
            </a:r>
          </a:p>
        </p:txBody>
      </p:sp>
    </p:spTree>
    <p:extLst>
      <p:ext uri="{BB962C8B-B14F-4D97-AF65-F5344CB8AC3E}">
        <p14:creationId xmlns:p14="http://schemas.microsoft.com/office/powerpoint/2010/main" val="111066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919C-510F-A81C-2190-A91B7D28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Forests and Ensembles…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D7E3-E013-3B97-17E8-C9DA00CA6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andom Forest Classifier using Scikit-learn - GeeksforGeeks">
            <a:extLst>
              <a:ext uri="{FF2B5EF4-FFF2-40B4-BE49-F238E27FC236}">
                <a16:creationId xmlns:a16="http://schemas.microsoft.com/office/drawing/2014/main" id="{6C638949-93E5-1C98-9560-ABDBD25C7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8"/>
          <a:stretch/>
        </p:blipFill>
        <p:spPr bwMode="auto">
          <a:xfrm>
            <a:off x="1016000" y="2015732"/>
            <a:ext cx="10160000" cy="472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78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4B30-6FC5-6B4B-8B10-45FE64DA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– E</a:t>
            </a:r>
            <a:r>
              <a:rPr lang="en-US" sz="6700" dirty="0"/>
              <a:t>x</a:t>
            </a:r>
            <a:r>
              <a:rPr lang="en-US" dirty="0"/>
              <a:t>treme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CAFD-2A7C-8147-85A7-D2AD8E9B8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3" y="1853754"/>
            <a:ext cx="10287000" cy="419972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XGboost</a:t>
            </a:r>
            <a:r>
              <a:rPr lang="en-US" dirty="0"/>
              <a:t> is one of the current “champions” of non-neural network algorithms. </a:t>
            </a:r>
          </a:p>
          <a:p>
            <a:pPr lvl="1"/>
            <a:r>
              <a:rPr lang="en-US" dirty="0" err="1"/>
              <a:t>LightGBM</a:t>
            </a:r>
            <a:r>
              <a:rPr lang="en-US" dirty="0"/>
              <a:t> (by MS) is similar to </a:t>
            </a:r>
            <a:r>
              <a:rPr lang="en-US" dirty="0" err="1"/>
              <a:t>xgboost</a:t>
            </a:r>
            <a:r>
              <a:rPr lang="en-US" dirty="0"/>
              <a:t>, but often even faster. Trees get deeper. </a:t>
            </a:r>
          </a:p>
          <a:p>
            <a:pPr lvl="1"/>
            <a:r>
              <a:rPr lang="en-US" dirty="0" err="1"/>
              <a:t>HistGradientBoosting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r>
              <a:rPr lang="en-US" dirty="0"/>
              <a:t> is similar to </a:t>
            </a:r>
            <a:r>
              <a:rPr lang="en-US" dirty="0" err="1"/>
              <a:t>LightGBM</a:t>
            </a:r>
            <a:r>
              <a:rPr lang="en-US" dirty="0"/>
              <a:t>. </a:t>
            </a:r>
          </a:p>
          <a:p>
            <a:r>
              <a:rPr lang="en-US" dirty="0"/>
              <a:t>New – only developed in 2014. Mostly by one dude!</a:t>
            </a:r>
          </a:p>
          <a:p>
            <a:r>
              <a:rPr lang="en-US" dirty="0"/>
              <a:t>Applies many tricks/optimizations to gradient boosting. </a:t>
            </a:r>
          </a:p>
          <a:p>
            <a:pPr lvl="1"/>
            <a:r>
              <a:rPr lang="en-US" dirty="0"/>
              <a:t>Parallelized and written to optimally utilize hardware for speed. </a:t>
            </a:r>
          </a:p>
          <a:p>
            <a:pPr lvl="1"/>
            <a:r>
              <a:rPr lang="en-US" dirty="0"/>
              <a:t>Built in cross validation and regularization. </a:t>
            </a:r>
          </a:p>
          <a:p>
            <a:pPr lvl="1"/>
            <a:r>
              <a:rPr lang="en-US" dirty="0"/>
              <a:t>Handles sparse or dense data by default, as well as data that is too large for memory. </a:t>
            </a:r>
          </a:p>
          <a:p>
            <a:pPr lvl="1"/>
            <a:r>
              <a:rPr lang="en-US" dirty="0"/>
              <a:t>Revised methods to efficiently find internal calculations like tree split points. </a:t>
            </a:r>
          </a:p>
          <a:p>
            <a:r>
              <a:rPr lang="en-US" dirty="0"/>
              <a:t>Effectively – gradient boosting + all the “extra stuff” that can make algorithms faster and better. </a:t>
            </a:r>
          </a:p>
        </p:txBody>
      </p:sp>
    </p:spTree>
    <p:extLst>
      <p:ext uri="{BB962C8B-B14F-4D97-AF65-F5344CB8AC3E}">
        <p14:creationId xmlns:p14="http://schemas.microsoft.com/office/powerpoint/2010/main" val="763310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0CAF-C52B-F00F-980D-E97D55A1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8A39-B073-51F5-5315-9D0C81A5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XGBoost (Extreme Gradient Boosting) in Machine Learning | by Abhishek Shah  | Medium">
            <a:extLst>
              <a:ext uri="{FF2B5EF4-FFF2-40B4-BE49-F238E27FC236}">
                <a16:creationId xmlns:a16="http://schemas.microsoft.com/office/drawing/2014/main" id="{327D153B-B6B9-7D0A-1268-679D93C98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550"/>
            <a:ext cx="12192000" cy="61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854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C898-8CE1-1D2F-0F25-527F0378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Oddities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948C-1A78-23DC-EC4F-37084D231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and similar models excel over the “pure” gradient boost due to optimizations. </a:t>
            </a:r>
          </a:p>
          <a:p>
            <a:r>
              <a:rPr lang="en-US" dirty="0"/>
              <a:t>Exist both to better utilize hardware and make calculations faster, e.g.:</a:t>
            </a:r>
          </a:p>
          <a:p>
            <a:pPr lvl="1"/>
            <a:r>
              <a:rPr lang="en-US" dirty="0"/>
              <a:t>Uses “</a:t>
            </a:r>
            <a:r>
              <a:rPr lang="en-US" dirty="0" err="1"/>
              <a:t>max_depth</a:t>
            </a:r>
            <a:r>
              <a:rPr lang="en-US" dirty="0"/>
              <a:t>” in place of criterion (</a:t>
            </a:r>
            <a:r>
              <a:rPr lang="en-US" dirty="0" err="1"/>
              <a:t>gini</a:t>
            </a:r>
            <a:r>
              <a:rPr lang="en-US" dirty="0"/>
              <a:t>/entropy) for some calculations like stopping criteria. </a:t>
            </a:r>
          </a:p>
          <a:p>
            <a:pPr lvl="1"/>
            <a:r>
              <a:rPr lang="en-US" dirty="0"/>
              <a:t>Calculates imputation internally based on training loss. </a:t>
            </a:r>
          </a:p>
          <a:p>
            <a:pPr lvl="1"/>
            <a:r>
              <a:rPr lang="en-US" dirty="0"/>
              <a:t>Parts of the algorithm that can be parallelized are, aggressively. </a:t>
            </a:r>
          </a:p>
          <a:p>
            <a:pPr lvl="1"/>
            <a:r>
              <a:rPr lang="en-US" dirty="0"/>
              <a:t>Manages cache and memory to prevent memory related slowdowns. </a:t>
            </a:r>
          </a:p>
          <a:p>
            <a:r>
              <a:rPr lang="en-US" dirty="0"/>
              <a:t>Small improvements can yield massive differences, as large datasets require lots of calculations. </a:t>
            </a:r>
          </a:p>
          <a:p>
            <a:pPr lvl="1"/>
            <a:r>
              <a:rPr lang="en-US" dirty="0"/>
              <a:t>Faster executions allow for more experiments for optimization.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79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0E8D-3DF8-F34F-8FD2-602F9A93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Ensembles - 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789D-FE7B-3A46-AF9F-F6348271B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0568"/>
          </a:xfrm>
        </p:spPr>
        <p:txBody>
          <a:bodyPr>
            <a:normAutofit/>
          </a:bodyPr>
          <a:lstStyle/>
          <a:p>
            <a:r>
              <a:rPr lang="en-US" dirty="0"/>
              <a:t>Stacking is an ensemble technique that uses another model that is used to do the “blending” step for the final predictions. </a:t>
            </a:r>
          </a:p>
          <a:p>
            <a:pPr lvl="1"/>
            <a:r>
              <a:rPr lang="en-US" dirty="0"/>
              <a:t>I.e. rather than taking a “vote” of all the predictions like one would for a random forest classification, those predictions are the feature set of another model (e.g. log. reg.)</a:t>
            </a:r>
          </a:p>
          <a:p>
            <a:r>
              <a:rPr lang="en-US" dirty="0"/>
              <a:t>The stacking model is setup as:</a:t>
            </a:r>
          </a:p>
          <a:p>
            <a:pPr lvl="1"/>
            <a:r>
              <a:rPr lang="en-US" dirty="0"/>
              <a:t>Y = final prediction being made. </a:t>
            </a:r>
          </a:p>
          <a:p>
            <a:pPr lvl="1"/>
            <a:r>
              <a:rPr lang="en-US" dirty="0"/>
              <a:t>X = feature set made of each estimator’s individual prediction. </a:t>
            </a:r>
          </a:p>
          <a:p>
            <a:r>
              <a:rPr lang="en-US" dirty="0"/>
              <a:t>Stacking tends to increase performance on average, but it is often slow. </a:t>
            </a:r>
          </a:p>
          <a:p>
            <a:pPr lvl="1"/>
            <a:r>
              <a:rPr lang="en-US" dirty="0"/>
              <a:t>Generally, reduces variance. </a:t>
            </a:r>
          </a:p>
          <a:p>
            <a:r>
              <a:rPr lang="en-US" dirty="0"/>
              <a:t>If we have enough data, a neural network can likely learn what the stack is doing, better.</a:t>
            </a:r>
          </a:p>
        </p:txBody>
      </p:sp>
    </p:spTree>
    <p:extLst>
      <p:ext uri="{BB962C8B-B14F-4D97-AF65-F5344CB8AC3E}">
        <p14:creationId xmlns:p14="http://schemas.microsoft.com/office/powerpoint/2010/main" val="3393901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FB89-E580-084A-ADA5-97F2DEE3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461A8-3A03-174D-B0DD-22B5D345C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meta+classifier+machine+learning cheap buy online">
            <a:extLst>
              <a:ext uri="{FF2B5EF4-FFF2-40B4-BE49-F238E27FC236}">
                <a16:creationId xmlns:a16="http://schemas.microsoft.com/office/drawing/2014/main" id="{61F4A8AF-344F-E945-ABA5-9218DC6F4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8"/>
          <a:stretch/>
        </p:blipFill>
        <p:spPr bwMode="auto">
          <a:xfrm>
            <a:off x="2213882" y="-19768"/>
            <a:ext cx="7764236" cy="686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19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BE52-5274-FC4D-BF51-A5E7CE44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434A-3946-BA43-9CD6-AD729E11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3" y="1853754"/>
            <a:ext cx="9786552" cy="4199727"/>
          </a:xfrm>
        </p:spPr>
        <p:txBody>
          <a:bodyPr/>
          <a:lstStyle/>
          <a:p>
            <a:r>
              <a:rPr lang="en-US" dirty="0"/>
              <a:t>Boosting is extremely effective – boosted trees are the best overall models in many cases. </a:t>
            </a:r>
          </a:p>
          <a:p>
            <a:pPr lvl="1"/>
            <a:r>
              <a:rPr lang="en-US" dirty="0"/>
              <a:t>Weak learners prevent excessive overfitting. </a:t>
            </a:r>
          </a:p>
          <a:p>
            <a:pPr lvl="1"/>
            <a:r>
              <a:rPr lang="en-US" dirty="0"/>
              <a:t>Multiple learners and weighting allow for good fitting, and not underfitting. 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(and competitors) incorporate a suite of optimizations to maximize performance. </a:t>
            </a:r>
          </a:p>
          <a:p>
            <a:pPr lvl="1"/>
            <a:r>
              <a:rPr lang="en-US" b="1" dirty="0"/>
              <a:t>Rule of Thumb:</a:t>
            </a:r>
            <a:r>
              <a:rPr lang="en-US" dirty="0"/>
              <a:t> Smaller/structured -&gt; </a:t>
            </a:r>
            <a:r>
              <a:rPr lang="en-US" dirty="0" err="1"/>
              <a:t>xgboost</a:t>
            </a:r>
            <a:r>
              <a:rPr lang="en-US" dirty="0"/>
              <a:t>/</a:t>
            </a:r>
            <a:r>
              <a:rPr lang="en-US" dirty="0" err="1"/>
              <a:t>lgbm</a:t>
            </a:r>
            <a:r>
              <a:rPr lang="en-US" dirty="0"/>
              <a:t>. Larger/unstructured -&gt; neural network. </a:t>
            </a:r>
          </a:p>
          <a:p>
            <a:r>
              <a:rPr lang="en-US" dirty="0"/>
              <a:t>Are less parallelizable, due to sequential calculations, than other models. </a:t>
            </a:r>
          </a:p>
          <a:p>
            <a:pPr lvl="1"/>
            <a:r>
              <a:rPr lang="en-US" dirty="0"/>
              <a:t>Partially mitigated by </a:t>
            </a:r>
            <a:r>
              <a:rPr lang="en-US" dirty="0" err="1"/>
              <a:t>xgboost</a:t>
            </a:r>
            <a:r>
              <a:rPr lang="en-US" dirty="0"/>
              <a:t>/</a:t>
            </a:r>
            <a:r>
              <a:rPr lang="en-US" dirty="0" err="1"/>
              <a:t>lgbm</a:t>
            </a:r>
            <a:r>
              <a:rPr lang="en-US" dirty="0"/>
              <a:t>. </a:t>
            </a:r>
          </a:p>
          <a:p>
            <a:r>
              <a:rPr lang="en-US" dirty="0"/>
              <a:t>Going forward, the concept for boosting is similar-</a:t>
            </a:r>
            <a:r>
              <a:rPr lang="en-US" dirty="0" err="1"/>
              <a:t>ish</a:t>
            </a:r>
            <a:r>
              <a:rPr lang="en-US" dirty="0"/>
              <a:t> in a way to neural networks. </a:t>
            </a:r>
          </a:p>
          <a:p>
            <a:pPr lvl="1"/>
            <a:r>
              <a:rPr lang="en-US" dirty="0"/>
              <a:t>Each model in boosting expands the capacity of the model to fit data. </a:t>
            </a:r>
          </a:p>
          <a:p>
            <a:pPr lvl="1"/>
            <a:r>
              <a:rPr lang="en-US" dirty="0"/>
              <a:t>Each layer in a neural network expands the capacity of the model to fit data. </a:t>
            </a:r>
          </a:p>
        </p:txBody>
      </p:sp>
    </p:spTree>
    <p:extLst>
      <p:ext uri="{BB962C8B-B14F-4D97-AF65-F5344CB8AC3E}">
        <p14:creationId xmlns:p14="http://schemas.microsoft.com/office/powerpoint/2010/main" val="1515088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02AA-7E50-5F96-25CC-083813B5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Step-By-Step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605F-2928-B585-1B8D-7D567FC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5717267" cy="42736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model starts with an estimate of the mean, for all records. In this case it is 10. </a:t>
            </a:r>
          </a:p>
          <a:p>
            <a:r>
              <a:rPr lang="en-US" dirty="0"/>
              <a:t>The first model in the ensemble is fitted:</a:t>
            </a:r>
          </a:p>
          <a:p>
            <a:pPr lvl="1"/>
            <a:r>
              <a:rPr lang="en-US" dirty="0"/>
              <a:t>Assume this one is only 2 layers deep – 1 split. </a:t>
            </a:r>
          </a:p>
          <a:p>
            <a:pPr lvl="1"/>
            <a:r>
              <a:rPr lang="en-US" dirty="0"/>
              <a:t>Real ones are normally 3 levels, so 8 nodes. </a:t>
            </a:r>
          </a:p>
          <a:p>
            <a:r>
              <a:rPr lang="en-US" dirty="0"/>
              <a:t>The split is at X = 50:</a:t>
            </a:r>
          </a:p>
          <a:p>
            <a:pPr lvl="1"/>
            <a:r>
              <a:rPr lang="en-US" dirty="0"/>
              <a:t>If above 50, add ~5. </a:t>
            </a:r>
          </a:p>
          <a:p>
            <a:pPr lvl="1"/>
            <a:r>
              <a:rPr lang="en-US" dirty="0"/>
              <a:t>If below 50, subtract ~5. </a:t>
            </a:r>
          </a:p>
          <a:p>
            <a:r>
              <a:rPr lang="en-US" dirty="0"/>
              <a:t>Now the prediction is 10 + the adjustment. </a:t>
            </a:r>
          </a:p>
          <a:p>
            <a:pPr lvl="1"/>
            <a:r>
              <a:rPr lang="en-US" dirty="0"/>
              <a:t>+/- 5 depending on which side of 50 it is. </a:t>
            </a:r>
          </a:p>
          <a:p>
            <a:pPr lvl="1"/>
            <a:r>
              <a:rPr lang="en-US" dirty="0"/>
              <a:t>This “bumps” the model closer to the data…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0282E-7EC4-9B40-2A48-64C6F876A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0" r="3992"/>
          <a:stretch/>
        </p:blipFill>
        <p:spPr>
          <a:xfrm>
            <a:off x="5717267" y="1433296"/>
            <a:ext cx="6474734" cy="542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28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CC49-BB29-35AC-1C82-E7CA2888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Next Step…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5FAA-3D40-A7E9-9FBD-C014098A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4"/>
            <a:ext cx="5916183" cy="4037747"/>
          </a:xfrm>
        </p:spPr>
        <p:txBody>
          <a:bodyPr>
            <a:normAutofit/>
          </a:bodyPr>
          <a:lstStyle/>
          <a:p>
            <a:r>
              <a:rPr lang="en-US" dirty="0"/>
              <a:t>Now the new residuals are calculated from the original residuals from last round. </a:t>
            </a:r>
          </a:p>
          <a:p>
            <a:r>
              <a:rPr lang="en-US" dirty="0"/>
              <a:t>Assume the split here is at  </a:t>
            </a:r>
            <a:r>
              <a:rPr lang="en-US" dirty="0" err="1"/>
              <a:t>apx</a:t>
            </a:r>
            <a:r>
              <a:rPr lang="en-US" dirty="0"/>
              <a:t>. X=5. </a:t>
            </a:r>
          </a:p>
          <a:p>
            <a:pPr lvl="1"/>
            <a:r>
              <a:rPr lang="en-US" dirty="0"/>
              <a:t>If &lt; 5, then subtract 10. </a:t>
            </a:r>
          </a:p>
          <a:p>
            <a:pPr lvl="1"/>
            <a:r>
              <a:rPr lang="en-US" dirty="0"/>
              <a:t>If &gt;5, then add nothing. </a:t>
            </a:r>
          </a:p>
          <a:p>
            <a:r>
              <a:rPr lang="en-US" dirty="0"/>
              <a:t>The prediction is now 10 (the mean):</a:t>
            </a:r>
          </a:p>
          <a:p>
            <a:pPr lvl="1"/>
            <a:r>
              <a:rPr lang="en-US" dirty="0"/>
              <a:t>+ 5 if &lt; 50, -5 if more than 50. </a:t>
            </a:r>
          </a:p>
          <a:p>
            <a:pPr lvl="1"/>
            <a:r>
              <a:rPr lang="en-US" dirty="0"/>
              <a:t>-10 if &lt; 5, +0 if more than 5.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88BC0-5D78-C7A6-D96B-22AF4374A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0" r="3992"/>
          <a:stretch/>
        </p:blipFill>
        <p:spPr>
          <a:xfrm>
            <a:off x="5916183" y="1553634"/>
            <a:ext cx="6331101" cy="53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34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787E-7185-6634-7747-D1DC32D1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One More Step…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C6BB-BD49-D8FC-8D5F-83FEEB0B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5299537" cy="4199727"/>
          </a:xfrm>
        </p:spPr>
        <p:txBody>
          <a:bodyPr>
            <a:normAutofit/>
          </a:bodyPr>
          <a:lstStyle/>
          <a:p>
            <a:r>
              <a:rPr lang="en-US" dirty="0"/>
              <a:t>Measure the residuals of residuals again…</a:t>
            </a:r>
          </a:p>
          <a:p>
            <a:r>
              <a:rPr lang="en-US" dirty="0"/>
              <a:t>Suppose the next split is at x=30:</a:t>
            </a:r>
          </a:p>
          <a:p>
            <a:pPr lvl="1"/>
            <a:r>
              <a:rPr lang="en-US" dirty="0"/>
              <a:t>If &lt; 30, +2.5 </a:t>
            </a:r>
          </a:p>
          <a:p>
            <a:pPr lvl="1"/>
            <a:r>
              <a:rPr lang="en-US" dirty="0"/>
              <a:t>If &lt;30, -2.5</a:t>
            </a:r>
          </a:p>
          <a:p>
            <a:r>
              <a:rPr lang="en-US" dirty="0"/>
              <a:t>This adjustment is chained onto the prediction.</a:t>
            </a:r>
          </a:p>
          <a:p>
            <a:r>
              <a:rPr lang="en-US" dirty="0"/>
              <a:t>We end up with a series of adjustments from the mean, each conditional on the X values.</a:t>
            </a:r>
          </a:p>
          <a:p>
            <a:pPr lvl="1"/>
            <a:r>
              <a:rPr lang="en-US" dirty="0"/>
              <a:t>The naïve prediction is just the mean. </a:t>
            </a:r>
          </a:p>
          <a:p>
            <a:pPr lvl="1"/>
            <a:r>
              <a:rPr lang="en-US" dirty="0"/>
              <a:t>Each model’s correction fits the data better.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4B139-6755-71EE-71C9-5484AE3E9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537" y="0"/>
            <a:ext cx="6892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71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6325-4834-B37B-51FE-823DCFEE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2404-D5E3-04E9-A92A-309EF477D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973" y="1853754"/>
            <a:ext cx="5086027" cy="42503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models apply their corrections in series. </a:t>
            </a:r>
          </a:p>
          <a:p>
            <a:pPr lvl="1"/>
            <a:r>
              <a:rPr lang="en-US" dirty="0"/>
              <a:t>Start with mean, then adjust with each model. </a:t>
            </a:r>
          </a:p>
          <a:p>
            <a:r>
              <a:rPr lang="en-US" dirty="0"/>
              <a:t>Because models are based on residuals, they only act where there is a miss. </a:t>
            </a:r>
          </a:p>
          <a:p>
            <a:pPr lvl="1"/>
            <a:r>
              <a:rPr lang="en-US" dirty="0"/>
              <a:t>Limits overfitting as good fits are unchanged.</a:t>
            </a:r>
          </a:p>
          <a:p>
            <a:pPr lvl="1"/>
            <a:r>
              <a:rPr lang="en-US" dirty="0"/>
              <a:t>Allows good fits, as the model can adapt to the training data well, like any tree. </a:t>
            </a:r>
          </a:p>
          <a:p>
            <a:r>
              <a:rPr lang="en-US" dirty="0"/>
              <a:t>Model’s complexity comes from multiple trees instead of one large one. </a:t>
            </a:r>
          </a:p>
          <a:p>
            <a:pPr lvl="1"/>
            <a:r>
              <a:rPr lang="en-US" dirty="0"/>
              <a:t>Easy parts are ‘solved’ by a simple tree. </a:t>
            </a:r>
          </a:p>
          <a:p>
            <a:pPr lvl="1"/>
            <a:r>
              <a:rPr lang="en-US" dirty="0"/>
              <a:t>Each model corrects prior misses.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E9B92D-D6B0-6EEC-E8F1-D8E58DF63483}"/>
              </a:ext>
            </a:extLst>
          </p:cNvPr>
          <p:cNvGrpSpPr/>
          <p:nvPr/>
        </p:nvGrpSpPr>
        <p:grpSpPr>
          <a:xfrm>
            <a:off x="0" y="1934645"/>
            <a:ext cx="7105973" cy="4250351"/>
            <a:chOff x="0" y="0"/>
            <a:chExt cx="12192000" cy="6858000"/>
          </a:xfrm>
        </p:grpSpPr>
        <p:pic>
          <p:nvPicPr>
            <p:cNvPr id="5" name="Picture 2" descr="Gradient Boosting Machine | Gradient Boosting Machine for Data Science">
              <a:extLst>
                <a:ext uri="{FF2B5EF4-FFF2-40B4-BE49-F238E27FC236}">
                  <a16:creationId xmlns:a16="http://schemas.microsoft.com/office/drawing/2014/main" id="{36FE8B24-65A2-CA25-C082-C9A0F6069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B67322-F8B0-E5B1-503F-33E9978F6C00}"/>
                </a:ext>
              </a:extLst>
            </p:cNvPr>
            <p:cNvSpPr/>
            <p:nvPr/>
          </p:nvSpPr>
          <p:spPr>
            <a:xfrm>
              <a:off x="4175688" y="2658273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C6411C-EA5F-7CE9-748D-8B9355D7917C}"/>
                </a:ext>
              </a:extLst>
            </p:cNvPr>
            <p:cNvSpPr/>
            <p:nvPr/>
          </p:nvSpPr>
          <p:spPr>
            <a:xfrm>
              <a:off x="6096000" y="3345932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F2524E-95EC-1D0B-07E3-D76DE9FF7A25}"/>
                </a:ext>
              </a:extLst>
            </p:cNvPr>
            <p:cNvSpPr/>
            <p:nvPr/>
          </p:nvSpPr>
          <p:spPr>
            <a:xfrm>
              <a:off x="8420586" y="4182273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6B6DD5-83B0-DC40-B6A8-AB837D03E8B4}"/>
                </a:ext>
              </a:extLst>
            </p:cNvPr>
            <p:cNvSpPr/>
            <p:nvPr/>
          </p:nvSpPr>
          <p:spPr>
            <a:xfrm>
              <a:off x="10740039" y="5663918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134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1FAC-8BCC-B93F-D2EB-3AADF9F7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87" y="804519"/>
            <a:ext cx="4982667" cy="1049235"/>
          </a:xfrm>
        </p:spPr>
        <p:txBody>
          <a:bodyPr/>
          <a:lstStyle/>
          <a:p>
            <a:r>
              <a:rPr lang="en-US" dirty="0"/>
              <a:t>Bagging and 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4932-43DB-565F-7FEF-D4188C6DA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187" y="1853754"/>
            <a:ext cx="6119813" cy="4324977"/>
          </a:xfrm>
        </p:spPr>
        <p:txBody>
          <a:bodyPr>
            <a:normAutofit/>
          </a:bodyPr>
          <a:lstStyle/>
          <a:p>
            <a:r>
              <a:rPr lang="en-US" sz="2400" dirty="0"/>
              <a:t>Fights overfitting with models that are prone to be overfit, like a tree. </a:t>
            </a:r>
          </a:p>
          <a:p>
            <a:pPr lvl="1"/>
            <a:r>
              <a:rPr lang="en-US" sz="2200" dirty="0"/>
              <a:t>Trees will grow to perfection on training data without limits to their growth. </a:t>
            </a:r>
          </a:p>
          <a:p>
            <a:r>
              <a:rPr lang="en-US" sz="2400" dirty="0"/>
              <a:t>Bootstraps training datasets. </a:t>
            </a:r>
          </a:p>
          <a:p>
            <a:pPr lvl="1"/>
            <a:r>
              <a:rPr lang="en-US" sz="2000" dirty="0"/>
              <a:t>Each row of data will only be in some models. </a:t>
            </a:r>
          </a:p>
          <a:p>
            <a:pPr lvl="1"/>
            <a:r>
              <a:rPr lang="en-US" sz="2000" dirty="0"/>
              <a:t>Each feature may also only be in some models. </a:t>
            </a:r>
          </a:p>
          <a:p>
            <a:r>
              <a:rPr lang="en-US" sz="2400" dirty="0"/>
              <a:t>Combines all models to predict. </a:t>
            </a:r>
          </a:p>
        </p:txBody>
      </p:sp>
      <p:pic>
        <p:nvPicPr>
          <p:cNvPr id="2050" name="Picture 2" descr="Bootstrap aggregation, or the Bagging technique (Lan 2017) | Download  Scientific Diagram">
            <a:extLst>
              <a:ext uri="{FF2B5EF4-FFF2-40B4-BE49-F238E27FC236}">
                <a16:creationId xmlns:a16="http://schemas.microsoft.com/office/drawing/2014/main" id="{ABEDEFEE-7DA7-55B6-4A0B-C11FF9A0B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72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3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E768-77C4-9245-BBBE-EA31F326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vs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DCE0-1413-5040-8818-655EEFA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Remember – ensembles are models made of several models combined together. </a:t>
            </a:r>
          </a:p>
          <a:p>
            <a:r>
              <a:rPr lang="en-US" dirty="0"/>
              <a:t>Early in the semester we looked at some ensembles – bagging:</a:t>
            </a:r>
          </a:p>
          <a:p>
            <a:pPr lvl="1"/>
            <a:r>
              <a:rPr lang="en-US" dirty="0"/>
              <a:t>E.g. Random forest.</a:t>
            </a:r>
          </a:p>
          <a:p>
            <a:pPr lvl="1"/>
            <a:r>
              <a:rPr lang="en-US" dirty="0"/>
              <a:t>Employed many models in parallel, “averaged” their predictions to make final prediction. </a:t>
            </a:r>
          </a:p>
          <a:p>
            <a:pPr lvl="1"/>
            <a:r>
              <a:rPr lang="en-US" dirty="0"/>
              <a:t>Generally outperforms individual models, particularly in preventing overfitting (var error). </a:t>
            </a:r>
          </a:p>
          <a:p>
            <a:pPr lvl="1"/>
            <a:r>
              <a:rPr lang="en-US" dirty="0"/>
              <a:t>Each individual model runs independent of the others – can be parallelized. </a:t>
            </a:r>
          </a:p>
          <a:p>
            <a:r>
              <a:rPr lang="en-US" dirty="0"/>
              <a:t>Another ensemble technique is boosting:</a:t>
            </a:r>
          </a:p>
          <a:p>
            <a:pPr lvl="1"/>
            <a:r>
              <a:rPr lang="en-US" dirty="0"/>
              <a:t>Multiple copies of a model used. </a:t>
            </a:r>
          </a:p>
          <a:p>
            <a:pPr lvl="1"/>
            <a:r>
              <a:rPr lang="en-US" dirty="0"/>
              <a:t>Results of one model are used to improve the next, sequentially. </a:t>
            </a:r>
          </a:p>
          <a:p>
            <a:pPr lvl="1"/>
            <a:r>
              <a:rPr lang="en-US" dirty="0"/>
              <a:t>Utilizes weak learners, like 1 or 2 layer trees. </a:t>
            </a:r>
          </a:p>
        </p:txBody>
      </p:sp>
    </p:spTree>
    <p:extLst>
      <p:ext uri="{BB962C8B-B14F-4D97-AF65-F5344CB8AC3E}">
        <p14:creationId xmlns:p14="http://schemas.microsoft.com/office/powerpoint/2010/main" val="118589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4AA4-FB75-9E4D-BE2E-0F4DFEC6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D0AB-4B2A-5D4C-A115-C03698DF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andom Forest | Introduction to Random Forest Algorithm">
            <a:extLst>
              <a:ext uri="{FF2B5EF4-FFF2-40B4-BE49-F238E27FC236}">
                <a16:creationId xmlns:a16="http://schemas.microsoft.com/office/drawing/2014/main" id="{069B4D9E-EEEA-F443-9B4A-E5483CB23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80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484-C5A2-534A-8F15-B424A24B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732267" cy="1049235"/>
          </a:xfrm>
        </p:spPr>
        <p:txBody>
          <a:bodyPr/>
          <a:lstStyle/>
          <a:p>
            <a:r>
              <a:rPr lang="en-US" dirty="0"/>
              <a:t>Weak vs Strong Learners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7B73-3B7E-1046-A6E1-849FDE058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847" y="1853754"/>
            <a:ext cx="10450284" cy="4279417"/>
          </a:xfrm>
        </p:spPr>
        <p:txBody>
          <a:bodyPr/>
          <a:lstStyle/>
          <a:p>
            <a:r>
              <a:rPr lang="en-US" dirty="0"/>
              <a:t>Weak learners are models that are slightly better than a guess. </a:t>
            </a:r>
          </a:p>
          <a:p>
            <a:pPr lvl="1"/>
            <a:r>
              <a:rPr lang="en-US" dirty="0"/>
              <a:t>Simple and fast.</a:t>
            </a:r>
          </a:p>
          <a:p>
            <a:pPr lvl="1"/>
            <a:r>
              <a:rPr lang="en-US" dirty="0"/>
              <a:t>Very underfitted – lots of bias error, low/no variance error. </a:t>
            </a:r>
          </a:p>
          <a:p>
            <a:r>
              <a:rPr lang="en-US" dirty="0"/>
              <a:t>Strong learners are models that have “high” accuracy. </a:t>
            </a:r>
          </a:p>
          <a:p>
            <a:pPr lvl="1"/>
            <a:r>
              <a:rPr lang="en-US" dirty="0"/>
              <a:t>Everything we’ve done has been with strong learners. </a:t>
            </a:r>
          </a:p>
          <a:p>
            <a:pPr lvl="1"/>
            <a:r>
              <a:rPr lang="en-US" dirty="0"/>
              <a:t>More complex, slower, and can tend to overfit. </a:t>
            </a:r>
          </a:p>
          <a:p>
            <a:pPr lvl="1"/>
            <a:r>
              <a:rPr lang="en-US" dirty="0"/>
              <a:t>The “goal” of machine learning – we want to predict accurately. </a:t>
            </a:r>
          </a:p>
          <a:p>
            <a:r>
              <a:rPr lang="en-US" dirty="0"/>
              <a:t>Boosting usually uses a simple decision tree, such as a stump (~2 levels) , as the base learner. </a:t>
            </a:r>
          </a:p>
          <a:p>
            <a:pPr lvl="1"/>
            <a:r>
              <a:rPr lang="en-US" dirty="0"/>
              <a:t>Other simple and small versions of SVM, regression, Bayes, </a:t>
            </a:r>
            <a:r>
              <a:rPr lang="en-US" dirty="0" err="1"/>
              <a:t>etc</a:t>
            </a:r>
            <a:r>
              <a:rPr lang="en-US" dirty="0"/>
              <a:t> can be used. </a:t>
            </a:r>
          </a:p>
        </p:txBody>
      </p:sp>
      <p:pic>
        <p:nvPicPr>
          <p:cNvPr id="3074" name="Picture 2" descr="Weak Learners &amp; Strong Learners for Machine Learning | by Mehmet Akturk |  Medium">
            <a:extLst>
              <a:ext uri="{FF2B5EF4-FFF2-40B4-BE49-F238E27FC236}">
                <a16:creationId xmlns:a16="http://schemas.microsoft.com/office/drawing/2014/main" id="{A22256D0-B977-A3CD-C29C-9B124E9C4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14"/>
          <a:stretch/>
        </p:blipFill>
        <p:spPr bwMode="auto">
          <a:xfrm>
            <a:off x="7183846" y="142134"/>
            <a:ext cx="5008154" cy="171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17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481B-D2BB-A0CC-D911-BB0B8735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B559-E81A-3A13-AA68-23DC9A761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They are fast. </a:t>
            </a:r>
          </a:p>
          <a:p>
            <a:r>
              <a:rPr lang="en-US" dirty="0"/>
              <a:t>They won’t overfit. </a:t>
            </a:r>
          </a:p>
          <a:p>
            <a:pPr lvl="1"/>
            <a:r>
              <a:rPr lang="en-US" dirty="0"/>
              <a:t>Think of a tree – one with only 2 levels can only make decisions based on a couple of things. It lacks the ability to adapt enough to training data to overfit. </a:t>
            </a:r>
          </a:p>
        </p:txBody>
      </p:sp>
      <p:pic>
        <p:nvPicPr>
          <p:cNvPr id="4098" name="Picture 2" descr="Lecture 12: Bias Variance Tradeoff">
            <a:extLst>
              <a:ext uri="{FF2B5EF4-FFF2-40B4-BE49-F238E27FC236}">
                <a16:creationId xmlns:a16="http://schemas.microsoft.com/office/drawing/2014/main" id="{26BB8FEC-49E8-363F-5429-E93B66C0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479" y="4086687"/>
            <a:ext cx="4393474" cy="275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02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6995-CCCC-6041-87EE-F28BC906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Weak to Strong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7519-AF29-8146-B158-D076F361F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Boosting algorithms create a strong learner from many weak ones. </a:t>
            </a:r>
          </a:p>
          <a:p>
            <a:r>
              <a:rPr lang="en-US" sz="2400" dirty="0"/>
              <a:t>Each learner contributes a little, subsequent ones focus on the mistakes. </a:t>
            </a:r>
          </a:p>
          <a:p>
            <a:r>
              <a:rPr lang="en-US" sz="2400" dirty="0"/>
              <a:t>Each learner does a slightly different thing, compensating others’ weaknesses. </a:t>
            </a:r>
          </a:p>
          <a:p>
            <a:pPr lvl="1"/>
            <a:r>
              <a:rPr lang="en-US" sz="2200" dirty="0"/>
              <a:t>One model doesn’t “learn everything”, so they don’t overfit. </a:t>
            </a:r>
          </a:p>
          <a:p>
            <a:r>
              <a:rPr lang="en-US" sz="2400" dirty="0"/>
              <a:t>Boosted models:</a:t>
            </a:r>
          </a:p>
          <a:p>
            <a:pPr lvl="1"/>
            <a:r>
              <a:rPr lang="en-US" sz="2000" dirty="0"/>
              <a:t>Provide ability to capture variance with many “steps” – i.e. each model. </a:t>
            </a:r>
          </a:p>
          <a:p>
            <a:pPr lvl="1"/>
            <a:r>
              <a:rPr lang="en-US" sz="2000" dirty="0"/>
              <a:t>Prevent excessive overfitting by having simple models, and targeting current error. </a:t>
            </a:r>
          </a:p>
          <a:p>
            <a:r>
              <a:rPr lang="en-US" sz="2400" dirty="0"/>
              <a:t>New boosted models (within last 10 year or so) are very good. </a:t>
            </a:r>
          </a:p>
        </p:txBody>
      </p:sp>
    </p:spTree>
    <p:extLst>
      <p:ext uri="{BB962C8B-B14F-4D97-AF65-F5344CB8AC3E}">
        <p14:creationId xmlns:p14="http://schemas.microsoft.com/office/powerpoint/2010/main" val="21066246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11694</TotalTime>
  <Words>2141</Words>
  <Application>Microsoft Macintosh PowerPoint</Application>
  <PresentationFormat>Widescreen</PresentationFormat>
  <Paragraphs>195</Paragraphs>
  <Slides>39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Gill Sans MT</vt:lpstr>
      <vt:lpstr>Gallery</vt:lpstr>
      <vt:lpstr>Housekeeping</vt:lpstr>
      <vt:lpstr>Boosting Ensembles</vt:lpstr>
      <vt:lpstr>Remember Forests and Ensembles…</vt:lpstr>
      <vt:lpstr>Bagging and Bootstrapping</vt:lpstr>
      <vt:lpstr>Boosting vs Bagging</vt:lpstr>
      <vt:lpstr>PowerPoint Presentation</vt:lpstr>
      <vt:lpstr>Weak vs Strong Learners</vt:lpstr>
      <vt:lpstr>Weak benefits</vt:lpstr>
      <vt:lpstr>From Weak to Strong</vt:lpstr>
      <vt:lpstr>PowerPoint Presentation</vt:lpstr>
      <vt:lpstr>Boosting Ensembles</vt:lpstr>
      <vt:lpstr>Boosting Implementation</vt:lpstr>
      <vt:lpstr>Boosting Models</vt:lpstr>
      <vt:lpstr>AdaBoost</vt:lpstr>
      <vt:lpstr>PowerPoint Presentation</vt:lpstr>
      <vt:lpstr>PowerPoint Presentation</vt:lpstr>
      <vt:lpstr>Final Adaboost Prediction</vt:lpstr>
      <vt:lpstr>Adaboosted….</vt:lpstr>
      <vt:lpstr>Gradient Boosting</vt:lpstr>
      <vt:lpstr>Gradient Boosting steps: Make initial Prediction (AVG Target)</vt:lpstr>
      <vt:lpstr>Gradient Boosting steps: Calculate Residuals</vt:lpstr>
      <vt:lpstr>Gradient Boosting steps: Create new Model with target as residuals</vt:lpstr>
      <vt:lpstr>Gradient Boosting steps: Update Predictions and new Residuals</vt:lpstr>
      <vt:lpstr>Gradient Boosting steps: Fit new model on new Residuals, repeat</vt:lpstr>
      <vt:lpstr>PowerPoint Presentation</vt:lpstr>
      <vt:lpstr>PowerPoint Presentation</vt:lpstr>
      <vt:lpstr>PowerPoint Presentation</vt:lpstr>
      <vt:lpstr>PowerPoint Presentation</vt:lpstr>
      <vt:lpstr>Gradient Boosting Magic</vt:lpstr>
      <vt:lpstr>XGBoost – Extreme Gradient Boosting</vt:lpstr>
      <vt:lpstr>PowerPoint Presentation</vt:lpstr>
      <vt:lpstr>Xgboost Oddities</vt:lpstr>
      <vt:lpstr>Other Ensembles - Stacking</vt:lpstr>
      <vt:lpstr>PowerPoint Presentation</vt:lpstr>
      <vt:lpstr>Boosting Conclusion</vt:lpstr>
      <vt:lpstr>Step-By-Step</vt:lpstr>
      <vt:lpstr>Next Step…</vt:lpstr>
      <vt:lpstr>One More Step…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31</cp:revision>
  <dcterms:created xsi:type="dcterms:W3CDTF">2022-03-06T22:47:27Z</dcterms:created>
  <dcterms:modified xsi:type="dcterms:W3CDTF">2024-03-25T20:04:35Z</dcterms:modified>
</cp:coreProperties>
</file>