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  <p:sldId id="256" r:id="rId3"/>
    <p:sldId id="258" r:id="rId4"/>
    <p:sldId id="259" r:id="rId5"/>
    <p:sldId id="257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1"/>
    <p:restoredTop sz="94689"/>
  </p:normalViewPr>
  <p:slideViewPr>
    <p:cSldViewPr snapToGrid="0">
      <p:cViewPr varScale="1">
        <p:scale>
          <a:sx n="167" d="100"/>
          <a:sy n="167" d="100"/>
        </p:scale>
        <p:origin x="2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10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68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2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0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37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97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06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1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04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53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8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96E6-1989-3894-BE63-3B20FA8E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D87D5-E880-1186-F0E5-8E4C7D11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Project stuff – ask away if you have any questions.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Text generation with LSTMs. </a:t>
            </a:r>
          </a:p>
          <a:p>
            <a:pPr lvl="1"/>
            <a:r>
              <a:rPr lang="en-US" dirty="0"/>
              <a:t>Text padding. </a:t>
            </a:r>
          </a:p>
          <a:p>
            <a:pPr lvl="1"/>
            <a:r>
              <a:rPr lang="en-US"/>
              <a:t>Temperature. </a:t>
            </a:r>
          </a:p>
        </p:txBody>
      </p:sp>
    </p:spTree>
    <p:extLst>
      <p:ext uri="{BB962C8B-B14F-4D97-AF65-F5344CB8AC3E}">
        <p14:creationId xmlns:p14="http://schemas.microsoft.com/office/powerpoint/2010/main" val="3914134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DFA4-393E-5110-6900-68096A02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CAC3D-573A-FAD8-A247-F31CBCB99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1308547"/>
          </a:xfrm>
        </p:spPr>
        <p:txBody>
          <a:bodyPr/>
          <a:lstStyle/>
          <a:p>
            <a:r>
              <a:rPr lang="en-US" dirty="0"/>
              <a:t>After padding, we have a usable dataset. </a:t>
            </a:r>
          </a:p>
          <a:p>
            <a:pPr lvl="1"/>
            <a:r>
              <a:rPr lang="en-US" dirty="0"/>
              <a:t>Each X value will be a fixed number of tokens before the current word.</a:t>
            </a:r>
          </a:p>
          <a:p>
            <a:pPr lvl="1"/>
            <a:r>
              <a:rPr lang="en-US" dirty="0"/>
              <a:t>The target is the next token, we can train. </a:t>
            </a:r>
          </a:p>
          <a:p>
            <a:pPr lvl="1"/>
            <a:endParaRPr lang="en-US" dirty="0"/>
          </a:p>
        </p:txBody>
      </p:sp>
      <p:pic>
        <p:nvPicPr>
          <p:cNvPr id="4098" name="Picture 2" descr="PackedBERT: How to accelerate NLP tasks for Transformers with packing">
            <a:extLst>
              <a:ext uri="{FF2B5EF4-FFF2-40B4-BE49-F238E27FC236}">
                <a16:creationId xmlns:a16="http://schemas.microsoft.com/office/drawing/2014/main" id="{D9E303AE-084E-660D-E255-9A480975C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5" t="23000" r="10562" b="23111"/>
          <a:stretch/>
        </p:blipFill>
        <p:spPr bwMode="auto">
          <a:xfrm>
            <a:off x="1451579" y="3162300"/>
            <a:ext cx="930402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754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6FF3-69E9-A64D-99BE-2F7691D3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B1894-E1A6-0D07-7927-6D634344E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81208"/>
          </a:xfrm>
        </p:spPr>
        <p:txBody>
          <a:bodyPr/>
          <a:lstStyle/>
          <a:p>
            <a:r>
              <a:rPr lang="en-US" dirty="0"/>
              <a:t>This is very simple processing for text, for a simple model. </a:t>
            </a:r>
          </a:p>
          <a:p>
            <a:r>
              <a:rPr lang="en-US" dirty="0"/>
              <a:t>In larger models, the data preparation is different. </a:t>
            </a:r>
          </a:p>
          <a:p>
            <a:pPr lvl="1"/>
            <a:r>
              <a:rPr lang="en-US" dirty="0"/>
              <a:t>Construction of the datasets is potentially a lot of work. </a:t>
            </a:r>
          </a:p>
          <a:p>
            <a:pPr lvl="1"/>
            <a:r>
              <a:rPr lang="en-US" dirty="0"/>
              <a:t>Specific applications like chatbots may need to restructure data into prompt-response. </a:t>
            </a:r>
          </a:p>
          <a:p>
            <a:pPr lvl="1"/>
            <a:r>
              <a:rPr lang="en-US" dirty="0"/>
              <a:t>Other models are commonly used to help process the massive amount of data. </a:t>
            </a:r>
          </a:p>
          <a:p>
            <a:pPr lvl="1"/>
            <a:r>
              <a:rPr lang="en-US" dirty="0"/>
              <a:t>The dataset is massive, and may only have one or two epochs. </a:t>
            </a:r>
          </a:p>
          <a:p>
            <a:r>
              <a:rPr lang="en-US" dirty="0"/>
              <a:t>Large/smart models also have an assortment of things done to make them faster and better – reinforcement, specialized ‘sub-models’ (mixture of experts),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7372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3C70-5DBE-9649-91B6-454DF600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Text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826EC-950E-8AC7-B809-D4A1C6552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Training the model is the same, once the data is setup. </a:t>
            </a:r>
          </a:p>
          <a:p>
            <a:r>
              <a:rPr lang="en-US" dirty="0"/>
              <a:t>We need to ‘wrap’ some generation logic around it. </a:t>
            </a:r>
          </a:p>
          <a:p>
            <a:pPr lvl="1"/>
            <a:r>
              <a:rPr lang="en-US" dirty="0"/>
              <a:t>Predict the next word, add it to the input, then that’s the input for predicting the next…</a:t>
            </a:r>
          </a:p>
          <a:p>
            <a:pPr lvl="1"/>
            <a:r>
              <a:rPr lang="en-US" dirty="0"/>
              <a:t>The prediction is a token value, so we need to make it a word. </a:t>
            </a:r>
          </a:p>
          <a:p>
            <a:r>
              <a:rPr lang="en-US" dirty="0"/>
              <a:t>We can make a couple of simple functions to do this with our model. </a:t>
            </a:r>
          </a:p>
          <a:p>
            <a:r>
              <a:rPr lang="en-US" dirty="0"/>
              <a:t>When generating text, we need to provide some prompt that is the original X data. </a:t>
            </a:r>
          </a:p>
          <a:p>
            <a:r>
              <a:rPr lang="en-US" dirty="0"/>
              <a:t>We can tune the temperature…</a:t>
            </a:r>
          </a:p>
        </p:txBody>
      </p:sp>
    </p:spTree>
    <p:extLst>
      <p:ext uri="{BB962C8B-B14F-4D97-AF65-F5344CB8AC3E}">
        <p14:creationId xmlns:p14="http://schemas.microsoft.com/office/powerpoint/2010/main" val="328264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C816-5B34-ECC8-E609-514FF093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E943C-280B-79C4-738F-4380B17D9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81208"/>
          </a:xfrm>
        </p:spPr>
        <p:txBody>
          <a:bodyPr/>
          <a:lstStyle/>
          <a:p>
            <a:r>
              <a:rPr lang="en-US" dirty="0"/>
              <a:t>The temperature injects randomness into the predictions. </a:t>
            </a:r>
          </a:p>
          <a:p>
            <a:r>
              <a:rPr lang="en-US" dirty="0"/>
              <a:t>Models always try to predict the correct answer, if possible. </a:t>
            </a:r>
          </a:p>
          <a:p>
            <a:pPr lvl="1"/>
            <a:r>
              <a:rPr lang="en-US" dirty="0"/>
              <a:t>This usually makes sense, but for speech it really doesn’t. </a:t>
            </a:r>
          </a:p>
          <a:p>
            <a:pPr lvl="1"/>
            <a:r>
              <a:rPr lang="en-US" dirty="0"/>
              <a:t>A novelist isn’t trying to always choose the optimum word, or it would get repetitive. </a:t>
            </a:r>
          </a:p>
          <a:p>
            <a:r>
              <a:rPr lang="en-US" dirty="0"/>
              <a:t>Temperature inserts random variation of the prediction. </a:t>
            </a:r>
          </a:p>
          <a:p>
            <a:pPr lvl="1"/>
            <a:r>
              <a:rPr lang="en-US" dirty="0"/>
              <a:t>Instead of just taking the most likely next token as the prediction, we will randomly select a token that is ‘in that area’.</a:t>
            </a:r>
          </a:p>
          <a:p>
            <a:pPr lvl="1"/>
            <a:r>
              <a:rPr lang="en-US" dirty="0"/>
              <a:t>The ‘correct’ next word is most likely, but we’ll vary our selection of similar words. </a:t>
            </a:r>
          </a:p>
          <a:p>
            <a:r>
              <a:rPr lang="en-US" dirty="0"/>
              <a:t>This makes generated text sound more normal, as it will vary word choice more. </a:t>
            </a:r>
          </a:p>
        </p:txBody>
      </p:sp>
      <p:pic>
        <p:nvPicPr>
          <p:cNvPr id="5122" name="Picture 2" descr="Sean Paul: The Celebrity Sensation">
            <a:extLst>
              <a:ext uri="{FF2B5EF4-FFF2-40B4-BE49-F238E27FC236}">
                <a16:creationId xmlns:a16="http://schemas.microsoft.com/office/drawing/2014/main" id="{19AE19B2-E99C-C205-0EE9-69F4627AC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180" y="0"/>
            <a:ext cx="3004820" cy="300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93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9DAA-9ED5-C6C1-076F-6466A4F9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Lastly, Let’s Go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8619-5BAC-4AF9-C4C8-D7A3DFAA7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2512825"/>
          </a:xfrm>
        </p:spPr>
        <p:txBody>
          <a:bodyPr/>
          <a:lstStyle/>
          <a:p>
            <a:r>
              <a:rPr lang="en-US" dirty="0"/>
              <a:t>We can also add LSTM layers that are bidirectional. </a:t>
            </a:r>
          </a:p>
          <a:p>
            <a:r>
              <a:rPr lang="en-US" dirty="0"/>
              <a:t>These layers feed the data through the LSTM units in both directions. </a:t>
            </a:r>
          </a:p>
          <a:p>
            <a:r>
              <a:rPr lang="en-US" dirty="0"/>
              <a:t>This can allow the model to get context from before as well as after the word. </a:t>
            </a:r>
          </a:p>
          <a:p>
            <a:pPr lvl="1"/>
            <a:r>
              <a:rPr lang="en-US" dirty="0"/>
              <a:t>I.e. if a word in the future helps give context to something earlier in the sentence. </a:t>
            </a:r>
          </a:p>
          <a:p>
            <a:pPr lvl="1"/>
            <a:r>
              <a:rPr lang="en-US" dirty="0"/>
              <a:t>In our generation application, these just learn better doing this, we still predict normally.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59AAD6E-2B5D-9FD1-0410-BCF6B0F3F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40" y="1"/>
            <a:ext cx="5394960" cy="196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DCC82A9-4B25-AFFE-CB9E-DDA5107C5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349" y="4366578"/>
            <a:ext cx="4761302" cy="25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256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E8BB-1CB8-1FAF-D053-CF957C35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AED0A-E2E5-024E-5F64-4994DCF3C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820" y="1853754"/>
            <a:ext cx="10279379" cy="4199727"/>
          </a:xfrm>
        </p:spPr>
        <p:txBody>
          <a:bodyPr/>
          <a:lstStyle/>
          <a:p>
            <a:r>
              <a:rPr lang="en-US" dirty="0"/>
              <a:t>LSTM text generation works well, but transformers have surpassed it. </a:t>
            </a:r>
          </a:p>
          <a:p>
            <a:pPr lvl="1"/>
            <a:r>
              <a:rPr lang="en-US" dirty="0"/>
              <a:t>Transformers are better able to track what matters and what doesn’t in context. </a:t>
            </a:r>
          </a:p>
          <a:p>
            <a:pPr lvl="1"/>
            <a:r>
              <a:rPr lang="en-US" dirty="0"/>
              <a:t>Most of the other mechanics, like dealing with data, are similar. </a:t>
            </a:r>
          </a:p>
          <a:p>
            <a:r>
              <a:rPr lang="en-US" dirty="0"/>
              <a:t>We can train a simple, though awful, text generation model. </a:t>
            </a:r>
          </a:p>
          <a:p>
            <a:r>
              <a:rPr lang="en-US" dirty="0"/>
              <a:t>Actual generative models require lots of training – time and data – ours will be bad. </a:t>
            </a:r>
          </a:p>
          <a:p>
            <a:pPr lvl="1"/>
            <a:r>
              <a:rPr lang="en-US" dirty="0"/>
              <a:t>I heard a podcast where an ex-Open AI guy said the next generation would cost $1billion+ to train. </a:t>
            </a:r>
          </a:p>
          <a:p>
            <a:pPr lvl="1"/>
            <a:r>
              <a:rPr lang="en-US" dirty="0"/>
              <a:t>I already trained the sample model, for at least 800 epochs, so this isn’t starting fresh. </a:t>
            </a:r>
          </a:p>
          <a:p>
            <a:r>
              <a:rPr lang="en-US" dirty="0"/>
              <a:t>There’s an example in the workbooks of both downloading and fine tuning a transformer model, and making one from scratch in the repository. </a:t>
            </a:r>
          </a:p>
        </p:txBody>
      </p:sp>
    </p:spTree>
    <p:extLst>
      <p:ext uri="{BB962C8B-B14F-4D97-AF65-F5344CB8AC3E}">
        <p14:creationId xmlns:p14="http://schemas.microsoft.com/office/powerpoint/2010/main" val="226468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19A7-928A-8E8E-35F1-C85EE3203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B798F-E73B-B6DD-4907-5069BB3FD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9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52D8-F0B2-44EC-39C8-DFF50063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176DB-58D1-3987-9A5B-83E59637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LSTM models are excellent in dealing with temporal relationships in data. </a:t>
            </a:r>
          </a:p>
          <a:p>
            <a:r>
              <a:rPr lang="en-US" dirty="0"/>
              <a:t>The recurrence allows the model to maintain a ‘memory’ of what came before. </a:t>
            </a:r>
          </a:p>
          <a:p>
            <a:r>
              <a:rPr lang="en-US" dirty="0"/>
              <a:t>LSTM models are good because they are able to do several things:</a:t>
            </a:r>
          </a:p>
          <a:p>
            <a:pPr lvl="1"/>
            <a:r>
              <a:rPr lang="en-US" dirty="0"/>
              <a:t>Maintain a long-term memory. </a:t>
            </a:r>
          </a:p>
          <a:p>
            <a:pPr lvl="1"/>
            <a:r>
              <a:rPr lang="en-US" dirty="0"/>
              <a:t>Maintain a short-term memory. </a:t>
            </a:r>
          </a:p>
          <a:p>
            <a:pPr lvl="1"/>
            <a:r>
              <a:rPr lang="en-US" dirty="0"/>
              <a:t>Combine these with new data to make predictions. </a:t>
            </a:r>
          </a:p>
          <a:p>
            <a:pPr lvl="1"/>
            <a:r>
              <a:rPr lang="en-US" dirty="0"/>
              <a:t>Be selective about updating the memories with new data. </a:t>
            </a:r>
          </a:p>
          <a:p>
            <a:r>
              <a:rPr lang="en-US" dirty="0"/>
              <a:t>Each of the LSTM units has several gates to process all of this. </a:t>
            </a:r>
          </a:p>
        </p:txBody>
      </p:sp>
    </p:spTree>
    <p:extLst>
      <p:ext uri="{BB962C8B-B14F-4D97-AF65-F5344CB8AC3E}">
        <p14:creationId xmlns:p14="http://schemas.microsoft.com/office/powerpoint/2010/main" val="147216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BDAD-1A39-AF20-59E9-FF8727C7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909D2-7516-A9BD-B10B-18479C25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n Intuitive Explanation of LSTM. Recurrent Neural Networks | by Ottavio  Calzone | Medium">
            <a:extLst>
              <a:ext uri="{FF2B5EF4-FFF2-40B4-BE49-F238E27FC236}">
                <a16:creationId xmlns:a16="http://schemas.microsoft.com/office/drawing/2014/main" id="{580F7536-19EF-593F-43F6-08C23F0BA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6550"/>
            <a:ext cx="12192000" cy="61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54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217F-29B9-0F13-1827-E29CCF7E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C3147-248D-7FA1-5D5F-44A93AD72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Text is one of the things that has temporal relationships in the data. </a:t>
            </a:r>
          </a:p>
          <a:p>
            <a:pPr lvl="1"/>
            <a:r>
              <a:rPr lang="en-US" dirty="0"/>
              <a:t>The order of words matter, as does what came earlier in the sequence. </a:t>
            </a:r>
          </a:p>
          <a:p>
            <a:r>
              <a:rPr lang="en-US" dirty="0"/>
              <a:t>We can use a model to predict the next word, or set of words. </a:t>
            </a:r>
          </a:p>
          <a:p>
            <a:pPr lvl="1"/>
            <a:r>
              <a:rPr lang="en-US" dirty="0"/>
              <a:t>Input – previous tokens. </a:t>
            </a:r>
          </a:p>
          <a:p>
            <a:pPr lvl="1"/>
            <a:r>
              <a:rPr lang="en-US" dirty="0"/>
              <a:t>Output – next token(s). </a:t>
            </a:r>
          </a:p>
          <a:p>
            <a:r>
              <a:rPr lang="en-US" dirty="0"/>
              <a:t>A piece of text is a weird time-series of words. </a:t>
            </a:r>
          </a:p>
        </p:txBody>
      </p:sp>
    </p:spTree>
    <p:extLst>
      <p:ext uri="{BB962C8B-B14F-4D97-AF65-F5344CB8AC3E}">
        <p14:creationId xmlns:p14="http://schemas.microsoft.com/office/powerpoint/2010/main" val="382914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9F35-C90B-D7C2-C0E2-FCFBC469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Forget predicting, what about Generating Text?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5384A-745F-0025-99F6-F0EF8325A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apply these LSTM models to predict the next word. </a:t>
            </a:r>
          </a:p>
          <a:p>
            <a:r>
              <a:rPr lang="en-US" dirty="0"/>
              <a:t>We can then tell it to generate that word!</a:t>
            </a:r>
          </a:p>
          <a:p>
            <a:r>
              <a:rPr lang="en-US" dirty="0" err="1"/>
              <a:t>ChatGPT</a:t>
            </a:r>
            <a:r>
              <a:rPr lang="en-US" dirty="0"/>
              <a:t>, watch out! </a:t>
            </a:r>
          </a:p>
          <a:p>
            <a:r>
              <a:rPr lang="en-US" dirty="0"/>
              <a:t>We just need to setup the data properly:</a:t>
            </a:r>
          </a:p>
          <a:p>
            <a:pPr lvl="1"/>
            <a:r>
              <a:rPr lang="en-US" dirty="0"/>
              <a:t>The input is the previous set of words. </a:t>
            </a:r>
          </a:p>
          <a:p>
            <a:pPr lvl="1"/>
            <a:r>
              <a:rPr lang="en-US" dirty="0"/>
              <a:t>The output is the next word.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6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3E18-8339-2DD9-4BED-8AEE908C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CC73E-455F-0224-0F28-2E8A36AF8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Text Generation using LSTM">
            <a:extLst>
              <a:ext uri="{FF2B5EF4-FFF2-40B4-BE49-F238E27FC236}">
                <a16:creationId xmlns:a16="http://schemas.microsoft.com/office/drawing/2014/main" id="{38AC7608-B39E-C2E6-D83B-4ED54AD42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3500"/>
            <a:ext cx="12192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3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F4EA-3A46-26F9-792C-FD0FF8FF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54A8-164F-FB79-64F9-29A5F4BA5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Our data again needs to be processed and reshaped. </a:t>
            </a:r>
          </a:p>
          <a:p>
            <a:r>
              <a:rPr lang="en-US" dirty="0"/>
              <a:t>We need to strip and tokenize the data. (This changes with ‘good’ models as they predict things like commas). </a:t>
            </a:r>
          </a:p>
          <a:p>
            <a:r>
              <a:rPr lang="en-US" dirty="0"/>
              <a:t>We need to shape the data. </a:t>
            </a:r>
          </a:p>
          <a:p>
            <a:pPr lvl="1"/>
            <a:r>
              <a:rPr lang="en-US" dirty="0"/>
              <a:t>X – previous M tokens. </a:t>
            </a:r>
          </a:p>
          <a:p>
            <a:pPr lvl="1"/>
            <a:r>
              <a:rPr lang="en-US" dirty="0"/>
              <a:t>T – next N tokens. </a:t>
            </a:r>
          </a:p>
          <a:p>
            <a:r>
              <a:rPr lang="en-US" dirty="0"/>
              <a:t>We need to </a:t>
            </a:r>
            <a:r>
              <a:rPr lang="en-US" b="1" i="1" dirty="0"/>
              <a:t>pad</a:t>
            </a:r>
            <a:r>
              <a:rPr lang="en-US" dirty="0"/>
              <a:t> the data, or make every record the same length. </a:t>
            </a:r>
          </a:p>
          <a:p>
            <a:pPr lvl="1"/>
            <a:r>
              <a:rPr lang="en-US" dirty="0"/>
              <a:t>Models need fixed size data, but sentences are any length. </a:t>
            </a:r>
          </a:p>
          <a:p>
            <a:pPr lvl="1"/>
            <a:r>
              <a:rPr lang="en-US" dirty="0"/>
              <a:t>We add blanks to either end to standardize the length. </a:t>
            </a:r>
          </a:p>
        </p:txBody>
      </p:sp>
    </p:spTree>
    <p:extLst>
      <p:ext uri="{BB962C8B-B14F-4D97-AF65-F5344CB8AC3E}">
        <p14:creationId xmlns:p14="http://schemas.microsoft.com/office/powerpoint/2010/main" val="362687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8988-839A-1801-F457-954CBC7E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B256-DC1A-31C0-E7E2-0711A88E4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 makes each tokenized text record into a set length. </a:t>
            </a:r>
          </a:p>
          <a:p>
            <a:r>
              <a:rPr lang="en-US" dirty="0"/>
              <a:t>Padding adds 0s either at the end or at the beginning of the text to fill it. </a:t>
            </a:r>
          </a:p>
          <a:p>
            <a:r>
              <a:rPr lang="en-US" dirty="0"/>
              <a:t>For generation, we want to pad at the beginning, as we want the ‘next’ item. </a:t>
            </a:r>
          </a:p>
        </p:txBody>
      </p:sp>
      <p:pic>
        <p:nvPicPr>
          <p:cNvPr id="3074" name="Picture 2" descr="Keras text preprocessing and image preprocessing - DWBI Technologies">
            <a:extLst>
              <a:ext uri="{FF2B5EF4-FFF2-40B4-BE49-F238E27FC236}">
                <a16:creationId xmlns:a16="http://schemas.microsoft.com/office/drawing/2014/main" id="{17ADFC3D-CF04-51BD-AADE-BC118B4EF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088" y="3429000"/>
            <a:ext cx="8902255" cy="337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4265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</TotalTime>
  <Words>969</Words>
  <Application>Microsoft Macintosh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Housekeeping</vt:lpstr>
      <vt:lpstr>Text Generation</vt:lpstr>
      <vt:lpstr>LSTM</vt:lpstr>
      <vt:lpstr>PowerPoint Presentation</vt:lpstr>
      <vt:lpstr>Predicting Text</vt:lpstr>
      <vt:lpstr>Forget predicting, what about Generating Text?</vt:lpstr>
      <vt:lpstr>PowerPoint Presentation</vt:lpstr>
      <vt:lpstr>Data Configuration</vt:lpstr>
      <vt:lpstr>Padding</vt:lpstr>
      <vt:lpstr>Post Padding</vt:lpstr>
      <vt:lpstr>Language Model Notes</vt:lpstr>
      <vt:lpstr>Training a Text Generator</vt:lpstr>
      <vt:lpstr>Temperature</vt:lpstr>
      <vt:lpstr>Lastly, Let’s Go Bi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10</cp:revision>
  <dcterms:created xsi:type="dcterms:W3CDTF">2024-04-18T19:29:58Z</dcterms:created>
  <dcterms:modified xsi:type="dcterms:W3CDTF">2024-04-18T20:34:33Z</dcterms:modified>
</cp:coreProperties>
</file>