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61" r:id="rId4"/>
    <p:sldId id="257" r:id="rId5"/>
    <p:sldId id="264" r:id="rId6"/>
    <p:sldId id="258" r:id="rId7"/>
    <p:sldId id="259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34" d="100"/>
          <a:sy n="134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0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1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4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6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1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C616-8F30-EA4A-B186-C027DE3D5CBE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339CEED-ED2F-3645-9B84-45D34C18A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729C-5F22-829B-D662-2A331344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75FD-6617-B722-A9EB-3D279C62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 selection basics. </a:t>
            </a:r>
          </a:p>
          <a:p>
            <a:pPr lvl="1"/>
            <a:r>
              <a:rPr lang="en-US" dirty="0"/>
              <a:t>I’m going to ask you to read the workbook part over the next week. It’s pretty easy. </a:t>
            </a:r>
          </a:p>
          <a:p>
            <a:r>
              <a:rPr lang="en-US" dirty="0"/>
              <a:t>This Week (007-010) – Dimensionality of Data:</a:t>
            </a:r>
          </a:p>
          <a:p>
            <a:pPr lvl="1"/>
            <a:r>
              <a:rPr lang="en-US" dirty="0"/>
              <a:t>Regularization. Images and multiclass classification. Support Vector Machines. </a:t>
            </a:r>
          </a:p>
          <a:p>
            <a:pPr lvl="1"/>
            <a:r>
              <a:rPr lang="en-US" dirty="0"/>
              <a:t>Involve multidimensional space, videos and animations on YouTube can help visualize. </a:t>
            </a:r>
          </a:p>
          <a:p>
            <a:pPr lvl="1"/>
            <a:r>
              <a:rPr lang="en-US" dirty="0"/>
              <a:t>These are all important concepts, but the hands on is simple-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long text (Intro to Machine…) has chapters on each, please read. Also ask as we go. </a:t>
            </a:r>
          </a:p>
          <a:p>
            <a:r>
              <a:rPr lang="en-US" dirty="0"/>
              <a:t>After that – NLP and almost back on schedule-</a:t>
            </a:r>
            <a:r>
              <a:rPr lang="en-US" dirty="0" err="1"/>
              <a:t>ish</a:t>
            </a:r>
            <a:r>
              <a:rPr lang="en-US" dirty="0"/>
              <a:t>.  </a:t>
            </a:r>
          </a:p>
          <a:p>
            <a:r>
              <a:rPr lang="en-US" dirty="0"/>
              <a:t>We’ll do a test after the NLP stuff, pre neural network. ~2-3ish weeks. </a:t>
            </a:r>
          </a:p>
          <a:p>
            <a:pPr lvl="1"/>
            <a:r>
              <a:rPr lang="en-US" dirty="0"/>
              <a:t>We’ll test on basic ML concepts, then leave the neural network stuff for hands-on. </a:t>
            </a:r>
          </a:p>
        </p:txBody>
      </p:sp>
    </p:spTree>
    <p:extLst>
      <p:ext uri="{BB962C8B-B14F-4D97-AF65-F5344CB8AC3E}">
        <p14:creationId xmlns:p14="http://schemas.microsoft.com/office/powerpoint/2010/main" val="334234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E3C1-5B20-D524-8B03-2C9E5007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Selection’s Buddies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8E8B-57F3-C18E-4EA1-CDDEBA73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>
            <a:normAutofit/>
          </a:bodyPr>
          <a:lstStyle/>
          <a:p>
            <a:r>
              <a:rPr lang="en-US" dirty="0"/>
              <a:t>PCA – extracts portions of the “value” from each feature, composes into new features. </a:t>
            </a:r>
          </a:p>
          <a:p>
            <a:pPr lvl="1"/>
            <a:r>
              <a:rPr lang="en-US" dirty="0"/>
              <a:t>Not feature selection as none of the features actually goes away. </a:t>
            </a:r>
          </a:p>
          <a:p>
            <a:pPr lvl="1"/>
            <a:r>
              <a:rPr lang="en-US" dirty="0"/>
              <a:t>Can provide many of the same benefits, or better. E.g. example with pixels. </a:t>
            </a:r>
          </a:p>
          <a:p>
            <a:r>
              <a:rPr lang="en-US" dirty="0"/>
              <a:t>Bigger/better models – large models, like neural networks, can learn their own feature selection given enough data. </a:t>
            </a:r>
          </a:p>
          <a:p>
            <a:pPr lvl="1"/>
            <a:r>
              <a:rPr lang="en-US" dirty="0"/>
              <a:t>Complex scenarios may allow the model to learn this better than is possible with this stuff. </a:t>
            </a:r>
          </a:p>
          <a:p>
            <a:r>
              <a:rPr lang="en-US" dirty="0"/>
              <a:t>Simple is (usually) better – in most cases if you can get almost all the performance with simple data/simple models, that’s a win. </a:t>
            </a:r>
          </a:p>
          <a:p>
            <a:pPr lvl="1"/>
            <a:r>
              <a:rPr lang="en-US" dirty="0"/>
              <a:t>Feature selection will make more of an impact with smaller, simpler models and data. </a:t>
            </a:r>
          </a:p>
          <a:p>
            <a:pPr lvl="1"/>
            <a:r>
              <a:rPr lang="en-US" dirty="0"/>
              <a:t>Can unlock better performance on large models by allowing quicker trials. </a:t>
            </a:r>
          </a:p>
        </p:txBody>
      </p:sp>
    </p:spTree>
    <p:extLst>
      <p:ext uri="{BB962C8B-B14F-4D97-AF65-F5344CB8AC3E}">
        <p14:creationId xmlns:p14="http://schemas.microsoft.com/office/powerpoint/2010/main" val="260904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753A-2A8C-F149-8035-FB4E6ADA2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DED44-6CBD-694F-83C3-CECD1E536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D47-F066-1249-9FC1-291033AF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– Sparse vs Dense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2D96-A879-D94E-BDF3-787B0AC9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thing that is mentioned regularly is a sparse or dense matrix. </a:t>
            </a:r>
          </a:p>
          <a:p>
            <a:r>
              <a:rPr lang="en-US" dirty="0"/>
              <a:t>Sparse matrices are mostly 0, dense matrices are not. </a:t>
            </a:r>
          </a:p>
          <a:p>
            <a:pPr lvl="1"/>
            <a:r>
              <a:rPr lang="en-US" dirty="0"/>
              <a:t>E.g. one hot encoded data with many classes makes a very sparse matrix. </a:t>
            </a:r>
          </a:p>
          <a:p>
            <a:r>
              <a:rPr lang="en-US" dirty="0"/>
              <a:t>The difference is in how they are treated (sometimes) in code. </a:t>
            </a:r>
          </a:p>
          <a:p>
            <a:r>
              <a:rPr lang="en-US" dirty="0"/>
              <a:t>Sparse matrices can be represented differently in storage:</a:t>
            </a:r>
          </a:p>
          <a:p>
            <a:pPr lvl="1"/>
            <a:r>
              <a:rPr lang="en-US" dirty="0"/>
              <a:t>Storage space can be more efficient.</a:t>
            </a:r>
          </a:p>
          <a:p>
            <a:pPr lvl="1"/>
            <a:r>
              <a:rPr lang="en-US" dirty="0"/>
              <a:t>Processing speed can be quicker.</a:t>
            </a:r>
          </a:p>
          <a:p>
            <a:r>
              <a:rPr lang="en-US" dirty="0"/>
              <a:t>We don’t really need to think about it much, it is a concern with large amounts of data.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Sklearn</a:t>
            </a:r>
            <a:r>
              <a:rPr lang="en-US" dirty="0"/>
              <a:t> data needs to fit in RAM. </a:t>
            </a:r>
          </a:p>
        </p:txBody>
      </p:sp>
    </p:spTree>
    <p:extLst>
      <p:ext uri="{BB962C8B-B14F-4D97-AF65-F5344CB8AC3E}">
        <p14:creationId xmlns:p14="http://schemas.microsoft.com/office/powerpoint/2010/main" val="286997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E9C2-ED82-7641-89DF-BD0FD900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FF5A-7AE6-5944-8AB3-FC846FC5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we haven’t worried too much about feature selection.</a:t>
            </a:r>
          </a:p>
          <a:p>
            <a:pPr lvl="1"/>
            <a:r>
              <a:rPr lang="en-US" dirty="0"/>
              <a:t>Outside of regularization built into algorithms. </a:t>
            </a:r>
          </a:p>
          <a:p>
            <a:r>
              <a:rPr lang="en-US" dirty="0"/>
              <a:t>We’ve seen some pretty wide data, with lots of features. </a:t>
            </a:r>
          </a:p>
          <a:p>
            <a:r>
              <a:rPr lang="en-US" dirty="0"/>
              <a:t>Just like with linear regression with p values, we can select some features to help our models. </a:t>
            </a:r>
          </a:p>
          <a:p>
            <a:r>
              <a:rPr lang="en-US" dirty="0"/>
              <a:t>We can build this selection into pipelines to make things slick. </a:t>
            </a:r>
          </a:p>
        </p:txBody>
      </p:sp>
    </p:spTree>
    <p:extLst>
      <p:ext uri="{BB962C8B-B14F-4D97-AF65-F5344CB8AC3E}">
        <p14:creationId xmlns:p14="http://schemas.microsoft.com/office/powerpoint/2010/main" val="94732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0616-9A4B-8E8A-C18F-57E8CFE9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B182-4F74-041F-E8F0-44F9A514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general, selecting features won’t improve a model’s net performance very often. </a:t>
            </a:r>
          </a:p>
          <a:p>
            <a:r>
              <a:rPr lang="en-US" dirty="0"/>
              <a:t>Feature selection allows us to have simpler models:</a:t>
            </a:r>
          </a:p>
          <a:p>
            <a:pPr lvl="1"/>
            <a:r>
              <a:rPr lang="en-US" dirty="0"/>
              <a:t>Fewer features can make for less data, quicker execution, lower cost, or more transparency.  </a:t>
            </a:r>
          </a:p>
          <a:p>
            <a:r>
              <a:rPr lang="en-US" dirty="0"/>
              <a:t>We want to include the things helpful to an accurate prediction, exclude those not. </a:t>
            </a:r>
          </a:p>
          <a:p>
            <a:r>
              <a:rPr lang="en-US" dirty="0"/>
              <a:t>The metric for helpful can change:</a:t>
            </a:r>
          </a:p>
          <a:p>
            <a:pPr lvl="1"/>
            <a:r>
              <a:rPr lang="en-US" dirty="0"/>
              <a:t>Basic statistics or inspection – does this value vary enough or is it clearly useless? </a:t>
            </a:r>
          </a:p>
          <a:p>
            <a:pPr lvl="1"/>
            <a:r>
              <a:rPr lang="en-US" dirty="0"/>
              <a:t>Correlation-</a:t>
            </a:r>
            <a:r>
              <a:rPr lang="en-US" dirty="0" err="1"/>
              <a:t>ish</a:t>
            </a:r>
            <a:r>
              <a:rPr lang="en-US" dirty="0"/>
              <a:t> measures. </a:t>
            </a:r>
          </a:p>
          <a:p>
            <a:pPr lvl="1"/>
            <a:r>
              <a:rPr lang="en-US" dirty="0"/>
              <a:t>Model determinations from internal measures, such as tree feature importance. </a:t>
            </a:r>
          </a:p>
          <a:p>
            <a:pPr lvl="1"/>
            <a:r>
              <a:rPr lang="en-US" dirty="0"/>
              <a:t>Performance of the actual model with/without. </a:t>
            </a:r>
          </a:p>
          <a:p>
            <a:r>
              <a:rPr lang="en-US" dirty="0"/>
              <a:t>All feature selection is basically different methods of calculating and testing this. </a:t>
            </a:r>
          </a:p>
        </p:txBody>
      </p:sp>
    </p:spTree>
    <p:extLst>
      <p:ext uri="{BB962C8B-B14F-4D97-AF65-F5344CB8AC3E}">
        <p14:creationId xmlns:p14="http://schemas.microsoft.com/office/powerpoint/2010/main" val="261227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099C-D220-6640-A954-5231A621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3263-ADD9-434D-AE47-675714C4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Univariate selection looks at the characteristics of one variable at a time. </a:t>
            </a:r>
          </a:p>
          <a:p>
            <a:r>
              <a:rPr lang="en-US" dirty="0"/>
              <a:t>Based on correlation – the more a feature is correlated with the target, the more likely it is to be predictive. </a:t>
            </a:r>
          </a:p>
          <a:p>
            <a:r>
              <a:rPr lang="en-US" dirty="0"/>
              <a:t>Regression:</a:t>
            </a:r>
          </a:p>
          <a:p>
            <a:pPr lvl="1"/>
            <a:r>
              <a:rPr lang="en-US" dirty="0" err="1"/>
              <a:t>F_regression</a:t>
            </a:r>
            <a:r>
              <a:rPr lang="en-US" dirty="0"/>
              <a:t> (correlation)</a:t>
            </a:r>
          </a:p>
          <a:p>
            <a:pPr lvl="1"/>
            <a:r>
              <a:rPr lang="en-US" dirty="0" err="1"/>
              <a:t>Mutual_info_regression</a:t>
            </a:r>
            <a:r>
              <a:rPr lang="en-US" dirty="0"/>
              <a:t> (information gain)</a:t>
            </a:r>
          </a:p>
          <a:p>
            <a:r>
              <a:rPr lang="en-US" dirty="0"/>
              <a:t>Classification:</a:t>
            </a:r>
          </a:p>
          <a:p>
            <a:pPr lvl="1"/>
            <a:r>
              <a:rPr lang="en-US" dirty="0" err="1"/>
              <a:t>F_classif</a:t>
            </a:r>
            <a:r>
              <a:rPr lang="en-US" dirty="0"/>
              <a:t> (ANOVA)</a:t>
            </a:r>
          </a:p>
          <a:p>
            <a:pPr lvl="1"/>
            <a:r>
              <a:rPr lang="en-US" dirty="0"/>
              <a:t>Chi2 (~correlation)</a:t>
            </a:r>
          </a:p>
          <a:p>
            <a:pPr lvl="1"/>
            <a:r>
              <a:rPr lang="en-US" dirty="0" err="1"/>
              <a:t>Mutual_info_classif</a:t>
            </a:r>
            <a:r>
              <a:rPr lang="en-US" dirty="0"/>
              <a:t> (information gain)</a:t>
            </a:r>
          </a:p>
        </p:txBody>
      </p:sp>
    </p:spTree>
    <p:extLst>
      <p:ext uri="{BB962C8B-B14F-4D97-AF65-F5344CB8AC3E}">
        <p14:creationId xmlns:p14="http://schemas.microsoft.com/office/powerpoint/2010/main" val="317743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38B9-B551-924B-B4DA-B77F342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9D49-2C8D-D84F-AC9F-73C0BD80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k best: select the best k features based on the metric. </a:t>
            </a:r>
          </a:p>
          <a:p>
            <a:r>
              <a:rPr lang="en-US" dirty="0"/>
              <a:t>Select percentile: select the best percentage of features based on the metric. </a:t>
            </a:r>
          </a:p>
        </p:txBody>
      </p:sp>
    </p:spTree>
    <p:extLst>
      <p:ext uri="{BB962C8B-B14F-4D97-AF65-F5344CB8AC3E}">
        <p14:creationId xmlns:p14="http://schemas.microsoft.com/office/powerpoint/2010/main" val="8800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4231-E9D2-2B4F-A563-28EA1CB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B455-5B3A-F648-BC35-3F128B63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type of feature selection we have used is the “built in” selection in models. </a:t>
            </a:r>
          </a:p>
          <a:p>
            <a:r>
              <a:rPr lang="en-US" dirty="0"/>
              <a:t>Trees and Lasso regression both select out less important features. </a:t>
            </a:r>
          </a:p>
          <a:p>
            <a:r>
              <a:rPr lang="en-US" dirty="0"/>
              <a:t>Select from Model:</a:t>
            </a:r>
          </a:p>
          <a:p>
            <a:pPr lvl="1"/>
            <a:r>
              <a:rPr lang="en-US" dirty="0"/>
              <a:t>Select from model lets us “borrow” the feature selection of algorithms and apply it as a filter. </a:t>
            </a:r>
          </a:p>
          <a:p>
            <a:pPr lvl="1"/>
            <a:r>
              <a:rPr lang="en-US" dirty="0"/>
              <a:t>E.g. we can use a tree’s feature importance as a step to select features, then pass that dataset to a different model to predict.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8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291B-3F11-C548-9C0D-96F240F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713-6A96-C442-AB6C-3FF420D9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elimination does what it says, removes features one at a time. </a:t>
            </a:r>
          </a:p>
          <a:p>
            <a:r>
              <a:rPr lang="en-US" dirty="0"/>
              <a:t>The entire feature set is modeled.</a:t>
            </a:r>
          </a:p>
          <a:p>
            <a:r>
              <a:rPr lang="en-US" dirty="0"/>
              <a:t>The least important feature is booted. </a:t>
            </a:r>
          </a:p>
          <a:p>
            <a:r>
              <a:rPr lang="en-US" dirty="0"/>
              <a:t>Rinse and repeat until the criteria for # of features is reached. </a:t>
            </a:r>
          </a:p>
          <a:p>
            <a:r>
              <a:rPr lang="en-US" dirty="0"/>
              <a:t>RFECV – Implements a “grid search” with cross validation to choose number of features:</a:t>
            </a:r>
          </a:p>
          <a:p>
            <a:pPr lvl="1"/>
            <a:r>
              <a:rPr lang="en-US" dirty="0"/>
              <a:t>Will choose number of features with the best score. </a:t>
            </a:r>
          </a:p>
          <a:p>
            <a:pPr lvl="1"/>
            <a:r>
              <a:rPr lang="en-US" dirty="0"/>
              <a:t>Good for pipelines! Auto-select the best set </a:t>
            </a:r>
            <a:r>
              <a:rPr lang="en-US"/>
              <a:t>of features. </a:t>
            </a:r>
          </a:p>
        </p:txBody>
      </p:sp>
    </p:spTree>
    <p:extLst>
      <p:ext uri="{BB962C8B-B14F-4D97-AF65-F5344CB8AC3E}">
        <p14:creationId xmlns:p14="http://schemas.microsoft.com/office/powerpoint/2010/main" val="580542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10123</TotalTime>
  <Words>855</Words>
  <Application>Microsoft Macintosh PowerPoint</Application>
  <PresentationFormat>Widescreen</PresentationFormat>
  <Paragraphs>75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Stuff</vt:lpstr>
      <vt:lpstr>Feature Selection</vt:lpstr>
      <vt:lpstr>Detour – Sparse vs Dense</vt:lpstr>
      <vt:lpstr>Feature Selection</vt:lpstr>
      <vt:lpstr>Feature Selection Basics</vt:lpstr>
      <vt:lpstr>Univariate Selection</vt:lpstr>
      <vt:lpstr>Univariate Implementation</vt:lpstr>
      <vt:lpstr>Internal Selection</vt:lpstr>
      <vt:lpstr>Recursive Elimination</vt:lpstr>
      <vt:lpstr>Feature Selection’s Buddies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Akeem Semper</dc:creator>
  <cp:lastModifiedBy>Akeem Semper</cp:lastModifiedBy>
  <cp:revision>7</cp:revision>
  <dcterms:created xsi:type="dcterms:W3CDTF">2022-01-27T17:10:47Z</dcterms:created>
  <dcterms:modified xsi:type="dcterms:W3CDTF">2024-03-05T20:48:42Z</dcterms:modified>
</cp:coreProperties>
</file>