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56" r:id="rId3"/>
    <p:sldId id="257" r:id="rId4"/>
    <p:sldId id="260" r:id="rId5"/>
    <p:sldId id="273" r:id="rId6"/>
    <p:sldId id="264" r:id="rId7"/>
    <p:sldId id="270" r:id="rId8"/>
    <p:sldId id="265" r:id="rId9"/>
    <p:sldId id="261" r:id="rId10"/>
    <p:sldId id="262" r:id="rId11"/>
    <p:sldId id="263" r:id="rId12"/>
    <p:sldId id="266" r:id="rId13"/>
    <p:sldId id="269" r:id="rId14"/>
    <p:sldId id="267" r:id="rId15"/>
    <p:sldId id="258" r:id="rId16"/>
    <p:sldId id="259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7"/>
    <p:restoredTop sz="95897"/>
  </p:normalViewPr>
  <p:slideViewPr>
    <p:cSldViewPr snapToGrid="0" snapToObjects="1">
      <p:cViewPr varScale="1">
        <p:scale>
          <a:sx n="173" d="100"/>
          <a:sy n="173" d="100"/>
        </p:scale>
        <p:origin x="232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7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0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18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358A-76B0-731D-7A96-15FF7C12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340F-C0AE-2094-85BE-11298E18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Today (008 and 010 – some small edits today, so pull again if yours is old):</a:t>
            </a:r>
          </a:p>
          <a:p>
            <a:pPr lvl="1"/>
            <a:r>
              <a:rPr lang="en-US" dirty="0"/>
              <a:t>Larger dimensions of input data and the Curse of Dimensionality.</a:t>
            </a:r>
          </a:p>
          <a:p>
            <a:pPr lvl="1"/>
            <a:r>
              <a:rPr lang="en-US" dirty="0"/>
              <a:t>Multiclass classification and </a:t>
            </a:r>
            <a:r>
              <a:rPr lang="en-US" dirty="0" err="1"/>
              <a:t>softmax</a:t>
            </a:r>
            <a:r>
              <a:rPr lang="en-US" dirty="0"/>
              <a:t> via logistic regression. </a:t>
            </a:r>
          </a:p>
          <a:p>
            <a:pPr lvl="1"/>
            <a:r>
              <a:rPr lang="en-US" dirty="0"/>
              <a:t>Using image data in models. </a:t>
            </a:r>
          </a:p>
          <a:p>
            <a:pPr lvl="1"/>
            <a:r>
              <a:rPr lang="en-US" dirty="0"/>
              <a:t>Support Vector Machines + decision boundaries, dimensionality, kernel tricks. (Dep. On time)</a:t>
            </a:r>
          </a:p>
          <a:p>
            <a:r>
              <a:rPr lang="en-US" dirty="0"/>
              <a:t>ML Exam - March 14 (Unless there’s some issue with that??). </a:t>
            </a:r>
          </a:p>
          <a:p>
            <a:pPr lvl="1"/>
            <a:r>
              <a:rPr lang="en-US" dirty="0"/>
              <a:t>Basic concepts of ML – train/test, accuracies, errors, model types, gradient descent,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Theory behind different models – regression, trees, SVMs, clusters. </a:t>
            </a:r>
          </a:p>
          <a:p>
            <a:pPr lvl="1"/>
            <a:r>
              <a:rPr lang="en-US" dirty="0"/>
              <a:t>Other stuff – PCA, pipes and grids, plotting,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It’s not really hard, this stuff is mostly hands-on, it’s a pretty simple quiz.  </a:t>
            </a:r>
          </a:p>
        </p:txBody>
      </p:sp>
    </p:spTree>
    <p:extLst>
      <p:ext uri="{BB962C8B-B14F-4D97-AF65-F5344CB8AC3E}">
        <p14:creationId xmlns:p14="http://schemas.microsoft.com/office/powerpoint/2010/main" val="22799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390E-340F-B249-822B-570BE9D0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B65A-A4ED-8244-AFBA-19A6DF06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4"/>
            <a:ext cx="4588351" cy="4037747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allows us to directly predict class probabilities with one classifier. </a:t>
            </a:r>
          </a:p>
          <a:p>
            <a:r>
              <a:rPr lang="en-US" dirty="0"/>
              <a:t>The output of </a:t>
            </a:r>
            <a:r>
              <a:rPr lang="en-US" dirty="0" err="1"/>
              <a:t>Softmax</a:t>
            </a:r>
            <a:r>
              <a:rPr lang="en-US" dirty="0"/>
              <a:t> is a probability (0 to 1) that the instance is in that class. </a:t>
            </a:r>
          </a:p>
          <a:p>
            <a:r>
              <a:rPr lang="en-US" dirty="0" err="1"/>
              <a:t>Softmax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Take in the logits, or the output of the regression models internally. </a:t>
            </a:r>
          </a:p>
          <a:p>
            <a:pPr lvl="1"/>
            <a:r>
              <a:rPr lang="en-US" dirty="0"/>
              <a:t>Change those into probabilities per class, which is what we need!</a:t>
            </a:r>
          </a:p>
        </p:txBody>
      </p:sp>
      <p:pic>
        <p:nvPicPr>
          <p:cNvPr id="3074" name="Picture 2" descr="PyTorch Lecture 09: Softmax Classifier - YouTube">
            <a:extLst>
              <a:ext uri="{FF2B5EF4-FFF2-40B4-BE49-F238E27FC236}">
                <a16:creationId xmlns:a16="http://schemas.microsoft.com/office/drawing/2014/main" id="{EAFE1CA0-BEE5-0149-8F24-D1E42CA09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8350" y="2345916"/>
            <a:ext cx="7640485" cy="429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363-3198-764C-98E4-92885E2E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41B2-8C22-7B40-A9F8-854911DE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464608"/>
          </a:xfrm>
        </p:spPr>
        <p:txBody>
          <a:bodyPr/>
          <a:lstStyle/>
          <a:p>
            <a:r>
              <a:rPr lang="en-US" dirty="0"/>
              <a:t>Cross Entropy (non-binary kind) is a common cost function for classification. </a:t>
            </a:r>
          </a:p>
          <a:p>
            <a:r>
              <a:rPr lang="en-US" dirty="0"/>
              <a:t>Cross entropy translates the </a:t>
            </a:r>
            <a:r>
              <a:rPr lang="en-US" dirty="0" err="1"/>
              <a:t>softmax</a:t>
            </a:r>
            <a:r>
              <a:rPr lang="en-US" dirty="0"/>
              <a:t> probabilities into a label, and calculates the cost. </a:t>
            </a:r>
          </a:p>
          <a:p>
            <a:r>
              <a:rPr lang="en-US" dirty="0"/>
              <a:t>Like binary cross entropy, this measures the “distance from” the correct prediction. </a:t>
            </a:r>
          </a:p>
        </p:txBody>
      </p:sp>
      <p:pic>
        <p:nvPicPr>
          <p:cNvPr id="5122" name="Picture 2" descr="Easy TensorFlow - Linear Classifier">
            <a:extLst>
              <a:ext uri="{FF2B5EF4-FFF2-40B4-BE49-F238E27FC236}">
                <a16:creationId xmlns:a16="http://schemas.microsoft.com/office/drawing/2014/main" id="{CB8DE2E4-DF9F-7D4B-93A8-13702E47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40" y="3318363"/>
            <a:ext cx="9912614" cy="37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7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4215-F4E0-694F-5EBD-1B777F9B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2424-31D3-AB65-BDD7-6877BD20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 Cross Entropy Loss in Minutes | by Uniqtech | Data Science  Bootcamp | Medium">
            <a:extLst>
              <a:ext uri="{FF2B5EF4-FFF2-40B4-BE49-F238E27FC236}">
                <a16:creationId xmlns:a16="http://schemas.microsoft.com/office/drawing/2014/main" id="{C4673594-CB96-AACF-8B99-1C1458EF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96850"/>
            <a:ext cx="116713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4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349A-7CE7-3BC2-1FE6-4DC6D202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Multiclass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176C-1451-D8BC-9CC0-548D54FE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The gradient descent process is the same, the cross-entropy generates loss, the gradient is taken on the loss curve </a:t>
            </a:r>
            <a:r>
              <a:rPr lang="en-US" dirty="0" err="1"/>
              <a:t>w.r.t.</a:t>
            </a:r>
            <a:r>
              <a:rPr lang="en-US" dirty="0"/>
              <a:t> each feature, the weights are adjusted, and repeat…</a:t>
            </a:r>
          </a:p>
          <a:p>
            <a:pPr lvl="1"/>
            <a:r>
              <a:rPr lang="en-US" dirty="0"/>
              <a:t>As long as something can be structured as “loss” and ”things to adjust”, G.D. is the same. </a:t>
            </a:r>
          </a:p>
          <a:p>
            <a:r>
              <a:rPr lang="en-US" dirty="0"/>
              <a:t>Regularization is applied by default in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Multiclass classification is commonly used on things like image recognition, where there are lots of potentially classes, so limiting overfitting is good. </a:t>
            </a:r>
          </a:p>
        </p:txBody>
      </p:sp>
    </p:spTree>
    <p:extLst>
      <p:ext uri="{BB962C8B-B14F-4D97-AF65-F5344CB8AC3E}">
        <p14:creationId xmlns:p14="http://schemas.microsoft.com/office/powerpoint/2010/main" val="256142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1BCCC988-B63A-F3F2-240F-33B175945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79" r="-1" b="634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31923-7C8E-4F34-ECDD-041AB964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solidFill>
                  <a:srgbClr val="FFFFFE"/>
                </a:solidFill>
              </a:rPr>
              <a:t>Multi-class Classification - Images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0980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2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903F-CE3E-DE43-9BF5-70277B57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9A2-B784-8847-A671-53558461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2015733"/>
            <a:ext cx="4984946" cy="4037747"/>
          </a:xfrm>
        </p:spPr>
        <p:txBody>
          <a:bodyPr>
            <a:normAutofit/>
          </a:bodyPr>
          <a:lstStyle/>
          <a:p>
            <a:r>
              <a:rPr lang="en-US" dirty="0"/>
              <a:t>Images are basically 2D (for now) grids of pixels.</a:t>
            </a:r>
          </a:p>
          <a:p>
            <a:pPr lvl="1"/>
            <a:r>
              <a:rPr lang="en-US" dirty="0"/>
              <a:t>Your 1080p screen is 1920 x 1080 pixels.</a:t>
            </a:r>
          </a:p>
          <a:p>
            <a:r>
              <a:rPr lang="en-US" dirty="0"/>
              <a:t>Each pixel is an integer value. </a:t>
            </a:r>
          </a:p>
          <a:p>
            <a:pPr lvl="1"/>
            <a:r>
              <a:rPr lang="en-US" dirty="0"/>
              <a:t>0-255 for darkness</a:t>
            </a:r>
          </a:p>
          <a:p>
            <a:r>
              <a:rPr lang="en-US" dirty="0"/>
              <a:t>Images are normal data, and we can treat them like any other data. </a:t>
            </a:r>
          </a:p>
          <a:p>
            <a:r>
              <a:rPr lang="en-US" dirty="0"/>
              <a:t>This allows us to, pretty easily, do image recognition!</a:t>
            </a:r>
          </a:p>
        </p:txBody>
      </p:sp>
      <p:pic>
        <p:nvPicPr>
          <p:cNvPr id="1026" name="Picture 2" descr="SaraAI - mnist">
            <a:extLst>
              <a:ext uri="{FF2B5EF4-FFF2-40B4-BE49-F238E27FC236}">
                <a16:creationId xmlns:a16="http://schemas.microsoft.com/office/drawing/2014/main" id="{5E9AF5CB-741A-654E-B2AF-0D1547D58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6389" y="52389"/>
            <a:ext cx="6805612" cy="68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6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636-8A33-7C42-809D-0BCBF17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Better Images</a:t>
            </a:r>
          </a:p>
        </p:txBody>
      </p:sp>
      <p:pic>
        <p:nvPicPr>
          <p:cNvPr id="6146" name="Picture 2" descr="Color image representation and RGB matrix | Download Scientific Diagram">
            <a:extLst>
              <a:ext uri="{FF2B5EF4-FFF2-40B4-BE49-F238E27FC236}">
                <a16:creationId xmlns:a16="http://schemas.microsoft.com/office/drawing/2014/main" id="{4EF6BA20-AB62-C94A-AC15-0B8F4FFA5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095" y="2286000"/>
            <a:ext cx="7877442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B23F-F681-554F-8018-B8D417F4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2015734"/>
            <a:ext cx="3943350" cy="4037747"/>
          </a:xfrm>
        </p:spPr>
        <p:txBody>
          <a:bodyPr>
            <a:normAutofit/>
          </a:bodyPr>
          <a:lstStyle/>
          <a:p>
            <a:r>
              <a:rPr lang="en-US" dirty="0"/>
              <a:t>Our images are simple – 1 color. </a:t>
            </a:r>
          </a:p>
          <a:p>
            <a:r>
              <a:rPr lang="en-US" dirty="0"/>
              <a:t>No depth - we only need an array with depth of 1. </a:t>
            </a:r>
          </a:p>
          <a:p>
            <a:r>
              <a:rPr lang="en-US" dirty="0"/>
              <a:t>More complex images add pixels and additional layers for more color. </a:t>
            </a:r>
          </a:p>
          <a:p>
            <a:r>
              <a:rPr lang="en-US" dirty="0"/>
              <a:t>These are tensors – multidimensional arrays. </a:t>
            </a:r>
          </a:p>
        </p:txBody>
      </p:sp>
    </p:spTree>
    <p:extLst>
      <p:ext uri="{BB962C8B-B14F-4D97-AF65-F5344CB8AC3E}">
        <p14:creationId xmlns:p14="http://schemas.microsoft.com/office/powerpoint/2010/main" val="69024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3D3D-1B15-1537-EF9B-D4F698B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30FB-566D-D043-2F30-7D7002FF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59451"/>
          </a:xfrm>
        </p:spPr>
        <p:txBody>
          <a:bodyPr>
            <a:normAutofit/>
          </a:bodyPr>
          <a:lstStyle/>
          <a:p>
            <a:r>
              <a:rPr lang="en-US" dirty="0"/>
              <a:t>We can create a model to classify digits into 10 classes. </a:t>
            </a:r>
          </a:p>
          <a:p>
            <a:r>
              <a:rPr lang="en-US" dirty="0"/>
              <a:t>Our image data – we will interpret it like “normal” data:</a:t>
            </a:r>
          </a:p>
          <a:p>
            <a:pPr lvl="1"/>
            <a:r>
              <a:rPr lang="en-US" dirty="0"/>
              <a:t>Each digit is an image of pixels – either 64 (8x8) or 748 (28x28). </a:t>
            </a:r>
          </a:p>
          <a:p>
            <a:pPr lvl="1"/>
            <a:r>
              <a:rPr lang="en-US" dirty="0"/>
              <a:t>There’s only one color, so each pixel can be between 0 and 255 for “darkness”. </a:t>
            </a:r>
          </a:p>
          <a:p>
            <a:pPr lvl="1"/>
            <a:r>
              <a:rPr lang="en-US" dirty="0"/>
              <a:t>Our target is the label, the actual number that the pixel is. </a:t>
            </a:r>
          </a:p>
          <a:p>
            <a:pPr lvl="1"/>
            <a:r>
              <a:rPr lang="en-US" dirty="0"/>
              <a:t>We can flatten the 2D representation of pixels into one row, then use normal models. </a:t>
            </a:r>
          </a:p>
          <a:p>
            <a:pPr lvl="1"/>
            <a:r>
              <a:rPr lang="en-US" dirty="0"/>
              <a:t>Each pixel will now just be one feature, in order. (We can reshape back to get original)</a:t>
            </a:r>
          </a:p>
          <a:p>
            <a:r>
              <a:rPr lang="en-US" dirty="0"/>
              <a:t>We lose the spatial part of the data – our flat representation doesn’t “understand” 2D.</a:t>
            </a:r>
          </a:p>
          <a:p>
            <a:pPr lvl="1"/>
            <a:r>
              <a:rPr lang="en-US" dirty="0"/>
              <a:t>With images, and other things that are analog, we create a representation to use. </a:t>
            </a:r>
          </a:p>
          <a:p>
            <a:pPr lvl="1"/>
            <a:r>
              <a:rPr lang="en-US" dirty="0"/>
              <a:t>There are better ways to process image data that keep spatial awareness, we’ll see later. </a:t>
            </a:r>
          </a:p>
          <a:p>
            <a:endParaRPr lang="en-US" dirty="0"/>
          </a:p>
        </p:txBody>
      </p:sp>
      <p:pic>
        <p:nvPicPr>
          <p:cNvPr id="3074" name="Picture 2" descr="NumPy: numpy.ndarray.flatten()function - w3resource">
            <a:extLst>
              <a:ext uri="{FF2B5EF4-FFF2-40B4-BE49-F238E27FC236}">
                <a16:creationId xmlns:a16="http://schemas.microsoft.com/office/drawing/2014/main" id="{33E79A7E-03D2-71B3-8975-E0B8F178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t="3665" r="11514" b="3665"/>
          <a:stretch/>
        </p:blipFill>
        <p:spPr bwMode="auto">
          <a:xfrm>
            <a:off x="9637059" y="1"/>
            <a:ext cx="2554941" cy="33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6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7230-D331-22F1-C328-892C2A3F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56DB-7967-F0FC-4E78-90EC7D46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68" y="1853754"/>
            <a:ext cx="10434483" cy="4288949"/>
          </a:xfrm>
        </p:spPr>
        <p:txBody>
          <a:bodyPr>
            <a:normAutofit/>
          </a:bodyPr>
          <a:lstStyle/>
          <a:p>
            <a:r>
              <a:rPr lang="en-US" dirty="0"/>
              <a:t>For structured data (numbers, classes, Booleans) the data values we use are pretty set. </a:t>
            </a:r>
          </a:p>
          <a:p>
            <a:pPr lvl="1"/>
            <a:r>
              <a:rPr lang="en-US" dirty="0"/>
              <a:t>Our models calculate numbers, so we are just converting to different numbers. </a:t>
            </a:r>
          </a:p>
          <a:p>
            <a:pPr lvl="1"/>
            <a:r>
              <a:rPr lang="en-US" dirty="0"/>
              <a:t>Our predictions are based on getting as close as possible to whatever the value is. </a:t>
            </a:r>
          </a:p>
          <a:p>
            <a:r>
              <a:rPr lang="en-US" dirty="0"/>
              <a:t>For unstructured data, that can’t really happen. </a:t>
            </a:r>
          </a:p>
          <a:p>
            <a:pPr lvl="1"/>
            <a:r>
              <a:rPr lang="en-US" dirty="0"/>
              <a:t>An image, sound, or paragraph doesn’t really have a ’value’ in the same sense. </a:t>
            </a:r>
          </a:p>
          <a:p>
            <a:r>
              <a:rPr lang="en-US" dirty="0"/>
              <a:t>We need to generate a representation of the data to use in a mathematical model. </a:t>
            </a:r>
          </a:p>
          <a:p>
            <a:pPr lvl="1"/>
            <a:r>
              <a:rPr lang="en-US" dirty="0"/>
              <a:t>Here, that is a simple rearranging of the pixel layout. </a:t>
            </a:r>
          </a:p>
          <a:p>
            <a:pPr lvl="1"/>
            <a:r>
              <a:rPr lang="en-US" dirty="0"/>
              <a:t>In more advanced image processing models, we can look at 2D ‘hunks’ (or edges, or…)</a:t>
            </a:r>
          </a:p>
          <a:p>
            <a:pPr lvl="1"/>
            <a:r>
              <a:rPr lang="en-US" dirty="0"/>
              <a:t>Soon, for free text, we’ll need to do something similar – generate an embedding. </a:t>
            </a:r>
          </a:p>
          <a:p>
            <a:r>
              <a:rPr lang="en-US" dirty="0"/>
              <a:t>Performance depends both on the model, and how good the numeric representation of reality is. </a:t>
            </a:r>
          </a:p>
        </p:txBody>
      </p:sp>
    </p:spTree>
    <p:extLst>
      <p:ext uri="{BB962C8B-B14F-4D97-AF65-F5344CB8AC3E}">
        <p14:creationId xmlns:p14="http://schemas.microsoft.com/office/powerpoint/2010/main" val="221704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5428-29C3-BC43-9FC5-E850D418B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and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A02F9-360D-0240-AEED-CBAFA096A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DF97-6394-DD4A-9484-20CB6EE8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What’s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D909-C243-384C-AE6C-C91F234E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  <a:p>
            <a:r>
              <a:rPr lang="en-US" dirty="0"/>
              <a:t>Multiple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508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E9C9-9045-144D-A612-F495C191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18D4-F802-E042-B952-453BEAB6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07" y="2015734"/>
            <a:ext cx="5546379" cy="4037747"/>
          </a:xfrm>
        </p:spPr>
        <p:txBody>
          <a:bodyPr>
            <a:normAutofit/>
          </a:bodyPr>
          <a:lstStyle/>
          <a:p>
            <a:r>
              <a:rPr lang="en-US" sz="2400" dirty="0"/>
              <a:t>Logistic regression is a linear model. </a:t>
            </a:r>
          </a:p>
          <a:p>
            <a:pPr lvl="1"/>
            <a:r>
              <a:rPr lang="en-US" sz="2200" dirty="0"/>
              <a:t>Recall the internal regression of logit. </a:t>
            </a:r>
          </a:p>
          <a:p>
            <a:r>
              <a:rPr lang="en-US" sz="2400" dirty="0"/>
              <a:t>Regularization penalizes growth of the model’s weights. </a:t>
            </a:r>
          </a:p>
          <a:p>
            <a:r>
              <a:rPr lang="en-US" sz="2400" dirty="0"/>
              <a:t>Regularization is (generally) applied to linear models by default. </a:t>
            </a:r>
          </a:p>
          <a:p>
            <a:pPr lvl="1"/>
            <a:r>
              <a:rPr lang="en-US" sz="2000" dirty="0"/>
              <a:t>We can define the type with the HP: penalty</a:t>
            </a:r>
          </a:p>
          <a:p>
            <a:pPr lvl="1"/>
            <a:r>
              <a:rPr lang="en-US" dirty="0"/>
              <a:t>Logistic regression has L2 as default.</a:t>
            </a:r>
          </a:p>
          <a:p>
            <a:endParaRPr lang="en-US" dirty="0"/>
          </a:p>
        </p:txBody>
      </p:sp>
      <p:pic>
        <p:nvPicPr>
          <p:cNvPr id="2050" name="Picture 2" descr="Regularization of Linear Models with SKLearn | by Robert Thas John |  Coinmonks | Medium">
            <a:extLst>
              <a:ext uri="{FF2B5EF4-FFF2-40B4-BE49-F238E27FC236}">
                <a16:creationId xmlns:a16="http://schemas.microsoft.com/office/drawing/2014/main" id="{6E3147F7-4507-094E-9A95-C55F32D0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86" y="2015734"/>
            <a:ext cx="4752492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4F10-1ED0-CF68-F62E-14C83D7F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Cost penalizes Weight Size as Well as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B5FF1-8DCF-51EF-BCCB-03EEBBC2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681A9451-9A0D-26F7-8550-7ACFDBDF0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" b="5389"/>
          <a:stretch/>
        </p:blipFill>
        <p:spPr bwMode="auto">
          <a:xfrm>
            <a:off x="2935134" y="1924755"/>
            <a:ext cx="6321732" cy="42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5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9B5-DD28-C972-54FB-7C2B0B9B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7" y="804519"/>
            <a:ext cx="11688096" cy="1049235"/>
          </a:xfrm>
        </p:spPr>
        <p:txBody>
          <a:bodyPr>
            <a:normAutofit/>
          </a:bodyPr>
          <a:lstStyle/>
          <a:p>
            <a:r>
              <a:rPr lang="en-US" dirty="0"/>
              <a:t>Regularization in Effect (W/ Bonus Normalization)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F73D-FC6D-F732-C58B-FED96127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7047953" cy="4268750"/>
          </a:xfrm>
        </p:spPr>
        <p:txBody>
          <a:bodyPr>
            <a:normAutofit/>
          </a:bodyPr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In a regression, the prediction is just y=</a:t>
            </a:r>
            <a:r>
              <a:rPr lang="en-US" dirty="0" err="1"/>
              <a:t>mx+b</a:t>
            </a:r>
            <a:r>
              <a:rPr lang="en-US" dirty="0"/>
              <a:t> calculated.</a:t>
            </a:r>
          </a:p>
          <a:p>
            <a:pPr lvl="1"/>
            <a:r>
              <a:rPr lang="en-US" dirty="0"/>
              <a:t>Scaled data to have </a:t>
            </a:r>
            <a:r>
              <a:rPr lang="en-US" dirty="0" err="1"/>
              <a:t>Xs</a:t>
            </a:r>
            <a:r>
              <a:rPr lang="en-US" dirty="0"/>
              <a:t> that all in the range. ~0-1(or norm.)</a:t>
            </a:r>
          </a:p>
          <a:p>
            <a:pPr lvl="1"/>
            <a:r>
              <a:rPr lang="en-US" dirty="0"/>
              <a:t>Regularization limits the growth of the m. (Weights)</a:t>
            </a:r>
          </a:p>
          <a:p>
            <a:pPr lvl="1"/>
            <a:r>
              <a:rPr lang="en-US" dirty="0"/>
              <a:t>B (intercept) is purely corrective, added at the end to shift. </a:t>
            </a:r>
          </a:p>
          <a:p>
            <a:r>
              <a:rPr lang="en-US" dirty="0"/>
              <a:t>In regression we’d have scaling and reg. limiting [mx] terms. </a:t>
            </a:r>
          </a:p>
          <a:p>
            <a:pPr lvl="1"/>
            <a:r>
              <a:rPr lang="en-US" dirty="0"/>
              <a:t>I.e. the model is less “reactive” or variant in its predictions. </a:t>
            </a:r>
          </a:p>
          <a:p>
            <a:pPr lvl="1"/>
            <a:r>
              <a:rPr lang="en-US" dirty="0"/>
              <a:t>In large models, with many terms, this limits overfitting. </a:t>
            </a:r>
          </a:p>
          <a:p>
            <a:r>
              <a:rPr lang="en-US" dirty="0"/>
              <a:t>“Blunts” the impact of any one factor. </a:t>
            </a:r>
          </a:p>
          <a:p>
            <a:pPr lvl="1"/>
            <a:r>
              <a:rPr lang="en-US" dirty="0"/>
              <a:t>Weight determines </a:t>
            </a:r>
            <a:r>
              <a:rPr lang="en-US"/>
              <a:t>X’s influence on Y, </a:t>
            </a:r>
            <a:r>
              <a:rPr lang="en-US" dirty="0"/>
              <a:t>overweighting is penalized. </a:t>
            </a:r>
          </a:p>
        </p:txBody>
      </p:sp>
      <p:pic>
        <p:nvPicPr>
          <p:cNvPr id="2050" name="Picture 2" descr="Multiple Linear Regression Analysis - ReliaWiki">
            <a:extLst>
              <a:ext uri="{FF2B5EF4-FFF2-40B4-BE49-F238E27FC236}">
                <a16:creationId xmlns:a16="http://schemas.microsoft.com/office/drawing/2014/main" id="{B6C3DEA5-C9E4-1AD2-57B9-B277BEF26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953" y="1991032"/>
            <a:ext cx="5144047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0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8294-45D5-A7B2-E23F-05912D8B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Classification…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C0F7-BE2D-4F9C-F766-80057810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B196-FFFF-61BE-E06C-7897C44B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Are More than 2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EEEC-AE20-1885-E76F-7B7689F6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Classification models have defaulted to binary so far. </a:t>
            </a:r>
          </a:p>
          <a:p>
            <a:pPr lvl="1"/>
            <a:r>
              <a:rPr lang="en-US" dirty="0"/>
              <a:t>Classes are (or can be understood as) True and False. </a:t>
            </a:r>
          </a:p>
          <a:p>
            <a:pPr lvl="1"/>
            <a:r>
              <a:rPr lang="en-US" dirty="0"/>
              <a:t>Output is the probability something is true, translated into a T/F for a final prediction. </a:t>
            </a:r>
          </a:p>
          <a:p>
            <a:pPr lvl="1"/>
            <a:r>
              <a:rPr lang="en-US" dirty="0"/>
              <a:t>Loss function (binary cross entropy) is built on the difference from the correct answer. </a:t>
            </a:r>
          </a:p>
          <a:p>
            <a:pPr lvl="1"/>
            <a:r>
              <a:rPr lang="en-US" dirty="0"/>
              <a:t>Trees and Bayes can handle more than 2 output classes by default, linear models can’t. </a:t>
            </a:r>
          </a:p>
          <a:p>
            <a:r>
              <a:rPr lang="en-US" dirty="0"/>
              <a:t>We can modify these models to handle more than one class, in several ways. </a:t>
            </a:r>
          </a:p>
          <a:p>
            <a:pPr lvl="1"/>
            <a:r>
              <a:rPr lang="en-US" dirty="0"/>
              <a:t>One vs One – make a classifier for each pair of possible outputs. </a:t>
            </a:r>
          </a:p>
          <a:p>
            <a:pPr lvl="1"/>
            <a:r>
              <a:rPr lang="en-US" dirty="0"/>
              <a:t>One vs Rest – make a classifier for each class vs not that class. </a:t>
            </a:r>
          </a:p>
          <a:p>
            <a:pPr lvl="1"/>
            <a:r>
              <a:rPr lang="en-US" dirty="0"/>
              <a:t>This can be forced in </a:t>
            </a:r>
            <a:r>
              <a:rPr lang="en-US" dirty="0" err="1"/>
              <a:t>Sklearn</a:t>
            </a:r>
            <a:r>
              <a:rPr lang="en-US" dirty="0"/>
              <a:t>, but is generally invisible. SVM uses </a:t>
            </a:r>
            <a:r>
              <a:rPr lang="en-US" dirty="0" err="1"/>
              <a:t>OvO</a:t>
            </a:r>
            <a:r>
              <a:rPr lang="en-US" dirty="0"/>
              <a:t>, other linear use </a:t>
            </a:r>
            <a:r>
              <a:rPr lang="en-US" dirty="0" err="1"/>
              <a:t>OvR</a:t>
            </a:r>
            <a:r>
              <a:rPr lang="en-US" dirty="0"/>
              <a:t>, and tree or Bayes models can do multiple classes directly. </a:t>
            </a:r>
          </a:p>
        </p:txBody>
      </p:sp>
    </p:spTree>
    <p:extLst>
      <p:ext uri="{BB962C8B-B14F-4D97-AF65-F5344CB8AC3E}">
        <p14:creationId xmlns:p14="http://schemas.microsoft.com/office/powerpoint/2010/main" val="379188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4B18-343E-BC46-82D5-942B63B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Multiple Classification</a:t>
            </a:r>
          </a:p>
        </p:txBody>
      </p:sp>
      <p:pic>
        <p:nvPicPr>
          <p:cNvPr id="4098" name="Picture 2" descr="Logistic Regression | Machine Learning, Deep Learning, and Computer Vision">
            <a:extLst>
              <a:ext uri="{FF2B5EF4-FFF2-40B4-BE49-F238E27FC236}">
                <a16:creationId xmlns:a16="http://schemas.microsoft.com/office/drawing/2014/main" id="{0FCC8ECD-3D62-484C-9CBD-48657C83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72526"/>
            <a:ext cx="8858250" cy="493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953-78A9-4645-AFD0-EE3431E8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0" y="2015734"/>
            <a:ext cx="3157538" cy="4037747"/>
          </a:xfrm>
        </p:spPr>
        <p:txBody>
          <a:bodyPr>
            <a:normAutofit/>
          </a:bodyPr>
          <a:lstStyle/>
          <a:p>
            <a:r>
              <a:rPr lang="en-US" dirty="0"/>
              <a:t>We can also predict things into multiple classes. </a:t>
            </a:r>
          </a:p>
          <a:p>
            <a:r>
              <a:rPr lang="en-US" dirty="0" err="1"/>
              <a:t>Sklearn</a:t>
            </a:r>
            <a:r>
              <a:rPr lang="en-US" dirty="0"/>
              <a:t> does this by default by doing 1 vs rest. </a:t>
            </a:r>
          </a:p>
          <a:p>
            <a:pPr lvl="1"/>
            <a:r>
              <a:rPr lang="en-US" dirty="0"/>
              <a:t>Build 1 classifier per class, making a yes/no for that class. </a:t>
            </a:r>
          </a:p>
          <a:p>
            <a:r>
              <a:rPr lang="en-US" dirty="0"/>
              <a:t>We get the probabilities of the above prediction. </a:t>
            </a:r>
          </a:p>
        </p:txBody>
      </p:sp>
    </p:spTree>
    <p:extLst>
      <p:ext uri="{BB962C8B-B14F-4D97-AF65-F5344CB8AC3E}">
        <p14:creationId xmlns:p14="http://schemas.microsoft.com/office/powerpoint/2010/main" val="23417634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1246</TotalTime>
  <Words>1203</Words>
  <Application>Microsoft Macintosh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Housekeeping</vt:lpstr>
      <vt:lpstr>Logistic Regression and Images</vt:lpstr>
      <vt:lpstr>Logistic Regression – What’s New?</vt:lpstr>
      <vt:lpstr>Regularization</vt:lpstr>
      <vt:lpstr>Regularized Cost penalizes Weight Size as Well as Error</vt:lpstr>
      <vt:lpstr>Regularization in Effect (W/ Bonus Normalization)</vt:lpstr>
      <vt:lpstr>What about Classification…</vt:lpstr>
      <vt:lpstr>What if There Are More than 2 Classes?</vt:lpstr>
      <vt:lpstr>Multiple Classification</vt:lpstr>
      <vt:lpstr>Softmax</vt:lpstr>
      <vt:lpstr>Cross Entropy</vt:lpstr>
      <vt:lpstr>PowerPoint Presentation</vt:lpstr>
      <vt:lpstr>Gradient Descent and Multiclass Models</vt:lpstr>
      <vt:lpstr>Multi-class Classification - Images</vt:lpstr>
      <vt:lpstr>Images</vt:lpstr>
      <vt:lpstr>Better Images</vt:lpstr>
      <vt:lpstr>Classifying Digits</vt:lpstr>
      <vt:lpstr>Data Representations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11</cp:revision>
  <dcterms:created xsi:type="dcterms:W3CDTF">2022-01-25T03:41:10Z</dcterms:created>
  <dcterms:modified xsi:type="dcterms:W3CDTF">2024-02-29T21:41:50Z</dcterms:modified>
</cp:coreProperties>
</file>