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5" r:id="rId2"/>
    <p:sldId id="286" r:id="rId3"/>
    <p:sldId id="287" r:id="rId4"/>
    <p:sldId id="288" r:id="rId5"/>
    <p:sldId id="289" r:id="rId6"/>
    <p:sldId id="256" r:id="rId7"/>
    <p:sldId id="257" r:id="rId8"/>
    <p:sldId id="270" r:id="rId9"/>
    <p:sldId id="271" r:id="rId10"/>
    <p:sldId id="272" r:id="rId11"/>
    <p:sldId id="258" r:id="rId12"/>
    <p:sldId id="259" r:id="rId13"/>
    <p:sldId id="261" r:id="rId14"/>
    <p:sldId id="263" r:id="rId15"/>
    <p:sldId id="266" r:id="rId16"/>
    <p:sldId id="260" r:id="rId17"/>
    <p:sldId id="267" r:id="rId18"/>
    <p:sldId id="273" r:id="rId19"/>
    <p:sldId id="276" r:id="rId20"/>
    <p:sldId id="268" r:id="rId21"/>
    <p:sldId id="262" r:id="rId22"/>
    <p:sldId id="269" r:id="rId23"/>
    <p:sldId id="264" r:id="rId24"/>
    <p:sldId id="274" r:id="rId25"/>
    <p:sldId id="275" r:id="rId26"/>
    <p:sldId id="265" r:id="rId27"/>
    <p:sldId id="277" r:id="rId28"/>
    <p:sldId id="278" r:id="rId29"/>
    <p:sldId id="279" r:id="rId30"/>
    <p:sldId id="280" r:id="rId31"/>
    <p:sldId id="281" r:id="rId32"/>
    <p:sldId id="283" r:id="rId33"/>
    <p:sldId id="282" r:id="rId34"/>
    <p:sldId id="28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p:restoredTop sz="96327"/>
  </p:normalViewPr>
  <p:slideViewPr>
    <p:cSldViewPr snapToGrid="0" snapToObjects="1">
      <p:cViewPr varScale="1">
        <p:scale>
          <a:sx n="143" d="100"/>
          <a:sy n="143" d="100"/>
        </p:scale>
        <p:origin x="224"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886009-0DEE-1043-9A41-389E48DF81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46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4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3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04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5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E5C29-DB8F-DF48-8AC1-D7AEB99B7F3A}" type="datetimeFigureOut">
              <a:rPr lang="en-US" smtClean="0"/>
              <a:t>4/11/24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86009-0DEE-1043-9A41-389E48DF81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3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E5C29-DB8F-DF48-8AC1-D7AEB99B7F3A}" type="datetimeFigureOut">
              <a:rPr lang="en-US" smtClean="0"/>
              <a:t>4/11/24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86009-0DEE-1043-9A41-389E48DF81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04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5C29-DB8F-DF48-8AC1-D7AEB99B7F3A}" type="datetimeFigureOut">
              <a:rPr lang="en-US" smtClean="0"/>
              <a:t>4/11/24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86009-0DEE-1043-9A41-389E48DF8120}" type="slidenum">
              <a:rPr lang="en-US" smtClean="0"/>
              <a:t>‹#›</a:t>
            </a:fld>
            <a:endParaRPr lang="en-US"/>
          </a:p>
        </p:txBody>
      </p:sp>
    </p:spTree>
    <p:extLst>
      <p:ext uri="{BB962C8B-B14F-4D97-AF65-F5344CB8AC3E}">
        <p14:creationId xmlns:p14="http://schemas.microsoft.com/office/powerpoint/2010/main" val="117404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18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5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0E5C29-DB8F-DF48-8AC1-D7AEB99B7F3A}" type="datetimeFigureOut">
              <a:rPr lang="en-US" smtClean="0"/>
              <a:t>4/11/24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886009-0DEE-1043-9A41-389E48DF81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3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WXuK6gekU1Y"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www.wired.co.uk/article/deepmind-atari-learning-sequential-memory-ew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84-0B2B-6A76-E87F-5387931E425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0E92E28F-116B-207E-FA19-79DE7CFC2292}"/>
              </a:ext>
            </a:extLst>
          </p:cNvPr>
          <p:cNvSpPr>
            <a:spLocks noGrp="1"/>
          </p:cNvSpPr>
          <p:nvPr>
            <p:ph idx="1"/>
          </p:nvPr>
        </p:nvSpPr>
        <p:spPr>
          <a:xfrm>
            <a:off x="1451579" y="1853754"/>
            <a:ext cx="9603275" cy="4199727"/>
          </a:xfrm>
        </p:spPr>
        <p:txBody>
          <a:bodyPr/>
          <a:lstStyle/>
          <a:p>
            <a:r>
              <a:rPr lang="en-US" dirty="0"/>
              <a:t>Project – detect some images. </a:t>
            </a:r>
          </a:p>
          <a:p>
            <a:pPr lvl="1"/>
            <a:r>
              <a:rPr lang="en-US" dirty="0"/>
              <a:t>After this, the mechanics of doing the assignment should be covered. </a:t>
            </a:r>
          </a:p>
          <a:p>
            <a:r>
              <a:rPr lang="en-US" dirty="0"/>
              <a:t>Today:</a:t>
            </a:r>
          </a:p>
          <a:p>
            <a:pPr lvl="1"/>
            <a:r>
              <a:rPr lang="en-US" dirty="0"/>
              <a:t>More transfer learning – some examples of different variations. </a:t>
            </a:r>
          </a:p>
          <a:p>
            <a:pPr lvl="1"/>
            <a:r>
              <a:rPr lang="en-US" dirty="0"/>
              <a:t>Other examples of </a:t>
            </a:r>
            <a:r>
              <a:rPr lang="en-US" dirty="0" err="1"/>
              <a:t>tensorboard</a:t>
            </a:r>
            <a:r>
              <a:rPr lang="en-US" dirty="0"/>
              <a:t>, logging, </a:t>
            </a:r>
            <a:r>
              <a:rPr lang="en-US" dirty="0" err="1"/>
              <a:t>etc</a:t>
            </a:r>
            <a:r>
              <a:rPr lang="en-US" dirty="0"/>
              <a:t>…</a:t>
            </a:r>
          </a:p>
        </p:txBody>
      </p:sp>
    </p:spTree>
    <p:extLst>
      <p:ext uri="{BB962C8B-B14F-4D97-AF65-F5344CB8AC3E}">
        <p14:creationId xmlns:p14="http://schemas.microsoft.com/office/powerpoint/2010/main" val="315885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18A4-D2E0-0144-BD6A-6806804CE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D78DA-CA57-EF45-B97A-DE3EB36E1C5E}"/>
              </a:ext>
            </a:extLst>
          </p:cNvPr>
          <p:cNvSpPr>
            <a:spLocks noGrp="1"/>
          </p:cNvSpPr>
          <p:nvPr>
            <p:ph idx="1"/>
          </p:nvPr>
        </p:nvSpPr>
        <p:spPr/>
        <p:txBody>
          <a:bodyPr/>
          <a:lstStyle/>
          <a:p>
            <a:endParaRPr lang="en-US"/>
          </a:p>
        </p:txBody>
      </p:sp>
      <p:pic>
        <p:nvPicPr>
          <p:cNvPr id="8194" name="Picture 2" descr="How computers got shockingly good at recognizing images | Ars Technica">
            <a:extLst>
              <a:ext uri="{FF2B5EF4-FFF2-40B4-BE49-F238E27FC236}">
                <a16:creationId xmlns:a16="http://schemas.microsoft.com/office/drawing/2014/main" id="{6C48EB59-FC33-C144-924B-DF7A9860F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1165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9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11FA-B1D6-6F49-9F80-5DDCC6AF4266}"/>
              </a:ext>
            </a:extLst>
          </p:cNvPr>
          <p:cNvSpPr>
            <a:spLocks noGrp="1"/>
          </p:cNvSpPr>
          <p:nvPr>
            <p:ph type="title"/>
          </p:nvPr>
        </p:nvSpPr>
        <p:spPr>
          <a:xfrm>
            <a:off x="1451579" y="804519"/>
            <a:ext cx="9603275" cy="1049235"/>
          </a:xfrm>
        </p:spPr>
        <p:txBody>
          <a:bodyPr>
            <a:normAutofit/>
          </a:bodyPr>
          <a:lstStyle/>
          <a:p>
            <a:r>
              <a:rPr lang="en-US" dirty="0"/>
              <a:t>Transfer the Learning</a:t>
            </a:r>
          </a:p>
        </p:txBody>
      </p:sp>
      <p:sp>
        <p:nvSpPr>
          <p:cNvPr id="3" name="Content Placeholder 2">
            <a:extLst>
              <a:ext uri="{FF2B5EF4-FFF2-40B4-BE49-F238E27FC236}">
                <a16:creationId xmlns:a16="http://schemas.microsoft.com/office/drawing/2014/main" id="{7819B450-8516-9544-BE44-CAE618A27453}"/>
              </a:ext>
            </a:extLst>
          </p:cNvPr>
          <p:cNvSpPr>
            <a:spLocks noGrp="1"/>
          </p:cNvSpPr>
          <p:nvPr>
            <p:ph idx="1"/>
          </p:nvPr>
        </p:nvSpPr>
        <p:spPr>
          <a:xfrm>
            <a:off x="605481" y="2015734"/>
            <a:ext cx="5297844" cy="4126683"/>
          </a:xfrm>
        </p:spPr>
        <p:txBody>
          <a:bodyPr>
            <a:normAutofit/>
          </a:bodyPr>
          <a:lstStyle/>
          <a:p>
            <a:r>
              <a:rPr lang="en-US" dirty="0"/>
              <a:t>Enter transfer learning!</a:t>
            </a:r>
          </a:p>
          <a:p>
            <a:r>
              <a:rPr lang="en-US" dirty="0"/>
              <a:t>We can use the training of other models and borrow those models for our applications. </a:t>
            </a:r>
          </a:p>
          <a:p>
            <a:r>
              <a:rPr lang="en-US" dirty="0"/>
              <a:t>Idea – many tasks are very similar, if a model is good at one thing, it will probably be good at something similar. </a:t>
            </a:r>
          </a:p>
          <a:p>
            <a:r>
              <a:rPr lang="en-US" dirty="0"/>
              <a:t>In the real world – I could ski before I could waterski. The idea of carving on an edge, balancing, weight transfer all help learning to water ski. </a:t>
            </a:r>
          </a:p>
        </p:txBody>
      </p:sp>
      <p:pic>
        <p:nvPicPr>
          <p:cNvPr id="1026" name="Picture 2" descr="Transfer learning idea">
            <a:extLst>
              <a:ext uri="{FF2B5EF4-FFF2-40B4-BE49-F238E27FC236}">
                <a16:creationId xmlns:a16="http://schemas.microsoft.com/office/drawing/2014/main" id="{CEDA91A0-0625-7E44-BDAE-B87185E13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3325" y="2691805"/>
            <a:ext cx="6134421"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4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86AC-F607-C746-8DF8-F51F5347EA69}"/>
              </a:ext>
            </a:extLst>
          </p:cNvPr>
          <p:cNvSpPr>
            <a:spLocks noGrp="1"/>
          </p:cNvSpPr>
          <p:nvPr>
            <p:ph type="title"/>
          </p:nvPr>
        </p:nvSpPr>
        <p:spPr/>
        <p:txBody>
          <a:bodyPr/>
          <a:lstStyle/>
          <a:p>
            <a:r>
              <a:rPr lang="en-US" dirty="0"/>
              <a:t>Pretrained Image Models</a:t>
            </a:r>
          </a:p>
        </p:txBody>
      </p:sp>
      <p:sp>
        <p:nvSpPr>
          <p:cNvPr id="3" name="Content Placeholder 2">
            <a:extLst>
              <a:ext uri="{FF2B5EF4-FFF2-40B4-BE49-F238E27FC236}">
                <a16:creationId xmlns:a16="http://schemas.microsoft.com/office/drawing/2014/main" id="{E40B2804-DA5D-4441-8AB8-A5CC57D0B834}"/>
              </a:ext>
            </a:extLst>
          </p:cNvPr>
          <p:cNvSpPr>
            <a:spLocks noGrp="1"/>
          </p:cNvSpPr>
          <p:nvPr>
            <p:ph idx="1"/>
          </p:nvPr>
        </p:nvSpPr>
        <p:spPr>
          <a:xfrm>
            <a:off x="1451579" y="2015732"/>
            <a:ext cx="9603275" cy="4037749"/>
          </a:xfrm>
        </p:spPr>
        <p:txBody>
          <a:bodyPr/>
          <a:lstStyle/>
          <a:p>
            <a:r>
              <a:rPr lang="en-US" dirty="0"/>
              <a:t>Image recognition models are trained on large datasets like ImageNet, which has over 1000 classes. </a:t>
            </a:r>
          </a:p>
          <a:p>
            <a:pPr lvl="1"/>
            <a:r>
              <a:rPr lang="en-US" dirty="0"/>
              <a:t>Massive dataset + large model + fast processor = accurate model. </a:t>
            </a:r>
          </a:p>
          <a:p>
            <a:r>
              <a:rPr lang="en-US" dirty="0"/>
              <a:t>“Seeing” objects is what the model is trained to do. </a:t>
            </a:r>
          </a:p>
          <a:p>
            <a:r>
              <a:rPr lang="en-US" dirty="0"/>
              <a:t>We can repurpose it to use those skills for other types of objects. </a:t>
            </a:r>
          </a:p>
          <a:p>
            <a:r>
              <a:rPr lang="en-US" dirty="0" err="1"/>
              <a:t>Keras</a:t>
            </a:r>
            <a:r>
              <a:rPr lang="en-US" dirty="0"/>
              <a:t> packages many pretrained models that we can download and use. </a:t>
            </a:r>
          </a:p>
          <a:p>
            <a:r>
              <a:rPr lang="en-US" dirty="0"/>
              <a:t>The pretrained model’s abilities to extract features are well developed through training. </a:t>
            </a:r>
          </a:p>
          <a:p>
            <a:r>
              <a:rPr lang="en-US" dirty="0"/>
              <a:t>We aim to combine that feature detection with our specific challenge. </a:t>
            </a:r>
          </a:p>
        </p:txBody>
      </p:sp>
    </p:spTree>
    <p:extLst>
      <p:ext uri="{BB962C8B-B14F-4D97-AF65-F5344CB8AC3E}">
        <p14:creationId xmlns:p14="http://schemas.microsoft.com/office/powerpoint/2010/main" val="158117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01E7-70FF-F843-9E7B-B59B652A3F70}"/>
              </a:ext>
            </a:extLst>
          </p:cNvPr>
          <p:cNvSpPr>
            <a:spLocks noGrp="1"/>
          </p:cNvSpPr>
          <p:nvPr>
            <p:ph type="title"/>
          </p:nvPr>
        </p:nvSpPr>
        <p:spPr/>
        <p:txBody>
          <a:bodyPr/>
          <a:lstStyle/>
          <a:p>
            <a:r>
              <a:rPr lang="en-US" dirty="0"/>
              <a:t>When does it work (or not)?</a:t>
            </a:r>
          </a:p>
        </p:txBody>
      </p:sp>
      <p:sp>
        <p:nvSpPr>
          <p:cNvPr id="3" name="Content Placeholder 2">
            <a:extLst>
              <a:ext uri="{FF2B5EF4-FFF2-40B4-BE49-F238E27FC236}">
                <a16:creationId xmlns:a16="http://schemas.microsoft.com/office/drawing/2014/main" id="{FCFEE1D1-3991-B84A-8C70-CF1E0FBD74B8}"/>
              </a:ext>
            </a:extLst>
          </p:cNvPr>
          <p:cNvSpPr>
            <a:spLocks noGrp="1"/>
          </p:cNvSpPr>
          <p:nvPr>
            <p:ph idx="1"/>
          </p:nvPr>
        </p:nvSpPr>
        <p:spPr>
          <a:xfrm>
            <a:off x="1451579" y="2015732"/>
            <a:ext cx="9603275" cy="4037749"/>
          </a:xfrm>
        </p:spPr>
        <p:txBody>
          <a:bodyPr>
            <a:normAutofit/>
          </a:bodyPr>
          <a:lstStyle/>
          <a:p>
            <a:r>
              <a:rPr lang="en-US" dirty="0"/>
              <a:t>To no one’s surprise, the more similar the datasets, the better the transfer. </a:t>
            </a:r>
          </a:p>
          <a:p>
            <a:r>
              <a:rPr lang="en-US" dirty="0"/>
              <a:t>Common use cases are image recognition and language. </a:t>
            </a:r>
          </a:p>
          <a:p>
            <a:r>
              <a:rPr lang="en-US" dirty="0"/>
              <a:t>Natural Language Processing:</a:t>
            </a:r>
          </a:p>
          <a:p>
            <a:pPr lvl="1"/>
            <a:r>
              <a:rPr lang="en-US" dirty="0"/>
              <a:t>Language structure, word meanings, etc... are all very generalizable to other problems. </a:t>
            </a:r>
          </a:p>
          <a:p>
            <a:pPr lvl="1"/>
            <a:r>
              <a:rPr lang="en-US" dirty="0"/>
              <a:t>Word2Vec was a transfer learning application. </a:t>
            </a:r>
          </a:p>
          <a:p>
            <a:r>
              <a:rPr lang="en-US" dirty="0"/>
              <a:t>Image Processing:</a:t>
            </a:r>
          </a:p>
          <a:p>
            <a:pPr lvl="1"/>
            <a:r>
              <a:rPr lang="en-US" dirty="0"/>
              <a:t>Multiple pretrained models in </a:t>
            </a:r>
            <a:r>
              <a:rPr lang="en-US" dirty="0" err="1"/>
              <a:t>tensorflow</a:t>
            </a:r>
            <a:r>
              <a:rPr lang="en-US" dirty="0"/>
              <a:t>. </a:t>
            </a:r>
          </a:p>
          <a:p>
            <a:pPr lvl="1"/>
            <a:r>
              <a:rPr lang="en-US" dirty="0"/>
              <a:t>Datasets and complexity make training a model like this at home impractical. </a:t>
            </a:r>
          </a:p>
          <a:p>
            <a:r>
              <a:rPr lang="en-US" dirty="0"/>
              <a:t>Allows us to leverage similar scenarios to learn more quickly – like real life!</a:t>
            </a:r>
          </a:p>
        </p:txBody>
      </p:sp>
    </p:spTree>
    <p:extLst>
      <p:ext uri="{BB962C8B-B14F-4D97-AF65-F5344CB8AC3E}">
        <p14:creationId xmlns:p14="http://schemas.microsoft.com/office/powerpoint/2010/main" val="64372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A93-C61B-6943-9CE8-CF0B1A64B9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1116B-19BB-7248-BDA0-53A2805EF25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8C28C00F-3697-F14E-B167-C09CC117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87" y="569683"/>
            <a:ext cx="11106426" cy="548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5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CA7D-8E04-A94D-B3D7-E9B97C8E3DCC}"/>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C083265C-27B9-F74E-820B-566996EF4498}"/>
              </a:ext>
            </a:extLst>
          </p:cNvPr>
          <p:cNvSpPr>
            <a:spLocks noGrp="1"/>
          </p:cNvSpPr>
          <p:nvPr>
            <p:ph idx="1"/>
          </p:nvPr>
        </p:nvSpPr>
        <p:spPr>
          <a:xfrm>
            <a:off x="1451579" y="1853754"/>
            <a:ext cx="9603275" cy="1721081"/>
          </a:xfrm>
        </p:spPr>
        <p:txBody>
          <a:bodyPr>
            <a:normAutofit fontScale="92500" lnSpcReduction="20000"/>
          </a:bodyPr>
          <a:lstStyle/>
          <a:p>
            <a:r>
              <a:rPr lang="en-US" dirty="0"/>
              <a:t>VGG 16 patterned the general form of the models we typically use. </a:t>
            </a:r>
          </a:p>
          <a:p>
            <a:r>
              <a:rPr lang="en-US" dirty="0"/>
              <a:t>Contains 16 (“real”) layers. </a:t>
            </a:r>
          </a:p>
          <a:p>
            <a:r>
              <a:rPr lang="en-US" dirty="0"/>
              <a:t>Larger models, with 100s of layers, have surpassed in accuracy. </a:t>
            </a:r>
          </a:p>
          <a:p>
            <a:r>
              <a:rPr lang="en-US" dirty="0"/>
              <a:t>Trained on the very large </a:t>
            </a:r>
            <a:r>
              <a:rPr lang="en-US" dirty="0" err="1"/>
              <a:t>Imagenet</a:t>
            </a:r>
            <a:r>
              <a:rPr lang="en-US" dirty="0"/>
              <a:t> database. </a:t>
            </a:r>
          </a:p>
        </p:txBody>
      </p:sp>
      <p:pic>
        <p:nvPicPr>
          <p:cNvPr id="4098" name="Picture 2">
            <a:extLst>
              <a:ext uri="{FF2B5EF4-FFF2-40B4-BE49-F238E27FC236}">
                <a16:creationId xmlns:a16="http://schemas.microsoft.com/office/drawing/2014/main" id="{9D6C2AD6-94D2-254A-9BE5-6CF12C74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47833"/>
            <a:ext cx="12192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D4A-64B4-1F4D-B503-659B3786ADE2}"/>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58347163-8646-6349-BEF9-E86F6D2F9B39}"/>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483911A3-B898-D441-921F-AA352016C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9864"/>
            <a:ext cx="12192000"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7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DA41-CDA2-F042-8870-7A043689D62E}"/>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51FC1184-001B-A644-8340-9B58055FFBF3}"/>
              </a:ext>
            </a:extLst>
          </p:cNvPr>
          <p:cNvSpPr>
            <a:spLocks noGrp="1"/>
          </p:cNvSpPr>
          <p:nvPr>
            <p:ph idx="1"/>
          </p:nvPr>
        </p:nvSpPr>
        <p:spPr>
          <a:xfrm>
            <a:off x="1451579" y="1853754"/>
            <a:ext cx="9603275" cy="4298568"/>
          </a:xfrm>
        </p:spPr>
        <p:txBody>
          <a:bodyPr>
            <a:normAutofit lnSpcReduction="10000"/>
          </a:bodyPr>
          <a:lstStyle/>
          <a:p>
            <a:r>
              <a:rPr lang="en-US" dirty="0"/>
              <a:t>Using transfer learning is relatively simple:</a:t>
            </a:r>
          </a:p>
          <a:p>
            <a:pPr lvl="1"/>
            <a:r>
              <a:rPr lang="en-US" dirty="0"/>
              <a:t>Load the pretrained model. </a:t>
            </a:r>
          </a:p>
          <a:p>
            <a:pPr lvl="2"/>
            <a:r>
              <a:rPr lang="en-US" dirty="0"/>
              <a:t>Remove the classification layer.</a:t>
            </a:r>
          </a:p>
          <a:p>
            <a:pPr lvl="2"/>
            <a:r>
              <a:rPr lang="en-US" dirty="0"/>
              <a:t>Download the pretrained weights for the model. </a:t>
            </a:r>
          </a:p>
          <a:p>
            <a:pPr lvl="2"/>
            <a:r>
              <a:rPr lang="en-US" dirty="0"/>
              <a:t>Set the layers to not be trained. </a:t>
            </a:r>
          </a:p>
          <a:p>
            <a:pPr lvl="2"/>
            <a:r>
              <a:rPr lang="en-US" dirty="0"/>
              <a:t>Adapt data, if needed, in preprocessing. </a:t>
            </a:r>
          </a:p>
          <a:p>
            <a:pPr lvl="1"/>
            <a:r>
              <a:rPr lang="en-US" dirty="0"/>
              <a:t>Attach our own classification layers.</a:t>
            </a:r>
          </a:p>
          <a:p>
            <a:pPr lvl="2"/>
            <a:r>
              <a:rPr lang="en-US" dirty="0"/>
              <a:t>Output layer + preceding dense layers. </a:t>
            </a:r>
          </a:p>
          <a:p>
            <a:pPr lvl="1"/>
            <a:r>
              <a:rPr lang="en-US" dirty="0"/>
              <a:t>Train on our data. </a:t>
            </a:r>
          </a:p>
          <a:p>
            <a:pPr lvl="2"/>
            <a:r>
              <a:rPr lang="en-US" dirty="0"/>
              <a:t>Only the added layers learn in training. </a:t>
            </a:r>
          </a:p>
          <a:p>
            <a:pPr lvl="1"/>
            <a:r>
              <a:rPr lang="en-US" dirty="0"/>
              <a:t>Optional – unlock and retrain to fine tune. </a:t>
            </a:r>
          </a:p>
          <a:p>
            <a:pPr lvl="2"/>
            <a:r>
              <a:rPr lang="en-US" dirty="0"/>
              <a:t>Gently adjust the model to more closely match our data. </a:t>
            </a:r>
          </a:p>
        </p:txBody>
      </p:sp>
    </p:spTree>
    <p:extLst>
      <p:ext uri="{BB962C8B-B14F-4D97-AF65-F5344CB8AC3E}">
        <p14:creationId xmlns:p14="http://schemas.microsoft.com/office/powerpoint/2010/main" val="428569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D88-E9A6-3D4C-96E3-E643571154F1}"/>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265A13C4-4A4F-6C4B-A46D-2E4109014AF8}"/>
              </a:ext>
            </a:extLst>
          </p:cNvPr>
          <p:cNvSpPr>
            <a:spLocks noGrp="1"/>
          </p:cNvSpPr>
          <p:nvPr>
            <p:ph idx="1"/>
          </p:nvPr>
        </p:nvSpPr>
        <p:spPr>
          <a:xfrm>
            <a:off x="1451579" y="2015731"/>
            <a:ext cx="9603275" cy="4037749"/>
          </a:xfrm>
        </p:spPr>
        <p:txBody>
          <a:bodyPr>
            <a:normAutofit/>
          </a:bodyPr>
          <a:lstStyle/>
          <a:p>
            <a:r>
              <a:rPr lang="en-US" dirty="0"/>
              <a:t>Load pretrained model:</a:t>
            </a:r>
          </a:p>
          <a:p>
            <a:pPr lvl="1"/>
            <a:r>
              <a:rPr lang="en-US" dirty="0"/>
              <a:t>There are many well trained image recognition models that are shared, </a:t>
            </a:r>
            <a:r>
              <a:rPr lang="en-US" dirty="0" err="1"/>
              <a:t>vgg</a:t>
            </a:r>
            <a:r>
              <a:rPr lang="en-US" dirty="0"/>
              <a:t> is one. </a:t>
            </a:r>
          </a:p>
          <a:p>
            <a:pPr lvl="1"/>
            <a:r>
              <a:rPr lang="en-US" dirty="0"/>
              <a:t>When loading it we need to ensure we load the old weights.</a:t>
            </a:r>
          </a:p>
          <a:p>
            <a:pPr lvl="1"/>
            <a:r>
              <a:rPr lang="en-US" dirty="0"/>
              <a:t>We remove the “top” and set the model to not update its weights.  </a:t>
            </a:r>
          </a:p>
          <a:p>
            <a:r>
              <a:rPr lang="en-US" dirty="0"/>
              <a:t>Add our own classifier:</a:t>
            </a:r>
          </a:p>
          <a:p>
            <a:pPr lvl="1"/>
            <a:r>
              <a:rPr lang="en-US" dirty="0"/>
              <a:t>The </a:t>
            </a:r>
            <a:r>
              <a:rPr lang="en-US" dirty="0" err="1"/>
              <a:t>imagenet</a:t>
            </a:r>
            <a:r>
              <a:rPr lang="en-US" dirty="0"/>
              <a:t> data is classified into ~1000 classes. </a:t>
            </a:r>
          </a:p>
          <a:p>
            <a:pPr lvl="1"/>
            <a:r>
              <a:rPr lang="en-US" dirty="0"/>
              <a:t>Our data has 5 classes. </a:t>
            </a:r>
          </a:p>
          <a:p>
            <a:pPr lvl="1"/>
            <a:r>
              <a:rPr lang="en-US" dirty="0"/>
              <a:t>After the trained model does the feature extraction, we want to classify those features into one of 5 classes. </a:t>
            </a:r>
          </a:p>
          <a:p>
            <a:pPr lvl="1"/>
            <a:r>
              <a:rPr lang="en-US" dirty="0"/>
              <a:t>This part does get trained – it learns how to use VGG’s features to make classifications. </a:t>
            </a:r>
          </a:p>
        </p:txBody>
      </p:sp>
    </p:spTree>
    <p:extLst>
      <p:ext uri="{BB962C8B-B14F-4D97-AF65-F5344CB8AC3E}">
        <p14:creationId xmlns:p14="http://schemas.microsoft.com/office/powerpoint/2010/main" val="122019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F7A-AF69-7B4A-A398-3A07ADB5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459F1-FA17-694A-AA1B-0BDC6D9EA0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F3851E-5305-B440-B277-84EE6F01BF0F}"/>
              </a:ext>
            </a:extLst>
          </p:cNvPr>
          <p:cNvPicPr>
            <a:picLocks noChangeAspect="1"/>
          </p:cNvPicPr>
          <p:nvPr/>
        </p:nvPicPr>
        <p:blipFill>
          <a:blip r:embed="rId2"/>
          <a:stretch>
            <a:fillRect/>
          </a:stretch>
        </p:blipFill>
        <p:spPr>
          <a:xfrm>
            <a:off x="714549" y="804519"/>
            <a:ext cx="11477451" cy="4397676"/>
          </a:xfrm>
          <a:prstGeom prst="rect">
            <a:avLst/>
          </a:prstGeom>
        </p:spPr>
      </p:pic>
    </p:spTree>
    <p:extLst>
      <p:ext uri="{BB962C8B-B14F-4D97-AF65-F5344CB8AC3E}">
        <p14:creationId xmlns:p14="http://schemas.microsoft.com/office/powerpoint/2010/main" val="247584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9ACB-33F9-35CE-DCDA-452909A29FFB}"/>
              </a:ext>
            </a:extLst>
          </p:cNvPr>
          <p:cNvSpPr>
            <a:spLocks noGrp="1"/>
          </p:cNvSpPr>
          <p:nvPr>
            <p:ph type="title"/>
          </p:nvPr>
        </p:nvSpPr>
        <p:spPr/>
        <p:txBody>
          <a:bodyPr/>
          <a:lstStyle/>
          <a:p>
            <a:r>
              <a:rPr lang="en-US" dirty="0"/>
              <a:t>AI is having a Moment…</a:t>
            </a:r>
          </a:p>
        </p:txBody>
      </p:sp>
      <p:sp>
        <p:nvSpPr>
          <p:cNvPr id="3" name="Content Placeholder 2">
            <a:extLst>
              <a:ext uri="{FF2B5EF4-FFF2-40B4-BE49-F238E27FC236}">
                <a16:creationId xmlns:a16="http://schemas.microsoft.com/office/drawing/2014/main" id="{9D4F6043-D769-D81B-C8D8-4763819CDA3E}"/>
              </a:ext>
            </a:extLst>
          </p:cNvPr>
          <p:cNvSpPr>
            <a:spLocks noGrp="1"/>
          </p:cNvSpPr>
          <p:nvPr>
            <p:ph idx="1"/>
          </p:nvPr>
        </p:nvSpPr>
        <p:spPr>
          <a:xfrm>
            <a:off x="1451579" y="1853754"/>
            <a:ext cx="9603275" cy="4262374"/>
          </a:xfrm>
        </p:spPr>
        <p:txBody>
          <a:bodyPr/>
          <a:lstStyle/>
          <a:p>
            <a:r>
              <a:rPr lang="en-US" dirty="0"/>
              <a:t>I used to use an example in 3320 of the US military using large-scale AI to find targets. </a:t>
            </a:r>
          </a:p>
          <a:p>
            <a:pPr lvl="1"/>
            <a:r>
              <a:rPr lang="en-US" dirty="0"/>
              <a:t>Do a sweep of mass data collection – cell phones, demographic data, </a:t>
            </a:r>
            <a:r>
              <a:rPr lang="en-US" dirty="0" err="1"/>
              <a:t>etc</a:t>
            </a:r>
            <a:r>
              <a:rPr lang="en-US" dirty="0"/>
              <a:t>…</a:t>
            </a:r>
          </a:p>
          <a:p>
            <a:pPr lvl="1"/>
            <a:r>
              <a:rPr lang="en-US" dirty="0"/>
              <a:t>Identify which of those people are “terror likely”, then drone them. </a:t>
            </a:r>
          </a:p>
          <a:p>
            <a:r>
              <a:rPr lang="en-US" dirty="0"/>
              <a:t>The US military denied this and said all strikes are human decision based. </a:t>
            </a:r>
          </a:p>
          <a:p>
            <a:r>
              <a:rPr lang="en-US" dirty="0"/>
              <a:t>Raises the question of how people are being connected – which features matter. </a:t>
            </a:r>
          </a:p>
          <a:p>
            <a:pPr lvl="1"/>
            <a:r>
              <a:rPr lang="en-US" dirty="0"/>
              <a:t>Data is collected over a large population, so most is stuff you can get in bulk. </a:t>
            </a:r>
          </a:p>
          <a:p>
            <a:pPr lvl="1"/>
            <a:r>
              <a:rPr lang="en-US" dirty="0"/>
              <a:t>Terrorists, generally, hide their terrorist activities to the public. </a:t>
            </a:r>
          </a:p>
          <a:p>
            <a:pPr lvl="1"/>
            <a:r>
              <a:rPr lang="en-US" dirty="0"/>
              <a:t>If the target is “already labeled terrorist” and the features are “things about this population”, I’d bet that things like phone location and family/school/workplace connections weight heavily. </a:t>
            </a:r>
          </a:p>
          <a:p>
            <a:pPr lvl="1"/>
            <a:r>
              <a:rPr lang="en-US" dirty="0"/>
              <a:t>I’d really suspect that everyone killed is labeled as a “1” for the next training loop…</a:t>
            </a:r>
          </a:p>
        </p:txBody>
      </p:sp>
    </p:spTree>
    <p:extLst>
      <p:ext uri="{BB962C8B-B14F-4D97-AF65-F5344CB8AC3E}">
        <p14:creationId xmlns:p14="http://schemas.microsoft.com/office/powerpoint/2010/main" val="1724816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3EE-D2BD-CC46-924A-AAFE01F53982}"/>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13EE2D16-3963-5249-8019-9665DD25442A}"/>
              </a:ext>
            </a:extLst>
          </p:cNvPr>
          <p:cNvSpPr>
            <a:spLocks noGrp="1"/>
          </p:cNvSpPr>
          <p:nvPr>
            <p:ph idx="1"/>
          </p:nvPr>
        </p:nvSpPr>
        <p:spPr>
          <a:xfrm>
            <a:off x="1451579" y="2015732"/>
            <a:ext cx="9603275" cy="4037749"/>
          </a:xfrm>
        </p:spPr>
        <p:txBody>
          <a:bodyPr/>
          <a:lstStyle/>
          <a:p>
            <a:r>
              <a:rPr lang="en-US" dirty="0"/>
              <a:t>The fine-tuning step needs a bit more exploration. </a:t>
            </a:r>
          </a:p>
          <a:p>
            <a:r>
              <a:rPr lang="en-US" dirty="0"/>
              <a:t>When we initially use our transfer model we end up with:</a:t>
            </a:r>
          </a:p>
          <a:p>
            <a:pPr lvl="1"/>
            <a:r>
              <a:rPr lang="en-US" dirty="0"/>
              <a:t>Convolutional layers that are trained on the pretrained data. </a:t>
            </a:r>
          </a:p>
          <a:p>
            <a:pPr lvl="1"/>
            <a:r>
              <a:rPr lang="en-US" dirty="0"/>
              <a:t>Classification layers that have trained on our data. </a:t>
            </a:r>
          </a:p>
          <a:p>
            <a:r>
              <a:rPr lang="en-US" dirty="0"/>
              <a:t>Fine tuning updates the entire model to fit our data better:</a:t>
            </a:r>
          </a:p>
          <a:p>
            <a:pPr lvl="1"/>
            <a:r>
              <a:rPr lang="en-US" dirty="0"/>
              <a:t>Unlock the entire model, so it all learns in training. </a:t>
            </a:r>
          </a:p>
          <a:p>
            <a:pPr lvl="1"/>
            <a:r>
              <a:rPr lang="en-US" dirty="0"/>
              <a:t>Set the learning rate extremely low. </a:t>
            </a:r>
          </a:p>
          <a:p>
            <a:pPr lvl="1"/>
            <a:r>
              <a:rPr lang="en-US" dirty="0"/>
              <a:t>Retrain on all the data. </a:t>
            </a:r>
          </a:p>
          <a:p>
            <a:r>
              <a:rPr lang="en-US" dirty="0"/>
              <a:t>Result is that the entire model is slightly adjusted through some small training. </a:t>
            </a:r>
          </a:p>
        </p:txBody>
      </p:sp>
    </p:spTree>
    <p:extLst>
      <p:ext uri="{BB962C8B-B14F-4D97-AF65-F5344CB8AC3E}">
        <p14:creationId xmlns:p14="http://schemas.microsoft.com/office/powerpoint/2010/main" val="181816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E5F8-4668-4947-B059-D348209E27F5}"/>
              </a:ext>
            </a:extLst>
          </p:cNvPr>
          <p:cNvSpPr>
            <a:spLocks noGrp="1"/>
          </p:cNvSpPr>
          <p:nvPr>
            <p:ph type="title"/>
          </p:nvPr>
        </p:nvSpPr>
        <p:spPr/>
        <p:txBody>
          <a:bodyPr/>
          <a:lstStyle/>
          <a:p>
            <a:r>
              <a:rPr lang="en-US" dirty="0"/>
              <a:t>More Retraining</a:t>
            </a:r>
          </a:p>
        </p:txBody>
      </p:sp>
      <p:sp>
        <p:nvSpPr>
          <p:cNvPr id="3" name="Content Placeholder 2">
            <a:extLst>
              <a:ext uri="{FF2B5EF4-FFF2-40B4-BE49-F238E27FC236}">
                <a16:creationId xmlns:a16="http://schemas.microsoft.com/office/drawing/2014/main" id="{2B2D16D7-CE69-AC4B-8EB8-43EDEFE4723E}"/>
              </a:ext>
            </a:extLst>
          </p:cNvPr>
          <p:cNvSpPr>
            <a:spLocks noGrp="1"/>
          </p:cNvSpPr>
          <p:nvPr>
            <p:ph idx="1"/>
          </p:nvPr>
        </p:nvSpPr>
        <p:spPr>
          <a:xfrm>
            <a:off x="1451579" y="2015732"/>
            <a:ext cx="9603275" cy="4037749"/>
          </a:xfrm>
        </p:spPr>
        <p:txBody>
          <a:bodyPr/>
          <a:lstStyle/>
          <a:p>
            <a:r>
              <a:rPr lang="en-US" dirty="0"/>
              <a:t>In addition to just removing the output bits, we can allow for retraining of other layers of the network. </a:t>
            </a:r>
          </a:p>
          <a:p>
            <a:r>
              <a:rPr lang="en-US" dirty="0"/>
              <a:t>This removes some of the existing training, making the model adapt more to our data. </a:t>
            </a:r>
          </a:p>
          <a:p>
            <a:r>
              <a:rPr lang="en-US" dirty="0"/>
              <a:t>If our dataset is more different from the original, this may help. </a:t>
            </a:r>
          </a:p>
          <a:p>
            <a:pPr lvl="1"/>
            <a:r>
              <a:rPr lang="en-US" dirty="0"/>
              <a:t>I.e. use the pretrained layers to extract image features at a higher level. </a:t>
            </a:r>
          </a:p>
          <a:p>
            <a:pPr lvl="1"/>
            <a:r>
              <a:rPr lang="en-US" dirty="0"/>
              <a:t>Train layers ourselves to bend the model towards our data. </a:t>
            </a:r>
          </a:p>
          <a:p>
            <a:r>
              <a:rPr lang="en-US" dirty="0"/>
              <a:t>We are removing some of the pretrained intelligence:</a:t>
            </a:r>
          </a:p>
          <a:p>
            <a:pPr lvl="1"/>
            <a:r>
              <a:rPr lang="en-US" dirty="0"/>
              <a:t>If our training set is small, we might end up behind where we started. </a:t>
            </a:r>
          </a:p>
        </p:txBody>
      </p:sp>
    </p:spTree>
    <p:extLst>
      <p:ext uri="{BB962C8B-B14F-4D97-AF65-F5344CB8AC3E}">
        <p14:creationId xmlns:p14="http://schemas.microsoft.com/office/powerpoint/2010/main" val="17094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0074-944C-C44A-A834-AFA7FC891A0E}"/>
              </a:ext>
            </a:extLst>
          </p:cNvPr>
          <p:cNvSpPr>
            <a:spLocks noGrp="1"/>
          </p:cNvSpPr>
          <p:nvPr>
            <p:ph type="title"/>
          </p:nvPr>
        </p:nvSpPr>
        <p:spPr/>
        <p:txBody>
          <a:bodyPr/>
          <a:lstStyle/>
          <a:p>
            <a:r>
              <a:rPr lang="en-US" dirty="0"/>
              <a:t>E.g. Freeze Part, retrain Part</a:t>
            </a:r>
          </a:p>
        </p:txBody>
      </p:sp>
      <p:sp>
        <p:nvSpPr>
          <p:cNvPr id="3" name="Content Placeholder 2">
            <a:extLst>
              <a:ext uri="{FF2B5EF4-FFF2-40B4-BE49-F238E27FC236}">
                <a16:creationId xmlns:a16="http://schemas.microsoft.com/office/drawing/2014/main" id="{B8912A5C-62CB-E64B-9A85-E55EAC61D9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A1286C-ADAE-234F-AE45-4CF50AF6BBA7}"/>
              </a:ext>
            </a:extLst>
          </p:cNvPr>
          <p:cNvPicPr>
            <a:picLocks noChangeAspect="1"/>
          </p:cNvPicPr>
          <p:nvPr/>
        </p:nvPicPr>
        <p:blipFill>
          <a:blip r:embed="rId2"/>
          <a:stretch>
            <a:fillRect/>
          </a:stretch>
        </p:blipFill>
        <p:spPr>
          <a:xfrm>
            <a:off x="61283" y="1878234"/>
            <a:ext cx="12137815" cy="4386649"/>
          </a:xfrm>
          <a:prstGeom prst="rect">
            <a:avLst/>
          </a:prstGeom>
        </p:spPr>
      </p:pic>
    </p:spTree>
    <p:extLst>
      <p:ext uri="{BB962C8B-B14F-4D97-AF65-F5344CB8AC3E}">
        <p14:creationId xmlns:p14="http://schemas.microsoft.com/office/powerpoint/2010/main" val="109574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8892-B432-4341-9684-A6E84CE3070E}"/>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756CE18-BE9E-0941-94F9-9E485B4793B9}"/>
              </a:ext>
            </a:extLst>
          </p:cNvPr>
          <p:cNvSpPr>
            <a:spLocks noGrp="1"/>
          </p:cNvSpPr>
          <p:nvPr>
            <p:ph idx="1"/>
          </p:nvPr>
        </p:nvSpPr>
        <p:spPr>
          <a:xfrm>
            <a:off x="1451579" y="1923692"/>
            <a:ext cx="9603275" cy="4129790"/>
          </a:xfrm>
        </p:spPr>
        <p:txBody>
          <a:bodyPr/>
          <a:lstStyle/>
          <a:p>
            <a:r>
              <a:rPr lang="en-US" dirty="0"/>
              <a:t>Transfer learning can help in many real-world scenarios.</a:t>
            </a:r>
          </a:p>
          <a:p>
            <a:r>
              <a:rPr lang="en-US" dirty="0"/>
              <a:t>Many problems are similar – image recognition, text processing. </a:t>
            </a:r>
          </a:p>
          <a:p>
            <a:r>
              <a:rPr lang="en-US" dirty="0"/>
              <a:t>Other problems are very large – self driving car.</a:t>
            </a:r>
          </a:p>
          <a:p>
            <a:pPr lvl="1"/>
            <a:r>
              <a:rPr lang="en-US" dirty="0"/>
              <a:t>I’d personally legislate that automakers must open-source their models and training data.</a:t>
            </a:r>
          </a:p>
          <a:p>
            <a:endParaRPr lang="en-US" dirty="0"/>
          </a:p>
          <a:p>
            <a:r>
              <a:rPr lang="en-US" dirty="0"/>
              <a:t>In either of these scenarios, being able to build on the learning of other models can both speed and improve performance. </a:t>
            </a:r>
          </a:p>
        </p:txBody>
      </p:sp>
    </p:spTree>
    <p:extLst>
      <p:ext uri="{BB962C8B-B14F-4D97-AF65-F5344CB8AC3E}">
        <p14:creationId xmlns:p14="http://schemas.microsoft.com/office/powerpoint/2010/main" val="295827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3D6A-8E5D-8744-9081-398F8EEC1589}"/>
              </a:ext>
            </a:extLst>
          </p:cNvPr>
          <p:cNvSpPr>
            <a:spLocks noGrp="1"/>
          </p:cNvSpPr>
          <p:nvPr>
            <p:ph type="title"/>
          </p:nvPr>
        </p:nvSpPr>
        <p:spPr/>
        <p:txBody>
          <a:bodyPr/>
          <a:lstStyle/>
          <a:p>
            <a:r>
              <a:rPr lang="en-US" dirty="0"/>
              <a:t>NLP - Word2Vec</a:t>
            </a:r>
          </a:p>
        </p:txBody>
      </p:sp>
      <p:sp>
        <p:nvSpPr>
          <p:cNvPr id="3" name="Content Placeholder 2">
            <a:extLst>
              <a:ext uri="{FF2B5EF4-FFF2-40B4-BE49-F238E27FC236}">
                <a16:creationId xmlns:a16="http://schemas.microsoft.com/office/drawing/2014/main" id="{87EC723F-7121-CE49-BA8E-50F664CD75D5}"/>
              </a:ext>
            </a:extLst>
          </p:cNvPr>
          <p:cNvSpPr>
            <a:spLocks noGrp="1"/>
          </p:cNvSpPr>
          <p:nvPr>
            <p:ph idx="1"/>
          </p:nvPr>
        </p:nvSpPr>
        <p:spPr>
          <a:xfrm>
            <a:off x="1451579" y="1853754"/>
            <a:ext cx="9603275" cy="4199727"/>
          </a:xfrm>
        </p:spPr>
        <p:txBody>
          <a:bodyPr/>
          <a:lstStyle/>
          <a:p>
            <a:r>
              <a:rPr lang="en-US" dirty="0"/>
              <a:t>Word2Vec is an example of transferred learning. </a:t>
            </a:r>
          </a:p>
          <a:p>
            <a:pPr lvl="1"/>
            <a:r>
              <a:rPr lang="en-US" dirty="0"/>
              <a:t>Takes in some unstructured data, returns a feature set for a model. </a:t>
            </a:r>
          </a:p>
          <a:p>
            <a:pPr lvl="1"/>
            <a:r>
              <a:rPr lang="en-US" dirty="0"/>
              <a:t>Other NLP models such as Glove do similar things. </a:t>
            </a:r>
          </a:p>
          <a:p>
            <a:r>
              <a:rPr lang="en-US" dirty="0"/>
              <a:t>Utilizes pretrained models on massive amounts of text. </a:t>
            </a:r>
          </a:p>
          <a:p>
            <a:pPr lvl="1"/>
            <a:r>
              <a:rPr lang="en-US" dirty="0"/>
              <a:t>Google’s News dataset has over 100 billion words. </a:t>
            </a:r>
          </a:p>
          <a:p>
            <a:r>
              <a:rPr lang="en-US" dirty="0"/>
              <a:t>Language is pretty repetitive, so models can learn on massive sets of training data. </a:t>
            </a:r>
          </a:p>
          <a:p>
            <a:r>
              <a:rPr lang="en-US" dirty="0"/>
              <a:t>This super smart model can help us by applying that knowledge:</a:t>
            </a:r>
          </a:p>
          <a:p>
            <a:pPr lvl="1"/>
            <a:r>
              <a:rPr lang="en-US" dirty="0"/>
              <a:t>Better understanding of language, so better vectorization. </a:t>
            </a:r>
          </a:p>
          <a:p>
            <a:pPr lvl="1"/>
            <a:r>
              <a:rPr lang="en-US" dirty="0"/>
              <a:t>Ability to evaluate sentiment or similarity based on large dataset of training. </a:t>
            </a:r>
          </a:p>
        </p:txBody>
      </p:sp>
    </p:spTree>
    <p:extLst>
      <p:ext uri="{BB962C8B-B14F-4D97-AF65-F5344CB8AC3E}">
        <p14:creationId xmlns:p14="http://schemas.microsoft.com/office/powerpoint/2010/main" val="152437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EEA-12F6-F947-8344-C8C0B5524039}"/>
              </a:ext>
            </a:extLst>
          </p:cNvPr>
          <p:cNvSpPr>
            <a:spLocks noGrp="1"/>
          </p:cNvSpPr>
          <p:nvPr>
            <p:ph type="title"/>
          </p:nvPr>
        </p:nvSpPr>
        <p:spPr>
          <a:xfrm>
            <a:off x="1451579" y="804519"/>
            <a:ext cx="9603275" cy="1049235"/>
          </a:xfrm>
        </p:spPr>
        <p:txBody>
          <a:bodyPr>
            <a:normAutofit/>
          </a:bodyPr>
          <a:lstStyle/>
          <a:p>
            <a:r>
              <a:rPr lang="en-US" dirty="0"/>
              <a:t>Image recognition</a:t>
            </a:r>
          </a:p>
        </p:txBody>
      </p:sp>
      <p:pic>
        <p:nvPicPr>
          <p:cNvPr id="10242" name="Picture 2" descr="STRANGE A-FRAME TRAIN | Travel meme, Funny pictures, Model trains">
            <a:extLst>
              <a:ext uri="{FF2B5EF4-FFF2-40B4-BE49-F238E27FC236}">
                <a16:creationId xmlns:a16="http://schemas.microsoft.com/office/drawing/2014/main" id="{94389EAB-187B-B74F-A08E-04EBADDB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t="15264" r="7890" b="16923"/>
          <a:stretch/>
        </p:blipFill>
        <p:spPr bwMode="auto">
          <a:xfrm>
            <a:off x="537179" y="2274665"/>
            <a:ext cx="4960443" cy="29327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A6C5B6-1E91-3145-9C42-775965341320}"/>
              </a:ext>
            </a:extLst>
          </p:cNvPr>
          <p:cNvSpPr>
            <a:spLocks noGrp="1"/>
          </p:cNvSpPr>
          <p:nvPr>
            <p:ph idx="1"/>
          </p:nvPr>
        </p:nvSpPr>
        <p:spPr>
          <a:xfrm>
            <a:off x="5795319" y="2015734"/>
            <a:ext cx="6153665" cy="4037747"/>
          </a:xfrm>
        </p:spPr>
        <p:txBody>
          <a:bodyPr>
            <a:normAutofit fontScale="92500" lnSpcReduction="10000"/>
          </a:bodyPr>
          <a:lstStyle/>
          <a:p>
            <a:pPr>
              <a:lnSpc>
                <a:spcPct val="110000"/>
              </a:lnSpc>
            </a:pPr>
            <a:r>
              <a:rPr lang="en-US" sz="1800" dirty="0"/>
              <a:t>Image recognition is a massive application of transfer learning. </a:t>
            </a:r>
          </a:p>
          <a:p>
            <a:pPr lvl="1">
              <a:lnSpc>
                <a:spcPct val="110000"/>
              </a:lnSpc>
            </a:pPr>
            <a:r>
              <a:rPr lang="en-US" dirty="0"/>
              <a:t>Images are large, so the processing required for accurate models is massive. </a:t>
            </a:r>
          </a:p>
          <a:p>
            <a:pPr>
              <a:lnSpc>
                <a:spcPct val="110000"/>
              </a:lnSpc>
            </a:pPr>
            <a:r>
              <a:rPr lang="en-US" sz="1800" dirty="0"/>
              <a:t>There is a large amount of transferability of skill.</a:t>
            </a:r>
          </a:p>
          <a:p>
            <a:pPr lvl="1">
              <a:lnSpc>
                <a:spcPct val="110000"/>
              </a:lnSpc>
            </a:pPr>
            <a:r>
              <a:rPr lang="en-US" dirty="0"/>
              <a:t>E.g. you can recognize a dog you’ve never seen before as a dog. </a:t>
            </a:r>
          </a:p>
          <a:p>
            <a:pPr lvl="1">
              <a:lnSpc>
                <a:spcPct val="110000"/>
              </a:lnSpc>
            </a:pPr>
            <a:r>
              <a:rPr lang="en-US" dirty="0"/>
              <a:t>You can recognize a weird train car as a train, and as a method of transport. </a:t>
            </a:r>
          </a:p>
          <a:p>
            <a:pPr>
              <a:lnSpc>
                <a:spcPct val="110000"/>
              </a:lnSpc>
            </a:pPr>
            <a:r>
              <a:rPr lang="en-US" sz="1800" dirty="0"/>
              <a:t>The CNN models used in images act to extract features, then predict based on those features. </a:t>
            </a:r>
          </a:p>
          <a:p>
            <a:pPr lvl="1">
              <a:lnSpc>
                <a:spcPct val="110000"/>
              </a:lnSpc>
            </a:pPr>
            <a:r>
              <a:rPr lang="en-US" dirty="0"/>
              <a:t>Inherently splitable. </a:t>
            </a:r>
          </a:p>
          <a:p>
            <a:pPr>
              <a:lnSpc>
                <a:spcPct val="110000"/>
              </a:lnSpc>
            </a:pPr>
            <a:r>
              <a:rPr lang="en-US" dirty="0" err="1"/>
              <a:t>Kreas</a:t>
            </a:r>
            <a:r>
              <a:rPr lang="en-US" dirty="0"/>
              <a:t> pretrained models: </a:t>
            </a:r>
            <a:r>
              <a:rPr lang="en-US" dirty="0">
                <a:hlinkClick r:id="rId3"/>
              </a:rPr>
              <a:t>https://keras.io/api/applications/</a:t>
            </a:r>
            <a:r>
              <a:rPr lang="en-US" dirty="0"/>
              <a:t> </a:t>
            </a:r>
          </a:p>
        </p:txBody>
      </p:sp>
    </p:spTree>
    <p:extLst>
      <p:ext uri="{BB962C8B-B14F-4D97-AF65-F5344CB8AC3E}">
        <p14:creationId xmlns:p14="http://schemas.microsoft.com/office/powerpoint/2010/main" val="172261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99F-0956-6A4D-A59A-AF6FAC98E17A}"/>
              </a:ext>
            </a:extLst>
          </p:cNvPr>
          <p:cNvSpPr>
            <a:spLocks noGrp="1"/>
          </p:cNvSpPr>
          <p:nvPr>
            <p:ph type="title"/>
          </p:nvPr>
        </p:nvSpPr>
        <p:spPr>
          <a:xfrm>
            <a:off x="1451579" y="804519"/>
            <a:ext cx="9603275" cy="1049235"/>
          </a:xfrm>
        </p:spPr>
        <p:txBody>
          <a:bodyPr>
            <a:normAutofit/>
          </a:bodyPr>
          <a:lstStyle/>
          <a:p>
            <a:r>
              <a:rPr lang="en-US" dirty="0"/>
              <a:t>Gaming</a:t>
            </a:r>
          </a:p>
        </p:txBody>
      </p:sp>
      <p:pic>
        <p:nvPicPr>
          <p:cNvPr id="11266" name="Picture 2" descr="Google's AlphaGo AI narrowly beats the world's top human Go player -  SiliconANGLE">
            <a:extLst>
              <a:ext uri="{FF2B5EF4-FFF2-40B4-BE49-F238E27FC236}">
                <a16:creationId xmlns:a16="http://schemas.microsoft.com/office/drawing/2014/main" id="{DE01417C-CD1F-E143-B080-B4B4CE2271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46277"/>
            <a:ext cx="4960443" cy="27654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436128-0384-AF45-B7AA-C6C356FE2171}"/>
              </a:ext>
            </a:extLst>
          </p:cNvPr>
          <p:cNvSpPr>
            <a:spLocks noGrp="1"/>
          </p:cNvSpPr>
          <p:nvPr>
            <p:ph idx="1"/>
          </p:nvPr>
        </p:nvSpPr>
        <p:spPr>
          <a:xfrm>
            <a:off x="5089850" y="2015734"/>
            <a:ext cx="6972744" cy="4037747"/>
          </a:xfrm>
        </p:spPr>
        <p:txBody>
          <a:bodyPr>
            <a:normAutofit/>
          </a:bodyPr>
          <a:lstStyle/>
          <a:p>
            <a:pPr>
              <a:lnSpc>
                <a:spcPct val="110000"/>
              </a:lnSpc>
            </a:pPr>
            <a:r>
              <a:rPr lang="en-US" sz="1600" dirty="0"/>
              <a:t>A classic and old way to train game AI is to have it play itself. </a:t>
            </a:r>
          </a:p>
          <a:p>
            <a:pPr lvl="1">
              <a:lnSpc>
                <a:spcPct val="110000"/>
              </a:lnSpc>
            </a:pPr>
            <a:r>
              <a:rPr lang="en-US" sz="1600" dirty="0"/>
              <a:t>Early machine learning was an IBM guy training a checkers machine. </a:t>
            </a:r>
          </a:p>
          <a:p>
            <a:pPr>
              <a:lnSpc>
                <a:spcPct val="110000"/>
              </a:lnSpc>
            </a:pPr>
            <a:r>
              <a:rPr lang="en-US" sz="1600" dirty="0"/>
              <a:t>One application of transfer learning is video gaming. </a:t>
            </a:r>
          </a:p>
          <a:p>
            <a:pPr lvl="1">
              <a:lnSpc>
                <a:spcPct val="110000"/>
              </a:lnSpc>
            </a:pPr>
            <a:r>
              <a:rPr lang="en-US" sz="1600" dirty="0"/>
              <a:t>Watch AlphaGo: </a:t>
            </a:r>
            <a:r>
              <a:rPr lang="en-US" sz="1600" dirty="0">
                <a:hlinkClick r:id="rId3"/>
              </a:rPr>
              <a:t>https://www.youtube.com/watch?v=WXuK6gekU1Y</a:t>
            </a:r>
            <a:r>
              <a:rPr lang="en-US" sz="1600" dirty="0"/>
              <a:t> </a:t>
            </a:r>
          </a:p>
          <a:p>
            <a:pPr>
              <a:lnSpc>
                <a:spcPct val="110000"/>
              </a:lnSpc>
            </a:pPr>
            <a:r>
              <a:rPr lang="en-US" sz="1600" dirty="0"/>
              <a:t>The learning from one game can be applied to others. </a:t>
            </a:r>
          </a:p>
          <a:p>
            <a:pPr>
              <a:lnSpc>
                <a:spcPct val="110000"/>
              </a:lnSpc>
            </a:pPr>
            <a:r>
              <a:rPr lang="en-US" sz="1600" dirty="0"/>
              <a:t>Researchers are teaching AI system to learn games, based on other games:</a:t>
            </a:r>
          </a:p>
          <a:p>
            <a:pPr lvl="1">
              <a:lnSpc>
                <a:spcPct val="110000"/>
              </a:lnSpc>
            </a:pPr>
            <a:r>
              <a:rPr lang="en-US" sz="1600" dirty="0">
                <a:hlinkClick r:id="rId4"/>
              </a:rPr>
              <a:t>https://www.wired.co.uk/article/deepmind-atari-learning-sequential-memory-ewc</a:t>
            </a:r>
            <a:r>
              <a:rPr lang="en-US" sz="1600" dirty="0"/>
              <a:t> </a:t>
            </a:r>
          </a:p>
          <a:p>
            <a:pPr lvl="1">
              <a:lnSpc>
                <a:spcPct val="110000"/>
              </a:lnSpc>
            </a:pPr>
            <a:r>
              <a:rPr lang="en-CA" sz="1600" dirty="0"/>
              <a:t>"Previously, DQN had to learn how to play each game individually," the paper says. "Whereas augmenting the DQN agent with EWC allows it to learn many games in sequence without suffering from catastrophic forgetting."</a:t>
            </a:r>
            <a:endParaRPr lang="en-US" sz="1600" dirty="0"/>
          </a:p>
        </p:txBody>
      </p:sp>
    </p:spTree>
    <p:extLst>
      <p:ext uri="{BB962C8B-B14F-4D97-AF65-F5344CB8AC3E}">
        <p14:creationId xmlns:p14="http://schemas.microsoft.com/office/powerpoint/2010/main" val="445650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6D7-230B-4D3B-A364-B5C0150A1CCA}"/>
              </a:ext>
            </a:extLst>
          </p:cNvPr>
          <p:cNvSpPr>
            <a:spLocks noGrp="1"/>
          </p:cNvSpPr>
          <p:nvPr>
            <p:ph type="title"/>
          </p:nvPr>
        </p:nvSpPr>
        <p:spPr/>
        <p:txBody>
          <a:bodyPr/>
          <a:lstStyle/>
          <a:p>
            <a:r>
              <a:rPr lang="en-US" dirty="0"/>
              <a:t>Modern Transfer Learning</a:t>
            </a:r>
          </a:p>
        </p:txBody>
      </p:sp>
      <p:sp>
        <p:nvSpPr>
          <p:cNvPr id="3" name="Content Placeholder 2">
            <a:extLst>
              <a:ext uri="{FF2B5EF4-FFF2-40B4-BE49-F238E27FC236}">
                <a16:creationId xmlns:a16="http://schemas.microsoft.com/office/drawing/2014/main" id="{2B02387F-DCFB-8C84-AFF7-6863F504A3C9}"/>
              </a:ext>
            </a:extLst>
          </p:cNvPr>
          <p:cNvSpPr>
            <a:spLocks noGrp="1"/>
          </p:cNvSpPr>
          <p:nvPr>
            <p:ph idx="1"/>
          </p:nvPr>
        </p:nvSpPr>
        <p:spPr>
          <a:xfrm>
            <a:off x="1451579" y="2015732"/>
            <a:ext cx="9603275" cy="4037749"/>
          </a:xfrm>
        </p:spPr>
        <p:txBody>
          <a:bodyPr/>
          <a:lstStyle/>
          <a:p>
            <a:r>
              <a:rPr lang="en-US" dirty="0"/>
              <a:t>In the last couple of years, the focus on repurposing models is expanding. </a:t>
            </a:r>
          </a:p>
          <a:p>
            <a:r>
              <a:rPr lang="en-US" dirty="0"/>
              <a:t>Training a new model that is as good as an LLM or image model is impossible. </a:t>
            </a:r>
          </a:p>
          <a:p>
            <a:pPr lvl="1"/>
            <a:r>
              <a:rPr lang="en-US" dirty="0"/>
              <a:t>The data needs are not realistic for consumers. </a:t>
            </a:r>
          </a:p>
          <a:p>
            <a:pPr lvl="1"/>
            <a:r>
              <a:rPr lang="en-US" dirty="0"/>
              <a:t>The amount of training GPU power would cost millions. </a:t>
            </a:r>
          </a:p>
          <a:p>
            <a:r>
              <a:rPr lang="en-US" dirty="0"/>
              <a:t>Creating one large model can cost 10s of millions, or more. </a:t>
            </a:r>
          </a:p>
          <a:p>
            <a:r>
              <a:rPr lang="en-US" dirty="0"/>
              <a:t>The number of ways that we can adapt trained models has been expanding. </a:t>
            </a:r>
          </a:p>
          <a:p>
            <a:pPr lvl="1"/>
            <a:r>
              <a:rPr lang="en-US" dirty="0"/>
              <a:t>Large models have very high capacity, so they can learn lots of different stuff. </a:t>
            </a:r>
          </a:p>
        </p:txBody>
      </p:sp>
    </p:spTree>
    <p:extLst>
      <p:ext uri="{BB962C8B-B14F-4D97-AF65-F5344CB8AC3E}">
        <p14:creationId xmlns:p14="http://schemas.microsoft.com/office/powerpoint/2010/main" val="182455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EB65-D561-05F2-4201-7FBDFAA3D45F}"/>
              </a:ext>
            </a:extLst>
          </p:cNvPr>
          <p:cNvSpPr>
            <a:spLocks noGrp="1"/>
          </p:cNvSpPr>
          <p:nvPr>
            <p:ph type="title"/>
          </p:nvPr>
        </p:nvSpPr>
        <p:spPr/>
        <p:txBody>
          <a:bodyPr/>
          <a:lstStyle/>
          <a:p>
            <a:r>
              <a:rPr lang="en-US" dirty="0"/>
              <a:t>Language Models</a:t>
            </a:r>
          </a:p>
        </p:txBody>
      </p:sp>
      <p:sp>
        <p:nvSpPr>
          <p:cNvPr id="3" name="Content Placeholder 2">
            <a:extLst>
              <a:ext uri="{FF2B5EF4-FFF2-40B4-BE49-F238E27FC236}">
                <a16:creationId xmlns:a16="http://schemas.microsoft.com/office/drawing/2014/main" id="{DE57C6A0-0ED2-9B54-C21F-3F285D99AEBC}"/>
              </a:ext>
            </a:extLst>
          </p:cNvPr>
          <p:cNvSpPr>
            <a:spLocks noGrp="1"/>
          </p:cNvSpPr>
          <p:nvPr>
            <p:ph idx="1"/>
          </p:nvPr>
        </p:nvSpPr>
        <p:spPr>
          <a:xfrm>
            <a:off x="1451579" y="2015732"/>
            <a:ext cx="9603275" cy="1532771"/>
          </a:xfrm>
        </p:spPr>
        <p:txBody>
          <a:bodyPr/>
          <a:lstStyle/>
          <a:p>
            <a:r>
              <a:rPr lang="en-US" dirty="0"/>
              <a:t>Retrieval-Augmented Generation (RAG) can be used to tailor language models. </a:t>
            </a:r>
          </a:p>
          <a:p>
            <a:r>
              <a:rPr lang="en-US" dirty="0"/>
              <a:t>Provide a scenario-specific context to a trained model for that prediction. </a:t>
            </a:r>
          </a:p>
          <a:p>
            <a:pPr lvl="1"/>
            <a:r>
              <a:rPr lang="en-US" dirty="0"/>
              <a:t>Kind of like “answer this, given this body of knowledge”.</a:t>
            </a:r>
          </a:p>
          <a:p>
            <a:endParaRPr lang="en-US" dirty="0"/>
          </a:p>
        </p:txBody>
      </p:sp>
      <p:pic>
        <p:nvPicPr>
          <p:cNvPr id="1026" name="Picture 2" descr="NVIDIA diagram of how RAG works with LLMs">
            <a:extLst>
              <a:ext uri="{FF2B5EF4-FFF2-40B4-BE49-F238E27FC236}">
                <a16:creationId xmlns:a16="http://schemas.microsoft.com/office/drawing/2014/main" id="{485101A6-84A3-266E-62E7-635E7D490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201" y="3548503"/>
            <a:ext cx="7522029" cy="3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8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4122-EA2E-16D3-FF26-48A405191955}"/>
              </a:ext>
            </a:extLst>
          </p:cNvPr>
          <p:cNvSpPr>
            <a:spLocks noGrp="1"/>
          </p:cNvSpPr>
          <p:nvPr>
            <p:ph type="title"/>
          </p:nvPr>
        </p:nvSpPr>
        <p:spPr/>
        <p:txBody>
          <a:bodyPr/>
          <a:lstStyle/>
          <a:p>
            <a:r>
              <a:rPr lang="en-US" dirty="0"/>
              <a:t>Parameter Efficient Fine Tuning (PEFT)</a:t>
            </a:r>
          </a:p>
        </p:txBody>
      </p:sp>
      <p:sp>
        <p:nvSpPr>
          <p:cNvPr id="3" name="Content Placeholder 2">
            <a:extLst>
              <a:ext uri="{FF2B5EF4-FFF2-40B4-BE49-F238E27FC236}">
                <a16:creationId xmlns:a16="http://schemas.microsoft.com/office/drawing/2014/main" id="{20DCF3FB-18F5-2D15-8B3B-A53337755F91}"/>
              </a:ext>
            </a:extLst>
          </p:cNvPr>
          <p:cNvSpPr>
            <a:spLocks noGrp="1"/>
          </p:cNvSpPr>
          <p:nvPr>
            <p:ph idx="1"/>
          </p:nvPr>
        </p:nvSpPr>
        <p:spPr>
          <a:xfrm>
            <a:off x="1451579" y="1853754"/>
            <a:ext cx="9603275" cy="3925944"/>
          </a:xfrm>
        </p:spPr>
        <p:txBody>
          <a:bodyPr/>
          <a:lstStyle/>
          <a:p>
            <a:r>
              <a:rPr lang="en-US" dirty="0"/>
              <a:t>PEFT is a strategy to lock most weights, and only allow some to update. </a:t>
            </a:r>
          </a:p>
          <a:p>
            <a:pPr lvl="1"/>
            <a:r>
              <a:rPr lang="en-US" dirty="0"/>
              <a:t>If the important stuff updates, the model will learn. </a:t>
            </a:r>
          </a:p>
          <a:p>
            <a:pPr lvl="1"/>
            <a:r>
              <a:rPr lang="en-US" dirty="0"/>
              <a:t>The less is updated, the quicker it will go. </a:t>
            </a:r>
          </a:p>
          <a:p>
            <a:r>
              <a:rPr lang="en-US" dirty="0"/>
              <a:t>There are several strategies, which are mathematically different. </a:t>
            </a:r>
          </a:p>
          <a:p>
            <a:pPr lvl="1"/>
            <a:r>
              <a:rPr lang="en-US" dirty="0"/>
              <a:t>Generally involves adding/changing something to limit training to certain areas. </a:t>
            </a:r>
          </a:p>
          <a:p>
            <a:r>
              <a:rPr lang="en-US" dirty="0"/>
              <a:t>This is commonly seen with people reusing LLMs from places like </a:t>
            </a:r>
            <a:r>
              <a:rPr lang="en-US" dirty="0" err="1"/>
              <a:t>HuggingFace</a:t>
            </a:r>
            <a:r>
              <a:rPr lang="en-US" dirty="0"/>
              <a:t>. </a:t>
            </a:r>
          </a:p>
          <a:p>
            <a:pPr lvl="1"/>
            <a:endParaRPr lang="en-US" dirty="0"/>
          </a:p>
        </p:txBody>
      </p:sp>
      <p:pic>
        <p:nvPicPr>
          <p:cNvPr id="2050" name="Picture 2" descr="Diagram shows LoRA fine-tuning achieves parameter efficiency through frozen pretrained weights and reduced dimension layers. ">
            <a:extLst>
              <a:ext uri="{FF2B5EF4-FFF2-40B4-BE49-F238E27FC236}">
                <a16:creationId xmlns:a16="http://schemas.microsoft.com/office/drawing/2014/main" id="{4A2F4ADD-8471-2CDF-5581-2D909311D5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32" b="4003"/>
          <a:stretch/>
        </p:blipFill>
        <p:spPr bwMode="auto">
          <a:xfrm>
            <a:off x="1659444" y="4679704"/>
            <a:ext cx="9187543" cy="214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8D43-E1E5-8D0F-EED5-40C66B387FF8}"/>
              </a:ext>
            </a:extLst>
          </p:cNvPr>
          <p:cNvSpPr>
            <a:spLocks noGrp="1"/>
          </p:cNvSpPr>
          <p:nvPr>
            <p:ph type="title"/>
          </p:nvPr>
        </p:nvSpPr>
        <p:spPr>
          <a:xfrm>
            <a:off x="60385" y="804519"/>
            <a:ext cx="12131615" cy="1049235"/>
          </a:xfrm>
        </p:spPr>
        <p:txBody>
          <a:bodyPr/>
          <a:lstStyle/>
          <a:p>
            <a:r>
              <a:rPr lang="en-US" dirty="0"/>
              <a:t>Enter “The Gospel”, “Lavender”, and “Where’s Daddy”?</a:t>
            </a:r>
          </a:p>
        </p:txBody>
      </p:sp>
      <p:sp>
        <p:nvSpPr>
          <p:cNvPr id="3" name="Content Placeholder 2">
            <a:extLst>
              <a:ext uri="{FF2B5EF4-FFF2-40B4-BE49-F238E27FC236}">
                <a16:creationId xmlns:a16="http://schemas.microsoft.com/office/drawing/2014/main" id="{C49D7F9F-8A1C-22D5-98F4-881CE8007836}"/>
              </a:ext>
            </a:extLst>
          </p:cNvPr>
          <p:cNvSpPr>
            <a:spLocks noGrp="1"/>
          </p:cNvSpPr>
          <p:nvPr>
            <p:ph idx="1"/>
          </p:nvPr>
        </p:nvSpPr>
        <p:spPr>
          <a:xfrm>
            <a:off x="353683" y="1923691"/>
            <a:ext cx="11723298" cy="4129789"/>
          </a:xfrm>
        </p:spPr>
        <p:txBody>
          <a:bodyPr/>
          <a:lstStyle/>
          <a:p>
            <a:r>
              <a:rPr lang="en-US" dirty="0"/>
              <a:t>Since the bombing in Gaza started, Israel’s use of AI in targeting has emerged. </a:t>
            </a:r>
          </a:p>
          <a:p>
            <a:pPr lvl="1"/>
            <a:r>
              <a:rPr lang="en-US" dirty="0"/>
              <a:t>https://www.972mag.com/lavender-ai-</a:t>
            </a:r>
            <a:r>
              <a:rPr lang="en-US" dirty="0" err="1"/>
              <a:t>israeli</a:t>
            </a:r>
            <a:r>
              <a:rPr lang="en-US" dirty="0"/>
              <a:t>-army-</a:t>
            </a:r>
            <a:r>
              <a:rPr lang="en-US" dirty="0" err="1"/>
              <a:t>gaza</a:t>
            </a:r>
            <a:r>
              <a:rPr lang="en-US" dirty="0"/>
              <a:t>/</a:t>
            </a:r>
          </a:p>
          <a:p>
            <a:r>
              <a:rPr lang="en-US" dirty="0"/>
              <a:t>Several systems are used to identify who and where should be bombed. </a:t>
            </a:r>
          </a:p>
          <a:p>
            <a:pPr lvl="1"/>
            <a:r>
              <a:rPr lang="en-US" dirty="0"/>
              <a:t>… examples of the “hundreds and thousands” of features that can increase an individual’s rating, such as being in a </a:t>
            </a:r>
            <a:r>
              <a:rPr lang="en-US" dirty="0" err="1"/>
              <a:t>Whatsapp</a:t>
            </a:r>
            <a:r>
              <a:rPr lang="en-US" dirty="0"/>
              <a:t> group with a known militant, changing cell phone every few months, and changing addresses frequently.”</a:t>
            </a:r>
          </a:p>
          <a:p>
            <a:pPr lvl="1"/>
            <a:r>
              <a:rPr lang="en-US" dirty="0"/>
              <a:t>The Lavender software analyzes information … of the 2.3 million residents of the Gaza Strip through … mass surveillance, then assesses and ranks the likelihood that each person is active in the military wing of Hamas or PIJ.</a:t>
            </a:r>
          </a:p>
          <a:p>
            <a:r>
              <a:rPr lang="en-US" dirty="0"/>
              <a:t>Reporting says that targets were identified at a fast rate, with near 0 human oversight. </a:t>
            </a:r>
          </a:p>
        </p:txBody>
      </p:sp>
      <p:pic>
        <p:nvPicPr>
          <p:cNvPr id="6146" name="Picture 2" descr="Slides from a lecture presentation by the commander of IDF Unit 8200’s Data Science and AI center at Tel Aviv University in 2023, obtained by +972 and Local Call.">
            <a:extLst>
              <a:ext uri="{FF2B5EF4-FFF2-40B4-BE49-F238E27FC236}">
                <a16:creationId xmlns:a16="http://schemas.microsoft.com/office/drawing/2014/main" id="{E8D6F793-AF06-4747-66DD-5A7899575C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t="33186" r="18036" b="41410"/>
          <a:stretch/>
        </p:blipFill>
        <p:spPr bwMode="auto">
          <a:xfrm>
            <a:off x="4637314" y="5181600"/>
            <a:ext cx="7554686"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9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EF7F-2D80-9C61-E75B-6890F570297D}"/>
              </a:ext>
            </a:extLst>
          </p:cNvPr>
          <p:cNvSpPr>
            <a:spLocks noGrp="1"/>
          </p:cNvSpPr>
          <p:nvPr>
            <p:ph type="title"/>
          </p:nvPr>
        </p:nvSpPr>
        <p:spPr/>
        <p:txBody>
          <a:bodyPr/>
          <a:lstStyle/>
          <a:p>
            <a:r>
              <a:rPr lang="en-US" dirty="0"/>
              <a:t>Reinforcement</a:t>
            </a:r>
          </a:p>
        </p:txBody>
      </p:sp>
      <p:sp>
        <p:nvSpPr>
          <p:cNvPr id="3" name="Content Placeholder 2">
            <a:extLst>
              <a:ext uri="{FF2B5EF4-FFF2-40B4-BE49-F238E27FC236}">
                <a16:creationId xmlns:a16="http://schemas.microsoft.com/office/drawing/2014/main" id="{05A0E8CF-EF18-4002-361C-62A3212B7A7D}"/>
              </a:ext>
            </a:extLst>
          </p:cNvPr>
          <p:cNvSpPr>
            <a:spLocks noGrp="1"/>
          </p:cNvSpPr>
          <p:nvPr>
            <p:ph idx="1"/>
          </p:nvPr>
        </p:nvSpPr>
        <p:spPr>
          <a:xfrm>
            <a:off x="1099457" y="1853754"/>
            <a:ext cx="10450286" cy="2642046"/>
          </a:xfrm>
        </p:spPr>
        <p:txBody>
          <a:bodyPr>
            <a:normAutofit lnSpcReduction="10000"/>
          </a:bodyPr>
          <a:lstStyle/>
          <a:p>
            <a:r>
              <a:rPr lang="en-US" dirty="0"/>
              <a:t>Especially for generative models, we can use reinforcement. </a:t>
            </a:r>
          </a:p>
          <a:p>
            <a:r>
              <a:rPr lang="en-US" dirty="0"/>
              <a:t>Reinforcement learning is the domain of making models that learn in response to ‘grading’.</a:t>
            </a:r>
          </a:p>
          <a:p>
            <a:pPr lvl="1"/>
            <a:r>
              <a:rPr lang="en-US" dirty="0"/>
              <a:t>If the result is good, the model gets a ‘reward’, if not, a ‘penalty’. </a:t>
            </a:r>
          </a:p>
          <a:p>
            <a:pPr lvl="1"/>
            <a:r>
              <a:rPr lang="en-US" dirty="0"/>
              <a:t>This feedback is used by the model to tune its weights. </a:t>
            </a:r>
          </a:p>
          <a:p>
            <a:r>
              <a:rPr lang="en-US" dirty="0"/>
              <a:t>Often seen with humans or AI as the decider – generate 2 sentences, human picks best. </a:t>
            </a:r>
          </a:p>
          <a:p>
            <a:r>
              <a:rPr lang="en-US" dirty="0"/>
              <a:t>Motion models often incorporate this – hitting things is bad, middle of lane is good. </a:t>
            </a:r>
          </a:p>
        </p:txBody>
      </p:sp>
      <p:pic>
        <p:nvPicPr>
          <p:cNvPr id="3074" name="Picture 2" descr="Diagram shows reinforcement learning with human feedback is a three-stage process that leverages a reward model trained on human preferences to provide feedback to a supervised fine-tuned LLM using reinforcement learning.">
            <a:extLst>
              <a:ext uri="{FF2B5EF4-FFF2-40B4-BE49-F238E27FC236}">
                <a16:creationId xmlns:a16="http://schemas.microsoft.com/office/drawing/2014/main" id="{CD98484B-4C00-447A-F3B9-D0A461E076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29" b="5864"/>
          <a:stretch/>
        </p:blipFill>
        <p:spPr bwMode="auto">
          <a:xfrm>
            <a:off x="1795516" y="4495800"/>
            <a:ext cx="891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92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B2C2-8577-E0AB-7192-10B76B01888A}"/>
              </a:ext>
            </a:extLst>
          </p:cNvPr>
          <p:cNvSpPr>
            <a:spLocks noGrp="1"/>
          </p:cNvSpPr>
          <p:nvPr>
            <p:ph type="title"/>
          </p:nvPr>
        </p:nvSpPr>
        <p:spPr>
          <a:xfrm>
            <a:off x="1451579" y="804519"/>
            <a:ext cx="9603275" cy="1049235"/>
          </a:xfrm>
        </p:spPr>
        <p:txBody>
          <a:bodyPr>
            <a:normAutofit/>
          </a:bodyPr>
          <a:lstStyle/>
          <a:p>
            <a:r>
              <a:rPr lang="en-US" dirty="0"/>
              <a:t>AGENTS</a:t>
            </a:r>
          </a:p>
        </p:txBody>
      </p:sp>
      <p:pic>
        <p:nvPicPr>
          <p:cNvPr id="4098" name="Picture 2" descr="4-levels-LLM-customization">
            <a:extLst>
              <a:ext uri="{FF2B5EF4-FFF2-40B4-BE49-F238E27FC236}">
                <a16:creationId xmlns:a16="http://schemas.microsoft.com/office/drawing/2014/main" id="{535BDFD5-529F-DE8E-F78F-011CE5D8BB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030" y="2015734"/>
            <a:ext cx="5541228" cy="28668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6D4211-6B74-6CA2-B6A8-D8700F589277}"/>
              </a:ext>
            </a:extLst>
          </p:cNvPr>
          <p:cNvSpPr>
            <a:spLocks noGrp="1"/>
          </p:cNvSpPr>
          <p:nvPr>
            <p:ph idx="1"/>
          </p:nvPr>
        </p:nvSpPr>
        <p:spPr>
          <a:xfrm>
            <a:off x="5661258" y="1853754"/>
            <a:ext cx="6530743" cy="4199727"/>
          </a:xfrm>
        </p:spPr>
        <p:txBody>
          <a:bodyPr>
            <a:normAutofit lnSpcReduction="10000"/>
          </a:bodyPr>
          <a:lstStyle/>
          <a:p>
            <a:r>
              <a:rPr lang="en-US" dirty="0"/>
              <a:t>Agents wrap a trained model (usually an LLM) in a structure for a specific domain. </a:t>
            </a:r>
          </a:p>
          <a:p>
            <a:r>
              <a:rPr lang="en-US" dirty="0"/>
              <a:t>The ‘wrapper’ do anything:</a:t>
            </a:r>
          </a:p>
          <a:p>
            <a:pPr lvl="1"/>
            <a:r>
              <a:rPr lang="en-US" sz="2000" dirty="0"/>
              <a:t>Provide context like RAG.</a:t>
            </a:r>
          </a:p>
          <a:p>
            <a:pPr lvl="1"/>
            <a:r>
              <a:rPr lang="en-US" sz="2000" dirty="0"/>
              <a:t>Translate inputs or outputs. </a:t>
            </a:r>
          </a:p>
          <a:p>
            <a:pPr lvl="1"/>
            <a:r>
              <a:rPr lang="en-US" sz="2000" dirty="0"/>
              <a:t>Augment queries, </a:t>
            </a:r>
            <a:r>
              <a:rPr lang="en-US" sz="2000" dirty="0" err="1"/>
              <a:t>etc</a:t>
            </a:r>
            <a:r>
              <a:rPr lang="en-US" sz="2000" dirty="0"/>
              <a:t>…</a:t>
            </a:r>
          </a:p>
          <a:p>
            <a:pPr lvl="1"/>
            <a:r>
              <a:rPr lang="en-US" sz="2000" dirty="0"/>
              <a:t>Search custom information first. </a:t>
            </a:r>
          </a:p>
          <a:p>
            <a:r>
              <a:rPr lang="en-US" dirty="0"/>
              <a:t>From the outside, it is ‘custom’. </a:t>
            </a:r>
          </a:p>
          <a:p>
            <a:r>
              <a:rPr lang="en-US" dirty="0"/>
              <a:t>The speaker guy referenced this (probs). </a:t>
            </a:r>
          </a:p>
          <a:p>
            <a:r>
              <a:rPr lang="en-US" dirty="0"/>
              <a:t>The vector database stores the embedding values of items. </a:t>
            </a:r>
          </a:p>
        </p:txBody>
      </p:sp>
    </p:spTree>
    <p:extLst>
      <p:ext uri="{BB962C8B-B14F-4D97-AF65-F5344CB8AC3E}">
        <p14:creationId xmlns:p14="http://schemas.microsoft.com/office/powerpoint/2010/main" val="3003188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480-1C5C-A39B-900C-4953D1B2BF8F}"/>
              </a:ext>
            </a:extLst>
          </p:cNvPr>
          <p:cNvSpPr>
            <a:spLocks noGrp="1"/>
          </p:cNvSpPr>
          <p:nvPr>
            <p:ph type="title"/>
          </p:nvPr>
        </p:nvSpPr>
        <p:spPr>
          <a:xfrm>
            <a:off x="1451579" y="804519"/>
            <a:ext cx="9603275" cy="1049235"/>
          </a:xfrm>
        </p:spPr>
        <p:txBody>
          <a:bodyPr>
            <a:normAutofit/>
          </a:bodyPr>
          <a:lstStyle/>
          <a:p>
            <a:r>
              <a:rPr lang="en-US" dirty="0"/>
              <a:t>Quantization</a:t>
            </a:r>
          </a:p>
        </p:txBody>
      </p:sp>
      <p:sp>
        <p:nvSpPr>
          <p:cNvPr id="3" name="Content Placeholder 2">
            <a:extLst>
              <a:ext uri="{FF2B5EF4-FFF2-40B4-BE49-F238E27FC236}">
                <a16:creationId xmlns:a16="http://schemas.microsoft.com/office/drawing/2014/main" id="{1830B83D-BACC-C24D-0FA7-B9CD477E7878}"/>
              </a:ext>
            </a:extLst>
          </p:cNvPr>
          <p:cNvSpPr>
            <a:spLocks noGrp="1"/>
          </p:cNvSpPr>
          <p:nvPr>
            <p:ph idx="1"/>
          </p:nvPr>
        </p:nvSpPr>
        <p:spPr>
          <a:xfrm>
            <a:off x="1" y="1853754"/>
            <a:ext cx="5193054" cy="4199727"/>
          </a:xfrm>
        </p:spPr>
        <p:txBody>
          <a:bodyPr>
            <a:normAutofit/>
          </a:bodyPr>
          <a:lstStyle/>
          <a:p>
            <a:pPr>
              <a:lnSpc>
                <a:spcPct val="110000"/>
              </a:lnSpc>
            </a:pPr>
            <a:r>
              <a:rPr lang="en-US" sz="1700" dirty="0"/>
              <a:t>Quantization is reducing the precision of the numbers in the model. </a:t>
            </a:r>
          </a:p>
          <a:p>
            <a:pPr lvl="1">
              <a:lnSpc>
                <a:spcPct val="110000"/>
              </a:lnSpc>
            </a:pPr>
            <a:r>
              <a:rPr lang="en-US" sz="1700" dirty="0"/>
              <a:t>There are lots of very long numbers, they need to be calculated regularly. </a:t>
            </a:r>
          </a:p>
          <a:p>
            <a:pPr lvl="1">
              <a:lnSpc>
                <a:spcPct val="110000"/>
              </a:lnSpc>
            </a:pPr>
            <a:r>
              <a:rPr lang="en-US" sz="1700" dirty="0"/>
              <a:t>If these numbers get smaller (in size, not value), those calculations are quicker. </a:t>
            </a:r>
          </a:p>
          <a:p>
            <a:pPr>
              <a:lnSpc>
                <a:spcPct val="110000"/>
              </a:lnSpc>
            </a:pPr>
            <a:r>
              <a:rPr lang="en-US" sz="1700" dirty="0"/>
              <a:t>Large models are usually ‘quantized’ if being released to the public, so they work on normal GPUs. </a:t>
            </a:r>
          </a:p>
          <a:p>
            <a:pPr>
              <a:lnSpc>
                <a:spcPct val="110000"/>
              </a:lnSpc>
            </a:pPr>
            <a:r>
              <a:rPr lang="en-US" sz="1700" dirty="0"/>
              <a:t>Quality can be kept high, while size drops. </a:t>
            </a:r>
          </a:p>
          <a:p>
            <a:pPr lvl="1">
              <a:lnSpc>
                <a:spcPct val="110000"/>
              </a:lnSpc>
            </a:pPr>
            <a:r>
              <a:rPr lang="en-US" sz="1500" dirty="0"/>
              <a:t>More quantizing, worse model. </a:t>
            </a:r>
          </a:p>
          <a:p>
            <a:pPr>
              <a:lnSpc>
                <a:spcPct val="110000"/>
              </a:lnSpc>
            </a:pPr>
            <a:r>
              <a:rPr lang="en-US" sz="1700" dirty="0"/>
              <a:t>Smaller models are trainable on more systems. </a:t>
            </a:r>
          </a:p>
        </p:txBody>
      </p:sp>
      <p:pic>
        <p:nvPicPr>
          <p:cNvPr id="5122" name="Picture 2" descr="Master the Art of Quantization: A Practical Guide | by Jan Marcel Kezmann |  Medium">
            <a:extLst>
              <a:ext uri="{FF2B5EF4-FFF2-40B4-BE49-F238E27FC236}">
                <a16:creationId xmlns:a16="http://schemas.microsoft.com/office/drawing/2014/main" id="{BAC8479F-6576-932C-CEC9-F662DA16D0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0" t="25822" r="1866" b="12616"/>
          <a:stretch/>
        </p:blipFill>
        <p:spPr bwMode="auto">
          <a:xfrm>
            <a:off x="5142443" y="2155371"/>
            <a:ext cx="7049556" cy="32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160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AD88-CF93-C68E-A180-FDF2E09FD5CF}"/>
              </a:ext>
            </a:extLst>
          </p:cNvPr>
          <p:cNvSpPr>
            <a:spLocks noGrp="1"/>
          </p:cNvSpPr>
          <p:nvPr>
            <p:ph type="title"/>
          </p:nvPr>
        </p:nvSpPr>
        <p:spPr/>
        <p:txBody>
          <a:bodyPr/>
          <a:lstStyle/>
          <a:p>
            <a:r>
              <a:rPr lang="en-US" dirty="0"/>
              <a:t>Tuning models for Fun and Profit</a:t>
            </a:r>
          </a:p>
        </p:txBody>
      </p:sp>
      <p:sp>
        <p:nvSpPr>
          <p:cNvPr id="3" name="Content Placeholder 2">
            <a:extLst>
              <a:ext uri="{FF2B5EF4-FFF2-40B4-BE49-F238E27FC236}">
                <a16:creationId xmlns:a16="http://schemas.microsoft.com/office/drawing/2014/main" id="{BE77A7A1-5E81-EFAA-2B78-589ED271D88B}"/>
              </a:ext>
            </a:extLst>
          </p:cNvPr>
          <p:cNvSpPr>
            <a:spLocks noGrp="1"/>
          </p:cNvSpPr>
          <p:nvPr>
            <p:ph idx="1"/>
          </p:nvPr>
        </p:nvSpPr>
        <p:spPr>
          <a:xfrm>
            <a:off x="1451579" y="1853754"/>
            <a:ext cx="9603275" cy="4199727"/>
          </a:xfrm>
        </p:spPr>
        <p:txBody>
          <a:bodyPr/>
          <a:lstStyle/>
          <a:p>
            <a:r>
              <a:rPr lang="en-US" dirty="0"/>
              <a:t>Adjusting/customizing/tuning existing models will be a very important thing. </a:t>
            </a:r>
          </a:p>
          <a:p>
            <a:pPr lvl="1"/>
            <a:r>
              <a:rPr lang="en-US" dirty="0"/>
              <a:t>The best models are simply unmatchable without a large budget – this may increase. </a:t>
            </a:r>
          </a:p>
          <a:p>
            <a:pPr lvl="1"/>
            <a:r>
              <a:rPr lang="en-US" dirty="0"/>
              <a:t>In the future, assembling data that isn’t AI generated, at scale, may be very hard. </a:t>
            </a:r>
          </a:p>
          <a:p>
            <a:pPr lvl="1"/>
            <a:r>
              <a:rPr lang="en-US" dirty="0"/>
              <a:t>I’d suspect that people who learn how to smartly retrain models will be a large career. </a:t>
            </a:r>
          </a:p>
          <a:p>
            <a:r>
              <a:rPr lang="en-US" dirty="0"/>
              <a:t>In many/most cases the limitation is the amount of GPU/RAM/time we can have. </a:t>
            </a:r>
          </a:p>
          <a:p>
            <a:pPr lvl="1"/>
            <a:r>
              <a:rPr lang="en-US" dirty="0"/>
              <a:t>Every one of these tailoring choices is a large compromise. </a:t>
            </a:r>
          </a:p>
          <a:p>
            <a:pPr lvl="1"/>
            <a:r>
              <a:rPr lang="en-US" dirty="0"/>
              <a:t>Amount/quality of our data, GPU/RAM, time, budget, current model performance, # trials…</a:t>
            </a:r>
          </a:p>
          <a:p>
            <a:r>
              <a:rPr lang="en-US" dirty="0"/>
              <a:t>People are constantly working on this all over, so it changes quickly. </a:t>
            </a:r>
          </a:p>
          <a:p>
            <a:pPr lvl="1"/>
            <a:r>
              <a:rPr lang="en-US" dirty="0"/>
              <a:t>Things are being developed both based on theory, and empirical observation. </a:t>
            </a:r>
          </a:p>
          <a:p>
            <a:pPr lvl="1"/>
            <a:r>
              <a:rPr lang="en-US" dirty="0"/>
              <a:t>Changes all through the pipeline data-&gt;embedding-&gt;model-&gt;model internals are happening. </a:t>
            </a:r>
          </a:p>
        </p:txBody>
      </p:sp>
    </p:spTree>
    <p:extLst>
      <p:ext uri="{BB962C8B-B14F-4D97-AF65-F5344CB8AC3E}">
        <p14:creationId xmlns:p14="http://schemas.microsoft.com/office/powerpoint/2010/main" val="2937999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15DC-8454-2C69-7101-4810A5A9FABE}"/>
              </a:ext>
            </a:extLst>
          </p:cNvPr>
          <p:cNvSpPr>
            <a:spLocks noGrp="1"/>
          </p:cNvSpPr>
          <p:nvPr>
            <p:ph type="title"/>
          </p:nvPr>
        </p:nvSpPr>
        <p:spPr/>
        <p:txBody>
          <a:bodyPr/>
          <a:lstStyle/>
          <a:p>
            <a:r>
              <a:rPr lang="en-US" dirty="0"/>
              <a:t>Some stuff is still Public…</a:t>
            </a:r>
          </a:p>
        </p:txBody>
      </p:sp>
      <p:sp>
        <p:nvSpPr>
          <p:cNvPr id="3" name="Content Placeholder 2">
            <a:extLst>
              <a:ext uri="{FF2B5EF4-FFF2-40B4-BE49-F238E27FC236}">
                <a16:creationId xmlns:a16="http://schemas.microsoft.com/office/drawing/2014/main" id="{31BF3E6C-8D63-1D5C-7583-E15CC3810860}"/>
              </a:ext>
            </a:extLst>
          </p:cNvPr>
          <p:cNvSpPr>
            <a:spLocks noGrp="1"/>
          </p:cNvSpPr>
          <p:nvPr>
            <p:ph idx="1"/>
          </p:nvPr>
        </p:nvSpPr>
        <p:spPr>
          <a:xfrm>
            <a:off x="1451579" y="1853755"/>
            <a:ext cx="9603275" cy="1881483"/>
          </a:xfrm>
        </p:spPr>
        <p:txBody>
          <a:bodyPr/>
          <a:lstStyle/>
          <a:p>
            <a:r>
              <a:rPr lang="en-US" dirty="0"/>
              <a:t>Much of the stuff that we use in data science was created for free. </a:t>
            </a:r>
          </a:p>
          <a:p>
            <a:r>
              <a:rPr lang="en-US" dirty="0"/>
              <a:t>This will probably change, but a decent amount of stuff still is on sites like </a:t>
            </a:r>
            <a:r>
              <a:rPr lang="en-US" dirty="0" err="1"/>
              <a:t>HuggingFace</a:t>
            </a:r>
            <a:r>
              <a:rPr lang="en-US" dirty="0"/>
              <a:t>. </a:t>
            </a:r>
          </a:p>
          <a:p>
            <a:r>
              <a:rPr lang="en-US" dirty="0"/>
              <a:t>You can download assorted near state-of-the-art models and use/tune them now. </a:t>
            </a:r>
          </a:p>
          <a:p>
            <a:pPr lvl="1"/>
            <a:r>
              <a:rPr lang="en-US" dirty="0"/>
              <a:t>If this makes you super excited, learning some </a:t>
            </a:r>
            <a:r>
              <a:rPr lang="en-US" dirty="0" err="1"/>
              <a:t>PyTorch</a:t>
            </a:r>
            <a:r>
              <a:rPr lang="en-US" dirty="0"/>
              <a:t> is a good summer project. </a:t>
            </a:r>
          </a:p>
        </p:txBody>
      </p:sp>
      <p:pic>
        <p:nvPicPr>
          <p:cNvPr id="4" name="Picture 3">
            <a:extLst>
              <a:ext uri="{FF2B5EF4-FFF2-40B4-BE49-F238E27FC236}">
                <a16:creationId xmlns:a16="http://schemas.microsoft.com/office/drawing/2014/main" id="{FC1AABD8-A99C-8523-1899-E16E2634EFED}"/>
              </a:ext>
            </a:extLst>
          </p:cNvPr>
          <p:cNvPicPr>
            <a:picLocks noChangeAspect="1"/>
          </p:cNvPicPr>
          <p:nvPr/>
        </p:nvPicPr>
        <p:blipFill>
          <a:blip r:embed="rId2"/>
          <a:stretch>
            <a:fillRect/>
          </a:stretch>
        </p:blipFill>
        <p:spPr>
          <a:xfrm>
            <a:off x="1444262" y="3735238"/>
            <a:ext cx="9303476" cy="3122762"/>
          </a:xfrm>
          <a:prstGeom prst="rect">
            <a:avLst/>
          </a:prstGeom>
        </p:spPr>
      </p:pic>
    </p:spTree>
    <p:extLst>
      <p:ext uri="{BB962C8B-B14F-4D97-AF65-F5344CB8AC3E}">
        <p14:creationId xmlns:p14="http://schemas.microsoft.com/office/powerpoint/2010/main" val="7897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149B-A508-1AF5-978E-3B8C901ABF06}"/>
              </a:ext>
            </a:extLst>
          </p:cNvPr>
          <p:cNvSpPr>
            <a:spLocks noGrp="1"/>
          </p:cNvSpPr>
          <p:nvPr>
            <p:ph type="title"/>
          </p:nvPr>
        </p:nvSpPr>
        <p:spPr>
          <a:xfrm>
            <a:off x="1451579" y="804519"/>
            <a:ext cx="9603275" cy="1049235"/>
          </a:xfrm>
        </p:spPr>
        <p:txBody>
          <a:bodyPr>
            <a:normAutofit/>
          </a:bodyPr>
          <a:lstStyle/>
          <a:p>
            <a:r>
              <a:rPr lang="en-US" dirty="0"/>
              <a:t>There’s also Robots…</a:t>
            </a:r>
          </a:p>
        </p:txBody>
      </p:sp>
      <p:sp>
        <p:nvSpPr>
          <p:cNvPr id="3" name="Content Placeholder 2">
            <a:extLst>
              <a:ext uri="{FF2B5EF4-FFF2-40B4-BE49-F238E27FC236}">
                <a16:creationId xmlns:a16="http://schemas.microsoft.com/office/drawing/2014/main" id="{0ABF0A67-8611-6369-2AD2-88BBA121C62D}"/>
              </a:ext>
            </a:extLst>
          </p:cNvPr>
          <p:cNvSpPr>
            <a:spLocks noGrp="1"/>
          </p:cNvSpPr>
          <p:nvPr>
            <p:ph idx="1"/>
          </p:nvPr>
        </p:nvSpPr>
        <p:spPr>
          <a:xfrm>
            <a:off x="979714" y="1853754"/>
            <a:ext cx="6251843" cy="4199727"/>
          </a:xfrm>
        </p:spPr>
        <p:txBody>
          <a:bodyPr>
            <a:normAutofit/>
          </a:bodyPr>
          <a:lstStyle/>
          <a:p>
            <a:r>
              <a:rPr lang="en-US" dirty="0"/>
              <a:t>AI control also extends to an assortment of robots. </a:t>
            </a:r>
          </a:p>
          <a:p>
            <a:r>
              <a:rPr lang="en-US" dirty="0"/>
              <a:t>These things are generally said to be human controlled now, but companies advertise that they can do everything autonomously. </a:t>
            </a:r>
          </a:p>
          <a:p>
            <a:pPr lvl="1"/>
            <a:r>
              <a:rPr lang="en-US" dirty="0"/>
              <a:t>Track people, enter building, lay in wait, kill – all via AI. </a:t>
            </a:r>
          </a:p>
          <a:p>
            <a:pPr lvl="1"/>
            <a:r>
              <a:rPr lang="en-US" dirty="0"/>
              <a:t>Regular consumer drones/robots can do all this now except for the “boom” part, so it is realistic. </a:t>
            </a:r>
          </a:p>
        </p:txBody>
      </p:sp>
      <p:pic>
        <p:nvPicPr>
          <p:cNvPr id="7170" name="Picture 2" descr="Israel used world's first AI-guided combat drone swarm in Gaza attacks |  New Scientist">
            <a:extLst>
              <a:ext uri="{FF2B5EF4-FFF2-40B4-BE49-F238E27FC236}">
                <a16:creationId xmlns:a16="http://schemas.microsoft.com/office/drawing/2014/main" id="{4417A4E0-CE31-CAFA-00A4-4F7768D85E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1557" y="2558493"/>
            <a:ext cx="4960443" cy="27902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srael recruits robot dogs for Gaza fighting - Globes">
            <a:extLst>
              <a:ext uri="{FF2B5EF4-FFF2-40B4-BE49-F238E27FC236}">
                <a16:creationId xmlns:a16="http://schemas.microsoft.com/office/drawing/2014/main" id="{76F3CF80-EC08-8CCF-1E97-36AFAD9A5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504" y="30886"/>
            <a:ext cx="4724549" cy="231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7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2F3D-0CEC-984A-BD5E-0B3D61C230BD}"/>
              </a:ext>
            </a:extLst>
          </p:cNvPr>
          <p:cNvSpPr>
            <a:spLocks noGrp="1"/>
          </p:cNvSpPr>
          <p:nvPr>
            <p:ph type="title"/>
          </p:nvPr>
        </p:nvSpPr>
        <p:spPr/>
        <p:txBody>
          <a:bodyPr/>
          <a:lstStyle/>
          <a:p>
            <a:r>
              <a:rPr lang="en-US" dirty="0"/>
              <a:t>This will Likely be a problem…</a:t>
            </a:r>
          </a:p>
        </p:txBody>
      </p:sp>
      <p:sp>
        <p:nvSpPr>
          <p:cNvPr id="3" name="Content Placeholder 2">
            <a:extLst>
              <a:ext uri="{FF2B5EF4-FFF2-40B4-BE49-F238E27FC236}">
                <a16:creationId xmlns:a16="http://schemas.microsoft.com/office/drawing/2014/main" id="{8D272DDB-7AB9-705A-39FA-F17D5DA41A20}"/>
              </a:ext>
            </a:extLst>
          </p:cNvPr>
          <p:cNvSpPr>
            <a:spLocks noGrp="1"/>
          </p:cNvSpPr>
          <p:nvPr>
            <p:ph idx="1"/>
          </p:nvPr>
        </p:nvSpPr>
        <p:spPr>
          <a:xfrm>
            <a:off x="448574" y="1853754"/>
            <a:ext cx="11576649" cy="4262374"/>
          </a:xfrm>
        </p:spPr>
        <p:txBody>
          <a:bodyPr>
            <a:normAutofit/>
          </a:bodyPr>
          <a:lstStyle/>
          <a:p>
            <a:r>
              <a:rPr lang="en-US" dirty="0"/>
              <a:t>Automated death robots seem somewhat concerning. </a:t>
            </a:r>
          </a:p>
          <a:p>
            <a:pPr lvl="1"/>
            <a:r>
              <a:rPr lang="en-US" dirty="0"/>
              <a:t>The bar to do all of this is also often quite low, so it won’t just be governments. </a:t>
            </a:r>
          </a:p>
          <a:p>
            <a:r>
              <a:rPr lang="en-US" dirty="0"/>
              <a:t>Details are rarely, if ever, public, but I’d guess that the important factors are tenuous. </a:t>
            </a:r>
          </a:p>
          <a:p>
            <a:pPr lvl="1"/>
            <a:r>
              <a:rPr lang="en-US" dirty="0"/>
              <a:t>Collecting metrics on if someone is “doing terrorism” is probably slow and hard. </a:t>
            </a:r>
          </a:p>
          <a:p>
            <a:pPr lvl="1"/>
            <a:r>
              <a:rPr lang="en-US" dirty="0"/>
              <a:t>A slightly earlier article said that targets identified went from 50/</a:t>
            </a:r>
            <a:r>
              <a:rPr lang="en-US" dirty="0" err="1"/>
              <a:t>yr</a:t>
            </a:r>
            <a:r>
              <a:rPr lang="en-US" dirty="0"/>
              <a:t> to 100/day. </a:t>
            </a:r>
          </a:p>
          <a:p>
            <a:pPr lvl="1"/>
            <a:r>
              <a:rPr lang="en-US" dirty="0"/>
              <a:t>Collecting location, phone, internet, </a:t>
            </a:r>
            <a:r>
              <a:rPr lang="en-US" dirty="0" err="1"/>
              <a:t>etc</a:t>
            </a:r>
            <a:r>
              <a:rPr lang="en-US" dirty="0"/>
              <a:t>… records is easy and fast. </a:t>
            </a:r>
          </a:p>
          <a:p>
            <a:pPr lvl="1"/>
            <a:r>
              <a:rPr lang="en-US" dirty="0"/>
              <a:t>Given tones of detailed data from ‘civilian’ sources, that’s probably what the models will learn.</a:t>
            </a:r>
          </a:p>
          <a:p>
            <a:r>
              <a:rPr lang="en-US" dirty="0"/>
              <a:t>Any false positives here are very bad, but I’d bet that most aren’t tracked as such. </a:t>
            </a:r>
          </a:p>
          <a:p>
            <a:pPr lvl="1"/>
            <a:r>
              <a:rPr lang="en-US" dirty="0"/>
              <a:t>If you ‘validate’ a bombing by confirming a prediction was correct, you get more people like that bombed. </a:t>
            </a:r>
          </a:p>
          <a:p>
            <a:pPr lvl="1"/>
            <a:r>
              <a:rPr lang="en-US" dirty="0"/>
              <a:t>I played HS basketball with a dude who immolated a person – we had very similar patterns of activity in-season…</a:t>
            </a:r>
          </a:p>
        </p:txBody>
      </p:sp>
    </p:spTree>
    <p:extLst>
      <p:ext uri="{BB962C8B-B14F-4D97-AF65-F5344CB8AC3E}">
        <p14:creationId xmlns:p14="http://schemas.microsoft.com/office/powerpoint/2010/main" val="83440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6020-6B11-AA42-9B48-B53555ED273C}"/>
              </a:ext>
            </a:extLst>
          </p:cNvPr>
          <p:cNvSpPr>
            <a:spLocks noGrp="1"/>
          </p:cNvSpPr>
          <p:nvPr>
            <p:ph type="ctrTitle"/>
          </p:nvPr>
        </p:nvSpPr>
        <p:spPr/>
        <p:txBody>
          <a:bodyPr/>
          <a:lstStyle/>
          <a:p>
            <a:r>
              <a:rPr lang="en-US" dirty="0"/>
              <a:t>Transfer Learning</a:t>
            </a:r>
          </a:p>
        </p:txBody>
      </p:sp>
      <p:sp>
        <p:nvSpPr>
          <p:cNvPr id="3" name="Subtitle 2">
            <a:extLst>
              <a:ext uri="{FF2B5EF4-FFF2-40B4-BE49-F238E27FC236}">
                <a16:creationId xmlns:a16="http://schemas.microsoft.com/office/drawing/2014/main" id="{E841CF07-39D4-9A41-ADA3-2E1D1D1B7E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980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616-102E-994B-9108-B2A89BC1316A}"/>
              </a:ext>
            </a:extLst>
          </p:cNvPr>
          <p:cNvSpPr>
            <a:spLocks noGrp="1"/>
          </p:cNvSpPr>
          <p:nvPr>
            <p:ph type="title"/>
          </p:nvPr>
        </p:nvSpPr>
        <p:spPr>
          <a:xfrm>
            <a:off x="1451579" y="804519"/>
            <a:ext cx="9603275" cy="1049235"/>
          </a:xfrm>
        </p:spPr>
        <p:txBody>
          <a:bodyPr>
            <a:normAutofit/>
          </a:bodyPr>
          <a:lstStyle/>
          <a:p>
            <a:r>
              <a:rPr lang="en-US" dirty="0"/>
              <a:t>Model Training</a:t>
            </a:r>
          </a:p>
        </p:txBody>
      </p:sp>
      <p:sp>
        <p:nvSpPr>
          <p:cNvPr id="3" name="Content Placeholder 2">
            <a:extLst>
              <a:ext uri="{FF2B5EF4-FFF2-40B4-BE49-F238E27FC236}">
                <a16:creationId xmlns:a16="http://schemas.microsoft.com/office/drawing/2014/main" id="{5A049AE1-5626-1F4C-8112-BABE1B65E2EC}"/>
              </a:ext>
            </a:extLst>
          </p:cNvPr>
          <p:cNvSpPr>
            <a:spLocks noGrp="1"/>
          </p:cNvSpPr>
          <p:nvPr>
            <p:ph idx="1"/>
          </p:nvPr>
        </p:nvSpPr>
        <p:spPr>
          <a:xfrm>
            <a:off x="1451579" y="2015734"/>
            <a:ext cx="6036616" cy="4037747"/>
          </a:xfrm>
        </p:spPr>
        <p:txBody>
          <a:bodyPr>
            <a:normAutofit/>
          </a:bodyPr>
          <a:lstStyle/>
          <a:p>
            <a:pPr>
              <a:lnSpc>
                <a:spcPct val="110000"/>
              </a:lnSpc>
            </a:pPr>
            <a:r>
              <a:rPr lang="en-US" dirty="0"/>
              <a:t>As we’ve seen, training models can be time consuming. </a:t>
            </a:r>
          </a:p>
          <a:p>
            <a:pPr>
              <a:lnSpc>
                <a:spcPct val="110000"/>
              </a:lnSpc>
            </a:pPr>
            <a:r>
              <a:rPr lang="en-US" dirty="0"/>
              <a:t>For something like image recognition or language processing the dataset of stuff is immense. </a:t>
            </a:r>
          </a:p>
          <a:p>
            <a:pPr>
              <a:lnSpc>
                <a:spcPct val="110000"/>
              </a:lnSpc>
            </a:pPr>
            <a:r>
              <a:rPr lang="en-US" dirty="0"/>
              <a:t>Training state of the art models isn’t possible without serious resources. </a:t>
            </a:r>
          </a:p>
          <a:p>
            <a:pPr>
              <a:lnSpc>
                <a:spcPct val="110000"/>
              </a:lnSpc>
            </a:pPr>
            <a:r>
              <a:rPr lang="en-US" dirty="0"/>
              <a:t>Most people, including us, don’t have that. </a:t>
            </a:r>
          </a:p>
          <a:p>
            <a:pPr>
              <a:lnSpc>
                <a:spcPct val="110000"/>
              </a:lnSpc>
            </a:pPr>
            <a:r>
              <a:rPr lang="en-US" dirty="0"/>
              <a:t>What to do?</a:t>
            </a:r>
          </a:p>
        </p:txBody>
      </p:sp>
      <p:pic>
        <p:nvPicPr>
          <p:cNvPr id="9218" name="Picture 2" descr="android robot thinking Stock Photo | Adobe Stock">
            <a:extLst>
              <a:ext uri="{FF2B5EF4-FFF2-40B4-BE49-F238E27FC236}">
                <a16:creationId xmlns:a16="http://schemas.microsoft.com/office/drawing/2014/main" id="{B984481B-DA2C-6A49-8EEF-4950A6165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7"/>
          <a:stretch/>
        </p:blipFill>
        <p:spPr bwMode="auto">
          <a:xfrm>
            <a:off x="7648832" y="2288471"/>
            <a:ext cx="4362856" cy="304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5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C67-CC6D-9A4B-96A1-B88E8CC9B90A}"/>
              </a:ext>
            </a:extLst>
          </p:cNvPr>
          <p:cNvSpPr>
            <a:spLocks noGrp="1"/>
          </p:cNvSpPr>
          <p:nvPr>
            <p:ph type="title"/>
          </p:nvPr>
        </p:nvSpPr>
        <p:spPr/>
        <p:txBody>
          <a:bodyPr/>
          <a:lstStyle/>
          <a:p>
            <a:r>
              <a:rPr lang="en-US" dirty="0"/>
              <a:t>Big Data - </a:t>
            </a:r>
            <a:r>
              <a:rPr lang="en-US" dirty="0" err="1"/>
              <a:t>Imagenet</a:t>
            </a:r>
            <a:endParaRPr lang="en-US" dirty="0"/>
          </a:p>
        </p:txBody>
      </p:sp>
      <p:sp>
        <p:nvSpPr>
          <p:cNvPr id="3" name="Content Placeholder 2">
            <a:extLst>
              <a:ext uri="{FF2B5EF4-FFF2-40B4-BE49-F238E27FC236}">
                <a16:creationId xmlns:a16="http://schemas.microsoft.com/office/drawing/2014/main" id="{E6C04FEC-8F3F-1641-BAEC-E1A5BC7C6B11}"/>
              </a:ext>
            </a:extLst>
          </p:cNvPr>
          <p:cNvSpPr>
            <a:spLocks noGrp="1"/>
          </p:cNvSpPr>
          <p:nvPr>
            <p:ph idx="1"/>
          </p:nvPr>
        </p:nvSpPr>
        <p:spPr/>
        <p:txBody>
          <a:bodyPr/>
          <a:lstStyle/>
          <a:p>
            <a:endParaRPr lang="en-US"/>
          </a:p>
        </p:txBody>
      </p:sp>
      <p:pic>
        <p:nvPicPr>
          <p:cNvPr id="6146" name="Picture 2" descr="ImageNet">
            <a:extLst>
              <a:ext uri="{FF2B5EF4-FFF2-40B4-BE49-F238E27FC236}">
                <a16:creationId xmlns:a16="http://schemas.microsoft.com/office/drawing/2014/main" id="{FE11F77E-98AE-D546-9B83-7BB22BE8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853754"/>
            <a:ext cx="107950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8C1C-8AF9-8646-AC13-6FC7D024ABE9}"/>
              </a:ext>
            </a:extLst>
          </p:cNvPr>
          <p:cNvSpPr>
            <a:spLocks noGrp="1"/>
          </p:cNvSpPr>
          <p:nvPr>
            <p:ph type="title"/>
          </p:nvPr>
        </p:nvSpPr>
        <p:spPr/>
        <p:txBody>
          <a:bodyPr/>
          <a:lstStyle/>
          <a:p>
            <a:r>
              <a:rPr lang="en-US" dirty="0"/>
              <a:t>Big Processors</a:t>
            </a:r>
          </a:p>
        </p:txBody>
      </p:sp>
      <p:sp>
        <p:nvSpPr>
          <p:cNvPr id="3" name="Content Placeholder 2">
            <a:extLst>
              <a:ext uri="{FF2B5EF4-FFF2-40B4-BE49-F238E27FC236}">
                <a16:creationId xmlns:a16="http://schemas.microsoft.com/office/drawing/2014/main" id="{51D7F542-64F9-1247-9976-2A71C8E4BCE0}"/>
              </a:ext>
            </a:extLst>
          </p:cNvPr>
          <p:cNvSpPr>
            <a:spLocks noGrp="1"/>
          </p:cNvSpPr>
          <p:nvPr>
            <p:ph idx="1"/>
          </p:nvPr>
        </p:nvSpPr>
        <p:spPr/>
        <p:txBody>
          <a:bodyPr/>
          <a:lstStyle/>
          <a:p>
            <a:endParaRPr lang="en-US"/>
          </a:p>
        </p:txBody>
      </p:sp>
      <p:pic>
        <p:nvPicPr>
          <p:cNvPr id="7170" name="Picture 2" descr="Configuring a Windows Running Deep Learning Rig | NaadiSpeaks">
            <a:extLst>
              <a:ext uri="{FF2B5EF4-FFF2-40B4-BE49-F238E27FC236}">
                <a16:creationId xmlns:a16="http://schemas.microsoft.com/office/drawing/2014/main" id="{5D5547C9-F56D-0E49-850F-30BC149A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61" y="1611925"/>
            <a:ext cx="9323110" cy="52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792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7286</TotalTime>
  <Words>2526</Words>
  <Application>Microsoft Macintosh PowerPoint</Application>
  <PresentationFormat>Widescreen</PresentationFormat>
  <Paragraphs>214</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Gill Sans MT</vt:lpstr>
      <vt:lpstr>Gallery</vt:lpstr>
      <vt:lpstr>Housekeeping</vt:lpstr>
      <vt:lpstr>AI is having a Moment…</vt:lpstr>
      <vt:lpstr>Enter “The Gospel”, “Lavender”, and “Where’s Daddy”?</vt:lpstr>
      <vt:lpstr>There’s also Robots…</vt:lpstr>
      <vt:lpstr>This will Likely be a problem…</vt:lpstr>
      <vt:lpstr>Transfer Learning</vt:lpstr>
      <vt:lpstr>Model Training</vt:lpstr>
      <vt:lpstr>Big Data - Imagenet</vt:lpstr>
      <vt:lpstr>Big Processors</vt:lpstr>
      <vt:lpstr>PowerPoint Presentation</vt:lpstr>
      <vt:lpstr>Transfer the Learning</vt:lpstr>
      <vt:lpstr>Pretrained Image Models</vt:lpstr>
      <vt:lpstr>When does it work (or not)?</vt:lpstr>
      <vt:lpstr>PowerPoint Presentation</vt:lpstr>
      <vt:lpstr>VGG16</vt:lpstr>
      <vt:lpstr>VGG16</vt:lpstr>
      <vt:lpstr>Implementing Transfer Learning</vt:lpstr>
      <vt:lpstr>Implementing Transfer Learning</vt:lpstr>
      <vt:lpstr>PowerPoint Presentation</vt:lpstr>
      <vt:lpstr>Fine Tuning</vt:lpstr>
      <vt:lpstr>More Retraining</vt:lpstr>
      <vt:lpstr>E.g. Freeze Part, retrain Part</vt:lpstr>
      <vt:lpstr>Practical Applications</vt:lpstr>
      <vt:lpstr>NLP - Word2Vec</vt:lpstr>
      <vt:lpstr>Image recognition</vt:lpstr>
      <vt:lpstr>Gaming</vt:lpstr>
      <vt:lpstr>Modern Transfer Learning</vt:lpstr>
      <vt:lpstr>Language Models</vt:lpstr>
      <vt:lpstr>Parameter Efficient Fine Tuning (PEFT)</vt:lpstr>
      <vt:lpstr>Reinforcement</vt:lpstr>
      <vt:lpstr>AGENTS</vt:lpstr>
      <vt:lpstr>Quantization</vt:lpstr>
      <vt:lpstr>Tuning models for Fun and Profit</vt:lpstr>
      <vt:lpstr>Some stuff is still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Akeem Semper</dc:creator>
  <cp:lastModifiedBy>Akeem Semper</cp:lastModifiedBy>
  <cp:revision>28</cp:revision>
  <dcterms:created xsi:type="dcterms:W3CDTF">2022-03-31T12:58:19Z</dcterms:created>
  <dcterms:modified xsi:type="dcterms:W3CDTF">2024-04-16T15:33:33Z</dcterms:modified>
</cp:coreProperties>
</file>