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71" r:id="rId12"/>
    <p:sldId id="263" r:id="rId13"/>
    <p:sldId id="272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3/31/24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We’ll leave this aside for the most part. </a:t>
            </a:r>
          </a:p>
          <a:p>
            <a:r>
              <a:rPr lang="en-CA" dirty="0"/>
              <a:t>Adam is the most common and is a good choice:</a:t>
            </a:r>
          </a:p>
          <a:p>
            <a:pPr lvl="1"/>
            <a:r>
              <a:rPr lang="en-CA" dirty="0"/>
              <a:t>Converges efficiently.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r>
              <a:rPr lang="en-CA" dirty="0"/>
              <a:t>Different algorithms are more critical with very large datasets where the computation differences on the specific data add up to substantial time.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14E-690A-82ED-BE86-623C5E6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Vanishing (or Exploding)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E47-D960-F541-FC0B-79C8E2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2"/>
            <a:ext cx="6792685" cy="41997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Recall – gradient descent attributes error to different weights using the gradient (slope of the cost cure </a:t>
            </a:r>
            <a:r>
              <a:rPr lang="en-US" dirty="0" err="1"/>
              <a:t>w.r.t.</a:t>
            </a:r>
            <a:r>
              <a:rPr lang="en-US" dirty="0"/>
              <a:t> that weight). </a:t>
            </a:r>
          </a:p>
          <a:p>
            <a:pPr>
              <a:lnSpc>
                <a:spcPct val="110000"/>
              </a:lnSpc>
            </a:pPr>
            <a:r>
              <a:rPr lang="en-US" dirty="0"/>
              <a:t>Recall some neural network training facts: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They have many weights.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Propagate loss back through all layers, and there can be many.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Often train over many rounds, and get very accurate.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encounter a problem that small changes to small numbers from small error split many ways yields tiny values.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gradient can “vanish” if it is too small for the GD to work.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can lead to ‘dead’ models, that can’t keep learning. </a:t>
            </a:r>
          </a:p>
        </p:txBody>
      </p:sp>
      <p:pic>
        <p:nvPicPr>
          <p:cNvPr id="1026" name="Picture 2" descr="Vanishing and Exploding Gradients in Neural Network Models: Debugging,  Monitoring, and Fixing">
            <a:extLst>
              <a:ext uri="{FF2B5EF4-FFF2-40B4-BE49-F238E27FC236}">
                <a16:creationId xmlns:a16="http://schemas.microsoft.com/office/drawing/2014/main" id="{0B1C0D94-352B-B9A4-3AB7-311DD11AC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3291" r="5732" b="-1"/>
          <a:stretch/>
        </p:blipFill>
        <p:spPr bwMode="auto">
          <a:xfrm>
            <a:off x="6792685" y="1853753"/>
            <a:ext cx="5399315" cy="444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9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Activation Functions (Hidden Layers)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3754"/>
            <a:ext cx="7113963" cy="4331146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Activation functions “squish” the linear combination in a neuron into an output. </a:t>
            </a:r>
          </a:p>
          <a:p>
            <a:r>
              <a:rPr lang="en-CA" sz="2400" dirty="0"/>
              <a:t>They provide the non-linearity that neural networks need. </a:t>
            </a:r>
          </a:p>
          <a:p>
            <a:pPr lvl="1"/>
            <a:r>
              <a:rPr lang="en-CA" sz="2000" dirty="0"/>
              <a:t>No activation function = giant, complex, linear regression. </a:t>
            </a:r>
          </a:p>
          <a:p>
            <a:r>
              <a:rPr lang="en-CA" sz="2400" dirty="0" err="1"/>
              <a:t>ReLU</a:t>
            </a:r>
            <a:r>
              <a:rPr lang="en-CA" sz="2400" dirty="0"/>
              <a:t> – Rectified Linear Unit has been our default. </a:t>
            </a:r>
          </a:p>
          <a:p>
            <a:pPr lvl="1"/>
            <a:r>
              <a:rPr lang="en-CA" sz="2000" dirty="0"/>
              <a:t>Efficient computations, converges quickly. </a:t>
            </a:r>
          </a:p>
          <a:p>
            <a:pPr lvl="1"/>
            <a:r>
              <a:rPr lang="en-CA" sz="2000" dirty="0"/>
              <a:t>Can suffer from “Dying </a:t>
            </a:r>
            <a:r>
              <a:rPr lang="en-CA" sz="2000" dirty="0" err="1"/>
              <a:t>ReLU</a:t>
            </a:r>
            <a:r>
              <a:rPr lang="en-CA" sz="2000" dirty="0"/>
              <a:t>” – if inputs are negative functions can get “stuck” at 0. </a:t>
            </a:r>
          </a:p>
          <a:p>
            <a:pPr lvl="1"/>
            <a:r>
              <a:rPr lang="en-CA" sz="2000" dirty="0"/>
              <a:t>Some neurons may “die”, and never change from returning 0.</a:t>
            </a:r>
          </a:p>
          <a:p>
            <a:pPr lvl="1"/>
            <a:r>
              <a:rPr lang="en-CA" sz="2000" dirty="0"/>
              <a:t>Results in sparse outputs. </a:t>
            </a:r>
          </a:p>
          <a:p>
            <a:pPr lvl="1"/>
            <a:endParaRPr lang="LID4096" sz="2000"/>
          </a:p>
        </p:txBody>
      </p:sp>
      <p:pic>
        <p:nvPicPr>
          <p:cNvPr id="3074" name="Picture 2" descr="ReLU activation function | Download Scientific Diagram">
            <a:extLst>
              <a:ext uri="{FF2B5EF4-FFF2-40B4-BE49-F238E27FC236}">
                <a16:creationId xmlns:a16="http://schemas.microsoft.com/office/drawing/2014/main" id="{E7C9D5E8-0E5D-8E4F-A19A-AEB8045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469061"/>
            <a:ext cx="3796544" cy="33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06A-6EBE-34A0-F1C2-6B3112E6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Gradients </a:t>
            </a:r>
            <a:r>
              <a:rPr lang="en-US" dirty="0" err="1"/>
              <a:t>GRaded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A8BE-5490-F52E-ADC1-D81B5468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things that can combat this problem. </a:t>
            </a:r>
          </a:p>
          <a:p>
            <a:pPr lvl="1"/>
            <a:r>
              <a:rPr lang="en-US" dirty="0"/>
              <a:t>Activation functions – the sigmoid gradients can flatten more than others. </a:t>
            </a:r>
          </a:p>
          <a:p>
            <a:pPr lvl="1"/>
            <a:r>
              <a:rPr lang="en-US" dirty="0"/>
              <a:t>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40242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8D-17F9-E44C-A19C-72ECD4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Activation Functions – </a:t>
            </a:r>
            <a:r>
              <a:rPr lang="en-US" dirty="0" err="1"/>
              <a:t>Relu</a:t>
            </a:r>
            <a:r>
              <a:rPr lang="en-US" dirty="0"/>
              <a:t> Variations</a:t>
            </a:r>
          </a:p>
        </p:txBody>
      </p:sp>
      <p:pic>
        <p:nvPicPr>
          <p:cNvPr id="4098" name="Picture 2" descr="8: Illustration of output of ELU vs ReLU vs Leaky ReLU function with... |  Download Scientific Diagram">
            <a:extLst>
              <a:ext uri="{FF2B5EF4-FFF2-40B4-BE49-F238E27FC236}">
                <a16:creationId xmlns:a16="http://schemas.microsoft.com/office/drawing/2014/main" id="{28167D23-766C-0F49-9CF6-84F2EA8D7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r="6709"/>
          <a:stretch/>
        </p:blipFill>
        <p:spPr bwMode="auto">
          <a:xfrm>
            <a:off x="0" y="1853754"/>
            <a:ext cx="461063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BA0-1113-1546-ABF6-995CA6E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46" y="1853754"/>
            <a:ext cx="7585254" cy="4017657"/>
          </a:xfrm>
        </p:spPr>
        <p:txBody>
          <a:bodyPr>
            <a:normAutofit/>
          </a:bodyPr>
          <a:lstStyle/>
          <a:p>
            <a:r>
              <a:rPr lang="en-US" dirty="0"/>
              <a:t>To address those issues with </a:t>
            </a:r>
            <a:r>
              <a:rPr lang="en-US" dirty="0" err="1"/>
              <a:t>ReLU</a:t>
            </a:r>
            <a:r>
              <a:rPr lang="en-US" dirty="0"/>
              <a:t>, alternatives were created:</a:t>
            </a:r>
          </a:p>
          <a:p>
            <a:pPr lvl="1"/>
            <a:r>
              <a:rPr lang="en-US" dirty="0"/>
              <a:t>Notably – Leaky </a:t>
            </a:r>
            <a:r>
              <a:rPr lang="en-US" dirty="0" err="1"/>
              <a:t>ReLU</a:t>
            </a:r>
            <a:r>
              <a:rPr lang="en-US" dirty="0"/>
              <a:t> and ELU (exponential linear). </a:t>
            </a:r>
          </a:p>
          <a:p>
            <a:r>
              <a:rPr lang="en-US" dirty="0"/>
              <a:t>Each removes that 0 value range of the derivative. </a:t>
            </a:r>
          </a:p>
          <a:p>
            <a:pPr lvl="1"/>
            <a:r>
              <a:rPr lang="en-US" dirty="0"/>
              <a:t>Removes the Dying </a:t>
            </a:r>
            <a:r>
              <a:rPr lang="en-US" dirty="0" err="1"/>
              <a:t>ReLU</a:t>
            </a:r>
            <a:r>
              <a:rPr lang="en-US" dirty="0"/>
              <a:t> issue, so gradients don’t vanish as much. </a:t>
            </a:r>
          </a:p>
          <a:p>
            <a:pPr lvl="1"/>
            <a:r>
              <a:rPr lang="en-US" dirty="0"/>
              <a:t>Can help speed training, or even allow convergence at all. </a:t>
            </a:r>
          </a:p>
          <a:p>
            <a:r>
              <a:rPr lang="en-US" dirty="0" err="1"/>
              <a:t>ReLU</a:t>
            </a:r>
            <a:r>
              <a:rPr lang="en-US" dirty="0"/>
              <a:t> or a variation on it are our defaults, </a:t>
            </a:r>
            <a:r>
              <a:rPr lang="en-US"/>
              <a:t>and normally good. </a:t>
            </a:r>
            <a:endParaRPr lang="en-US" dirty="0"/>
          </a:p>
          <a:p>
            <a:r>
              <a:rPr lang="en-US" dirty="0"/>
              <a:t>If using </a:t>
            </a:r>
            <a:r>
              <a:rPr lang="en-US" dirty="0" err="1"/>
              <a:t>ReLU</a:t>
            </a:r>
            <a:r>
              <a:rPr lang="en-US" dirty="0"/>
              <a:t> – reducing LR can also combat the dying issue. </a:t>
            </a:r>
          </a:p>
        </p:txBody>
      </p:sp>
    </p:spTree>
    <p:extLst>
      <p:ext uri="{BB962C8B-B14F-4D97-AF65-F5344CB8AC3E}">
        <p14:creationId xmlns:p14="http://schemas.microsoft.com/office/powerpoint/2010/main" val="58755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D8A8-1279-C44F-AB18-28BCD74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690-B733-C245-A962-ECCC4BCA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Initialization controls how the weight and bias values start. </a:t>
            </a:r>
          </a:p>
          <a:p>
            <a:r>
              <a:rPr lang="en-US" dirty="0"/>
              <a:t>Can be controlled via a parameter for each layer:</a:t>
            </a:r>
          </a:p>
          <a:p>
            <a:pPr lvl="1"/>
            <a:r>
              <a:rPr lang="en-US" dirty="0"/>
              <a:t>Weight initialization is by default is “</a:t>
            </a:r>
            <a:r>
              <a:rPr lang="en-US" dirty="0" err="1"/>
              <a:t>glorot_uniform</a:t>
            </a:r>
            <a:r>
              <a:rPr lang="en-US" dirty="0"/>
              <a:t>” – a variety of random. </a:t>
            </a:r>
          </a:p>
          <a:p>
            <a:pPr lvl="1"/>
            <a:r>
              <a:rPr lang="en-US" dirty="0"/>
              <a:t>Bias initialization defaults to 0. </a:t>
            </a:r>
          </a:p>
          <a:p>
            <a:pPr lvl="1"/>
            <a:r>
              <a:rPr lang="en-US" dirty="0"/>
              <a:t>We won’t delve into the details of initialization much – lots of math, not practical. </a:t>
            </a:r>
          </a:p>
          <a:p>
            <a:r>
              <a:rPr lang="en-US" dirty="0"/>
              <a:t>Imbalanced data – the data has a “bias” to start with. </a:t>
            </a:r>
          </a:p>
          <a:p>
            <a:pPr lvl="1"/>
            <a:r>
              <a:rPr lang="en-US" dirty="0"/>
              <a:t>Set bias on output layer to the bias in the data. </a:t>
            </a:r>
          </a:p>
          <a:p>
            <a:pPr lvl="1"/>
            <a:r>
              <a:rPr lang="en-US" dirty="0"/>
              <a:t>Network doesn’t need to learn the massive shift in bias. </a:t>
            </a:r>
          </a:p>
          <a:p>
            <a:pPr lvl="1"/>
            <a:r>
              <a:rPr lang="en-US" dirty="0"/>
              <a:t>Faster convergence and more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964-3340-F14A-ACF7-EC8ED9B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AA7B-21C6-0E42-874B-B074C1D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get very large!</a:t>
            </a:r>
          </a:p>
          <a:p>
            <a:r>
              <a:rPr lang="en-US" dirty="0"/>
              <a:t>Like a tree, a trained network may contain parts that aren’t super critical in making predictions. </a:t>
            </a:r>
          </a:p>
          <a:p>
            <a:pPr lvl="1"/>
            <a:r>
              <a:rPr lang="en-US" dirty="0"/>
              <a:t>As an example, think of “dying </a:t>
            </a:r>
            <a:r>
              <a:rPr lang="en-US" dirty="0" err="1"/>
              <a:t>relu</a:t>
            </a:r>
            <a:r>
              <a:rPr lang="en-US" dirty="0"/>
              <a:t>” neurons. </a:t>
            </a:r>
          </a:p>
          <a:p>
            <a:r>
              <a:rPr lang="en-US" dirty="0"/>
              <a:t>Pruning can trim a network back by making it more sparse. </a:t>
            </a:r>
          </a:p>
          <a:p>
            <a:r>
              <a:rPr lang="en-US" dirty="0"/>
              <a:t>Can potentially improve generalization – just as tree pruning does. </a:t>
            </a:r>
          </a:p>
          <a:p>
            <a:r>
              <a:rPr lang="en-US" dirty="0"/>
              <a:t>Allows networks to be used for prediction with fewer computations. </a:t>
            </a:r>
          </a:p>
          <a:p>
            <a:pPr lvl="1"/>
            <a:r>
              <a:rPr lang="en-US" dirty="0"/>
              <a:t>Predictions on a computer: one forward propagation, relatively simple. </a:t>
            </a:r>
          </a:p>
          <a:p>
            <a:pPr lvl="1"/>
            <a:r>
              <a:rPr lang="en-US" dirty="0"/>
              <a:t>Predictions on a phone/raspberry pi/Roomba/drone, can be challenging. </a:t>
            </a:r>
          </a:p>
          <a:p>
            <a:pPr lvl="1"/>
            <a:r>
              <a:rPr lang="en-US" dirty="0"/>
              <a:t>Pruned models require less processing and less memory, can be used on more devices. </a:t>
            </a:r>
          </a:p>
        </p:txBody>
      </p:sp>
    </p:spTree>
    <p:extLst>
      <p:ext uri="{BB962C8B-B14F-4D97-AF65-F5344CB8AC3E}">
        <p14:creationId xmlns:p14="http://schemas.microsoft.com/office/powerpoint/2010/main" val="177326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902-F058-D543-A654-EBFA8DD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9E9-25F7-5040-BB55-69E72FC9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4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</a:p>
          <a:p>
            <a:endParaRPr lang="en-CA" dirty="0"/>
          </a:p>
          <a:p>
            <a:r>
              <a:rPr lang="en-CA" dirty="0"/>
              <a:t>Excluded: Loss – we’ll look at losses </a:t>
            </a:r>
            <a:r>
              <a:rPr lang="en-CA"/>
              <a:t>more next week.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pPr lvl="1"/>
            <a:r>
              <a:rPr lang="en-CA" dirty="0"/>
              <a:t>Universal approximation theorem – one layer can in principle learn anything. </a:t>
            </a:r>
          </a:p>
          <a:p>
            <a:r>
              <a:rPr lang="en-CA" dirty="0"/>
              <a:t>In general, depth is preferred.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on or between layers to counter overfitting. </a:t>
            </a:r>
          </a:p>
          <a:p>
            <a:pPr lvl="1"/>
            <a:r>
              <a:rPr lang="en-CA" dirty="0"/>
              <a:t>Deeper networks can provide a kind of feature selection as less significant features are minimized. </a:t>
            </a:r>
          </a:p>
          <a:p>
            <a:pPr lvl="1"/>
            <a:r>
              <a:rPr lang="en-CA" dirty="0"/>
              <a:t>Deep networks have shown greater performance recently.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725-9E0C-C94C-A904-0AD2C6A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3D-820A-C645-952F-C87CDE2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Imagenet</a:t>
            </a:r>
            <a:r>
              <a:rPr lang="en-US" dirty="0"/>
              <a:t> is a dataset developed in the late 2000s to help computer vision. </a:t>
            </a:r>
          </a:p>
          <a:p>
            <a:pPr lvl="1"/>
            <a:r>
              <a:rPr lang="en-US" dirty="0"/>
              <a:t>Thought – better dataset leads to better models. </a:t>
            </a:r>
          </a:p>
          <a:p>
            <a:r>
              <a:rPr lang="en-US" dirty="0"/>
              <a:t>Nested set of 3.2 million (initially) to over 13 million (now) images with labels. </a:t>
            </a:r>
          </a:p>
          <a:p>
            <a:pPr lvl="1"/>
            <a:r>
              <a:rPr lang="en-US" dirty="0"/>
              <a:t>Labeled largely through Mechanical Turk service. </a:t>
            </a:r>
          </a:p>
          <a:p>
            <a:pPr lvl="1"/>
            <a:r>
              <a:rPr lang="en-US" dirty="0"/>
              <a:t>Hierarchical labels – e.g. a chair is a type of furniture, a dog is an animal. </a:t>
            </a:r>
          </a:p>
          <a:p>
            <a:r>
              <a:rPr lang="en-US" dirty="0"/>
              <a:t>Became benchmark of image recognition accuracy.</a:t>
            </a:r>
          </a:p>
          <a:p>
            <a:r>
              <a:rPr lang="en-US" dirty="0"/>
              <a:t>From ~2012-2013 to ~2015-2016 networks got deeper and losses fell. </a:t>
            </a:r>
          </a:p>
          <a:p>
            <a:pPr lvl="1"/>
            <a:r>
              <a:rPr lang="en-US" dirty="0"/>
              <a:t>In addition to use of CNN architecture – next time. </a:t>
            </a:r>
          </a:p>
          <a:p>
            <a:pPr lvl="1"/>
            <a:r>
              <a:rPr lang="en-US" dirty="0"/>
              <a:t>Improved GPU speed and utilization drove success. </a:t>
            </a:r>
          </a:p>
          <a:p>
            <a:pPr lvl="1"/>
            <a:r>
              <a:rPr lang="en-US" dirty="0"/>
              <a:t>Why GPU? The multidimensional tensor operations are similar calculations to 3D space. </a:t>
            </a:r>
          </a:p>
        </p:txBody>
      </p:sp>
    </p:spTree>
    <p:extLst>
      <p:ext uri="{BB962C8B-B14F-4D97-AF65-F5344CB8AC3E}">
        <p14:creationId xmlns:p14="http://schemas.microsoft.com/office/powerpoint/2010/main" val="301585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118-4046-1549-A491-E41BAA5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8167-5640-AE4B-85EC-F441A191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cent ConvNets proposed in ILSVRC. | Download Scientific Diagram">
            <a:extLst>
              <a:ext uri="{FF2B5EF4-FFF2-40B4-BE49-F238E27FC236}">
                <a16:creationId xmlns:a16="http://schemas.microsoft.com/office/drawing/2014/main" id="{7539817F-65DB-2342-AE57-92632556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417"/>
            <a:ext cx="12179576" cy="4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FE0-199D-7B45-8484-224ED25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1FF83-CEFF-9A4C-873C-CFDE88AD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581" r="4835" b="13200"/>
          <a:stretch/>
        </p:blipFill>
        <p:spPr bwMode="auto">
          <a:xfrm>
            <a:off x="114299" y="2015734"/>
            <a:ext cx="6578597" cy="35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6EC3-4DD2-2244-9A22-FBE07B35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97" y="2015734"/>
            <a:ext cx="5283204" cy="4231062"/>
          </a:xfrm>
        </p:spPr>
        <p:txBody>
          <a:bodyPr>
            <a:normAutofit/>
          </a:bodyPr>
          <a:lstStyle/>
          <a:p>
            <a:r>
              <a:rPr lang="en-US" dirty="0"/>
              <a:t>For modern usage most/all of the “cool things” that AI can do is due to deep networks. 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Layers can extract different representations of data. (More on this next time). </a:t>
            </a:r>
          </a:p>
          <a:p>
            <a:pPr lvl="1"/>
            <a:r>
              <a:rPr lang="en-US" dirty="0"/>
              <a:t>Opportunities to regularize. </a:t>
            </a:r>
          </a:p>
          <a:p>
            <a:pPr lvl="1"/>
            <a:r>
              <a:rPr lang="en-US" dirty="0"/>
              <a:t>Less overfit prone than wide models. </a:t>
            </a:r>
          </a:p>
          <a:p>
            <a:r>
              <a:rPr lang="en-US" dirty="0"/>
              <a:t>Practical evidence is that deep models are generally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See more specific guidelines in workbook. </a:t>
            </a:r>
          </a:p>
          <a:p>
            <a:r>
              <a:rPr lang="en-CA" dirty="0"/>
              <a:t>Start with 1 to 3 layers the same size as the input (or ~512-768 if input is huge). </a:t>
            </a:r>
          </a:p>
          <a:p>
            <a:r>
              <a:rPr lang="en-CA" dirty="0"/>
              <a:t>Add layers to overfit. </a:t>
            </a:r>
          </a:p>
          <a:p>
            <a:r>
              <a:rPr lang="en-CA" dirty="0"/>
              <a:t>Add regularization to cut overfitting. </a:t>
            </a:r>
          </a:p>
          <a:p>
            <a:r>
              <a:rPr lang="en-CA" dirty="0"/>
              <a:t>Try with layer size “funneled” down layer by layer. </a:t>
            </a:r>
          </a:p>
          <a:p>
            <a:r>
              <a:rPr lang="en-CA" dirty="0"/>
              <a:t>Prune network. </a:t>
            </a:r>
          </a:p>
          <a:p>
            <a:endParaRPr lang="en-CA" dirty="0"/>
          </a:p>
          <a:p>
            <a:r>
              <a:rPr lang="en-CA" dirty="0"/>
              <a:t>A real answer is grid search, this should get us close enough to start with.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07" y="1853754"/>
            <a:ext cx="10222030" cy="411478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Epochs and batches are both things that are new to us with neural networks. </a:t>
            </a:r>
          </a:p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pPr lvl="1"/>
            <a:r>
              <a:rPr lang="en-CA" dirty="0"/>
              <a:t>Really big models might only have one epoch through the data total.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Generally, smaller batches (as small as 2 -32) seems to offer better generalizable models. </a:t>
            </a:r>
          </a:p>
          <a:p>
            <a:pPr lvl="1"/>
            <a:r>
              <a:rPr lang="en-CA" dirty="0"/>
              <a:t>Big batches may process far faster – better HW utilization and fewer weight updates. </a:t>
            </a:r>
          </a:p>
          <a:p>
            <a:pPr lvl="2"/>
            <a:r>
              <a:rPr lang="en-CA" dirty="0"/>
              <a:t>Think – weight matrix per layer is </a:t>
            </a:r>
            <a:r>
              <a:rPr lang="en-CA" dirty="0" err="1"/>
              <a:t>input_size</a:t>
            </a:r>
            <a:r>
              <a:rPr lang="en-CA" dirty="0"/>
              <a:t> * </a:t>
            </a:r>
            <a:r>
              <a:rPr lang="en-CA" dirty="0" err="1"/>
              <a:t>output_size</a:t>
            </a:r>
            <a:r>
              <a:rPr lang="en-CA" dirty="0"/>
              <a:t>. 512 * 512 = ~250k updates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1290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Tensorflow and Keras Optimizations</vt:lpstr>
      <vt:lpstr>Neural Network Configuration</vt:lpstr>
      <vt:lpstr>Network Size</vt:lpstr>
      <vt:lpstr>Width vs Depth</vt:lpstr>
      <vt:lpstr>Example: ImageNet</vt:lpstr>
      <vt:lpstr>PowerPoint Presentation</vt:lpstr>
      <vt:lpstr>Deep Learning</vt:lpstr>
      <vt:lpstr>So how big do I make it?</vt:lpstr>
      <vt:lpstr>Epochs and Batches</vt:lpstr>
      <vt:lpstr>Optimizer</vt:lpstr>
      <vt:lpstr>Vanishing (or Exploding) Gradients</vt:lpstr>
      <vt:lpstr>Activation Functions (Hidden Layers)</vt:lpstr>
      <vt:lpstr>Keeping Gradients GRaded</vt:lpstr>
      <vt:lpstr>Activation Functions – Relu Variations</vt:lpstr>
      <vt:lpstr>Initialization </vt:lpstr>
      <vt:lpstr>Pruning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8</cp:revision>
  <dcterms:created xsi:type="dcterms:W3CDTF">2022-03-20T15:31:24Z</dcterms:created>
  <dcterms:modified xsi:type="dcterms:W3CDTF">2024-03-31T22:38:27Z</dcterms:modified>
</cp:coreProperties>
</file>