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99" r:id="rId3"/>
    <p:sldId id="268" r:id="rId4"/>
    <p:sldId id="287" r:id="rId5"/>
    <p:sldId id="288" r:id="rId6"/>
    <p:sldId id="290" r:id="rId7"/>
    <p:sldId id="260" r:id="rId8"/>
    <p:sldId id="269" r:id="rId9"/>
    <p:sldId id="291" r:id="rId10"/>
    <p:sldId id="285" r:id="rId11"/>
    <p:sldId id="286" r:id="rId12"/>
    <p:sldId id="292" r:id="rId13"/>
    <p:sldId id="293" r:id="rId14"/>
    <p:sldId id="294" r:id="rId15"/>
    <p:sldId id="257" r:id="rId16"/>
    <p:sldId id="277" r:id="rId17"/>
    <p:sldId id="295" r:id="rId18"/>
    <p:sldId id="278" r:id="rId19"/>
    <p:sldId id="279" r:id="rId20"/>
    <p:sldId id="280" r:id="rId21"/>
    <p:sldId id="281" r:id="rId22"/>
    <p:sldId id="282" r:id="rId23"/>
    <p:sldId id="296" r:id="rId24"/>
    <p:sldId id="283" r:id="rId25"/>
    <p:sldId id="284" r:id="rId26"/>
    <p:sldId id="297" r:id="rId27"/>
    <p:sldId id="264" r:id="rId28"/>
    <p:sldId id="265" r:id="rId29"/>
    <p:sldId id="266" r:id="rId30"/>
    <p:sldId id="267" r:id="rId31"/>
    <p:sldId id="273" r:id="rId32"/>
    <p:sldId id="298" r:id="rId33"/>
    <p:sldId id="274" r:id="rId34"/>
    <p:sldId id="271" r:id="rId35"/>
    <p:sldId id="275" r:id="rId36"/>
    <p:sldId id="272" r:id="rId37"/>
    <p:sldId id="276" r:id="rId38"/>
    <p:sldId id="2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8"/>
    <p:restoredTop sz="94085"/>
  </p:normalViewPr>
  <p:slideViewPr>
    <p:cSldViewPr snapToGrid="0" snapToObjects="1">
      <p:cViewPr varScale="1">
        <p:scale>
          <a:sx n="116" d="100"/>
          <a:sy n="116"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27</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4/5/24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4/5/24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and Logistics</a:t>
            </a:r>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269970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1853754"/>
            <a:ext cx="9603275" cy="4199727"/>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pPr lvl="1"/>
            <a:r>
              <a:rPr lang="en-US" dirty="0"/>
              <a:t>Can build things like batch size into the data. </a:t>
            </a:r>
          </a:p>
          <a:p>
            <a:r>
              <a:rPr lang="en-US" dirty="0"/>
              <a:t>We generally need to get data ‘out’ of one to look at it – plot, calculate, </a:t>
            </a:r>
            <a:r>
              <a:rPr lang="en-US" dirty="0" err="1"/>
              <a:t>etc</a:t>
            </a:r>
            <a:r>
              <a:rPr lang="en-US" dirty="0"/>
              <a:t>…</a:t>
            </a:r>
          </a:p>
          <a:p>
            <a:endParaRPr lang="en-US" dirty="0"/>
          </a:p>
        </p:txBody>
      </p:sp>
    </p:spTree>
    <p:extLst>
      <p:ext uri="{BB962C8B-B14F-4D97-AF65-F5344CB8AC3E}">
        <p14:creationId xmlns:p14="http://schemas.microsoft.com/office/powerpoint/2010/main" val="148341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978-389E-CB71-D95F-2D0F974E92AB}"/>
              </a:ext>
            </a:extLst>
          </p:cNvPr>
          <p:cNvSpPr>
            <a:spLocks noGrp="1"/>
          </p:cNvSpPr>
          <p:nvPr>
            <p:ph type="title"/>
          </p:nvPr>
        </p:nvSpPr>
        <p:spPr/>
        <p:txBody>
          <a:bodyPr/>
          <a:lstStyle/>
          <a:p>
            <a:r>
              <a:rPr lang="en-US" dirty="0"/>
              <a:t>Goal – GPU and CPU are both Busy</a:t>
            </a:r>
          </a:p>
        </p:txBody>
      </p:sp>
      <p:sp>
        <p:nvSpPr>
          <p:cNvPr id="3" name="Content Placeholder 2">
            <a:extLst>
              <a:ext uri="{FF2B5EF4-FFF2-40B4-BE49-F238E27FC236}">
                <a16:creationId xmlns:a16="http://schemas.microsoft.com/office/drawing/2014/main" id="{FC4D4AC0-25BC-DB02-47F6-3564B3D17AC5}"/>
              </a:ext>
            </a:extLst>
          </p:cNvPr>
          <p:cNvSpPr>
            <a:spLocks noGrp="1"/>
          </p:cNvSpPr>
          <p:nvPr>
            <p:ph idx="1"/>
          </p:nvPr>
        </p:nvSpPr>
        <p:spPr/>
        <p:txBody>
          <a:bodyPr/>
          <a:lstStyle/>
          <a:p>
            <a:endParaRPr lang="en-US"/>
          </a:p>
        </p:txBody>
      </p:sp>
      <p:pic>
        <p:nvPicPr>
          <p:cNvPr id="5122" name="Picture 2" descr="tf.data.dataset - How to split a tensorflow dataset - Stack Overflow">
            <a:extLst>
              <a:ext uri="{FF2B5EF4-FFF2-40B4-BE49-F238E27FC236}">
                <a16:creationId xmlns:a16="http://schemas.microsoft.com/office/drawing/2014/main" id="{F10FCF81-BE97-1B95-E929-540BA97D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432" y="2015732"/>
            <a:ext cx="6191568" cy="47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79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0B81-CDB9-960E-9897-0492898ACF79}"/>
              </a:ext>
            </a:extLst>
          </p:cNvPr>
          <p:cNvSpPr>
            <a:spLocks noGrp="1"/>
          </p:cNvSpPr>
          <p:nvPr>
            <p:ph type="title"/>
          </p:nvPr>
        </p:nvSpPr>
        <p:spPr/>
        <p:txBody>
          <a:bodyPr/>
          <a:lstStyle/>
          <a:p>
            <a:r>
              <a:rPr lang="en-US" dirty="0"/>
              <a:t>Datasets in </a:t>
            </a:r>
            <a:r>
              <a:rPr lang="en-US" dirty="0" err="1"/>
              <a:t>Tensorflow</a:t>
            </a:r>
            <a:endParaRPr lang="en-US" dirty="0"/>
          </a:p>
        </p:txBody>
      </p:sp>
      <p:sp>
        <p:nvSpPr>
          <p:cNvPr id="3" name="Content Placeholder 2">
            <a:extLst>
              <a:ext uri="{FF2B5EF4-FFF2-40B4-BE49-F238E27FC236}">
                <a16:creationId xmlns:a16="http://schemas.microsoft.com/office/drawing/2014/main" id="{FBB0D6F7-2C8A-5B9D-CD6C-581B706B61A9}"/>
              </a:ext>
            </a:extLst>
          </p:cNvPr>
          <p:cNvSpPr>
            <a:spLocks noGrp="1"/>
          </p:cNvSpPr>
          <p:nvPr>
            <p:ph idx="1"/>
          </p:nvPr>
        </p:nvSpPr>
        <p:spPr>
          <a:xfrm>
            <a:off x="1451579" y="2015732"/>
            <a:ext cx="9603275" cy="4037749"/>
          </a:xfrm>
        </p:spPr>
        <p:txBody>
          <a:bodyPr/>
          <a:lstStyle/>
          <a:p>
            <a:r>
              <a:rPr lang="en-US" dirty="0"/>
              <a:t>When dealing with larger data, or non-tabular data we normally use a dataset. </a:t>
            </a:r>
          </a:p>
          <a:p>
            <a:pPr lvl="1"/>
            <a:r>
              <a:rPr lang="en-US" dirty="0"/>
              <a:t>For small data, it isn’t really critical or important. </a:t>
            </a:r>
          </a:p>
          <a:p>
            <a:r>
              <a:rPr lang="en-US" dirty="0"/>
              <a:t>The dataset can be constructed by:</a:t>
            </a:r>
          </a:p>
          <a:p>
            <a:pPr lvl="1"/>
            <a:r>
              <a:rPr lang="en-US" dirty="0"/>
              <a:t>Aiming it at the source (usually a folder, for us). </a:t>
            </a:r>
          </a:p>
          <a:p>
            <a:pPr lvl="1"/>
            <a:r>
              <a:rPr lang="en-US" dirty="0"/>
              <a:t>Setting the parameters that belong to the dataset (if needed, these are performance related). </a:t>
            </a:r>
          </a:p>
          <a:p>
            <a:r>
              <a:rPr lang="en-US" dirty="0"/>
              <a:t>We can configure the pipeline to be efficient – load and process at once. </a:t>
            </a:r>
          </a:p>
          <a:p>
            <a:r>
              <a:rPr lang="en-US" dirty="0"/>
              <a:t>These datasets and pipelines are more customized than the </a:t>
            </a:r>
            <a:r>
              <a:rPr lang="en-US" dirty="0" err="1"/>
              <a:t>sklearn</a:t>
            </a:r>
            <a:r>
              <a:rPr lang="en-US" dirty="0"/>
              <a:t>.</a:t>
            </a:r>
          </a:p>
          <a:p>
            <a:pPr lvl="1"/>
            <a:r>
              <a:rPr lang="en-US" dirty="0"/>
              <a:t>In </a:t>
            </a:r>
            <a:r>
              <a:rPr lang="en-US" dirty="0" err="1"/>
              <a:t>sklearn</a:t>
            </a:r>
            <a:r>
              <a:rPr lang="en-US" dirty="0"/>
              <a:t> things are in memory, so most of these things aren’t considerations. </a:t>
            </a:r>
          </a:p>
        </p:txBody>
      </p:sp>
    </p:spTree>
    <p:extLst>
      <p:ext uri="{BB962C8B-B14F-4D97-AF65-F5344CB8AC3E}">
        <p14:creationId xmlns:p14="http://schemas.microsoft.com/office/powerpoint/2010/main" val="334513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7C3-57BC-CD0A-094F-4C5725029777}"/>
              </a:ext>
            </a:extLst>
          </p:cNvPr>
          <p:cNvSpPr>
            <a:spLocks noGrp="1"/>
          </p:cNvSpPr>
          <p:nvPr>
            <p:ph type="title"/>
          </p:nvPr>
        </p:nvSpPr>
        <p:spPr/>
        <p:txBody>
          <a:bodyPr/>
          <a:lstStyle/>
          <a:p>
            <a:r>
              <a:rPr lang="en-US" dirty="0"/>
              <a:t>Monitoring</a:t>
            </a:r>
          </a:p>
        </p:txBody>
      </p:sp>
      <p:sp>
        <p:nvSpPr>
          <p:cNvPr id="3" name="Content Placeholder 2">
            <a:extLst>
              <a:ext uri="{FF2B5EF4-FFF2-40B4-BE49-F238E27FC236}">
                <a16:creationId xmlns:a16="http://schemas.microsoft.com/office/drawing/2014/main" id="{BA5490EF-FE6B-EAF3-6306-D8635DC49B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26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442913" y="2015734"/>
            <a:ext cx="5986462"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984B-AC12-181A-2124-AF489F9706BE}"/>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959433D1-0970-AF29-3A53-2E381E52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71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771C-753E-1A84-2F13-23D4F39EC381}"/>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7897C9B-B765-5C9B-7711-4A4D98288FAB}"/>
              </a:ext>
            </a:extLst>
          </p:cNvPr>
          <p:cNvSpPr>
            <a:spLocks noGrp="1"/>
          </p:cNvSpPr>
          <p:nvPr>
            <p:ph idx="1"/>
          </p:nvPr>
        </p:nvSpPr>
        <p:spPr/>
        <p:txBody>
          <a:bodyPr/>
          <a:lstStyle/>
          <a:p>
            <a:r>
              <a:rPr lang="en-US" dirty="0"/>
              <a:t>Logistics and monitoring of training. </a:t>
            </a:r>
          </a:p>
          <a:p>
            <a:pPr lvl="1"/>
            <a:r>
              <a:rPr lang="en-US" dirty="0" err="1"/>
              <a:t>Tensorflow</a:t>
            </a:r>
            <a:r>
              <a:rPr lang="en-US" dirty="0"/>
              <a:t> dataset basics (revisit next week in more detail). </a:t>
            </a:r>
          </a:p>
          <a:p>
            <a:pPr lvl="1"/>
            <a:r>
              <a:rPr lang="en-US" dirty="0" err="1"/>
              <a:t>Keras</a:t>
            </a:r>
            <a:r>
              <a:rPr lang="en-US" dirty="0"/>
              <a:t> tuner. </a:t>
            </a:r>
          </a:p>
          <a:p>
            <a:pPr lvl="1"/>
            <a:r>
              <a:rPr lang="en-US" dirty="0" err="1"/>
              <a:t>Tensorboard</a:t>
            </a:r>
            <a:r>
              <a:rPr lang="en-US" dirty="0"/>
              <a:t>. </a:t>
            </a:r>
          </a:p>
          <a:p>
            <a:pPr lvl="1"/>
            <a:r>
              <a:rPr lang="en-US" dirty="0"/>
              <a:t>Saving model progress. </a:t>
            </a:r>
          </a:p>
          <a:p>
            <a:pPr lvl="1"/>
            <a:r>
              <a:rPr lang="en-US" dirty="0"/>
              <a:t>Basics of transfer learning. </a:t>
            </a:r>
          </a:p>
        </p:txBody>
      </p:sp>
    </p:spTree>
    <p:extLst>
      <p:ext uri="{BB962C8B-B14F-4D97-AF65-F5344CB8AC3E}">
        <p14:creationId xmlns:p14="http://schemas.microsoft.com/office/powerpoint/2010/main" val="420884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659E-035E-BC24-DDB8-2B8FC0D0A3F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9BB3E0F0-266F-2D5A-B5F6-21546F3B1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72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A61-57D1-5107-0BEB-E890429DC97F}"/>
              </a:ext>
            </a:extLst>
          </p:cNvPr>
          <p:cNvSpPr>
            <a:spLocks noGrp="1"/>
          </p:cNvSpPr>
          <p:nvPr>
            <p:ph type="title"/>
          </p:nvPr>
        </p:nvSpPr>
        <p:spPr/>
        <p:txBody>
          <a:bodyPr/>
          <a:lstStyle/>
          <a:p>
            <a:r>
              <a:rPr lang="en-US" dirty="0"/>
              <a:t>Tuning CNN Models</a:t>
            </a:r>
          </a:p>
        </p:txBody>
      </p:sp>
      <p:sp>
        <p:nvSpPr>
          <p:cNvPr id="3" name="Content Placeholder 2">
            <a:extLst>
              <a:ext uri="{FF2B5EF4-FFF2-40B4-BE49-F238E27FC236}">
                <a16:creationId xmlns:a16="http://schemas.microsoft.com/office/drawing/2014/main" id="{921DFD62-8ECC-C3E6-270D-94CAC43DC5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14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98CF-2976-2497-81B4-C130B4AE99E8}"/>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A12B77E9-B335-1903-4C00-03173D4C4FDA}"/>
              </a:ext>
            </a:extLst>
          </p:cNvPr>
          <p:cNvSpPr>
            <a:spLocks noGrp="1"/>
          </p:cNvSpPr>
          <p:nvPr>
            <p:ph idx="1"/>
          </p:nvPr>
        </p:nvSpPr>
        <p:spPr/>
        <p:txBody>
          <a:bodyPr/>
          <a:lstStyle/>
          <a:p>
            <a:endParaRPr lang="en-US"/>
          </a:p>
        </p:txBody>
      </p:sp>
      <p:pic>
        <p:nvPicPr>
          <p:cNvPr id="1026" name="Picture 2" descr="Transfer Learning: A Beginner's Guide | DataCamp">
            <a:extLst>
              <a:ext uri="{FF2B5EF4-FFF2-40B4-BE49-F238E27FC236}">
                <a16:creationId xmlns:a16="http://schemas.microsoft.com/office/drawing/2014/main" id="{8B334D74-A7E0-29DA-CD4B-061F0196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52"/>
          <a:stretch/>
        </p:blipFill>
        <p:spPr bwMode="auto">
          <a:xfrm>
            <a:off x="1456880" y="1853754"/>
            <a:ext cx="9727096" cy="463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21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CF85-16AD-A055-694B-371DFCE0AE11}"/>
              </a:ext>
            </a:extLst>
          </p:cNvPr>
          <p:cNvSpPr>
            <a:spLocks noGrp="1"/>
          </p:cNvSpPr>
          <p:nvPr>
            <p:ph type="title"/>
          </p:nvPr>
        </p:nvSpPr>
        <p:spPr/>
        <p:txBody>
          <a:bodyPr/>
          <a:lstStyle/>
          <a:p>
            <a:r>
              <a:rPr lang="en-US" dirty="0"/>
              <a:t>Changing a Model</a:t>
            </a:r>
          </a:p>
        </p:txBody>
      </p:sp>
      <p:sp>
        <p:nvSpPr>
          <p:cNvPr id="3" name="Content Placeholder 2">
            <a:extLst>
              <a:ext uri="{FF2B5EF4-FFF2-40B4-BE49-F238E27FC236}">
                <a16:creationId xmlns:a16="http://schemas.microsoft.com/office/drawing/2014/main" id="{8B286E80-5DC4-A4CF-DBBE-9485A6DB3C87}"/>
              </a:ext>
            </a:extLst>
          </p:cNvPr>
          <p:cNvSpPr>
            <a:spLocks noGrp="1"/>
          </p:cNvSpPr>
          <p:nvPr>
            <p:ph idx="1"/>
          </p:nvPr>
        </p:nvSpPr>
        <p:spPr>
          <a:xfrm>
            <a:off x="1451579" y="2015732"/>
            <a:ext cx="9603275" cy="4037749"/>
          </a:xfrm>
        </p:spPr>
        <p:txBody>
          <a:bodyPr/>
          <a:lstStyle/>
          <a:p>
            <a:r>
              <a:rPr lang="en-US" dirty="0"/>
              <a:t>We’ll look at this more later, but we can change/repurpose a model. </a:t>
            </a:r>
          </a:p>
          <a:p>
            <a:r>
              <a:rPr lang="en-US" dirty="0"/>
              <a:t>The CNN parts do feature extraction. </a:t>
            </a:r>
          </a:p>
          <a:p>
            <a:pPr lvl="1"/>
            <a:r>
              <a:rPr lang="en-US" dirty="0"/>
              <a:t>I.e. the output of the CNN layers is a set of features that ‘describes’ the image. </a:t>
            </a:r>
          </a:p>
          <a:p>
            <a:r>
              <a:rPr lang="en-US" dirty="0"/>
              <a:t>The dense part does the classification. </a:t>
            </a:r>
          </a:p>
          <a:p>
            <a:pPr lvl="1"/>
            <a:r>
              <a:rPr lang="en-US" dirty="0"/>
              <a:t>I.e. the dense layers take in those features and make a prediction. </a:t>
            </a:r>
          </a:p>
          <a:p>
            <a:r>
              <a:rPr lang="en-US" dirty="0"/>
              <a:t>What if we…. Kept the smart, trained, vision stuff, and fed it into our own classifier?</a:t>
            </a:r>
          </a:p>
          <a:p>
            <a:pPr lvl="1"/>
            <a:r>
              <a:rPr lang="en-US" dirty="0"/>
              <a:t>This is called transfer learning, and it is common, especially now with large models. </a:t>
            </a:r>
          </a:p>
          <a:p>
            <a:pPr lvl="1"/>
            <a:r>
              <a:rPr lang="en-US" dirty="0"/>
              <a:t>We can use the CNN part trained on massive data, and use what it “sees” in our model. </a:t>
            </a:r>
          </a:p>
        </p:txBody>
      </p:sp>
    </p:spTree>
    <p:extLst>
      <p:ext uri="{BB962C8B-B14F-4D97-AF65-F5344CB8AC3E}">
        <p14:creationId xmlns:p14="http://schemas.microsoft.com/office/powerpoint/2010/main" val="55227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E24F-5F9C-4DD5-EB08-9BD9BE86AC34}"/>
              </a:ext>
            </a:extLst>
          </p:cNvPr>
          <p:cNvSpPr>
            <a:spLocks noGrp="1"/>
          </p:cNvSpPr>
          <p:nvPr>
            <p:ph type="title"/>
          </p:nvPr>
        </p:nvSpPr>
        <p:spPr/>
        <p:txBody>
          <a:bodyPr/>
          <a:lstStyle/>
          <a:p>
            <a:r>
              <a:rPr lang="en-US" dirty="0"/>
              <a:t>Intro to Transfers</a:t>
            </a:r>
          </a:p>
        </p:txBody>
      </p:sp>
      <p:sp>
        <p:nvSpPr>
          <p:cNvPr id="3" name="Content Placeholder 2">
            <a:extLst>
              <a:ext uri="{FF2B5EF4-FFF2-40B4-BE49-F238E27FC236}">
                <a16:creationId xmlns:a16="http://schemas.microsoft.com/office/drawing/2014/main" id="{717A2FB0-021D-5E0E-2D4D-AA3A9A80B023}"/>
              </a:ext>
            </a:extLst>
          </p:cNvPr>
          <p:cNvSpPr>
            <a:spLocks noGrp="1"/>
          </p:cNvSpPr>
          <p:nvPr>
            <p:ph idx="1"/>
          </p:nvPr>
        </p:nvSpPr>
        <p:spPr>
          <a:xfrm>
            <a:off x="1451579" y="1853754"/>
            <a:ext cx="9603275" cy="4199727"/>
          </a:xfrm>
        </p:spPr>
        <p:txBody>
          <a:bodyPr/>
          <a:lstStyle/>
          <a:p>
            <a:r>
              <a:rPr lang="en-US" dirty="0"/>
              <a:t>Neural networks have some pronounced strengths and weaknesses. </a:t>
            </a:r>
          </a:p>
          <a:p>
            <a:pPr lvl="1"/>
            <a:r>
              <a:rPr lang="en-US" dirty="0"/>
              <a:t>Long time to train, big data needs, slow trial time…</a:t>
            </a:r>
          </a:p>
          <a:p>
            <a:pPr lvl="1"/>
            <a:r>
              <a:rPr lang="en-US" dirty="0"/>
              <a:t>Very accurate, good with unstructured data, adaptable…</a:t>
            </a:r>
          </a:p>
          <a:p>
            <a:r>
              <a:rPr lang="en-US" dirty="0"/>
              <a:t>Many neural network applications (image recognition, NLP stuff) have similar parts.</a:t>
            </a:r>
          </a:p>
          <a:p>
            <a:pPr lvl="1"/>
            <a:r>
              <a:rPr lang="en-US" dirty="0"/>
              <a:t>Seeing edges in an image is the same no matter what that image is. </a:t>
            </a:r>
          </a:p>
          <a:p>
            <a:r>
              <a:rPr lang="en-US" dirty="0"/>
              <a:t>We can split the model to use the convolutional part and add our own end:</a:t>
            </a:r>
          </a:p>
          <a:p>
            <a:pPr lvl="1"/>
            <a:r>
              <a:rPr lang="en-US" dirty="0"/>
              <a:t>The convolutional layers are trained on massive data, they extract image features from images. </a:t>
            </a:r>
          </a:p>
          <a:p>
            <a:pPr lvl="1"/>
            <a:r>
              <a:rPr lang="en-US" dirty="0"/>
              <a:t>The classifier makes classifications from those features, we add our own. </a:t>
            </a:r>
          </a:p>
          <a:p>
            <a:r>
              <a:rPr lang="en-US" dirty="0"/>
              <a:t>Transfer learning allows us to repurpose the power of pretrained models. </a:t>
            </a:r>
          </a:p>
        </p:txBody>
      </p:sp>
    </p:spTree>
    <p:extLst>
      <p:ext uri="{BB962C8B-B14F-4D97-AF65-F5344CB8AC3E}">
        <p14:creationId xmlns:p14="http://schemas.microsoft.com/office/powerpoint/2010/main" val="2694875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710-A97B-B996-CEED-9E222F1D61E6}"/>
              </a:ext>
            </a:extLst>
          </p:cNvPr>
          <p:cNvSpPr>
            <a:spLocks noGrp="1"/>
          </p:cNvSpPr>
          <p:nvPr>
            <p:ph type="title"/>
          </p:nvPr>
        </p:nvSpPr>
        <p:spPr/>
        <p:txBody>
          <a:bodyPr/>
          <a:lstStyle/>
          <a:p>
            <a:r>
              <a:rPr lang="en-US" dirty="0"/>
              <a:t>Loading External Models</a:t>
            </a:r>
          </a:p>
        </p:txBody>
      </p:sp>
      <p:sp>
        <p:nvSpPr>
          <p:cNvPr id="3" name="Content Placeholder 2">
            <a:extLst>
              <a:ext uri="{FF2B5EF4-FFF2-40B4-BE49-F238E27FC236}">
                <a16:creationId xmlns:a16="http://schemas.microsoft.com/office/drawing/2014/main" id="{6A0A19C3-544C-34E9-2777-9C4B4B9ED547}"/>
              </a:ext>
            </a:extLst>
          </p:cNvPr>
          <p:cNvSpPr>
            <a:spLocks noGrp="1"/>
          </p:cNvSpPr>
          <p:nvPr>
            <p:ph idx="1"/>
          </p:nvPr>
        </p:nvSpPr>
        <p:spPr>
          <a:xfrm>
            <a:off x="1451579" y="1853754"/>
            <a:ext cx="9603275" cy="4199727"/>
          </a:xfrm>
        </p:spPr>
        <p:txBody>
          <a:bodyPr>
            <a:normAutofit lnSpcReduction="10000"/>
          </a:bodyPr>
          <a:lstStyle/>
          <a:p>
            <a:r>
              <a:rPr lang="en-US" dirty="0"/>
              <a:t>Similar to how we can load weights from previous sessions, we can load entire models. </a:t>
            </a:r>
          </a:p>
          <a:p>
            <a:r>
              <a:rPr lang="en-US" dirty="0"/>
              <a:t>Many models that were trained on huge datasets are available to us. </a:t>
            </a:r>
          </a:p>
          <a:p>
            <a:pPr lvl="1"/>
            <a:r>
              <a:rPr lang="en-US" dirty="0"/>
              <a:t>Image models are most prevalent for this. </a:t>
            </a:r>
          </a:p>
          <a:p>
            <a:r>
              <a:rPr lang="en-US" dirty="0"/>
              <a:t>Ultimately, we can take pretrained models and tailor them to our use. </a:t>
            </a:r>
          </a:p>
          <a:p>
            <a:pPr lvl="1"/>
            <a:r>
              <a:rPr lang="en-US" dirty="0"/>
              <a:t>A process called transfer learning. </a:t>
            </a:r>
          </a:p>
          <a:p>
            <a:r>
              <a:rPr lang="en-US" dirty="0"/>
              <a:t>The initial bits of a CNN (the convolutional part) are fairly generic. </a:t>
            </a:r>
          </a:p>
          <a:p>
            <a:pPr lvl="1"/>
            <a:r>
              <a:rPr lang="en-US" dirty="0"/>
              <a:t>Extracting useful parts of an image – edges, contrast, shapes, </a:t>
            </a:r>
            <a:r>
              <a:rPr lang="en-US" dirty="0" err="1"/>
              <a:t>etc</a:t>
            </a:r>
            <a:r>
              <a:rPr lang="en-US" dirty="0"/>
              <a:t>… </a:t>
            </a:r>
          </a:p>
          <a:p>
            <a:r>
              <a:rPr lang="en-US" dirty="0"/>
              <a:t>The final bits of a CNN (the dense classifying part) is unique. </a:t>
            </a:r>
          </a:p>
          <a:p>
            <a:pPr lvl="1"/>
            <a:r>
              <a:rPr lang="en-US" dirty="0"/>
              <a:t>Given these features the conv. model found, assign a label prediction for class.  </a:t>
            </a:r>
          </a:p>
          <a:p>
            <a:r>
              <a:rPr lang="en-US" dirty="0"/>
              <a:t>Transfer learning combines the two parts! </a:t>
            </a:r>
          </a:p>
        </p:txBody>
      </p:sp>
    </p:spTree>
    <p:extLst>
      <p:ext uri="{BB962C8B-B14F-4D97-AF65-F5344CB8AC3E}">
        <p14:creationId xmlns:p14="http://schemas.microsoft.com/office/powerpoint/2010/main" val="3675838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DE77-DB18-5A02-5E36-D1F6E4A8126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18290B-A5E4-C116-7BC1-C3D486B8EE3B}"/>
              </a:ext>
            </a:extLst>
          </p:cNvPr>
          <p:cNvSpPr>
            <a:spLocks noGrp="1"/>
          </p:cNvSpPr>
          <p:nvPr>
            <p:ph idx="1"/>
          </p:nvPr>
        </p:nvSpPr>
        <p:spPr/>
        <p:txBody>
          <a:bodyPr/>
          <a:lstStyle/>
          <a:p>
            <a:endParaRPr lang="en-US"/>
          </a:p>
        </p:txBody>
      </p:sp>
      <p:pic>
        <p:nvPicPr>
          <p:cNvPr id="2052" name="Picture 4" descr="What is Transfer Learning? - A Simple Introduction. - Idiot Developer">
            <a:extLst>
              <a:ext uri="{FF2B5EF4-FFF2-40B4-BE49-F238E27FC236}">
                <a16:creationId xmlns:a16="http://schemas.microsoft.com/office/drawing/2014/main" id="{ABC03CCA-6509-5692-04B3-8CEEA6BED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14" y="0"/>
            <a:ext cx="93714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68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493-4396-45E2-A17D-9DDEB44F5BFE}"/>
              </a:ext>
            </a:extLst>
          </p:cNvPr>
          <p:cNvSpPr>
            <a:spLocks noGrp="1"/>
          </p:cNvSpPr>
          <p:nvPr>
            <p:ph type="title"/>
          </p:nvPr>
        </p:nvSpPr>
        <p:spPr/>
        <p:txBody>
          <a:bodyPr/>
          <a:lstStyle/>
          <a:p>
            <a:r>
              <a:rPr lang="en-US" dirty="0"/>
              <a:t>Using outside Models</a:t>
            </a:r>
          </a:p>
        </p:txBody>
      </p:sp>
      <p:sp>
        <p:nvSpPr>
          <p:cNvPr id="3" name="Content Placeholder 2">
            <a:extLst>
              <a:ext uri="{FF2B5EF4-FFF2-40B4-BE49-F238E27FC236}">
                <a16:creationId xmlns:a16="http://schemas.microsoft.com/office/drawing/2014/main" id="{035A5739-7917-C0AE-BCFB-19808406EFF7}"/>
              </a:ext>
            </a:extLst>
          </p:cNvPr>
          <p:cNvSpPr>
            <a:spLocks noGrp="1"/>
          </p:cNvSpPr>
          <p:nvPr>
            <p:ph idx="1"/>
          </p:nvPr>
        </p:nvSpPr>
        <p:spPr>
          <a:xfrm>
            <a:off x="777834" y="1853754"/>
            <a:ext cx="10468097" cy="4248596"/>
          </a:xfrm>
        </p:spPr>
        <p:txBody>
          <a:bodyPr>
            <a:normAutofit lnSpcReduction="10000"/>
          </a:bodyPr>
          <a:lstStyle/>
          <a:p>
            <a:r>
              <a:rPr lang="en-US" dirty="0"/>
              <a:t>“Which products will sell” is a prediction that is highly dependent on the specifics. </a:t>
            </a:r>
          </a:p>
          <a:p>
            <a:r>
              <a:rPr lang="en-US" dirty="0"/>
              <a:t>“What is that object in the picture” has many parts that are shared. </a:t>
            </a:r>
          </a:p>
          <a:p>
            <a:pPr lvl="1"/>
            <a:r>
              <a:rPr lang="en-US" dirty="0"/>
              <a:t>“Seeing” is a very transferable skill that the convolutional layers learn. </a:t>
            </a:r>
          </a:p>
          <a:p>
            <a:r>
              <a:rPr lang="en-US" dirty="0"/>
              <a:t>Breaking images into features that are useful for predicting benefits from data. </a:t>
            </a:r>
          </a:p>
          <a:p>
            <a:pPr lvl="1"/>
            <a:r>
              <a:rPr lang="en-US" dirty="0"/>
              <a:t>A model that was trained on lots of random images is probably better than a custom model trained on a little bit of targeted data (i.e. what we’d have). </a:t>
            </a:r>
          </a:p>
          <a:p>
            <a:r>
              <a:rPr lang="en-US" dirty="0"/>
              <a:t>We can take the “seeing” part and combine it with our specific “classifying” part. </a:t>
            </a:r>
          </a:p>
          <a:p>
            <a:pPr lvl="1"/>
            <a:r>
              <a:rPr lang="en-US" dirty="0"/>
              <a:t>The model learns to see “stuff” on massive datasets, then uses that to predict our data. </a:t>
            </a:r>
          </a:p>
          <a:p>
            <a:r>
              <a:rPr lang="en-US" dirty="0"/>
              <a:t>In most cases, this will probably be better than anything we can do. </a:t>
            </a:r>
          </a:p>
          <a:p>
            <a:pPr lvl="1"/>
            <a:r>
              <a:rPr lang="en-US" dirty="0"/>
              <a:t>Unless you have a huge cloud budget, or lots of GPUs and someone else paying the electric bill. </a:t>
            </a:r>
          </a:p>
        </p:txBody>
      </p:sp>
    </p:spTree>
    <p:extLst>
      <p:ext uri="{BB962C8B-B14F-4D97-AF65-F5344CB8AC3E}">
        <p14:creationId xmlns:p14="http://schemas.microsoft.com/office/powerpoint/2010/main" val="3100590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F241-7FE5-E8CE-718B-C40AC366CB68}"/>
              </a:ext>
            </a:extLst>
          </p:cNvPr>
          <p:cNvSpPr>
            <a:spLocks noGrp="1"/>
          </p:cNvSpPr>
          <p:nvPr>
            <p:ph type="title"/>
          </p:nvPr>
        </p:nvSpPr>
        <p:spPr/>
        <p:txBody>
          <a:bodyPr/>
          <a:lstStyle/>
          <a:p>
            <a:r>
              <a:rPr lang="en-US" dirty="0"/>
              <a:t>Using Transfer Learning</a:t>
            </a:r>
          </a:p>
        </p:txBody>
      </p:sp>
      <p:sp>
        <p:nvSpPr>
          <p:cNvPr id="3" name="Content Placeholder 2">
            <a:extLst>
              <a:ext uri="{FF2B5EF4-FFF2-40B4-BE49-F238E27FC236}">
                <a16:creationId xmlns:a16="http://schemas.microsoft.com/office/drawing/2014/main" id="{0D9B0448-88AF-3E75-D4AC-11249DE91F0E}"/>
              </a:ext>
            </a:extLst>
          </p:cNvPr>
          <p:cNvSpPr>
            <a:spLocks noGrp="1"/>
          </p:cNvSpPr>
          <p:nvPr>
            <p:ph idx="1"/>
          </p:nvPr>
        </p:nvSpPr>
        <p:spPr>
          <a:xfrm>
            <a:off x="1451579" y="2015732"/>
            <a:ext cx="9603275" cy="4037749"/>
          </a:xfrm>
        </p:spPr>
        <p:txBody>
          <a:bodyPr/>
          <a:lstStyle/>
          <a:p>
            <a:r>
              <a:rPr lang="en-US" dirty="0"/>
              <a:t>We can partially train the Frankenstein model to our new data. </a:t>
            </a:r>
          </a:p>
          <a:p>
            <a:pPr lvl="1"/>
            <a:r>
              <a:rPr lang="en-US" dirty="0"/>
              <a:t>The original convolutional layers are (for now) frozen, their weights are static. </a:t>
            </a:r>
          </a:p>
          <a:p>
            <a:pPr lvl="1"/>
            <a:r>
              <a:rPr lang="en-US" dirty="0"/>
              <a:t>The weights in our new layers get trained to predict our classes from the original model’s features. </a:t>
            </a:r>
          </a:p>
          <a:p>
            <a:r>
              <a:rPr lang="en-US" dirty="0"/>
              <a:t>The end result is ready to predict for us!</a:t>
            </a:r>
          </a:p>
        </p:txBody>
      </p:sp>
    </p:spTree>
    <p:extLst>
      <p:ext uri="{BB962C8B-B14F-4D97-AF65-F5344CB8AC3E}">
        <p14:creationId xmlns:p14="http://schemas.microsoft.com/office/powerpoint/2010/main" val="917502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a:xfrm>
            <a:off x="1451579" y="2015732"/>
            <a:ext cx="9603275" cy="3823959"/>
          </a:xfrm>
        </p:spPr>
        <p:txBody>
          <a:bodyPr/>
          <a:lstStyle/>
          <a:p>
            <a:r>
              <a:rPr lang="en-US" dirty="0"/>
              <a:t>Using neural networks often involves larger scale tools, as the problems are larger. </a:t>
            </a:r>
          </a:p>
          <a:p>
            <a:r>
              <a:rPr lang="en-US" dirty="0"/>
              <a:t>Managing resources becomes a more primary concern:</a:t>
            </a:r>
          </a:p>
          <a:p>
            <a:pPr lvl="1"/>
            <a:r>
              <a:rPr lang="en-US" dirty="0"/>
              <a:t>A model can get very accurate, but likely needs time to do so. </a:t>
            </a:r>
          </a:p>
          <a:p>
            <a:pPr lvl="1"/>
            <a:r>
              <a:rPr lang="en-US" dirty="0"/>
              <a:t>Allowing for trials to be automated lets us do way more productive work. </a:t>
            </a:r>
          </a:p>
          <a:p>
            <a:pPr lvl="1"/>
            <a:endParaRPr lang="en-US" dirty="0"/>
          </a:p>
        </p:txBody>
      </p:sp>
    </p:spTree>
    <p:extLst>
      <p:ext uri="{BB962C8B-B14F-4D97-AF65-F5344CB8AC3E}">
        <p14:creationId xmlns:p14="http://schemas.microsoft.com/office/powerpoint/2010/main" val="149561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What happens if the size of the data is larger than memory?</a:t>
            </a:r>
          </a:p>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drive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a:xfrm>
            <a:off x="1451579" y="2015732"/>
            <a:ext cx="9603275" cy="4037749"/>
          </a:xfrm>
        </p:spPr>
        <p:txBody>
          <a:bodyPr/>
          <a:lstStyle/>
          <a:p>
            <a:r>
              <a:rPr lang="en-US" dirty="0"/>
              <a:t>Since a generator provides data on-demand, we can add transformations, if needed. </a:t>
            </a:r>
          </a:p>
          <a:p>
            <a:pPr lvl="1"/>
            <a:r>
              <a:rPr lang="en-US" dirty="0"/>
              <a:t>The generator can provide variations of data each time it is asked. </a:t>
            </a:r>
          </a:p>
          <a:p>
            <a:r>
              <a:rPr lang="en-US" dirty="0"/>
              <a:t>Generators can do whatever we define to produce the data. </a:t>
            </a:r>
          </a:p>
          <a:p>
            <a:pPr lvl="1"/>
            <a:r>
              <a:rPr lang="en-US" dirty="0"/>
              <a:t>Usually read from disk. </a:t>
            </a:r>
          </a:p>
          <a:p>
            <a:pPr lvl="1"/>
            <a:r>
              <a:rPr lang="en-US" dirty="0"/>
              <a:t>We can also add some fun stuff…</a:t>
            </a:r>
          </a:p>
          <a:p>
            <a:endParaRPr lang="en-US" dirty="0"/>
          </a:p>
        </p:txBody>
      </p:sp>
    </p:spTree>
    <p:extLst>
      <p:ext uri="{BB962C8B-B14F-4D97-AF65-F5344CB8AC3E}">
        <p14:creationId xmlns:p14="http://schemas.microsoft.com/office/powerpoint/2010/main" val="18251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1451578" y="804519"/>
            <a:ext cx="9603277" cy="1049236"/>
          </a:xfrm>
          <a:prstGeom prst="rect">
            <a:avLst/>
          </a:prstGeom>
        </p:spPr>
        <p:txBody>
          <a:bodyPr/>
          <a:lstStyle/>
          <a:p>
            <a:r>
              <a:t>Data Augmentation</a:t>
            </a:r>
          </a:p>
        </p:txBody>
      </p:sp>
      <p:sp>
        <p:nvSpPr>
          <p:cNvPr id="259" name="Content Placeholder 2"/>
          <p:cNvSpPr txBox="1">
            <a:spLocks noGrp="1"/>
          </p:cNvSpPr>
          <p:nvPr>
            <p:ph type="body" idx="1"/>
          </p:nvPr>
        </p:nvSpPr>
        <p:spPr>
          <a:xfrm>
            <a:off x="1451578" y="1853753"/>
            <a:ext cx="9603277" cy="3612592"/>
          </a:xfrm>
          <a:prstGeom prst="rect">
            <a:avLst/>
          </a:prstGeom>
        </p:spPr>
        <p:txBody>
          <a:bodyPr/>
          <a:lstStyle/>
          <a:p>
            <a:r>
              <a:t>Recall the #1 rule of better predictions – get more data. </a:t>
            </a:r>
          </a:p>
          <a:p>
            <a:r>
              <a:t>Images make it easy to generate more data for training. </a:t>
            </a:r>
          </a:p>
          <a:p>
            <a:pPr marL="685800" lvl="1" indent="-228600">
              <a:spcBef>
                <a:spcPts val="500"/>
              </a:spcBef>
              <a:defRPr sz="1800"/>
            </a:pPr>
            <a:r>
              <a:t>Flip images. </a:t>
            </a:r>
          </a:p>
          <a:p>
            <a:pPr marL="685800" lvl="1" indent="-228600">
              <a:spcBef>
                <a:spcPts val="500"/>
              </a:spcBef>
              <a:defRPr sz="1800"/>
            </a:pPr>
            <a:r>
              <a:t>Shift a window to parts of an image. </a:t>
            </a:r>
          </a:p>
          <a:p>
            <a:r>
              <a:t>Easy to do when constructing a dataset. </a:t>
            </a:r>
          </a:p>
        </p:txBody>
      </p:sp>
      <p:pic>
        <p:nvPicPr>
          <p:cNvPr id="260" name="Picture 4" descr="Picture 4"/>
          <p:cNvPicPr>
            <a:picLocks noChangeAspect="1"/>
          </p:cNvPicPr>
          <p:nvPr/>
        </p:nvPicPr>
        <p:blipFill>
          <a:blip r:embed="rId2"/>
          <a:stretch>
            <a:fillRect/>
          </a:stretch>
        </p:blipFill>
        <p:spPr>
          <a:xfrm>
            <a:off x="3757960" y="4043310"/>
            <a:ext cx="5436806" cy="2756631"/>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12978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2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1451578" y="804519"/>
            <a:ext cx="9603277" cy="1049236"/>
          </a:xfrm>
          <a:prstGeom prst="rect">
            <a:avLst/>
          </a:prstGeom>
        </p:spPr>
        <p:txBody>
          <a:bodyPr/>
          <a:lstStyle/>
          <a:p>
            <a:endParaRPr/>
          </a:p>
        </p:txBody>
      </p:sp>
      <p:sp>
        <p:nvSpPr>
          <p:cNvPr id="263" name="Content Placeholder 2"/>
          <p:cNvSpPr txBox="1">
            <a:spLocks noGrp="1"/>
          </p:cNvSpPr>
          <p:nvPr>
            <p:ph type="body" sz="half" idx="1"/>
          </p:nvPr>
        </p:nvSpPr>
        <p:spPr>
          <a:xfrm>
            <a:off x="1451578" y="2015731"/>
            <a:ext cx="9603277" cy="3450615"/>
          </a:xfrm>
          <a:prstGeom prst="rect">
            <a:avLst/>
          </a:prstGeom>
        </p:spPr>
        <p:txBody>
          <a:bodyPr/>
          <a:lstStyle/>
          <a:p>
            <a:endParaRPr/>
          </a:p>
        </p:txBody>
      </p:sp>
      <p:pic>
        <p:nvPicPr>
          <p:cNvPr id="264" name="Picture 2" descr="Picture 2"/>
          <p:cNvPicPr>
            <a:picLocks noChangeAspect="1"/>
          </p:cNvPicPr>
          <p:nvPr/>
        </p:nvPicPr>
        <p:blipFill>
          <a:blip r:embed="rId2"/>
          <a:stretch>
            <a:fillRect/>
          </a:stretch>
        </p:blipFill>
        <p:spPr>
          <a:xfrm>
            <a:off x="1917700" y="323850"/>
            <a:ext cx="8356600" cy="6210300"/>
          </a:xfrm>
          <a:prstGeom prst="rect">
            <a:avLst/>
          </a:prstGeom>
          <a:ln w="12700">
            <a:miter lim="400000"/>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10097</TotalTime>
  <Words>2686</Words>
  <Application>Microsoft Macintosh PowerPoint</Application>
  <PresentationFormat>Widescreen</PresentationFormat>
  <Paragraphs>234</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Aptos</vt:lpstr>
      <vt:lpstr>Arial</vt:lpstr>
      <vt:lpstr>Gill Sans MT</vt:lpstr>
      <vt:lpstr>Gallery</vt:lpstr>
      <vt:lpstr>Tensorboard and Logistics</vt:lpstr>
      <vt:lpstr>Housekeeping</vt:lpstr>
      <vt:lpstr>Managing Training</vt:lpstr>
      <vt:lpstr>Generators</vt:lpstr>
      <vt:lpstr>Generator Madness</vt:lpstr>
      <vt:lpstr>Data Augmentation</vt:lpstr>
      <vt:lpstr>Data Augmentation</vt:lpstr>
      <vt:lpstr>PowerPoint Presentation</vt:lpstr>
      <vt:lpstr>PowerPoint Presentation</vt:lpstr>
      <vt:lpstr>Datasets</vt:lpstr>
      <vt:lpstr>Tensorflow Datasets</vt:lpstr>
      <vt:lpstr>Goal – GPU and CPU are both Busy</vt:lpstr>
      <vt:lpstr>Datasets in Tensorflow</vt:lpstr>
      <vt:lpstr>Monitoring</vt:lpstr>
      <vt:lpstr>Tensorboard Monitoring</vt:lpstr>
      <vt:lpstr>Tensorboard</vt:lpstr>
      <vt:lpstr>Tuning</vt:lpstr>
      <vt:lpstr>Keras Tuner</vt:lpstr>
      <vt:lpstr>Keras Tuner Tools</vt:lpstr>
      <vt:lpstr>Hypermodel</vt:lpstr>
      <vt:lpstr>Running a Search</vt:lpstr>
      <vt:lpstr>Making a Winner</vt:lpstr>
      <vt:lpstr>Logging</vt:lpstr>
      <vt:lpstr>Checkpoints</vt:lpstr>
      <vt:lpstr>Writing and Reading Checkpoints</vt:lpstr>
      <vt:lpstr>Tuning CNN Models</vt:lpstr>
      <vt:lpstr>CNN Structure Notes</vt:lpstr>
      <vt:lpstr>Complex Image Models</vt:lpstr>
      <vt:lpstr>PowerPoint Presentation</vt:lpstr>
      <vt:lpstr>How and Why?</vt:lpstr>
      <vt:lpstr>Transfer Learning</vt:lpstr>
      <vt:lpstr>Changing a Model</vt:lpstr>
      <vt:lpstr>Intro to Transfers</vt:lpstr>
      <vt:lpstr>Loading External Models</vt:lpstr>
      <vt:lpstr>PowerPoint Presentation</vt:lpstr>
      <vt:lpstr>Using outside Models</vt:lpstr>
      <vt:lpstr>Using Transfer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21</cp:revision>
  <dcterms:created xsi:type="dcterms:W3CDTF">2022-03-27T16:25:12Z</dcterms:created>
  <dcterms:modified xsi:type="dcterms:W3CDTF">2024-04-11T18:42:26Z</dcterms:modified>
</cp:coreProperties>
</file>