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9"/>
  </p:notesMasterIdLst>
  <p:sldIdLst>
    <p:sldId id="256" r:id="rId2"/>
    <p:sldId id="268" r:id="rId3"/>
    <p:sldId id="287" r:id="rId4"/>
    <p:sldId id="288" r:id="rId5"/>
    <p:sldId id="290" r:id="rId6"/>
    <p:sldId id="260" r:id="rId7"/>
    <p:sldId id="269" r:id="rId8"/>
    <p:sldId id="291" r:id="rId9"/>
    <p:sldId id="285" r:id="rId10"/>
    <p:sldId id="286" r:id="rId11"/>
    <p:sldId id="292" r:id="rId12"/>
    <p:sldId id="293" r:id="rId13"/>
    <p:sldId id="294" r:id="rId14"/>
    <p:sldId id="257" r:id="rId15"/>
    <p:sldId id="277" r:id="rId16"/>
    <p:sldId id="295" r:id="rId17"/>
    <p:sldId id="278" r:id="rId18"/>
    <p:sldId id="279" r:id="rId19"/>
    <p:sldId id="280" r:id="rId20"/>
    <p:sldId id="281" r:id="rId21"/>
    <p:sldId id="282" r:id="rId22"/>
    <p:sldId id="296" r:id="rId23"/>
    <p:sldId id="283" r:id="rId24"/>
    <p:sldId id="284" r:id="rId25"/>
    <p:sldId id="297" r:id="rId26"/>
    <p:sldId id="264" r:id="rId27"/>
    <p:sldId id="265" r:id="rId28"/>
    <p:sldId id="266" r:id="rId29"/>
    <p:sldId id="267" r:id="rId30"/>
    <p:sldId id="273" r:id="rId31"/>
    <p:sldId id="298" r:id="rId32"/>
    <p:sldId id="274" r:id="rId33"/>
    <p:sldId id="271" r:id="rId34"/>
    <p:sldId id="275" r:id="rId35"/>
    <p:sldId id="272" r:id="rId36"/>
    <p:sldId id="276" r:id="rId37"/>
    <p:sldId id="261"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463"/>
    <p:restoredTop sz="94141"/>
  </p:normalViewPr>
  <p:slideViewPr>
    <p:cSldViewPr snapToGrid="0" snapToObjects="1">
      <p:cViewPr varScale="1">
        <p:scale>
          <a:sx n="123" d="100"/>
          <a:sy n="123" d="100"/>
        </p:scale>
        <p:origin x="192" y="21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F0290E-670C-844F-84E6-1401D4F94B20}" type="datetimeFigureOut">
              <a:rPr lang="en-US" smtClean="0"/>
              <a:t>4/5/24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22B3AC-0945-984B-BE04-49521141C527}" type="slidenum">
              <a:rPr lang="en-US" smtClean="0"/>
              <a:t>‹#›</a:t>
            </a:fld>
            <a:endParaRPr lang="en-US"/>
          </a:p>
        </p:txBody>
      </p:sp>
    </p:spTree>
    <p:extLst>
      <p:ext uri="{BB962C8B-B14F-4D97-AF65-F5344CB8AC3E}">
        <p14:creationId xmlns:p14="http://schemas.microsoft.com/office/powerpoint/2010/main" val="2218798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22B3AC-0945-984B-BE04-49521141C527}" type="slidenum">
              <a:rPr lang="en-US" smtClean="0"/>
              <a:t>26</a:t>
            </a:fld>
            <a:endParaRPr lang="en-US"/>
          </a:p>
        </p:txBody>
      </p:sp>
    </p:spTree>
    <p:extLst>
      <p:ext uri="{BB962C8B-B14F-4D97-AF65-F5344CB8AC3E}">
        <p14:creationId xmlns:p14="http://schemas.microsoft.com/office/powerpoint/2010/main" val="1905033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43A080-9A74-BD43-8E7F-CB02CBCFD6B4}" type="datetimeFigureOut">
              <a:rPr lang="en-US" smtClean="0"/>
              <a:t>4/5/24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C5D832F4-07E5-5E48-97BA-3543D5664CC1}"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49581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43A080-9A74-BD43-8E7F-CB02CBCFD6B4}" type="datetimeFigureOut">
              <a:rPr lang="en-US" smtClean="0"/>
              <a:t>4/5/24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D832F4-07E5-5E48-97BA-3543D5664CC1}"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38287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43A080-9A74-BD43-8E7F-CB02CBCFD6B4}" type="datetimeFigureOut">
              <a:rPr lang="en-US" smtClean="0"/>
              <a:t>4/5/24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D832F4-07E5-5E48-97BA-3543D5664CC1}"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61865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43A080-9A74-BD43-8E7F-CB02CBCFD6B4}" type="datetimeFigureOut">
              <a:rPr lang="en-US" smtClean="0"/>
              <a:t>4/5/24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D832F4-07E5-5E48-97BA-3543D5664CC1}"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24237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43A080-9A74-BD43-8E7F-CB02CBCFD6B4}" type="datetimeFigureOut">
              <a:rPr lang="en-US" smtClean="0"/>
              <a:t>4/5/24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D832F4-07E5-5E48-97BA-3543D5664CC1}"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23720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43A080-9A74-BD43-8E7F-CB02CBCFD6B4}" type="datetimeFigureOut">
              <a:rPr lang="en-US" smtClean="0"/>
              <a:t>4/5/24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D832F4-07E5-5E48-97BA-3543D5664CC1}"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88844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43A080-9A74-BD43-8E7F-CB02CBCFD6B4}" type="datetimeFigureOut">
              <a:rPr lang="en-US" smtClean="0"/>
              <a:t>4/5/24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D832F4-07E5-5E48-97BA-3543D5664CC1}"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53982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43A080-9A74-BD43-8E7F-CB02CBCFD6B4}" type="datetimeFigureOut">
              <a:rPr lang="en-US" smtClean="0"/>
              <a:t>4/5/24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D832F4-07E5-5E48-97BA-3543D5664CC1}"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29485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43A080-9A74-BD43-8E7F-CB02CBCFD6B4}" type="datetimeFigureOut">
              <a:rPr lang="en-US" smtClean="0"/>
              <a:t>4/5/24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D832F4-07E5-5E48-97BA-3543D5664CC1}" type="slidenum">
              <a:rPr lang="en-US" smtClean="0"/>
              <a:t>‹#›</a:t>
            </a:fld>
            <a:endParaRPr lang="en-US"/>
          </a:p>
        </p:txBody>
      </p:sp>
    </p:spTree>
    <p:extLst>
      <p:ext uri="{BB962C8B-B14F-4D97-AF65-F5344CB8AC3E}">
        <p14:creationId xmlns:p14="http://schemas.microsoft.com/office/powerpoint/2010/main" val="2892687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43A080-9A74-BD43-8E7F-CB02CBCFD6B4}" type="datetimeFigureOut">
              <a:rPr lang="en-US" smtClean="0"/>
              <a:t>4/5/24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D832F4-07E5-5E48-97BA-3543D5664CC1}"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11828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443A080-9A74-BD43-8E7F-CB02CBCFD6B4}" type="datetimeFigureOut">
              <a:rPr lang="en-US" smtClean="0"/>
              <a:t>4/5/24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C5D832F4-07E5-5E48-97BA-3543D5664CC1}"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32398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443A080-9A74-BD43-8E7F-CB02CBCFD6B4}" type="datetimeFigureOut">
              <a:rPr lang="en-US" smtClean="0"/>
              <a:t>4/5/24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5D832F4-07E5-5E48-97BA-3543D5664CC1}"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949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9CD8C-471E-3A43-B6C2-81F08B39DB93}"/>
              </a:ext>
            </a:extLst>
          </p:cNvPr>
          <p:cNvSpPr>
            <a:spLocks noGrp="1"/>
          </p:cNvSpPr>
          <p:nvPr>
            <p:ph type="ctrTitle"/>
          </p:nvPr>
        </p:nvSpPr>
        <p:spPr/>
        <p:txBody>
          <a:bodyPr/>
          <a:lstStyle/>
          <a:p>
            <a:r>
              <a:rPr lang="en-US" dirty="0" err="1"/>
              <a:t>Tensorboard</a:t>
            </a:r>
            <a:r>
              <a:rPr lang="en-US" dirty="0"/>
              <a:t> and Logistics</a:t>
            </a:r>
          </a:p>
        </p:txBody>
      </p:sp>
      <p:sp>
        <p:nvSpPr>
          <p:cNvPr id="3" name="Subtitle 2">
            <a:extLst>
              <a:ext uri="{FF2B5EF4-FFF2-40B4-BE49-F238E27FC236}">
                <a16:creationId xmlns:a16="http://schemas.microsoft.com/office/drawing/2014/main" id="{F8335481-861D-2149-9911-746DE0049DC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854218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CD158-C026-5396-FA3B-710B19FFE473}"/>
              </a:ext>
            </a:extLst>
          </p:cNvPr>
          <p:cNvSpPr>
            <a:spLocks noGrp="1"/>
          </p:cNvSpPr>
          <p:nvPr>
            <p:ph type="title"/>
          </p:nvPr>
        </p:nvSpPr>
        <p:spPr/>
        <p:txBody>
          <a:bodyPr/>
          <a:lstStyle/>
          <a:p>
            <a:r>
              <a:rPr lang="en-US" dirty="0" err="1"/>
              <a:t>Tensorflow</a:t>
            </a:r>
            <a:r>
              <a:rPr lang="en-US" dirty="0"/>
              <a:t> Datasets</a:t>
            </a:r>
          </a:p>
        </p:txBody>
      </p:sp>
      <p:sp>
        <p:nvSpPr>
          <p:cNvPr id="3" name="Content Placeholder 2">
            <a:extLst>
              <a:ext uri="{FF2B5EF4-FFF2-40B4-BE49-F238E27FC236}">
                <a16:creationId xmlns:a16="http://schemas.microsoft.com/office/drawing/2014/main" id="{933995A6-8480-7422-75CE-04E9E31664EA}"/>
              </a:ext>
            </a:extLst>
          </p:cNvPr>
          <p:cNvSpPr>
            <a:spLocks noGrp="1"/>
          </p:cNvSpPr>
          <p:nvPr>
            <p:ph idx="1"/>
          </p:nvPr>
        </p:nvSpPr>
        <p:spPr>
          <a:xfrm>
            <a:off x="1451579" y="1853754"/>
            <a:ext cx="9603275" cy="4199727"/>
          </a:xfrm>
        </p:spPr>
        <p:txBody>
          <a:bodyPr/>
          <a:lstStyle/>
          <a:p>
            <a:r>
              <a:rPr lang="en-US" dirty="0" err="1"/>
              <a:t>Tensorflow</a:t>
            </a:r>
            <a:r>
              <a:rPr lang="en-US" dirty="0"/>
              <a:t> datasets are a container that hold data for TF models. </a:t>
            </a:r>
          </a:p>
          <a:p>
            <a:pPr lvl="1"/>
            <a:r>
              <a:rPr lang="en-US" dirty="0"/>
              <a:t>For our purposes, these will replace a </a:t>
            </a:r>
            <a:r>
              <a:rPr lang="en-US" dirty="0" err="1"/>
              <a:t>dataframe</a:t>
            </a:r>
            <a:r>
              <a:rPr lang="en-US" dirty="0"/>
              <a:t>. </a:t>
            </a:r>
          </a:p>
          <a:p>
            <a:r>
              <a:rPr lang="en-US" dirty="0"/>
              <a:t>The TF datasets are generally made by ‘aiming at’ data, not by ‘giving them’ data.</a:t>
            </a:r>
          </a:p>
          <a:p>
            <a:pPr lvl="1"/>
            <a:r>
              <a:rPr lang="en-US" dirty="0"/>
              <a:t>For images, we will point it at the directory on disk. </a:t>
            </a:r>
          </a:p>
          <a:p>
            <a:pPr lvl="1"/>
            <a:r>
              <a:rPr lang="en-US" dirty="0"/>
              <a:t>For other stuff, like text, video, databases, we’d use an equivalent. </a:t>
            </a:r>
          </a:p>
          <a:p>
            <a:r>
              <a:rPr lang="en-US" dirty="0"/>
              <a:t>The datasets are “smart” in some ways. </a:t>
            </a:r>
          </a:p>
          <a:p>
            <a:pPr lvl="1"/>
            <a:r>
              <a:rPr lang="en-US" dirty="0"/>
              <a:t>They can manage some work to maximize resource utilization. </a:t>
            </a:r>
          </a:p>
          <a:p>
            <a:pPr lvl="1"/>
            <a:r>
              <a:rPr lang="en-US" dirty="0"/>
              <a:t>Can build things like batch size into the data. </a:t>
            </a:r>
          </a:p>
          <a:p>
            <a:r>
              <a:rPr lang="en-US" dirty="0"/>
              <a:t>We generally need to get data ‘out’ of one to look at it – plot, calculate, </a:t>
            </a:r>
            <a:r>
              <a:rPr lang="en-US" dirty="0" err="1"/>
              <a:t>etc</a:t>
            </a:r>
            <a:r>
              <a:rPr lang="en-US"/>
              <a:t>…</a:t>
            </a:r>
            <a:endParaRPr lang="en-US" dirty="0"/>
          </a:p>
          <a:p>
            <a:endParaRPr lang="en-US" dirty="0"/>
          </a:p>
        </p:txBody>
      </p:sp>
    </p:spTree>
    <p:extLst>
      <p:ext uri="{BB962C8B-B14F-4D97-AF65-F5344CB8AC3E}">
        <p14:creationId xmlns:p14="http://schemas.microsoft.com/office/powerpoint/2010/main" val="1483411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9C978-389E-CB71-D95F-2D0F974E92AB}"/>
              </a:ext>
            </a:extLst>
          </p:cNvPr>
          <p:cNvSpPr>
            <a:spLocks noGrp="1"/>
          </p:cNvSpPr>
          <p:nvPr>
            <p:ph type="title"/>
          </p:nvPr>
        </p:nvSpPr>
        <p:spPr/>
        <p:txBody>
          <a:bodyPr/>
          <a:lstStyle/>
          <a:p>
            <a:r>
              <a:rPr lang="en-US" dirty="0"/>
              <a:t>Goal – GPU and CPU are both Busy</a:t>
            </a:r>
          </a:p>
        </p:txBody>
      </p:sp>
      <p:sp>
        <p:nvSpPr>
          <p:cNvPr id="3" name="Content Placeholder 2">
            <a:extLst>
              <a:ext uri="{FF2B5EF4-FFF2-40B4-BE49-F238E27FC236}">
                <a16:creationId xmlns:a16="http://schemas.microsoft.com/office/drawing/2014/main" id="{FC4D4AC0-25BC-DB02-47F6-3564B3D17AC5}"/>
              </a:ext>
            </a:extLst>
          </p:cNvPr>
          <p:cNvSpPr>
            <a:spLocks noGrp="1"/>
          </p:cNvSpPr>
          <p:nvPr>
            <p:ph idx="1"/>
          </p:nvPr>
        </p:nvSpPr>
        <p:spPr/>
        <p:txBody>
          <a:bodyPr/>
          <a:lstStyle/>
          <a:p>
            <a:endParaRPr lang="en-US"/>
          </a:p>
        </p:txBody>
      </p:sp>
      <p:pic>
        <p:nvPicPr>
          <p:cNvPr id="5122" name="Picture 2" descr="tf.data.dataset - How to split a tensorflow dataset - Stack Overflow">
            <a:extLst>
              <a:ext uri="{FF2B5EF4-FFF2-40B4-BE49-F238E27FC236}">
                <a16:creationId xmlns:a16="http://schemas.microsoft.com/office/drawing/2014/main" id="{F10FCF81-BE97-1B95-E929-540BA97DF1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7432" y="2015732"/>
            <a:ext cx="6191568" cy="4734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2792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B0B81-CDB9-960E-9897-0492898ACF79}"/>
              </a:ext>
            </a:extLst>
          </p:cNvPr>
          <p:cNvSpPr>
            <a:spLocks noGrp="1"/>
          </p:cNvSpPr>
          <p:nvPr>
            <p:ph type="title"/>
          </p:nvPr>
        </p:nvSpPr>
        <p:spPr/>
        <p:txBody>
          <a:bodyPr/>
          <a:lstStyle/>
          <a:p>
            <a:r>
              <a:rPr lang="en-US" dirty="0"/>
              <a:t>Datasets in </a:t>
            </a:r>
            <a:r>
              <a:rPr lang="en-US" dirty="0" err="1"/>
              <a:t>Tensorflow</a:t>
            </a:r>
            <a:endParaRPr lang="en-US" dirty="0"/>
          </a:p>
        </p:txBody>
      </p:sp>
      <p:sp>
        <p:nvSpPr>
          <p:cNvPr id="3" name="Content Placeholder 2">
            <a:extLst>
              <a:ext uri="{FF2B5EF4-FFF2-40B4-BE49-F238E27FC236}">
                <a16:creationId xmlns:a16="http://schemas.microsoft.com/office/drawing/2014/main" id="{FBB0D6F7-2C8A-5B9D-CD6C-581B706B61A9}"/>
              </a:ext>
            </a:extLst>
          </p:cNvPr>
          <p:cNvSpPr>
            <a:spLocks noGrp="1"/>
          </p:cNvSpPr>
          <p:nvPr>
            <p:ph idx="1"/>
          </p:nvPr>
        </p:nvSpPr>
        <p:spPr>
          <a:xfrm>
            <a:off x="1451579" y="2015732"/>
            <a:ext cx="9603275" cy="4037749"/>
          </a:xfrm>
        </p:spPr>
        <p:txBody>
          <a:bodyPr/>
          <a:lstStyle/>
          <a:p>
            <a:r>
              <a:rPr lang="en-US" dirty="0"/>
              <a:t>When dealing with larger data, or non-tabular data we normally use a dataset. </a:t>
            </a:r>
          </a:p>
          <a:p>
            <a:pPr lvl="1"/>
            <a:r>
              <a:rPr lang="en-US" dirty="0"/>
              <a:t>For small data, it isn’t really critical or important. </a:t>
            </a:r>
          </a:p>
          <a:p>
            <a:r>
              <a:rPr lang="en-US" dirty="0"/>
              <a:t>The dataset can be constructed by:</a:t>
            </a:r>
          </a:p>
          <a:p>
            <a:pPr lvl="1"/>
            <a:r>
              <a:rPr lang="en-US" dirty="0"/>
              <a:t>Aiming it at the source (usually a folder, for us). </a:t>
            </a:r>
          </a:p>
          <a:p>
            <a:pPr lvl="1"/>
            <a:r>
              <a:rPr lang="en-US" dirty="0"/>
              <a:t>Setting the parameters that belong to the dataset (if needed, these are performance related). </a:t>
            </a:r>
          </a:p>
          <a:p>
            <a:r>
              <a:rPr lang="en-US" dirty="0"/>
              <a:t>We can configure the pipeline to be efficient – load and process at once. </a:t>
            </a:r>
          </a:p>
          <a:p>
            <a:r>
              <a:rPr lang="en-US" dirty="0"/>
              <a:t>These datasets and pipelines are more customized than the </a:t>
            </a:r>
            <a:r>
              <a:rPr lang="en-US" dirty="0" err="1"/>
              <a:t>sklearn</a:t>
            </a:r>
            <a:r>
              <a:rPr lang="en-US" dirty="0"/>
              <a:t>.</a:t>
            </a:r>
          </a:p>
          <a:p>
            <a:pPr lvl="1"/>
            <a:r>
              <a:rPr lang="en-US" dirty="0"/>
              <a:t>In </a:t>
            </a:r>
            <a:r>
              <a:rPr lang="en-US" dirty="0" err="1"/>
              <a:t>sklearn</a:t>
            </a:r>
            <a:r>
              <a:rPr lang="en-US" dirty="0"/>
              <a:t> things are in memory, so most of these things aren’t considerations. </a:t>
            </a:r>
          </a:p>
        </p:txBody>
      </p:sp>
    </p:spTree>
    <p:extLst>
      <p:ext uri="{BB962C8B-B14F-4D97-AF65-F5344CB8AC3E}">
        <p14:creationId xmlns:p14="http://schemas.microsoft.com/office/powerpoint/2010/main" val="3345136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B57C3-57BC-CD0A-094F-4C5725029777}"/>
              </a:ext>
            </a:extLst>
          </p:cNvPr>
          <p:cNvSpPr>
            <a:spLocks noGrp="1"/>
          </p:cNvSpPr>
          <p:nvPr>
            <p:ph type="title"/>
          </p:nvPr>
        </p:nvSpPr>
        <p:spPr/>
        <p:txBody>
          <a:bodyPr/>
          <a:lstStyle/>
          <a:p>
            <a:r>
              <a:rPr lang="en-US" dirty="0"/>
              <a:t>Monitoring</a:t>
            </a:r>
          </a:p>
        </p:txBody>
      </p:sp>
      <p:sp>
        <p:nvSpPr>
          <p:cNvPr id="3" name="Content Placeholder 2">
            <a:extLst>
              <a:ext uri="{FF2B5EF4-FFF2-40B4-BE49-F238E27FC236}">
                <a16:creationId xmlns:a16="http://schemas.microsoft.com/office/drawing/2014/main" id="{BA5490EF-FE6B-EAF3-6306-D8635DC49B6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93265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CD252-8C73-3B4A-9A76-CDDC6DF80B03}"/>
              </a:ext>
            </a:extLst>
          </p:cNvPr>
          <p:cNvSpPr>
            <a:spLocks noGrp="1"/>
          </p:cNvSpPr>
          <p:nvPr>
            <p:ph type="title"/>
          </p:nvPr>
        </p:nvSpPr>
        <p:spPr>
          <a:xfrm>
            <a:off x="1451579" y="804519"/>
            <a:ext cx="9603275" cy="1049235"/>
          </a:xfrm>
        </p:spPr>
        <p:txBody>
          <a:bodyPr>
            <a:normAutofit/>
          </a:bodyPr>
          <a:lstStyle/>
          <a:p>
            <a:r>
              <a:rPr lang="en-US" dirty="0" err="1"/>
              <a:t>Tensorboard</a:t>
            </a:r>
            <a:r>
              <a:rPr lang="en-US" dirty="0"/>
              <a:t> Monitoring</a:t>
            </a:r>
          </a:p>
        </p:txBody>
      </p:sp>
      <p:sp>
        <p:nvSpPr>
          <p:cNvPr id="3" name="Content Placeholder 2">
            <a:extLst>
              <a:ext uri="{FF2B5EF4-FFF2-40B4-BE49-F238E27FC236}">
                <a16:creationId xmlns:a16="http://schemas.microsoft.com/office/drawing/2014/main" id="{8E2043A0-5013-9747-9156-5B2BFAA7A796}"/>
              </a:ext>
            </a:extLst>
          </p:cNvPr>
          <p:cNvSpPr>
            <a:spLocks noGrp="1"/>
          </p:cNvSpPr>
          <p:nvPr>
            <p:ph idx="1"/>
          </p:nvPr>
        </p:nvSpPr>
        <p:spPr>
          <a:xfrm>
            <a:off x="442913" y="2015734"/>
            <a:ext cx="5986462" cy="4037747"/>
          </a:xfrm>
        </p:spPr>
        <p:txBody>
          <a:bodyPr>
            <a:normAutofit/>
          </a:bodyPr>
          <a:lstStyle/>
          <a:p>
            <a:r>
              <a:rPr lang="en-US" dirty="0"/>
              <a:t>We are used to using several tools to monitor network results. </a:t>
            </a:r>
          </a:p>
          <a:p>
            <a:pPr lvl="1"/>
            <a:r>
              <a:rPr lang="en-US" dirty="0"/>
              <a:t>Epoch by epoch text printouts. </a:t>
            </a:r>
          </a:p>
          <a:p>
            <a:pPr lvl="1"/>
            <a:r>
              <a:rPr lang="en-US" dirty="0"/>
              <a:t>Plotting of loss from history. </a:t>
            </a:r>
          </a:p>
          <a:p>
            <a:r>
              <a:rPr lang="en-US" dirty="0" err="1"/>
              <a:t>Tensorboard</a:t>
            </a:r>
            <a:r>
              <a:rPr lang="en-US" dirty="0"/>
              <a:t> is a tool from </a:t>
            </a:r>
            <a:r>
              <a:rPr lang="en-US" dirty="0" err="1"/>
              <a:t>Keras</a:t>
            </a:r>
            <a:r>
              <a:rPr lang="en-US" dirty="0"/>
              <a:t> that makes this process nicer. </a:t>
            </a:r>
          </a:p>
          <a:p>
            <a:r>
              <a:rPr lang="en-US" dirty="0"/>
              <a:t>We can use </a:t>
            </a:r>
            <a:r>
              <a:rPr lang="en-US" dirty="0" err="1"/>
              <a:t>Tensorboard</a:t>
            </a:r>
            <a:r>
              <a:rPr lang="en-US" dirty="0"/>
              <a:t> to get a “modern” dashboard to monitor training results. </a:t>
            </a:r>
          </a:p>
        </p:txBody>
      </p:sp>
      <p:pic>
        <p:nvPicPr>
          <p:cNvPr id="1026" name="Picture 2" descr="Tensorboard with PyTorch | NaadiSpeaks">
            <a:extLst>
              <a:ext uri="{FF2B5EF4-FFF2-40B4-BE49-F238E27FC236}">
                <a16:creationId xmlns:a16="http://schemas.microsoft.com/office/drawing/2014/main" id="{AE6341D0-139B-FC43-913F-EBF14DDABFD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8996" b="5603"/>
          <a:stretch/>
        </p:blipFill>
        <p:spPr bwMode="auto">
          <a:xfrm>
            <a:off x="6943725" y="1414833"/>
            <a:ext cx="5248275" cy="5443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1310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997A9-EBE8-16CD-615F-6474212A3217}"/>
              </a:ext>
            </a:extLst>
          </p:cNvPr>
          <p:cNvSpPr>
            <a:spLocks noGrp="1"/>
          </p:cNvSpPr>
          <p:nvPr>
            <p:ph type="title"/>
          </p:nvPr>
        </p:nvSpPr>
        <p:spPr/>
        <p:txBody>
          <a:bodyPr/>
          <a:lstStyle/>
          <a:p>
            <a:r>
              <a:rPr lang="en-US" dirty="0" err="1"/>
              <a:t>Tensorboard</a:t>
            </a:r>
            <a:endParaRPr lang="en-US" dirty="0"/>
          </a:p>
        </p:txBody>
      </p:sp>
      <p:sp>
        <p:nvSpPr>
          <p:cNvPr id="3" name="Content Placeholder 2">
            <a:extLst>
              <a:ext uri="{FF2B5EF4-FFF2-40B4-BE49-F238E27FC236}">
                <a16:creationId xmlns:a16="http://schemas.microsoft.com/office/drawing/2014/main" id="{46618571-5092-5208-F239-781041E284A1}"/>
              </a:ext>
            </a:extLst>
          </p:cNvPr>
          <p:cNvSpPr>
            <a:spLocks noGrp="1"/>
          </p:cNvSpPr>
          <p:nvPr>
            <p:ph idx="1"/>
          </p:nvPr>
        </p:nvSpPr>
        <p:spPr>
          <a:xfrm>
            <a:off x="1451579" y="1853754"/>
            <a:ext cx="9603275" cy="4199727"/>
          </a:xfrm>
        </p:spPr>
        <p:txBody>
          <a:bodyPr/>
          <a:lstStyle/>
          <a:p>
            <a:r>
              <a:rPr lang="en-US" dirty="0" err="1"/>
              <a:t>Tensorboard</a:t>
            </a:r>
            <a:r>
              <a:rPr lang="en-US" dirty="0"/>
              <a:t> can show lots of stuff and is largely customizable. </a:t>
            </a:r>
          </a:p>
          <a:p>
            <a:pPr lvl="1"/>
            <a:r>
              <a:rPr lang="en-US" dirty="0"/>
              <a:t>There are lots of examples of how to put things into it online. </a:t>
            </a:r>
          </a:p>
          <a:p>
            <a:r>
              <a:rPr lang="en-US" dirty="0"/>
              <a:t>We’ll use it for the basic monitoring mostly. </a:t>
            </a:r>
          </a:p>
          <a:p>
            <a:r>
              <a:rPr lang="en-US" dirty="0"/>
              <a:t>Key usage:</a:t>
            </a:r>
          </a:p>
          <a:p>
            <a:pPr lvl="1"/>
            <a:r>
              <a:rPr lang="en-US" dirty="0"/>
              <a:t>Start training on the server you’re using. </a:t>
            </a:r>
          </a:p>
          <a:p>
            <a:pPr lvl="1"/>
            <a:r>
              <a:rPr lang="en-US" dirty="0"/>
              <a:t>Launch </a:t>
            </a:r>
            <a:r>
              <a:rPr lang="en-US" dirty="0" err="1"/>
              <a:t>tensorboard</a:t>
            </a:r>
            <a:r>
              <a:rPr lang="en-US" dirty="0"/>
              <a:t> to monitor it. </a:t>
            </a:r>
          </a:p>
          <a:p>
            <a:pPr lvl="1"/>
            <a:r>
              <a:rPr lang="en-US" dirty="0"/>
              <a:t>Connect to the web page remotely while the server works. </a:t>
            </a:r>
          </a:p>
          <a:p>
            <a:r>
              <a:rPr lang="en-US" dirty="0"/>
              <a:t>Works mainly by monitoring log files. </a:t>
            </a:r>
          </a:p>
          <a:p>
            <a:pPr lvl="1"/>
            <a:r>
              <a:rPr lang="en-US" dirty="0"/>
              <a:t>We set a log file directory to monitor, and write logs there via callbacks. </a:t>
            </a:r>
          </a:p>
        </p:txBody>
      </p:sp>
    </p:spTree>
    <p:extLst>
      <p:ext uri="{BB962C8B-B14F-4D97-AF65-F5344CB8AC3E}">
        <p14:creationId xmlns:p14="http://schemas.microsoft.com/office/powerpoint/2010/main" val="1969605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F984B-AC12-181A-2124-AF489F9706BE}"/>
              </a:ext>
            </a:extLst>
          </p:cNvPr>
          <p:cNvSpPr>
            <a:spLocks noGrp="1"/>
          </p:cNvSpPr>
          <p:nvPr>
            <p:ph type="title"/>
          </p:nvPr>
        </p:nvSpPr>
        <p:spPr/>
        <p:txBody>
          <a:bodyPr/>
          <a:lstStyle/>
          <a:p>
            <a:r>
              <a:rPr lang="en-US" dirty="0"/>
              <a:t>Tuning</a:t>
            </a:r>
          </a:p>
        </p:txBody>
      </p:sp>
      <p:sp>
        <p:nvSpPr>
          <p:cNvPr id="3" name="Content Placeholder 2">
            <a:extLst>
              <a:ext uri="{FF2B5EF4-FFF2-40B4-BE49-F238E27FC236}">
                <a16:creationId xmlns:a16="http://schemas.microsoft.com/office/drawing/2014/main" id="{959433D1-0970-AF29-3A53-2E381E52A4B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05716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AF62F-13D4-5F70-6A6B-7EA82945DD0E}"/>
              </a:ext>
            </a:extLst>
          </p:cNvPr>
          <p:cNvSpPr>
            <a:spLocks noGrp="1"/>
          </p:cNvSpPr>
          <p:nvPr>
            <p:ph type="title"/>
          </p:nvPr>
        </p:nvSpPr>
        <p:spPr/>
        <p:txBody>
          <a:bodyPr/>
          <a:lstStyle/>
          <a:p>
            <a:r>
              <a:rPr lang="en-US" dirty="0" err="1"/>
              <a:t>Keras</a:t>
            </a:r>
            <a:r>
              <a:rPr lang="en-US" dirty="0"/>
              <a:t> Tuner</a:t>
            </a:r>
          </a:p>
        </p:txBody>
      </p:sp>
      <p:sp>
        <p:nvSpPr>
          <p:cNvPr id="3" name="Content Placeholder 2">
            <a:extLst>
              <a:ext uri="{FF2B5EF4-FFF2-40B4-BE49-F238E27FC236}">
                <a16:creationId xmlns:a16="http://schemas.microsoft.com/office/drawing/2014/main" id="{DB863BFD-AC18-50A8-538C-8A2D68189B87}"/>
              </a:ext>
            </a:extLst>
          </p:cNvPr>
          <p:cNvSpPr>
            <a:spLocks noGrp="1"/>
          </p:cNvSpPr>
          <p:nvPr>
            <p:ph idx="1"/>
          </p:nvPr>
        </p:nvSpPr>
        <p:spPr>
          <a:xfrm>
            <a:off x="1451579" y="2015732"/>
            <a:ext cx="9603275" cy="4037749"/>
          </a:xfrm>
        </p:spPr>
        <p:txBody>
          <a:bodyPr/>
          <a:lstStyle/>
          <a:p>
            <a:r>
              <a:rPr lang="en-US" dirty="0" err="1"/>
              <a:t>Keras</a:t>
            </a:r>
            <a:r>
              <a:rPr lang="en-US" dirty="0"/>
              <a:t> Tuner is a framework for tuning optimal neural networks. </a:t>
            </a:r>
          </a:p>
          <a:p>
            <a:r>
              <a:rPr lang="en-US" dirty="0" err="1"/>
              <a:t>Analagous-ish</a:t>
            </a:r>
            <a:r>
              <a:rPr lang="en-US" dirty="0"/>
              <a:t> to a grid search in </a:t>
            </a:r>
            <a:r>
              <a:rPr lang="en-US" dirty="0" err="1"/>
              <a:t>sklearn</a:t>
            </a:r>
            <a:r>
              <a:rPr lang="en-US" dirty="0"/>
              <a:t>. </a:t>
            </a:r>
          </a:p>
          <a:p>
            <a:r>
              <a:rPr lang="en-US" dirty="0"/>
              <a:t>We can setup a search for the optimal hyperparameters and structure of a model:</a:t>
            </a:r>
          </a:p>
          <a:p>
            <a:pPr lvl="1"/>
            <a:r>
              <a:rPr lang="en-US" dirty="0"/>
              <a:t>Hyperparameters like the activation function or optimizer. </a:t>
            </a:r>
          </a:p>
          <a:p>
            <a:pPr lvl="1"/>
            <a:r>
              <a:rPr lang="en-US" dirty="0"/>
              <a:t>Structure like number of neurons, number of layers, or optional layers (e.g. dropout). </a:t>
            </a:r>
          </a:p>
          <a:p>
            <a:r>
              <a:rPr lang="en-US" dirty="0"/>
              <a:t>The idea is the same as a grid search optimization. </a:t>
            </a:r>
          </a:p>
          <a:p>
            <a:endParaRPr lang="en-US" dirty="0"/>
          </a:p>
        </p:txBody>
      </p:sp>
    </p:spTree>
    <p:extLst>
      <p:ext uri="{BB962C8B-B14F-4D97-AF65-F5344CB8AC3E}">
        <p14:creationId xmlns:p14="http://schemas.microsoft.com/office/powerpoint/2010/main" val="33659693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C622F-29A3-0C1A-7841-632D1EFA7F86}"/>
              </a:ext>
            </a:extLst>
          </p:cNvPr>
          <p:cNvSpPr>
            <a:spLocks noGrp="1"/>
          </p:cNvSpPr>
          <p:nvPr>
            <p:ph type="title"/>
          </p:nvPr>
        </p:nvSpPr>
        <p:spPr/>
        <p:txBody>
          <a:bodyPr/>
          <a:lstStyle/>
          <a:p>
            <a:r>
              <a:rPr lang="en-US" dirty="0" err="1"/>
              <a:t>Keras</a:t>
            </a:r>
            <a:r>
              <a:rPr lang="en-US" dirty="0"/>
              <a:t> Tuner Tools</a:t>
            </a:r>
          </a:p>
        </p:txBody>
      </p:sp>
      <p:sp>
        <p:nvSpPr>
          <p:cNvPr id="3" name="Content Placeholder 2">
            <a:extLst>
              <a:ext uri="{FF2B5EF4-FFF2-40B4-BE49-F238E27FC236}">
                <a16:creationId xmlns:a16="http://schemas.microsoft.com/office/drawing/2014/main" id="{DB78DD2A-38F5-911A-9721-0984AFCEFBFC}"/>
              </a:ext>
            </a:extLst>
          </p:cNvPr>
          <p:cNvSpPr>
            <a:spLocks noGrp="1"/>
          </p:cNvSpPr>
          <p:nvPr>
            <p:ph idx="1"/>
          </p:nvPr>
        </p:nvSpPr>
        <p:spPr>
          <a:xfrm>
            <a:off x="1451579" y="2015732"/>
            <a:ext cx="9603275" cy="4140519"/>
          </a:xfrm>
        </p:spPr>
        <p:txBody>
          <a:bodyPr/>
          <a:lstStyle/>
          <a:p>
            <a:r>
              <a:rPr lang="en-US" dirty="0"/>
              <a:t>The </a:t>
            </a:r>
            <a:r>
              <a:rPr lang="en-US" dirty="0" err="1"/>
              <a:t>Keras</a:t>
            </a:r>
            <a:r>
              <a:rPr lang="en-US" dirty="0"/>
              <a:t> tuner process is a little more involved than a </a:t>
            </a:r>
            <a:r>
              <a:rPr lang="en-US" dirty="0" err="1"/>
              <a:t>gridsearch</a:t>
            </a:r>
            <a:r>
              <a:rPr lang="en-US" dirty="0"/>
              <a:t>. </a:t>
            </a:r>
          </a:p>
          <a:p>
            <a:r>
              <a:rPr lang="en-US" dirty="0"/>
              <a:t>Model builder function:</a:t>
            </a:r>
          </a:p>
          <a:p>
            <a:pPr lvl="1"/>
            <a:r>
              <a:rPr lang="en-US" dirty="0"/>
              <a:t>We create a model building function that returns a compiled model. </a:t>
            </a:r>
          </a:p>
          <a:p>
            <a:pPr lvl="1"/>
            <a:r>
              <a:rPr lang="en-US" dirty="0"/>
              <a:t>This function has options built into it to create different models. </a:t>
            </a:r>
          </a:p>
          <a:p>
            <a:r>
              <a:rPr lang="en-US" dirty="0"/>
              <a:t>HP objects:</a:t>
            </a:r>
          </a:p>
          <a:p>
            <a:pPr lvl="1"/>
            <a:r>
              <a:rPr lang="en-US" dirty="0"/>
              <a:t>The tuner is based on a family of “hp” objects. </a:t>
            </a:r>
          </a:p>
          <a:p>
            <a:pPr lvl="1"/>
            <a:r>
              <a:rPr lang="en-US" dirty="0"/>
              <a:t>These function like a grid-searched value – we specify the type of choice and the options. </a:t>
            </a:r>
          </a:p>
          <a:p>
            <a:pPr lvl="1"/>
            <a:r>
              <a:rPr lang="en-US" dirty="0"/>
              <a:t>The object automatically changes options when we run a search. </a:t>
            </a:r>
          </a:p>
        </p:txBody>
      </p:sp>
    </p:spTree>
    <p:extLst>
      <p:ext uri="{BB962C8B-B14F-4D97-AF65-F5344CB8AC3E}">
        <p14:creationId xmlns:p14="http://schemas.microsoft.com/office/powerpoint/2010/main" val="1402910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CFB73-AF87-1671-12FC-595F9FB673EF}"/>
              </a:ext>
            </a:extLst>
          </p:cNvPr>
          <p:cNvSpPr>
            <a:spLocks noGrp="1"/>
          </p:cNvSpPr>
          <p:nvPr>
            <p:ph type="title"/>
          </p:nvPr>
        </p:nvSpPr>
        <p:spPr/>
        <p:txBody>
          <a:bodyPr/>
          <a:lstStyle/>
          <a:p>
            <a:r>
              <a:rPr lang="en-US" dirty="0" err="1"/>
              <a:t>Hypermodel</a:t>
            </a:r>
            <a:endParaRPr lang="en-US" dirty="0"/>
          </a:p>
        </p:txBody>
      </p:sp>
      <p:sp>
        <p:nvSpPr>
          <p:cNvPr id="3" name="Content Placeholder 2">
            <a:extLst>
              <a:ext uri="{FF2B5EF4-FFF2-40B4-BE49-F238E27FC236}">
                <a16:creationId xmlns:a16="http://schemas.microsoft.com/office/drawing/2014/main" id="{D3612644-88EB-1B00-FE75-8AD97DCDCD35}"/>
              </a:ext>
            </a:extLst>
          </p:cNvPr>
          <p:cNvSpPr>
            <a:spLocks noGrp="1"/>
          </p:cNvSpPr>
          <p:nvPr>
            <p:ph idx="1"/>
          </p:nvPr>
        </p:nvSpPr>
        <p:spPr>
          <a:xfrm>
            <a:off x="50800" y="1853752"/>
            <a:ext cx="5755640" cy="4227395"/>
          </a:xfrm>
        </p:spPr>
        <p:txBody>
          <a:bodyPr>
            <a:normAutofit/>
          </a:bodyPr>
          <a:lstStyle/>
          <a:p>
            <a:r>
              <a:rPr lang="en-US" dirty="0"/>
              <a:t>The building function is a </a:t>
            </a:r>
            <a:r>
              <a:rPr lang="en-US" dirty="0" err="1"/>
              <a:t>hypermodel</a:t>
            </a:r>
            <a:r>
              <a:rPr lang="en-US" dirty="0"/>
              <a:t>. </a:t>
            </a:r>
          </a:p>
          <a:p>
            <a:r>
              <a:rPr lang="en-US" dirty="0"/>
              <a:t>The </a:t>
            </a:r>
            <a:r>
              <a:rPr lang="en-US" dirty="0" err="1"/>
              <a:t>hp.STUFF</a:t>
            </a:r>
            <a:r>
              <a:rPr lang="en-US" dirty="0"/>
              <a:t> items will automatically swap values when the search is done, and the function will return different models. </a:t>
            </a:r>
          </a:p>
          <a:p>
            <a:r>
              <a:rPr lang="en-US" dirty="0"/>
              <a:t>This one will try:</a:t>
            </a:r>
          </a:p>
          <a:p>
            <a:pPr lvl="1"/>
            <a:r>
              <a:rPr lang="en-US" dirty="0"/>
              <a:t>Different # of neurons in the two layers. </a:t>
            </a:r>
          </a:p>
          <a:p>
            <a:pPr lvl="1"/>
            <a:r>
              <a:rPr lang="en-US" dirty="0"/>
              <a:t>Different learning rates. </a:t>
            </a:r>
          </a:p>
          <a:p>
            <a:r>
              <a:rPr lang="en-US" dirty="0"/>
              <a:t>Anything that returns a model will work. </a:t>
            </a:r>
          </a:p>
          <a:p>
            <a:pPr lvl="1"/>
            <a:r>
              <a:rPr lang="en-US" dirty="0"/>
              <a:t>Adding varying layers (in workbook). </a:t>
            </a:r>
          </a:p>
          <a:p>
            <a:pPr lvl="1"/>
            <a:r>
              <a:rPr lang="en-US" dirty="0"/>
              <a:t>Complex conditions – e.g. really wide vs. really deep. </a:t>
            </a:r>
          </a:p>
        </p:txBody>
      </p:sp>
      <p:pic>
        <p:nvPicPr>
          <p:cNvPr id="4" name="Picture 3">
            <a:extLst>
              <a:ext uri="{FF2B5EF4-FFF2-40B4-BE49-F238E27FC236}">
                <a16:creationId xmlns:a16="http://schemas.microsoft.com/office/drawing/2014/main" id="{D9BE997D-4DD0-CE81-B325-3B71418915F9}"/>
              </a:ext>
            </a:extLst>
          </p:cNvPr>
          <p:cNvPicPr>
            <a:picLocks noChangeAspect="1"/>
          </p:cNvPicPr>
          <p:nvPr/>
        </p:nvPicPr>
        <p:blipFill rotWithShape="1">
          <a:blip r:embed="rId2"/>
          <a:srcRect r="37369"/>
          <a:stretch/>
        </p:blipFill>
        <p:spPr>
          <a:xfrm>
            <a:off x="5806439" y="1853753"/>
            <a:ext cx="6390508" cy="4065415"/>
          </a:xfrm>
          <a:prstGeom prst="rect">
            <a:avLst/>
          </a:prstGeom>
        </p:spPr>
      </p:pic>
    </p:spTree>
    <p:extLst>
      <p:ext uri="{BB962C8B-B14F-4D97-AF65-F5344CB8AC3E}">
        <p14:creationId xmlns:p14="http://schemas.microsoft.com/office/powerpoint/2010/main" val="184968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A934E-691E-C88A-D9A7-3CEF7391D4C0}"/>
              </a:ext>
            </a:extLst>
          </p:cNvPr>
          <p:cNvSpPr>
            <a:spLocks noGrp="1"/>
          </p:cNvSpPr>
          <p:nvPr>
            <p:ph type="title"/>
          </p:nvPr>
        </p:nvSpPr>
        <p:spPr/>
        <p:txBody>
          <a:bodyPr/>
          <a:lstStyle/>
          <a:p>
            <a:r>
              <a:rPr lang="en-US" dirty="0"/>
              <a:t>Managing Training</a:t>
            </a:r>
          </a:p>
        </p:txBody>
      </p:sp>
      <p:sp>
        <p:nvSpPr>
          <p:cNvPr id="3" name="Content Placeholder 2">
            <a:extLst>
              <a:ext uri="{FF2B5EF4-FFF2-40B4-BE49-F238E27FC236}">
                <a16:creationId xmlns:a16="http://schemas.microsoft.com/office/drawing/2014/main" id="{0ABA4FA8-1C25-E5D8-BF75-18B5D5B8792E}"/>
              </a:ext>
            </a:extLst>
          </p:cNvPr>
          <p:cNvSpPr>
            <a:spLocks noGrp="1"/>
          </p:cNvSpPr>
          <p:nvPr>
            <p:ph idx="1"/>
          </p:nvPr>
        </p:nvSpPr>
        <p:spPr>
          <a:xfrm>
            <a:off x="1451579" y="1943100"/>
            <a:ext cx="9603275" cy="4110381"/>
          </a:xfrm>
        </p:spPr>
        <p:txBody>
          <a:bodyPr/>
          <a:lstStyle/>
          <a:p>
            <a:r>
              <a:rPr lang="en-US" dirty="0"/>
              <a:t>Training neural network models can take a long time and involve lots of resources. </a:t>
            </a:r>
          </a:p>
          <a:p>
            <a:pPr lvl="1"/>
            <a:r>
              <a:rPr lang="en-US" dirty="0"/>
              <a:t>Large models (GPT scale) can train for weeks on tens of thousands of GPUs. </a:t>
            </a:r>
          </a:p>
          <a:p>
            <a:r>
              <a:rPr lang="en-US" dirty="0"/>
              <a:t>One person probably doesn’t want to sit there and make sure it runs. </a:t>
            </a:r>
          </a:p>
          <a:p>
            <a:r>
              <a:rPr lang="en-US" dirty="0"/>
              <a:t>If someone pulls the plug, we don’t want to start over. </a:t>
            </a:r>
          </a:p>
          <a:p>
            <a:r>
              <a:rPr lang="en-US" dirty="0"/>
              <a:t>There are remote monitoring tools to help:</a:t>
            </a:r>
          </a:p>
          <a:p>
            <a:pPr lvl="1"/>
            <a:r>
              <a:rPr lang="en-US" dirty="0"/>
              <a:t>”Real” model training will happen on servers/clusters elsewhere. </a:t>
            </a:r>
          </a:p>
          <a:p>
            <a:pPr lvl="1"/>
            <a:r>
              <a:rPr lang="en-US" dirty="0"/>
              <a:t>We can interact through a web page instead of the computer itself. </a:t>
            </a:r>
          </a:p>
          <a:p>
            <a:pPr lvl="1"/>
            <a:r>
              <a:rPr lang="en-US" dirty="0"/>
              <a:t>We can start training, leave it be, and monitor it via a webpage. </a:t>
            </a:r>
          </a:p>
        </p:txBody>
      </p:sp>
    </p:spTree>
    <p:extLst>
      <p:ext uri="{BB962C8B-B14F-4D97-AF65-F5344CB8AC3E}">
        <p14:creationId xmlns:p14="http://schemas.microsoft.com/office/powerpoint/2010/main" val="18566398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3E155-2EB9-47AA-0808-62ED5B4B0732}"/>
              </a:ext>
            </a:extLst>
          </p:cNvPr>
          <p:cNvSpPr>
            <a:spLocks noGrp="1"/>
          </p:cNvSpPr>
          <p:nvPr>
            <p:ph type="title"/>
          </p:nvPr>
        </p:nvSpPr>
        <p:spPr/>
        <p:txBody>
          <a:bodyPr/>
          <a:lstStyle/>
          <a:p>
            <a:r>
              <a:rPr lang="en-US" dirty="0"/>
              <a:t>Running a Search</a:t>
            </a:r>
          </a:p>
        </p:txBody>
      </p:sp>
      <p:sp>
        <p:nvSpPr>
          <p:cNvPr id="3" name="Content Placeholder 2">
            <a:extLst>
              <a:ext uri="{FF2B5EF4-FFF2-40B4-BE49-F238E27FC236}">
                <a16:creationId xmlns:a16="http://schemas.microsoft.com/office/drawing/2014/main" id="{01996EF5-FB64-F820-06FB-3CACE25D28AC}"/>
              </a:ext>
            </a:extLst>
          </p:cNvPr>
          <p:cNvSpPr>
            <a:spLocks noGrp="1"/>
          </p:cNvSpPr>
          <p:nvPr>
            <p:ph idx="1"/>
          </p:nvPr>
        </p:nvSpPr>
        <p:spPr>
          <a:xfrm>
            <a:off x="167525" y="2015732"/>
            <a:ext cx="6673025" cy="3991368"/>
          </a:xfrm>
        </p:spPr>
        <p:txBody>
          <a:bodyPr/>
          <a:lstStyle/>
          <a:p>
            <a:r>
              <a:rPr lang="en-US" dirty="0"/>
              <a:t>To find the best model configuration we define a “tuner”. </a:t>
            </a:r>
          </a:p>
          <a:p>
            <a:pPr lvl="1"/>
            <a:r>
              <a:rPr lang="en-US" dirty="0"/>
              <a:t>This is similar to a </a:t>
            </a:r>
            <a:r>
              <a:rPr lang="en-US" dirty="0" err="1"/>
              <a:t>gridsearch</a:t>
            </a:r>
            <a:r>
              <a:rPr lang="en-US" dirty="0"/>
              <a:t> object. </a:t>
            </a:r>
          </a:p>
          <a:p>
            <a:pPr lvl="1"/>
            <a:r>
              <a:rPr lang="en-US" dirty="0"/>
              <a:t>We set the tuner to have a </a:t>
            </a:r>
            <a:r>
              <a:rPr lang="en-US" dirty="0" err="1"/>
              <a:t>hypermodel</a:t>
            </a:r>
            <a:r>
              <a:rPr lang="en-US" dirty="0"/>
              <a:t>, along with options. </a:t>
            </a:r>
          </a:p>
          <a:p>
            <a:r>
              <a:rPr lang="en-US" dirty="0"/>
              <a:t>We replace “fit” with “search” and then get the results. </a:t>
            </a:r>
          </a:p>
          <a:p>
            <a:r>
              <a:rPr lang="en-US" dirty="0"/>
              <a:t>We have different search options:</a:t>
            </a:r>
          </a:p>
          <a:p>
            <a:pPr lvl="1"/>
            <a:r>
              <a:rPr lang="en-US" dirty="0"/>
              <a:t>Random – randomly pick a set of HP options for each model. </a:t>
            </a:r>
          </a:p>
          <a:p>
            <a:pPr lvl="1"/>
            <a:r>
              <a:rPr lang="en-US" dirty="0"/>
              <a:t>Bayesian – “smart” targeting of best combinations. </a:t>
            </a:r>
          </a:p>
          <a:p>
            <a:pPr lvl="1"/>
            <a:r>
              <a:rPr lang="en-US" dirty="0"/>
              <a:t>Hyperband – uses early stopping to identify the best HPs. </a:t>
            </a:r>
          </a:p>
          <a:p>
            <a:r>
              <a:rPr lang="en-US" dirty="0"/>
              <a:t>Works like a grid search with a cool output. </a:t>
            </a:r>
          </a:p>
        </p:txBody>
      </p:sp>
      <p:pic>
        <p:nvPicPr>
          <p:cNvPr id="4" name="Picture 3">
            <a:extLst>
              <a:ext uri="{FF2B5EF4-FFF2-40B4-BE49-F238E27FC236}">
                <a16:creationId xmlns:a16="http://schemas.microsoft.com/office/drawing/2014/main" id="{3BCD4592-BF4A-EC72-EF0C-A27BCBEBA8E4}"/>
              </a:ext>
            </a:extLst>
          </p:cNvPr>
          <p:cNvPicPr>
            <a:picLocks noChangeAspect="1"/>
          </p:cNvPicPr>
          <p:nvPr/>
        </p:nvPicPr>
        <p:blipFill>
          <a:blip r:embed="rId2"/>
          <a:stretch>
            <a:fillRect/>
          </a:stretch>
        </p:blipFill>
        <p:spPr>
          <a:xfrm>
            <a:off x="6770624" y="2419350"/>
            <a:ext cx="5484876" cy="2864626"/>
          </a:xfrm>
          <a:prstGeom prst="rect">
            <a:avLst/>
          </a:prstGeom>
        </p:spPr>
      </p:pic>
      <p:pic>
        <p:nvPicPr>
          <p:cNvPr id="5" name="Picture 4">
            <a:extLst>
              <a:ext uri="{FF2B5EF4-FFF2-40B4-BE49-F238E27FC236}">
                <a16:creationId xmlns:a16="http://schemas.microsoft.com/office/drawing/2014/main" id="{45EDB94A-BBC7-1046-1673-29B608BA32A6}"/>
              </a:ext>
            </a:extLst>
          </p:cNvPr>
          <p:cNvPicPr>
            <a:picLocks noChangeAspect="1"/>
          </p:cNvPicPr>
          <p:nvPr/>
        </p:nvPicPr>
        <p:blipFill>
          <a:blip r:embed="rId3"/>
          <a:stretch>
            <a:fillRect/>
          </a:stretch>
        </p:blipFill>
        <p:spPr>
          <a:xfrm>
            <a:off x="8127230" y="599916"/>
            <a:ext cx="3435944" cy="1415816"/>
          </a:xfrm>
          <a:prstGeom prst="rect">
            <a:avLst/>
          </a:prstGeom>
        </p:spPr>
      </p:pic>
    </p:spTree>
    <p:extLst>
      <p:ext uri="{BB962C8B-B14F-4D97-AF65-F5344CB8AC3E}">
        <p14:creationId xmlns:p14="http://schemas.microsoft.com/office/powerpoint/2010/main" val="27408381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58C41-CE2F-5DD4-2FA5-AED6BC3F8B7D}"/>
              </a:ext>
            </a:extLst>
          </p:cNvPr>
          <p:cNvSpPr>
            <a:spLocks noGrp="1"/>
          </p:cNvSpPr>
          <p:nvPr>
            <p:ph type="title"/>
          </p:nvPr>
        </p:nvSpPr>
        <p:spPr/>
        <p:txBody>
          <a:bodyPr/>
          <a:lstStyle/>
          <a:p>
            <a:r>
              <a:rPr lang="en-US" dirty="0"/>
              <a:t>Making a Winner</a:t>
            </a:r>
          </a:p>
        </p:txBody>
      </p:sp>
      <p:sp>
        <p:nvSpPr>
          <p:cNvPr id="3" name="Content Placeholder 2">
            <a:extLst>
              <a:ext uri="{FF2B5EF4-FFF2-40B4-BE49-F238E27FC236}">
                <a16:creationId xmlns:a16="http://schemas.microsoft.com/office/drawing/2014/main" id="{FD4E2DB0-4C6D-8F34-75B6-ECF8A2B7B158}"/>
              </a:ext>
            </a:extLst>
          </p:cNvPr>
          <p:cNvSpPr>
            <a:spLocks noGrp="1"/>
          </p:cNvSpPr>
          <p:nvPr>
            <p:ph idx="1"/>
          </p:nvPr>
        </p:nvSpPr>
        <p:spPr>
          <a:xfrm>
            <a:off x="1451579" y="1936750"/>
            <a:ext cx="9603275" cy="4044950"/>
          </a:xfrm>
        </p:spPr>
        <p:txBody>
          <a:bodyPr/>
          <a:lstStyle/>
          <a:p>
            <a:r>
              <a:rPr lang="en-US" dirty="0"/>
              <a:t>After searching is done, we generally want to train a new model with:</a:t>
            </a:r>
          </a:p>
          <a:p>
            <a:pPr lvl="1"/>
            <a:r>
              <a:rPr lang="en-US" dirty="0"/>
              <a:t>All the data. </a:t>
            </a:r>
          </a:p>
          <a:p>
            <a:pPr lvl="1"/>
            <a:r>
              <a:rPr lang="en-US" dirty="0"/>
              <a:t>The optimal options that we just found. </a:t>
            </a:r>
          </a:p>
          <a:p>
            <a:r>
              <a:rPr lang="en-US" dirty="0"/>
              <a:t>The search process can take forever if the search space is too large. </a:t>
            </a:r>
          </a:p>
          <a:p>
            <a:pPr lvl="1"/>
            <a:r>
              <a:rPr lang="en-US" dirty="0"/>
              <a:t>We want to narrow the options prior to starting. </a:t>
            </a:r>
          </a:p>
          <a:p>
            <a:pPr lvl="1"/>
            <a:r>
              <a:rPr lang="en-US" dirty="0"/>
              <a:t>The Bayesian or Hyperband options will help a more efficient search. </a:t>
            </a:r>
          </a:p>
          <a:p>
            <a:pPr lvl="1"/>
            <a:r>
              <a:rPr lang="en-US" dirty="0"/>
              <a:t>We can still incorporate early stopping in the search. </a:t>
            </a:r>
          </a:p>
        </p:txBody>
      </p:sp>
    </p:spTree>
    <p:extLst>
      <p:ext uri="{BB962C8B-B14F-4D97-AF65-F5344CB8AC3E}">
        <p14:creationId xmlns:p14="http://schemas.microsoft.com/office/powerpoint/2010/main" val="18013703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0659E-035E-BC24-DDB8-2B8FC0D0A3F8}"/>
              </a:ext>
            </a:extLst>
          </p:cNvPr>
          <p:cNvSpPr>
            <a:spLocks noGrp="1"/>
          </p:cNvSpPr>
          <p:nvPr>
            <p:ph type="title"/>
          </p:nvPr>
        </p:nvSpPr>
        <p:spPr/>
        <p:txBody>
          <a:bodyPr/>
          <a:lstStyle/>
          <a:p>
            <a:r>
              <a:rPr lang="en-US" dirty="0"/>
              <a:t>Logging</a:t>
            </a:r>
          </a:p>
        </p:txBody>
      </p:sp>
      <p:sp>
        <p:nvSpPr>
          <p:cNvPr id="3" name="Content Placeholder 2">
            <a:extLst>
              <a:ext uri="{FF2B5EF4-FFF2-40B4-BE49-F238E27FC236}">
                <a16:creationId xmlns:a16="http://schemas.microsoft.com/office/drawing/2014/main" id="{9BB3E0F0-266F-2D5A-B5F6-21546F3B18E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797219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E3C8D-19BE-7F5D-2D50-71CE671B5F60}"/>
              </a:ext>
            </a:extLst>
          </p:cNvPr>
          <p:cNvSpPr>
            <a:spLocks noGrp="1"/>
          </p:cNvSpPr>
          <p:nvPr>
            <p:ph type="title"/>
          </p:nvPr>
        </p:nvSpPr>
        <p:spPr/>
        <p:txBody>
          <a:bodyPr/>
          <a:lstStyle/>
          <a:p>
            <a:r>
              <a:rPr lang="en-US" dirty="0"/>
              <a:t>Checkpoints</a:t>
            </a:r>
          </a:p>
        </p:txBody>
      </p:sp>
      <p:sp>
        <p:nvSpPr>
          <p:cNvPr id="3" name="Content Placeholder 2">
            <a:extLst>
              <a:ext uri="{FF2B5EF4-FFF2-40B4-BE49-F238E27FC236}">
                <a16:creationId xmlns:a16="http://schemas.microsoft.com/office/drawing/2014/main" id="{3E9F943D-AF6B-A272-F9D7-C16162A7BCFC}"/>
              </a:ext>
            </a:extLst>
          </p:cNvPr>
          <p:cNvSpPr>
            <a:spLocks noGrp="1"/>
          </p:cNvSpPr>
          <p:nvPr>
            <p:ph idx="1"/>
          </p:nvPr>
        </p:nvSpPr>
        <p:spPr>
          <a:xfrm>
            <a:off x="1451579" y="1853754"/>
            <a:ext cx="9603275" cy="4273996"/>
          </a:xfrm>
        </p:spPr>
        <p:txBody>
          <a:bodyPr/>
          <a:lstStyle/>
          <a:p>
            <a:r>
              <a:rPr lang="en-US" dirty="0"/>
              <a:t>Another thing we can do with long training processes is to set checkpoints. </a:t>
            </a:r>
          </a:p>
          <a:p>
            <a:r>
              <a:rPr lang="en-US" dirty="0"/>
              <a:t>Checkpoints record the weights at specified points. </a:t>
            </a:r>
          </a:p>
          <a:p>
            <a:pPr lvl="1"/>
            <a:r>
              <a:rPr lang="en-US" dirty="0"/>
              <a:t>Usually as a callback each epoch. </a:t>
            </a:r>
          </a:p>
          <a:p>
            <a:pPr lvl="1"/>
            <a:r>
              <a:rPr lang="en-US" dirty="0"/>
              <a:t>Write the weights only if the current performance is the best we’ve seen. </a:t>
            </a:r>
          </a:p>
          <a:p>
            <a:r>
              <a:rPr lang="en-US" dirty="0"/>
              <a:t>We can load the saved weights and pickup training there. </a:t>
            </a:r>
          </a:p>
          <a:p>
            <a:r>
              <a:rPr lang="en-US" dirty="0"/>
              <a:t>If the process is interrupted, we don’t loose everything. </a:t>
            </a:r>
          </a:p>
          <a:p>
            <a:pPr lvl="1"/>
            <a:r>
              <a:rPr lang="en-US" dirty="0"/>
              <a:t>Note – on </a:t>
            </a:r>
            <a:r>
              <a:rPr lang="en-US" dirty="0" err="1"/>
              <a:t>colab</a:t>
            </a:r>
            <a:r>
              <a:rPr lang="en-US" dirty="0"/>
              <a:t> the environment is temporary, lasting data would be written elsewhere. </a:t>
            </a:r>
          </a:p>
          <a:p>
            <a:pPr lvl="1"/>
            <a:r>
              <a:rPr lang="en-US" dirty="0"/>
              <a:t>It will be fine for trying it now, but what you write won’t be permanent for eternity. </a:t>
            </a:r>
          </a:p>
          <a:p>
            <a:pPr lvl="1"/>
            <a:r>
              <a:rPr lang="en-US" dirty="0"/>
              <a:t>Google drive is an option, accessing it can be slightly annoying, we won’t do this. </a:t>
            </a:r>
          </a:p>
          <a:p>
            <a:pPr lvl="1"/>
            <a:r>
              <a:rPr lang="en-US" dirty="0"/>
              <a:t>On your machine, they’d be as permanent as anything. </a:t>
            </a:r>
          </a:p>
        </p:txBody>
      </p:sp>
    </p:spTree>
    <p:extLst>
      <p:ext uri="{BB962C8B-B14F-4D97-AF65-F5344CB8AC3E}">
        <p14:creationId xmlns:p14="http://schemas.microsoft.com/office/powerpoint/2010/main" val="17372411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7EF35-D6BE-B159-4D8B-3DB5DD185AC9}"/>
              </a:ext>
            </a:extLst>
          </p:cNvPr>
          <p:cNvSpPr>
            <a:spLocks noGrp="1"/>
          </p:cNvSpPr>
          <p:nvPr>
            <p:ph type="title"/>
          </p:nvPr>
        </p:nvSpPr>
        <p:spPr/>
        <p:txBody>
          <a:bodyPr/>
          <a:lstStyle/>
          <a:p>
            <a:r>
              <a:rPr lang="en-US" dirty="0"/>
              <a:t>Writing and Reading Checkpoints</a:t>
            </a:r>
          </a:p>
        </p:txBody>
      </p:sp>
      <p:sp>
        <p:nvSpPr>
          <p:cNvPr id="3" name="Content Placeholder 2">
            <a:extLst>
              <a:ext uri="{FF2B5EF4-FFF2-40B4-BE49-F238E27FC236}">
                <a16:creationId xmlns:a16="http://schemas.microsoft.com/office/drawing/2014/main" id="{71176F5B-5AD1-6756-3A79-B9A4D32C1AD2}"/>
              </a:ext>
            </a:extLst>
          </p:cNvPr>
          <p:cNvSpPr>
            <a:spLocks noGrp="1"/>
          </p:cNvSpPr>
          <p:nvPr>
            <p:ph idx="1"/>
          </p:nvPr>
        </p:nvSpPr>
        <p:spPr>
          <a:xfrm>
            <a:off x="1451579" y="1853754"/>
            <a:ext cx="9603275" cy="4199727"/>
          </a:xfrm>
        </p:spPr>
        <p:txBody>
          <a:bodyPr/>
          <a:lstStyle/>
          <a:p>
            <a:r>
              <a:rPr lang="en-US" dirty="0"/>
              <a:t>We looked at saving models previously. </a:t>
            </a:r>
          </a:p>
          <a:p>
            <a:pPr lvl="1"/>
            <a:r>
              <a:rPr lang="en-US" dirty="0"/>
              <a:t>Saving weights can be far (orders of magnitude) smaller than saving a model. </a:t>
            </a:r>
          </a:p>
          <a:p>
            <a:r>
              <a:rPr lang="en-US" dirty="0"/>
              <a:t>To restore a model from weights we have to:</a:t>
            </a:r>
          </a:p>
          <a:p>
            <a:pPr lvl="1"/>
            <a:r>
              <a:rPr lang="en-US" dirty="0"/>
              <a:t>Create a model with the same structure – layers and # of neurons. </a:t>
            </a:r>
          </a:p>
          <a:p>
            <a:pPr lvl="1"/>
            <a:r>
              <a:rPr lang="en-US" dirty="0"/>
              <a:t>Load the weights into that model. </a:t>
            </a:r>
          </a:p>
          <a:p>
            <a:r>
              <a:rPr lang="en-US" dirty="0"/>
              <a:t>Things like the optimizer settings are not kept. </a:t>
            </a:r>
          </a:p>
          <a:p>
            <a:r>
              <a:rPr lang="en-US" dirty="0"/>
              <a:t>We can use this to predict, or we can train more starting with current weights. </a:t>
            </a:r>
          </a:p>
          <a:p>
            <a:pPr lvl="1"/>
            <a:r>
              <a:rPr lang="en-US" dirty="0"/>
              <a:t>The new training process already has better-than-starting weights. </a:t>
            </a:r>
          </a:p>
          <a:p>
            <a:pPr lvl="1"/>
            <a:r>
              <a:rPr lang="en-US" dirty="0"/>
              <a:t>We should progress from roughly the last epoch (with some variation). </a:t>
            </a:r>
          </a:p>
        </p:txBody>
      </p:sp>
    </p:spTree>
    <p:extLst>
      <p:ext uri="{BB962C8B-B14F-4D97-AF65-F5344CB8AC3E}">
        <p14:creationId xmlns:p14="http://schemas.microsoft.com/office/powerpoint/2010/main" val="38875815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FCA61-57D1-5107-0BEB-E890429DC97F}"/>
              </a:ext>
            </a:extLst>
          </p:cNvPr>
          <p:cNvSpPr>
            <a:spLocks noGrp="1"/>
          </p:cNvSpPr>
          <p:nvPr>
            <p:ph type="title"/>
          </p:nvPr>
        </p:nvSpPr>
        <p:spPr/>
        <p:txBody>
          <a:bodyPr/>
          <a:lstStyle/>
          <a:p>
            <a:r>
              <a:rPr lang="en-US" dirty="0"/>
              <a:t>Tuning CNN Models</a:t>
            </a:r>
          </a:p>
        </p:txBody>
      </p:sp>
      <p:sp>
        <p:nvSpPr>
          <p:cNvPr id="3" name="Content Placeholder 2">
            <a:extLst>
              <a:ext uri="{FF2B5EF4-FFF2-40B4-BE49-F238E27FC236}">
                <a16:creationId xmlns:a16="http://schemas.microsoft.com/office/drawing/2014/main" id="{921DFD62-8ECC-C3E6-270D-94CAC43DC50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841451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31A49-2E84-B06F-134C-AA48635AA69F}"/>
              </a:ext>
            </a:extLst>
          </p:cNvPr>
          <p:cNvSpPr>
            <a:spLocks noGrp="1"/>
          </p:cNvSpPr>
          <p:nvPr>
            <p:ph type="title"/>
          </p:nvPr>
        </p:nvSpPr>
        <p:spPr>
          <a:xfrm>
            <a:off x="3536156" y="804519"/>
            <a:ext cx="7518698" cy="1049235"/>
          </a:xfrm>
        </p:spPr>
        <p:txBody>
          <a:bodyPr/>
          <a:lstStyle/>
          <a:p>
            <a:r>
              <a:rPr lang="en-US" dirty="0"/>
              <a:t>CNN Structure Notes</a:t>
            </a:r>
          </a:p>
        </p:txBody>
      </p:sp>
      <p:sp>
        <p:nvSpPr>
          <p:cNvPr id="3" name="Content Placeholder 2">
            <a:extLst>
              <a:ext uri="{FF2B5EF4-FFF2-40B4-BE49-F238E27FC236}">
                <a16:creationId xmlns:a16="http://schemas.microsoft.com/office/drawing/2014/main" id="{2C55B87C-54A9-133A-8A8E-A2FC38E9A08F}"/>
              </a:ext>
            </a:extLst>
          </p:cNvPr>
          <p:cNvSpPr>
            <a:spLocks noGrp="1"/>
          </p:cNvSpPr>
          <p:nvPr>
            <p:ph idx="1"/>
          </p:nvPr>
        </p:nvSpPr>
        <p:spPr>
          <a:xfrm>
            <a:off x="3536156" y="1853754"/>
            <a:ext cx="8655843" cy="4199727"/>
          </a:xfrm>
        </p:spPr>
        <p:txBody>
          <a:bodyPr>
            <a:normAutofit/>
          </a:bodyPr>
          <a:lstStyle/>
          <a:p>
            <a:r>
              <a:rPr lang="en-US" sz="2400" dirty="0"/>
              <a:t>In general, the number of filters increases as we add layers. </a:t>
            </a:r>
          </a:p>
          <a:p>
            <a:pPr lvl="1"/>
            <a:r>
              <a:rPr lang="en-US" sz="2000" dirty="0"/>
              <a:t>The initial layers start with a higher definition (width vs. height). </a:t>
            </a:r>
          </a:p>
          <a:p>
            <a:pPr lvl="1"/>
            <a:r>
              <a:rPr lang="en-US" sz="2000" dirty="0"/>
              <a:t>Lower layers have a lower definition, due to the pooling layers. </a:t>
            </a:r>
          </a:p>
          <a:p>
            <a:pPr lvl="1"/>
            <a:r>
              <a:rPr lang="en-US" sz="2000" dirty="0"/>
              <a:t>The number of filters typically increases to continue capturing information through layers. </a:t>
            </a:r>
          </a:p>
          <a:p>
            <a:pPr lvl="1"/>
            <a:r>
              <a:rPr lang="en-US" sz="2000" dirty="0"/>
              <a:t>(Roughly, not literally) each layer ‘breaks’ a high-definition image into more lower definition images. </a:t>
            </a:r>
          </a:p>
        </p:txBody>
      </p:sp>
      <p:pic>
        <p:nvPicPr>
          <p:cNvPr id="1026" name="Picture 2" descr="The Architecture and Implementation of VGG-16 | by Vaibhav Khandelwal |  Towards AI">
            <a:extLst>
              <a:ext uri="{FF2B5EF4-FFF2-40B4-BE49-F238E27FC236}">
                <a16:creationId xmlns:a16="http://schemas.microsoft.com/office/drawing/2014/main" id="{8BAECBA9-8B36-9EF2-95D5-15F0B9A1498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4924"/>
          <a:stretch/>
        </p:blipFill>
        <p:spPr bwMode="auto">
          <a:xfrm rot="5400000">
            <a:off x="-1660921" y="1660925"/>
            <a:ext cx="6858000" cy="3536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05009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26CC7-C8AB-AB20-43F9-989E9B6645DE}"/>
              </a:ext>
            </a:extLst>
          </p:cNvPr>
          <p:cNvSpPr>
            <a:spLocks noGrp="1"/>
          </p:cNvSpPr>
          <p:nvPr>
            <p:ph type="title"/>
          </p:nvPr>
        </p:nvSpPr>
        <p:spPr/>
        <p:txBody>
          <a:bodyPr/>
          <a:lstStyle/>
          <a:p>
            <a:r>
              <a:rPr lang="en-US" dirty="0"/>
              <a:t>Complex Image Models</a:t>
            </a:r>
          </a:p>
        </p:txBody>
      </p:sp>
      <p:sp>
        <p:nvSpPr>
          <p:cNvPr id="3" name="Content Placeholder 2">
            <a:extLst>
              <a:ext uri="{FF2B5EF4-FFF2-40B4-BE49-F238E27FC236}">
                <a16:creationId xmlns:a16="http://schemas.microsoft.com/office/drawing/2014/main" id="{553A7D31-0454-3EE8-1F1A-E92820DF6094}"/>
              </a:ext>
            </a:extLst>
          </p:cNvPr>
          <p:cNvSpPr>
            <a:spLocks noGrp="1"/>
          </p:cNvSpPr>
          <p:nvPr>
            <p:ph idx="1"/>
          </p:nvPr>
        </p:nvSpPr>
        <p:spPr>
          <a:xfrm>
            <a:off x="925033" y="1935077"/>
            <a:ext cx="10738883" cy="4118404"/>
          </a:xfrm>
        </p:spPr>
        <p:txBody>
          <a:bodyPr>
            <a:normAutofit lnSpcReduction="10000"/>
          </a:bodyPr>
          <a:lstStyle/>
          <a:p>
            <a:r>
              <a:rPr lang="en-US" dirty="0"/>
              <a:t>More advanced image recognition models can have more complex architectures. </a:t>
            </a:r>
          </a:p>
          <a:p>
            <a:r>
              <a:rPr lang="en-US" dirty="0"/>
              <a:t>Some are built to allow ‘skipping’ of layers, like the </a:t>
            </a:r>
            <a:r>
              <a:rPr lang="en-US" dirty="0" err="1"/>
              <a:t>ResNet</a:t>
            </a:r>
            <a:r>
              <a:rPr lang="en-US" dirty="0"/>
              <a:t> ones. </a:t>
            </a:r>
          </a:p>
          <a:p>
            <a:pPr lvl="1"/>
            <a:r>
              <a:rPr lang="en-US" dirty="0"/>
              <a:t>Data can be passed around some layers. </a:t>
            </a:r>
          </a:p>
          <a:p>
            <a:pPr lvl="1"/>
            <a:r>
              <a:rPr lang="en-US" dirty="0"/>
              <a:t>Allows the model to learn which ‘level’ of representation matters, and use that. </a:t>
            </a:r>
          </a:p>
          <a:p>
            <a:pPr lvl="1"/>
            <a:r>
              <a:rPr lang="en-US" dirty="0"/>
              <a:t>I.e. if a representation at some Conv level is good, it can be passed forward directly. </a:t>
            </a:r>
          </a:p>
          <a:p>
            <a:r>
              <a:rPr lang="en-US" dirty="0"/>
              <a:t>Other models also employ the other techniques in more ways. </a:t>
            </a:r>
          </a:p>
          <a:p>
            <a:pPr lvl="1"/>
            <a:r>
              <a:rPr lang="en-US" dirty="0"/>
              <a:t>E.g. different strides, padding, or pooling. These can be more useful as these models can better blend what the less common options find, with what the more common ones do. </a:t>
            </a:r>
          </a:p>
          <a:p>
            <a:r>
              <a:rPr lang="en-US" dirty="0"/>
              <a:t>Good, complex models are slow to train, and are generally based on extensions of what has worked previously. Catching up to large image/language/</a:t>
            </a:r>
            <a:r>
              <a:rPr lang="en-US" dirty="0" err="1"/>
              <a:t>etc</a:t>
            </a:r>
            <a:r>
              <a:rPr lang="en-US" dirty="0"/>
              <a:t>… models is near impossible. </a:t>
            </a:r>
          </a:p>
          <a:p>
            <a:pPr lvl="1"/>
            <a:endParaRPr lang="en-US" dirty="0"/>
          </a:p>
        </p:txBody>
      </p:sp>
      <p:pic>
        <p:nvPicPr>
          <p:cNvPr id="3074" name="Picture 2" descr="The structure of ResNet 50 model [19], distributed under a CC BY-SA 4.0...  | Download Scientific Diagram">
            <a:extLst>
              <a:ext uri="{FF2B5EF4-FFF2-40B4-BE49-F238E27FC236}">
                <a16:creationId xmlns:a16="http://schemas.microsoft.com/office/drawing/2014/main" id="{B0C96311-8D81-260C-8883-885D5903E5F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095" r="67245" b="58321"/>
          <a:stretch/>
        </p:blipFill>
        <p:spPr bwMode="auto">
          <a:xfrm>
            <a:off x="8814391" y="1"/>
            <a:ext cx="3377609" cy="1935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52493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D9AA8-35AB-1C61-33E1-DB5D991DDA2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F046BB4-54FB-FFC1-A376-BF76A65168DD}"/>
              </a:ext>
            </a:extLst>
          </p:cNvPr>
          <p:cNvSpPr>
            <a:spLocks noGrp="1"/>
          </p:cNvSpPr>
          <p:nvPr>
            <p:ph idx="1"/>
          </p:nvPr>
        </p:nvSpPr>
        <p:spPr/>
        <p:txBody>
          <a:bodyPr/>
          <a:lstStyle/>
          <a:p>
            <a:endParaRPr lang="en-US"/>
          </a:p>
        </p:txBody>
      </p:sp>
      <p:pic>
        <p:nvPicPr>
          <p:cNvPr id="2052" name="Picture 4" descr="Resnet Architecture Explained. In their 2015 publication “Deep… | by  Siddhesh Bangar | Medium">
            <a:extLst>
              <a:ext uri="{FF2B5EF4-FFF2-40B4-BE49-F238E27FC236}">
                <a16:creationId xmlns:a16="http://schemas.microsoft.com/office/drawing/2014/main" id="{7010A723-D65D-F4A5-E90D-3D06FA39ADA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359" b="5641"/>
          <a:stretch/>
        </p:blipFill>
        <p:spPr bwMode="auto">
          <a:xfrm>
            <a:off x="535793" y="18440"/>
            <a:ext cx="11102410" cy="6839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22845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7E75C-4A5B-12F5-E196-A49CFB103CCE}"/>
              </a:ext>
            </a:extLst>
          </p:cNvPr>
          <p:cNvSpPr>
            <a:spLocks noGrp="1"/>
          </p:cNvSpPr>
          <p:nvPr>
            <p:ph type="title"/>
          </p:nvPr>
        </p:nvSpPr>
        <p:spPr/>
        <p:txBody>
          <a:bodyPr/>
          <a:lstStyle/>
          <a:p>
            <a:r>
              <a:rPr lang="en-US" dirty="0"/>
              <a:t>How and Why?</a:t>
            </a:r>
          </a:p>
        </p:txBody>
      </p:sp>
      <p:sp>
        <p:nvSpPr>
          <p:cNvPr id="3" name="Content Placeholder 2">
            <a:extLst>
              <a:ext uri="{FF2B5EF4-FFF2-40B4-BE49-F238E27FC236}">
                <a16:creationId xmlns:a16="http://schemas.microsoft.com/office/drawing/2014/main" id="{2C895E43-E369-5D09-3974-177328EA1041}"/>
              </a:ext>
            </a:extLst>
          </p:cNvPr>
          <p:cNvSpPr>
            <a:spLocks noGrp="1"/>
          </p:cNvSpPr>
          <p:nvPr>
            <p:ph idx="1"/>
          </p:nvPr>
        </p:nvSpPr>
        <p:spPr>
          <a:xfrm>
            <a:off x="1137146" y="1853754"/>
            <a:ext cx="10431077" cy="4199727"/>
          </a:xfrm>
        </p:spPr>
        <p:txBody>
          <a:bodyPr/>
          <a:lstStyle/>
          <a:p>
            <a:r>
              <a:rPr lang="en-US" dirty="0"/>
              <a:t>This mitigates vanishing/exploding gradients if the model is quite deep. </a:t>
            </a:r>
          </a:p>
          <a:p>
            <a:r>
              <a:rPr lang="en-US" dirty="0"/>
              <a:t>The concept of “holding some data from earlier, and combining it with new” is seen elsewhere.</a:t>
            </a:r>
          </a:p>
          <a:p>
            <a:pPr lvl="1"/>
            <a:r>
              <a:rPr lang="en-US" dirty="0"/>
              <a:t>RNN networks, that are the basis of NN time series and text models use it. </a:t>
            </a:r>
          </a:p>
          <a:p>
            <a:pPr lvl="1"/>
            <a:r>
              <a:rPr lang="en-US" dirty="0"/>
              <a:t>Transformer models like </a:t>
            </a:r>
            <a:r>
              <a:rPr lang="en-US" dirty="0" err="1"/>
              <a:t>ChatGPT</a:t>
            </a:r>
            <a:r>
              <a:rPr lang="en-US" dirty="0"/>
              <a:t> </a:t>
            </a:r>
            <a:r>
              <a:rPr lang="en-US" dirty="0" err="1"/>
              <a:t>et.al</a:t>
            </a:r>
            <a:r>
              <a:rPr lang="en-US" dirty="0"/>
              <a:t>. also do it, but differently. </a:t>
            </a:r>
          </a:p>
          <a:p>
            <a:pPr lvl="1"/>
            <a:r>
              <a:rPr lang="en-US" dirty="0"/>
              <a:t>Attempts to keep what matters as data is processed, and selectively drop what doesn’t. </a:t>
            </a:r>
          </a:p>
          <a:p>
            <a:pPr lvl="1"/>
            <a:r>
              <a:rPr lang="en-US" dirty="0"/>
              <a:t>‘What matters’ doesn’t necessarily happen only after the last layer, it can be uncovered at multiple points in the network. If the model finds something useful, it is ideal to just hand onto that data. </a:t>
            </a:r>
          </a:p>
        </p:txBody>
      </p:sp>
    </p:spTree>
    <p:extLst>
      <p:ext uri="{BB962C8B-B14F-4D97-AF65-F5344CB8AC3E}">
        <p14:creationId xmlns:p14="http://schemas.microsoft.com/office/powerpoint/2010/main" val="3339894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46C38-685E-DCE4-45FD-E0F8E907BA1B}"/>
              </a:ext>
            </a:extLst>
          </p:cNvPr>
          <p:cNvSpPr>
            <a:spLocks noGrp="1"/>
          </p:cNvSpPr>
          <p:nvPr>
            <p:ph type="title"/>
          </p:nvPr>
        </p:nvSpPr>
        <p:spPr/>
        <p:txBody>
          <a:bodyPr/>
          <a:lstStyle/>
          <a:p>
            <a:r>
              <a:rPr lang="en-US" dirty="0"/>
              <a:t>Generators</a:t>
            </a:r>
          </a:p>
        </p:txBody>
      </p:sp>
      <p:sp>
        <p:nvSpPr>
          <p:cNvPr id="3" name="Content Placeholder 2">
            <a:extLst>
              <a:ext uri="{FF2B5EF4-FFF2-40B4-BE49-F238E27FC236}">
                <a16:creationId xmlns:a16="http://schemas.microsoft.com/office/drawing/2014/main" id="{2147A0C9-1A2E-7BAB-CF06-F4D9639B071C}"/>
              </a:ext>
            </a:extLst>
          </p:cNvPr>
          <p:cNvSpPr>
            <a:spLocks noGrp="1"/>
          </p:cNvSpPr>
          <p:nvPr>
            <p:ph idx="1"/>
          </p:nvPr>
        </p:nvSpPr>
        <p:spPr>
          <a:xfrm>
            <a:off x="1451579" y="1853754"/>
            <a:ext cx="9603275" cy="4199727"/>
          </a:xfrm>
        </p:spPr>
        <p:txBody>
          <a:bodyPr/>
          <a:lstStyle/>
          <a:p>
            <a:r>
              <a:rPr lang="en-US" dirty="0"/>
              <a:t>What happens if the size of the data is larger than memory?</a:t>
            </a:r>
          </a:p>
          <a:p>
            <a:r>
              <a:rPr lang="en-US" dirty="0"/>
              <a:t>Generators are another variety of datasets that we can use. </a:t>
            </a:r>
          </a:p>
          <a:p>
            <a:r>
              <a:rPr lang="en-US" dirty="0"/>
              <a:t>Generators “generate” data when demanded, automatically. </a:t>
            </a:r>
          </a:p>
          <a:p>
            <a:r>
              <a:rPr lang="en-US" dirty="0"/>
              <a:t>The easiest way to understand them is reading from disk:</a:t>
            </a:r>
          </a:p>
          <a:p>
            <a:pPr lvl="1"/>
            <a:r>
              <a:rPr lang="en-US" dirty="0"/>
              <a:t>We pass the generator instead of the data itself to a function. </a:t>
            </a:r>
          </a:p>
          <a:p>
            <a:pPr lvl="1"/>
            <a:r>
              <a:rPr lang="en-US" dirty="0"/>
              <a:t>Every time data is needed, the generator reads some part off of the hard drive and provides it. </a:t>
            </a:r>
          </a:p>
          <a:p>
            <a:r>
              <a:rPr lang="en-US" dirty="0"/>
              <a:t>To the model/fit, the generator is just the data. To the system, it only demands the resources needed for that ‘bit’ of work to happen. </a:t>
            </a:r>
          </a:p>
        </p:txBody>
      </p:sp>
    </p:spTree>
    <p:extLst>
      <p:ext uri="{BB962C8B-B14F-4D97-AF65-F5344CB8AC3E}">
        <p14:creationId xmlns:p14="http://schemas.microsoft.com/office/powerpoint/2010/main" val="16772946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398CF-2976-2497-81B4-C130B4AE99E8}"/>
              </a:ext>
            </a:extLst>
          </p:cNvPr>
          <p:cNvSpPr>
            <a:spLocks noGrp="1"/>
          </p:cNvSpPr>
          <p:nvPr>
            <p:ph type="title"/>
          </p:nvPr>
        </p:nvSpPr>
        <p:spPr/>
        <p:txBody>
          <a:bodyPr/>
          <a:lstStyle/>
          <a:p>
            <a:r>
              <a:rPr lang="en-US" dirty="0"/>
              <a:t>Transfer Learning</a:t>
            </a:r>
          </a:p>
        </p:txBody>
      </p:sp>
      <p:sp>
        <p:nvSpPr>
          <p:cNvPr id="3" name="Content Placeholder 2">
            <a:extLst>
              <a:ext uri="{FF2B5EF4-FFF2-40B4-BE49-F238E27FC236}">
                <a16:creationId xmlns:a16="http://schemas.microsoft.com/office/drawing/2014/main" id="{A12B77E9-B335-1903-4C00-03173D4C4FDA}"/>
              </a:ext>
            </a:extLst>
          </p:cNvPr>
          <p:cNvSpPr>
            <a:spLocks noGrp="1"/>
          </p:cNvSpPr>
          <p:nvPr>
            <p:ph idx="1"/>
          </p:nvPr>
        </p:nvSpPr>
        <p:spPr/>
        <p:txBody>
          <a:bodyPr/>
          <a:lstStyle/>
          <a:p>
            <a:endParaRPr lang="en-US"/>
          </a:p>
        </p:txBody>
      </p:sp>
      <p:pic>
        <p:nvPicPr>
          <p:cNvPr id="1026" name="Picture 2" descr="Transfer Learning: A Beginner's Guide | DataCamp">
            <a:extLst>
              <a:ext uri="{FF2B5EF4-FFF2-40B4-BE49-F238E27FC236}">
                <a16:creationId xmlns:a16="http://schemas.microsoft.com/office/drawing/2014/main" id="{8B334D74-A7E0-29DA-CD4B-061F0196B5B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852"/>
          <a:stretch/>
        </p:blipFill>
        <p:spPr bwMode="auto">
          <a:xfrm>
            <a:off x="1456880" y="1853754"/>
            <a:ext cx="9727096" cy="4639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08211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FCF85-16AD-A055-694B-371DFCE0AE11}"/>
              </a:ext>
            </a:extLst>
          </p:cNvPr>
          <p:cNvSpPr>
            <a:spLocks noGrp="1"/>
          </p:cNvSpPr>
          <p:nvPr>
            <p:ph type="title"/>
          </p:nvPr>
        </p:nvSpPr>
        <p:spPr/>
        <p:txBody>
          <a:bodyPr/>
          <a:lstStyle/>
          <a:p>
            <a:r>
              <a:rPr lang="en-US" dirty="0"/>
              <a:t>Changing a Model</a:t>
            </a:r>
          </a:p>
        </p:txBody>
      </p:sp>
      <p:sp>
        <p:nvSpPr>
          <p:cNvPr id="3" name="Content Placeholder 2">
            <a:extLst>
              <a:ext uri="{FF2B5EF4-FFF2-40B4-BE49-F238E27FC236}">
                <a16:creationId xmlns:a16="http://schemas.microsoft.com/office/drawing/2014/main" id="{8B286E80-5DC4-A4CF-DBBE-9485A6DB3C87}"/>
              </a:ext>
            </a:extLst>
          </p:cNvPr>
          <p:cNvSpPr>
            <a:spLocks noGrp="1"/>
          </p:cNvSpPr>
          <p:nvPr>
            <p:ph idx="1"/>
          </p:nvPr>
        </p:nvSpPr>
        <p:spPr>
          <a:xfrm>
            <a:off x="1451579" y="2015732"/>
            <a:ext cx="9603275" cy="4037749"/>
          </a:xfrm>
        </p:spPr>
        <p:txBody>
          <a:bodyPr/>
          <a:lstStyle/>
          <a:p>
            <a:r>
              <a:rPr lang="en-US" dirty="0"/>
              <a:t>We’ll look at this more later, but we can change/repurpose a model. </a:t>
            </a:r>
          </a:p>
          <a:p>
            <a:r>
              <a:rPr lang="en-US" dirty="0"/>
              <a:t>The CNN parts do feature extraction. </a:t>
            </a:r>
          </a:p>
          <a:p>
            <a:pPr lvl="1"/>
            <a:r>
              <a:rPr lang="en-US" dirty="0"/>
              <a:t>I.e. the output of the CNN layers is a set of features that ‘describes’ the image. </a:t>
            </a:r>
          </a:p>
          <a:p>
            <a:r>
              <a:rPr lang="en-US" dirty="0"/>
              <a:t>The dense part does the classification. </a:t>
            </a:r>
          </a:p>
          <a:p>
            <a:pPr lvl="1"/>
            <a:r>
              <a:rPr lang="en-US" dirty="0"/>
              <a:t>I.e. the dense layers take in those features and make a prediction. </a:t>
            </a:r>
          </a:p>
          <a:p>
            <a:r>
              <a:rPr lang="en-US" dirty="0"/>
              <a:t>What if we…. Kept the smart, trained, vision stuff, and fed it into our own classifier?</a:t>
            </a:r>
          </a:p>
          <a:p>
            <a:pPr lvl="1"/>
            <a:r>
              <a:rPr lang="en-US" dirty="0"/>
              <a:t>This is called transfer learning, and it is common, especially now with large models. </a:t>
            </a:r>
          </a:p>
          <a:p>
            <a:pPr lvl="1"/>
            <a:r>
              <a:rPr lang="en-US" dirty="0"/>
              <a:t>We can use the CNN part trained on massive data, and use what it “sees” in our model. </a:t>
            </a:r>
          </a:p>
        </p:txBody>
      </p:sp>
    </p:spTree>
    <p:extLst>
      <p:ext uri="{BB962C8B-B14F-4D97-AF65-F5344CB8AC3E}">
        <p14:creationId xmlns:p14="http://schemas.microsoft.com/office/powerpoint/2010/main" val="5522778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0E24F-5F9C-4DD5-EB08-9BD9BE86AC34}"/>
              </a:ext>
            </a:extLst>
          </p:cNvPr>
          <p:cNvSpPr>
            <a:spLocks noGrp="1"/>
          </p:cNvSpPr>
          <p:nvPr>
            <p:ph type="title"/>
          </p:nvPr>
        </p:nvSpPr>
        <p:spPr/>
        <p:txBody>
          <a:bodyPr/>
          <a:lstStyle/>
          <a:p>
            <a:r>
              <a:rPr lang="en-US" dirty="0"/>
              <a:t>Intro to Transfers</a:t>
            </a:r>
          </a:p>
        </p:txBody>
      </p:sp>
      <p:sp>
        <p:nvSpPr>
          <p:cNvPr id="3" name="Content Placeholder 2">
            <a:extLst>
              <a:ext uri="{FF2B5EF4-FFF2-40B4-BE49-F238E27FC236}">
                <a16:creationId xmlns:a16="http://schemas.microsoft.com/office/drawing/2014/main" id="{717A2FB0-021D-5E0E-2D4D-AA3A9A80B023}"/>
              </a:ext>
            </a:extLst>
          </p:cNvPr>
          <p:cNvSpPr>
            <a:spLocks noGrp="1"/>
          </p:cNvSpPr>
          <p:nvPr>
            <p:ph idx="1"/>
          </p:nvPr>
        </p:nvSpPr>
        <p:spPr>
          <a:xfrm>
            <a:off x="1451579" y="1853754"/>
            <a:ext cx="9603275" cy="4199727"/>
          </a:xfrm>
        </p:spPr>
        <p:txBody>
          <a:bodyPr/>
          <a:lstStyle/>
          <a:p>
            <a:r>
              <a:rPr lang="en-US" dirty="0"/>
              <a:t>Neural networks have some pronounced strengths and weaknesses. </a:t>
            </a:r>
          </a:p>
          <a:p>
            <a:pPr lvl="1"/>
            <a:r>
              <a:rPr lang="en-US" dirty="0"/>
              <a:t>Long time to train, big data needs, slow trial time…</a:t>
            </a:r>
          </a:p>
          <a:p>
            <a:pPr lvl="1"/>
            <a:r>
              <a:rPr lang="en-US" dirty="0"/>
              <a:t>Very accurate, good with unstructured data, adaptable…</a:t>
            </a:r>
          </a:p>
          <a:p>
            <a:r>
              <a:rPr lang="en-US" dirty="0"/>
              <a:t>Many neural network applications (image recognition, NLP stuff) have similar parts.</a:t>
            </a:r>
          </a:p>
          <a:p>
            <a:pPr lvl="1"/>
            <a:r>
              <a:rPr lang="en-US" dirty="0"/>
              <a:t>Seeing edges in an image is the same no matter what that image is. </a:t>
            </a:r>
          </a:p>
          <a:p>
            <a:r>
              <a:rPr lang="en-US" dirty="0"/>
              <a:t>We can split the model to use the convolutional part and add our own end:</a:t>
            </a:r>
          </a:p>
          <a:p>
            <a:pPr lvl="1"/>
            <a:r>
              <a:rPr lang="en-US" dirty="0"/>
              <a:t>The convolutional layers are trained on massive data, they extract image features from images. </a:t>
            </a:r>
          </a:p>
          <a:p>
            <a:pPr lvl="1"/>
            <a:r>
              <a:rPr lang="en-US" dirty="0"/>
              <a:t>The classifier makes classifications from those features, we add our own. </a:t>
            </a:r>
          </a:p>
          <a:p>
            <a:r>
              <a:rPr lang="en-US" dirty="0"/>
              <a:t>Transfer learning allows us to repurpose the power of pretrained models. </a:t>
            </a:r>
          </a:p>
        </p:txBody>
      </p:sp>
    </p:spTree>
    <p:extLst>
      <p:ext uri="{BB962C8B-B14F-4D97-AF65-F5344CB8AC3E}">
        <p14:creationId xmlns:p14="http://schemas.microsoft.com/office/powerpoint/2010/main" val="26948759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5F710-A97B-B996-CEED-9E222F1D61E6}"/>
              </a:ext>
            </a:extLst>
          </p:cNvPr>
          <p:cNvSpPr>
            <a:spLocks noGrp="1"/>
          </p:cNvSpPr>
          <p:nvPr>
            <p:ph type="title"/>
          </p:nvPr>
        </p:nvSpPr>
        <p:spPr/>
        <p:txBody>
          <a:bodyPr/>
          <a:lstStyle/>
          <a:p>
            <a:r>
              <a:rPr lang="en-US" dirty="0"/>
              <a:t>Loading External Models</a:t>
            </a:r>
          </a:p>
        </p:txBody>
      </p:sp>
      <p:sp>
        <p:nvSpPr>
          <p:cNvPr id="3" name="Content Placeholder 2">
            <a:extLst>
              <a:ext uri="{FF2B5EF4-FFF2-40B4-BE49-F238E27FC236}">
                <a16:creationId xmlns:a16="http://schemas.microsoft.com/office/drawing/2014/main" id="{6A0A19C3-544C-34E9-2777-9C4B4B9ED547}"/>
              </a:ext>
            </a:extLst>
          </p:cNvPr>
          <p:cNvSpPr>
            <a:spLocks noGrp="1"/>
          </p:cNvSpPr>
          <p:nvPr>
            <p:ph idx="1"/>
          </p:nvPr>
        </p:nvSpPr>
        <p:spPr>
          <a:xfrm>
            <a:off x="1451579" y="1853754"/>
            <a:ext cx="9603275" cy="4199727"/>
          </a:xfrm>
        </p:spPr>
        <p:txBody>
          <a:bodyPr>
            <a:normAutofit lnSpcReduction="10000"/>
          </a:bodyPr>
          <a:lstStyle/>
          <a:p>
            <a:r>
              <a:rPr lang="en-US" dirty="0"/>
              <a:t>Similar to how we can load weights from previous sessions, we can load entire models. </a:t>
            </a:r>
          </a:p>
          <a:p>
            <a:r>
              <a:rPr lang="en-US" dirty="0"/>
              <a:t>Many models that were trained on huge datasets are available to us. </a:t>
            </a:r>
          </a:p>
          <a:p>
            <a:pPr lvl="1"/>
            <a:r>
              <a:rPr lang="en-US" dirty="0"/>
              <a:t>Image models are most prevalent for this. </a:t>
            </a:r>
          </a:p>
          <a:p>
            <a:r>
              <a:rPr lang="en-US" dirty="0"/>
              <a:t>Ultimately, we can take pretrained models and tailor them to our use. </a:t>
            </a:r>
          </a:p>
          <a:p>
            <a:pPr lvl="1"/>
            <a:r>
              <a:rPr lang="en-US" dirty="0"/>
              <a:t>A process called transfer learning. </a:t>
            </a:r>
          </a:p>
          <a:p>
            <a:r>
              <a:rPr lang="en-US" dirty="0"/>
              <a:t>The initial bits of a CNN (the convolutional part) are fairly generic. </a:t>
            </a:r>
          </a:p>
          <a:p>
            <a:pPr lvl="1"/>
            <a:r>
              <a:rPr lang="en-US" dirty="0"/>
              <a:t>Extracting useful parts of an image – edges, contrast, shapes, </a:t>
            </a:r>
            <a:r>
              <a:rPr lang="en-US" dirty="0" err="1"/>
              <a:t>etc</a:t>
            </a:r>
            <a:r>
              <a:rPr lang="en-US" dirty="0"/>
              <a:t>… </a:t>
            </a:r>
          </a:p>
          <a:p>
            <a:r>
              <a:rPr lang="en-US" dirty="0"/>
              <a:t>The final bits of a CNN (the dense classifying part) is unique. </a:t>
            </a:r>
          </a:p>
          <a:p>
            <a:pPr lvl="1"/>
            <a:r>
              <a:rPr lang="en-US" dirty="0"/>
              <a:t>Given these features the conv. model found, assign a label prediction for class.  </a:t>
            </a:r>
          </a:p>
          <a:p>
            <a:r>
              <a:rPr lang="en-US" dirty="0"/>
              <a:t>Transfer learning combines the two parts! </a:t>
            </a:r>
          </a:p>
        </p:txBody>
      </p:sp>
    </p:spTree>
    <p:extLst>
      <p:ext uri="{BB962C8B-B14F-4D97-AF65-F5344CB8AC3E}">
        <p14:creationId xmlns:p14="http://schemas.microsoft.com/office/powerpoint/2010/main" val="36758380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BDE77-DB18-5A02-5E36-D1F6E4A81262}"/>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1D18290B-A5E4-C116-7BC1-C3D486B8EE3B}"/>
              </a:ext>
            </a:extLst>
          </p:cNvPr>
          <p:cNvSpPr>
            <a:spLocks noGrp="1"/>
          </p:cNvSpPr>
          <p:nvPr>
            <p:ph idx="1"/>
          </p:nvPr>
        </p:nvSpPr>
        <p:spPr/>
        <p:txBody>
          <a:bodyPr/>
          <a:lstStyle/>
          <a:p>
            <a:endParaRPr lang="en-US"/>
          </a:p>
        </p:txBody>
      </p:sp>
      <p:pic>
        <p:nvPicPr>
          <p:cNvPr id="2052" name="Picture 4" descr="What is Transfer Learning? - A Simple Introduction. - Idiot Developer">
            <a:extLst>
              <a:ext uri="{FF2B5EF4-FFF2-40B4-BE49-F238E27FC236}">
                <a16:creationId xmlns:a16="http://schemas.microsoft.com/office/drawing/2014/main" id="{ABC03CCA-6509-5692-04B3-8CEEA6BED4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7514" y="0"/>
            <a:ext cx="937140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56887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96493-4396-45E2-A17D-9DDEB44F5BFE}"/>
              </a:ext>
            </a:extLst>
          </p:cNvPr>
          <p:cNvSpPr>
            <a:spLocks noGrp="1"/>
          </p:cNvSpPr>
          <p:nvPr>
            <p:ph type="title"/>
          </p:nvPr>
        </p:nvSpPr>
        <p:spPr/>
        <p:txBody>
          <a:bodyPr/>
          <a:lstStyle/>
          <a:p>
            <a:r>
              <a:rPr lang="en-US" dirty="0"/>
              <a:t>Using outside Models</a:t>
            </a:r>
          </a:p>
        </p:txBody>
      </p:sp>
      <p:sp>
        <p:nvSpPr>
          <p:cNvPr id="3" name="Content Placeholder 2">
            <a:extLst>
              <a:ext uri="{FF2B5EF4-FFF2-40B4-BE49-F238E27FC236}">
                <a16:creationId xmlns:a16="http://schemas.microsoft.com/office/drawing/2014/main" id="{035A5739-7917-C0AE-BCFB-19808406EFF7}"/>
              </a:ext>
            </a:extLst>
          </p:cNvPr>
          <p:cNvSpPr>
            <a:spLocks noGrp="1"/>
          </p:cNvSpPr>
          <p:nvPr>
            <p:ph idx="1"/>
          </p:nvPr>
        </p:nvSpPr>
        <p:spPr>
          <a:xfrm>
            <a:off x="777834" y="1853754"/>
            <a:ext cx="10468097" cy="4248596"/>
          </a:xfrm>
        </p:spPr>
        <p:txBody>
          <a:bodyPr>
            <a:normAutofit lnSpcReduction="10000"/>
          </a:bodyPr>
          <a:lstStyle/>
          <a:p>
            <a:r>
              <a:rPr lang="en-US" dirty="0"/>
              <a:t>“Which products will sell” is a prediction that is highly dependent on the specifics. </a:t>
            </a:r>
          </a:p>
          <a:p>
            <a:r>
              <a:rPr lang="en-US" dirty="0"/>
              <a:t>“What is that object in the picture” has many parts that are shared. </a:t>
            </a:r>
          </a:p>
          <a:p>
            <a:pPr lvl="1"/>
            <a:r>
              <a:rPr lang="en-US" dirty="0"/>
              <a:t>“Seeing” is a very transferable skill that the convolutional layers learn. </a:t>
            </a:r>
          </a:p>
          <a:p>
            <a:r>
              <a:rPr lang="en-US" dirty="0"/>
              <a:t>Breaking images into features that are useful for predicting benefits from data. </a:t>
            </a:r>
          </a:p>
          <a:p>
            <a:pPr lvl="1"/>
            <a:r>
              <a:rPr lang="en-US" dirty="0"/>
              <a:t>A model that was trained on lots of random images is probably better than a custom model trained on a little bit of targeted data (i.e. what we’d have). </a:t>
            </a:r>
          </a:p>
          <a:p>
            <a:r>
              <a:rPr lang="en-US" dirty="0"/>
              <a:t>We can take the “seeing” part and combine it with our specific “classifying” part. </a:t>
            </a:r>
          </a:p>
          <a:p>
            <a:pPr lvl="1"/>
            <a:r>
              <a:rPr lang="en-US" dirty="0"/>
              <a:t>The model learns to see “stuff” on massive datasets, then uses that to predict our data. </a:t>
            </a:r>
          </a:p>
          <a:p>
            <a:r>
              <a:rPr lang="en-US" dirty="0"/>
              <a:t>In most cases, this will probably be better than anything we can do. </a:t>
            </a:r>
          </a:p>
          <a:p>
            <a:pPr lvl="1"/>
            <a:r>
              <a:rPr lang="en-US" dirty="0"/>
              <a:t>Unless you have a huge cloud budget, or lots of GPUs and someone else paying the electric bill. </a:t>
            </a:r>
          </a:p>
        </p:txBody>
      </p:sp>
    </p:spTree>
    <p:extLst>
      <p:ext uri="{BB962C8B-B14F-4D97-AF65-F5344CB8AC3E}">
        <p14:creationId xmlns:p14="http://schemas.microsoft.com/office/powerpoint/2010/main" val="31005903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DF241-7FE5-E8CE-718B-C40AC366CB68}"/>
              </a:ext>
            </a:extLst>
          </p:cNvPr>
          <p:cNvSpPr>
            <a:spLocks noGrp="1"/>
          </p:cNvSpPr>
          <p:nvPr>
            <p:ph type="title"/>
          </p:nvPr>
        </p:nvSpPr>
        <p:spPr/>
        <p:txBody>
          <a:bodyPr/>
          <a:lstStyle/>
          <a:p>
            <a:r>
              <a:rPr lang="en-US" dirty="0"/>
              <a:t>Using Transfer Learning</a:t>
            </a:r>
          </a:p>
        </p:txBody>
      </p:sp>
      <p:sp>
        <p:nvSpPr>
          <p:cNvPr id="3" name="Content Placeholder 2">
            <a:extLst>
              <a:ext uri="{FF2B5EF4-FFF2-40B4-BE49-F238E27FC236}">
                <a16:creationId xmlns:a16="http://schemas.microsoft.com/office/drawing/2014/main" id="{0D9B0448-88AF-3E75-D4AC-11249DE91F0E}"/>
              </a:ext>
            </a:extLst>
          </p:cNvPr>
          <p:cNvSpPr>
            <a:spLocks noGrp="1"/>
          </p:cNvSpPr>
          <p:nvPr>
            <p:ph idx="1"/>
          </p:nvPr>
        </p:nvSpPr>
        <p:spPr>
          <a:xfrm>
            <a:off x="1451579" y="2015732"/>
            <a:ext cx="9603275" cy="4037749"/>
          </a:xfrm>
        </p:spPr>
        <p:txBody>
          <a:bodyPr/>
          <a:lstStyle/>
          <a:p>
            <a:r>
              <a:rPr lang="en-US" dirty="0"/>
              <a:t>We can partially train the Frankenstein model to our new data. </a:t>
            </a:r>
          </a:p>
          <a:p>
            <a:pPr lvl="1"/>
            <a:r>
              <a:rPr lang="en-US" dirty="0"/>
              <a:t>The original convolutional layers are (for now) frozen, their weights are static. </a:t>
            </a:r>
          </a:p>
          <a:p>
            <a:pPr lvl="1"/>
            <a:r>
              <a:rPr lang="en-US" dirty="0"/>
              <a:t>The weights in our new layers get trained to predict our classes from the original model’s features. </a:t>
            </a:r>
          </a:p>
          <a:p>
            <a:r>
              <a:rPr lang="en-US" dirty="0"/>
              <a:t>The end result is ready to predict for us!</a:t>
            </a:r>
          </a:p>
        </p:txBody>
      </p:sp>
    </p:spTree>
    <p:extLst>
      <p:ext uri="{BB962C8B-B14F-4D97-AF65-F5344CB8AC3E}">
        <p14:creationId xmlns:p14="http://schemas.microsoft.com/office/powerpoint/2010/main" val="9175026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D94A0-B474-514D-A7EC-77CA309BC6D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74B6B8C-E7BE-F041-B35F-6950350558FC}"/>
              </a:ext>
            </a:extLst>
          </p:cNvPr>
          <p:cNvSpPr>
            <a:spLocks noGrp="1"/>
          </p:cNvSpPr>
          <p:nvPr>
            <p:ph idx="1"/>
          </p:nvPr>
        </p:nvSpPr>
        <p:spPr>
          <a:xfrm>
            <a:off x="1451579" y="2015732"/>
            <a:ext cx="9603275" cy="3823959"/>
          </a:xfrm>
        </p:spPr>
        <p:txBody>
          <a:bodyPr/>
          <a:lstStyle/>
          <a:p>
            <a:r>
              <a:rPr lang="en-US" dirty="0"/>
              <a:t>Using neural networks often involves larger scale tools, as the problems are larger. </a:t>
            </a:r>
          </a:p>
          <a:p>
            <a:r>
              <a:rPr lang="en-US" dirty="0"/>
              <a:t>Managing resources becomes a more primary concern:</a:t>
            </a:r>
          </a:p>
          <a:p>
            <a:pPr lvl="1"/>
            <a:r>
              <a:rPr lang="en-US" dirty="0"/>
              <a:t>A model can get very accurate, but likely needs time to do so. </a:t>
            </a:r>
          </a:p>
          <a:p>
            <a:pPr lvl="1"/>
            <a:r>
              <a:rPr lang="en-US" dirty="0"/>
              <a:t>Allowing for trials to be automated lets us do way more productive work. </a:t>
            </a:r>
          </a:p>
          <a:p>
            <a:pPr lvl="1"/>
            <a:endParaRPr lang="en-US" dirty="0"/>
          </a:p>
        </p:txBody>
      </p:sp>
    </p:spTree>
    <p:extLst>
      <p:ext uri="{BB962C8B-B14F-4D97-AF65-F5344CB8AC3E}">
        <p14:creationId xmlns:p14="http://schemas.microsoft.com/office/powerpoint/2010/main" val="1495619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B344D-5CF9-E5E9-2912-770AEFD868D5}"/>
              </a:ext>
            </a:extLst>
          </p:cNvPr>
          <p:cNvSpPr>
            <a:spLocks noGrp="1"/>
          </p:cNvSpPr>
          <p:nvPr>
            <p:ph type="title"/>
          </p:nvPr>
        </p:nvSpPr>
        <p:spPr/>
        <p:txBody>
          <a:bodyPr/>
          <a:lstStyle/>
          <a:p>
            <a:r>
              <a:rPr lang="en-US" dirty="0"/>
              <a:t>Generator Madness</a:t>
            </a:r>
          </a:p>
        </p:txBody>
      </p:sp>
      <p:sp>
        <p:nvSpPr>
          <p:cNvPr id="3" name="Content Placeholder 2">
            <a:extLst>
              <a:ext uri="{FF2B5EF4-FFF2-40B4-BE49-F238E27FC236}">
                <a16:creationId xmlns:a16="http://schemas.microsoft.com/office/drawing/2014/main" id="{D2758200-C90C-D300-34C8-3D4304D7D150}"/>
              </a:ext>
            </a:extLst>
          </p:cNvPr>
          <p:cNvSpPr>
            <a:spLocks noGrp="1"/>
          </p:cNvSpPr>
          <p:nvPr>
            <p:ph idx="1"/>
          </p:nvPr>
        </p:nvSpPr>
        <p:spPr>
          <a:xfrm>
            <a:off x="1451579" y="2015732"/>
            <a:ext cx="9603275" cy="4037749"/>
          </a:xfrm>
        </p:spPr>
        <p:txBody>
          <a:bodyPr/>
          <a:lstStyle/>
          <a:p>
            <a:r>
              <a:rPr lang="en-US" dirty="0"/>
              <a:t>Since a generator provides data on-demand, we can add transformations, if needed. </a:t>
            </a:r>
          </a:p>
          <a:p>
            <a:pPr lvl="1"/>
            <a:r>
              <a:rPr lang="en-US" dirty="0"/>
              <a:t>The generator can provide variations of data each time it is asked. </a:t>
            </a:r>
          </a:p>
          <a:p>
            <a:r>
              <a:rPr lang="en-US" dirty="0"/>
              <a:t>Generators can do whatever we define to produce the data. </a:t>
            </a:r>
          </a:p>
          <a:p>
            <a:pPr lvl="1"/>
            <a:r>
              <a:rPr lang="en-US" dirty="0"/>
              <a:t>Usually read from disk. </a:t>
            </a:r>
          </a:p>
          <a:p>
            <a:pPr lvl="1"/>
            <a:r>
              <a:rPr lang="en-US" dirty="0"/>
              <a:t>We can also add some fun stuff…</a:t>
            </a:r>
          </a:p>
          <a:p>
            <a:endParaRPr lang="en-US" dirty="0"/>
          </a:p>
        </p:txBody>
      </p:sp>
    </p:spTree>
    <p:extLst>
      <p:ext uri="{BB962C8B-B14F-4D97-AF65-F5344CB8AC3E}">
        <p14:creationId xmlns:p14="http://schemas.microsoft.com/office/powerpoint/2010/main" val="1825199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Title 1"/>
          <p:cNvSpPr txBox="1">
            <a:spLocks noGrp="1"/>
          </p:cNvSpPr>
          <p:nvPr>
            <p:ph type="title"/>
          </p:nvPr>
        </p:nvSpPr>
        <p:spPr>
          <a:xfrm>
            <a:off x="1451578" y="804519"/>
            <a:ext cx="9603277" cy="1049236"/>
          </a:xfrm>
          <a:prstGeom prst="rect">
            <a:avLst/>
          </a:prstGeom>
        </p:spPr>
        <p:txBody>
          <a:bodyPr/>
          <a:lstStyle/>
          <a:p>
            <a:r>
              <a:t>Data Augmentation</a:t>
            </a:r>
          </a:p>
        </p:txBody>
      </p:sp>
      <p:sp>
        <p:nvSpPr>
          <p:cNvPr id="259" name="Content Placeholder 2"/>
          <p:cNvSpPr txBox="1">
            <a:spLocks noGrp="1"/>
          </p:cNvSpPr>
          <p:nvPr>
            <p:ph type="body" idx="1"/>
          </p:nvPr>
        </p:nvSpPr>
        <p:spPr>
          <a:xfrm>
            <a:off x="1451578" y="1853753"/>
            <a:ext cx="9603277" cy="3612592"/>
          </a:xfrm>
          <a:prstGeom prst="rect">
            <a:avLst/>
          </a:prstGeom>
        </p:spPr>
        <p:txBody>
          <a:bodyPr/>
          <a:lstStyle/>
          <a:p>
            <a:r>
              <a:t>Recall the #1 rule of better predictions – get more data. </a:t>
            </a:r>
          </a:p>
          <a:p>
            <a:r>
              <a:t>Images make it easy to generate more data for training. </a:t>
            </a:r>
          </a:p>
          <a:p>
            <a:pPr marL="685800" lvl="1" indent="-228600">
              <a:spcBef>
                <a:spcPts val="500"/>
              </a:spcBef>
              <a:defRPr sz="1800"/>
            </a:pPr>
            <a:r>
              <a:t>Flip images. </a:t>
            </a:r>
          </a:p>
          <a:p>
            <a:pPr marL="685800" lvl="1" indent="-228600">
              <a:spcBef>
                <a:spcPts val="500"/>
              </a:spcBef>
              <a:defRPr sz="1800"/>
            </a:pPr>
            <a:r>
              <a:t>Shift a window to parts of an image. </a:t>
            </a:r>
          </a:p>
          <a:p>
            <a:r>
              <a:t>Easy to do when constructing a dataset. </a:t>
            </a:r>
          </a:p>
        </p:txBody>
      </p:sp>
      <p:pic>
        <p:nvPicPr>
          <p:cNvPr id="260" name="Picture 4" descr="Picture 4"/>
          <p:cNvPicPr>
            <a:picLocks noChangeAspect="1"/>
          </p:cNvPicPr>
          <p:nvPr/>
        </p:nvPicPr>
        <p:blipFill>
          <a:blip r:embed="rId2"/>
          <a:stretch>
            <a:fillRect/>
          </a:stretch>
        </p:blipFill>
        <p:spPr>
          <a:xfrm>
            <a:off x="3757960" y="4043310"/>
            <a:ext cx="5436806" cy="2756631"/>
          </a:xfrm>
          <a:prstGeom prst="rect">
            <a:avLst/>
          </a:prstGeom>
          <a:ln w="12700">
            <a:miter lim="400000"/>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6397F-5254-F547-A1EC-4EAA2913DAB1}"/>
              </a:ext>
            </a:extLst>
          </p:cNvPr>
          <p:cNvSpPr>
            <a:spLocks noGrp="1"/>
          </p:cNvSpPr>
          <p:nvPr>
            <p:ph type="title"/>
          </p:nvPr>
        </p:nvSpPr>
        <p:spPr/>
        <p:txBody>
          <a:bodyPr/>
          <a:lstStyle/>
          <a:p>
            <a:r>
              <a:rPr lang="en-US" dirty="0"/>
              <a:t>Data Augmentation</a:t>
            </a:r>
          </a:p>
        </p:txBody>
      </p:sp>
      <p:sp>
        <p:nvSpPr>
          <p:cNvPr id="3" name="Content Placeholder 2">
            <a:extLst>
              <a:ext uri="{FF2B5EF4-FFF2-40B4-BE49-F238E27FC236}">
                <a16:creationId xmlns:a16="http://schemas.microsoft.com/office/drawing/2014/main" id="{B2D8E7B3-32A5-384B-853B-3487B7A2AD7D}"/>
              </a:ext>
            </a:extLst>
          </p:cNvPr>
          <p:cNvSpPr>
            <a:spLocks noGrp="1"/>
          </p:cNvSpPr>
          <p:nvPr>
            <p:ph idx="1"/>
          </p:nvPr>
        </p:nvSpPr>
        <p:spPr>
          <a:xfrm>
            <a:off x="1451579" y="2015732"/>
            <a:ext cx="9603275" cy="4037749"/>
          </a:xfrm>
        </p:spPr>
        <p:txBody>
          <a:bodyPr/>
          <a:lstStyle/>
          <a:p>
            <a:r>
              <a:rPr lang="en-US" dirty="0"/>
              <a:t>Data augmentation is the creation of synthetic training data. </a:t>
            </a:r>
          </a:p>
          <a:p>
            <a:r>
              <a:rPr lang="en-US" dirty="0"/>
              <a:t>This sounds insane, but works more often that you’d think. </a:t>
            </a:r>
          </a:p>
          <a:p>
            <a:r>
              <a:rPr lang="en-US" dirty="0"/>
              <a:t>Data augmentation is actually simpler and easier with images, in most cases. </a:t>
            </a:r>
          </a:p>
          <a:p>
            <a:pPr lvl="1"/>
            <a:r>
              <a:rPr lang="en-US" dirty="0"/>
              <a:t>We generally want to do some variety of image recognition. </a:t>
            </a:r>
          </a:p>
          <a:p>
            <a:pPr lvl="1"/>
            <a:r>
              <a:rPr lang="en-US" dirty="0"/>
              <a:t>The things we want to recognize can ‘move around’ in an image, and the data is still good. </a:t>
            </a:r>
          </a:p>
          <a:p>
            <a:r>
              <a:rPr lang="en-US" dirty="0"/>
              <a:t>When using data augmentation for image data, it allows us to increase data size, without actually collecting and maintaining large datasets. </a:t>
            </a:r>
          </a:p>
          <a:p>
            <a:pPr lvl="1"/>
            <a:r>
              <a:rPr lang="en-US" dirty="0"/>
              <a:t>We can instead create generators – things that make data for the model, on demand. </a:t>
            </a:r>
          </a:p>
          <a:p>
            <a:pPr lvl="1"/>
            <a:r>
              <a:rPr lang="en-US" dirty="0"/>
              <a:t>These generators can apply data augmentation on the fly to make variations of images. </a:t>
            </a:r>
          </a:p>
        </p:txBody>
      </p:sp>
    </p:spTree>
    <p:extLst>
      <p:ext uri="{BB962C8B-B14F-4D97-AF65-F5344CB8AC3E}">
        <p14:creationId xmlns:p14="http://schemas.microsoft.com/office/powerpoint/2010/main" val="129782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725CF-AC52-F71B-1385-BA0BA6FF337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EC4363D-4BA8-3B63-469E-375DF4E2EED0}"/>
              </a:ext>
            </a:extLst>
          </p:cNvPr>
          <p:cNvSpPr>
            <a:spLocks noGrp="1"/>
          </p:cNvSpPr>
          <p:nvPr>
            <p:ph idx="1"/>
          </p:nvPr>
        </p:nvSpPr>
        <p:spPr/>
        <p:txBody>
          <a:bodyPr/>
          <a:lstStyle/>
          <a:p>
            <a:endParaRPr lang="en-US"/>
          </a:p>
        </p:txBody>
      </p:sp>
      <p:pic>
        <p:nvPicPr>
          <p:cNvPr id="4098" name="Picture 2" descr="Best data augmentation techniques [2024 update]">
            <a:extLst>
              <a:ext uri="{FF2B5EF4-FFF2-40B4-BE49-F238E27FC236}">
                <a16:creationId xmlns:a16="http://schemas.microsoft.com/office/drawing/2014/main" id="{AF0B5C56-3E66-C440-D0EF-31A5E8A0E8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9128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itle 1"/>
          <p:cNvSpPr txBox="1">
            <a:spLocks noGrp="1"/>
          </p:cNvSpPr>
          <p:nvPr>
            <p:ph type="title"/>
          </p:nvPr>
        </p:nvSpPr>
        <p:spPr>
          <a:xfrm>
            <a:off x="1451578" y="804519"/>
            <a:ext cx="9603277" cy="1049236"/>
          </a:xfrm>
          <a:prstGeom prst="rect">
            <a:avLst/>
          </a:prstGeom>
        </p:spPr>
        <p:txBody>
          <a:bodyPr/>
          <a:lstStyle/>
          <a:p>
            <a:endParaRPr/>
          </a:p>
        </p:txBody>
      </p:sp>
      <p:sp>
        <p:nvSpPr>
          <p:cNvPr id="263" name="Content Placeholder 2"/>
          <p:cNvSpPr txBox="1">
            <a:spLocks noGrp="1"/>
          </p:cNvSpPr>
          <p:nvPr>
            <p:ph type="body" sz="half" idx="1"/>
          </p:nvPr>
        </p:nvSpPr>
        <p:spPr>
          <a:xfrm>
            <a:off x="1451578" y="2015731"/>
            <a:ext cx="9603277" cy="3450615"/>
          </a:xfrm>
          <a:prstGeom prst="rect">
            <a:avLst/>
          </a:prstGeom>
        </p:spPr>
        <p:txBody>
          <a:bodyPr/>
          <a:lstStyle/>
          <a:p>
            <a:endParaRPr/>
          </a:p>
        </p:txBody>
      </p:sp>
      <p:pic>
        <p:nvPicPr>
          <p:cNvPr id="264" name="Picture 2" descr="Picture 2"/>
          <p:cNvPicPr>
            <a:picLocks noChangeAspect="1"/>
          </p:cNvPicPr>
          <p:nvPr/>
        </p:nvPicPr>
        <p:blipFill>
          <a:blip r:embed="rId2"/>
          <a:stretch>
            <a:fillRect/>
          </a:stretch>
        </p:blipFill>
        <p:spPr>
          <a:xfrm>
            <a:off x="1917700" y="323850"/>
            <a:ext cx="8356600" cy="6210300"/>
          </a:xfrm>
          <a:prstGeom prst="rect">
            <a:avLst/>
          </a:prstGeom>
          <a:ln w="12700">
            <a:miter lim="400000"/>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5DF31-B583-78F0-FD49-B357B7BAF689}"/>
              </a:ext>
            </a:extLst>
          </p:cNvPr>
          <p:cNvSpPr>
            <a:spLocks noGrp="1"/>
          </p:cNvSpPr>
          <p:nvPr>
            <p:ph type="title"/>
          </p:nvPr>
        </p:nvSpPr>
        <p:spPr/>
        <p:txBody>
          <a:bodyPr/>
          <a:lstStyle/>
          <a:p>
            <a:r>
              <a:rPr lang="en-US" dirty="0"/>
              <a:t>Datasets</a:t>
            </a:r>
          </a:p>
        </p:txBody>
      </p:sp>
      <p:sp>
        <p:nvSpPr>
          <p:cNvPr id="3" name="Content Placeholder 2">
            <a:extLst>
              <a:ext uri="{FF2B5EF4-FFF2-40B4-BE49-F238E27FC236}">
                <a16:creationId xmlns:a16="http://schemas.microsoft.com/office/drawing/2014/main" id="{5542204F-E1BB-0AD8-1274-62771C00F97C}"/>
              </a:ext>
            </a:extLst>
          </p:cNvPr>
          <p:cNvSpPr>
            <a:spLocks noGrp="1"/>
          </p:cNvSpPr>
          <p:nvPr>
            <p:ph idx="1"/>
          </p:nvPr>
        </p:nvSpPr>
        <p:spPr>
          <a:xfrm>
            <a:off x="1451579" y="1853754"/>
            <a:ext cx="9603275" cy="4199727"/>
          </a:xfrm>
        </p:spPr>
        <p:txBody>
          <a:bodyPr/>
          <a:lstStyle/>
          <a:p>
            <a:r>
              <a:rPr lang="en-US" dirty="0"/>
              <a:t>Most useful neural networks are trained on large amounts of data. </a:t>
            </a:r>
          </a:p>
          <a:p>
            <a:pPr lvl="1"/>
            <a:r>
              <a:rPr lang="en-US" dirty="0"/>
              <a:t>The larger the data, the more the capabilities of neural networks become useful. </a:t>
            </a:r>
          </a:p>
          <a:p>
            <a:r>
              <a:rPr lang="en-US" dirty="0"/>
              <a:t>These datasets are not as easy to manage as a </a:t>
            </a:r>
            <a:r>
              <a:rPr lang="en-US" dirty="0" err="1"/>
              <a:t>dataframe</a:t>
            </a:r>
            <a:r>
              <a:rPr lang="en-US" dirty="0"/>
              <a:t> with small amounts. </a:t>
            </a:r>
          </a:p>
          <a:p>
            <a:pPr lvl="1"/>
            <a:r>
              <a:rPr lang="en-US" dirty="0"/>
              <a:t>Data will often exceed the memory of the computer or GPU. </a:t>
            </a:r>
          </a:p>
          <a:p>
            <a:pPr lvl="1"/>
            <a:r>
              <a:rPr lang="en-US" dirty="0"/>
              <a:t>“Swapping” (using a HD as ‘extra’ memory, like Windows does) is impractical here. </a:t>
            </a:r>
          </a:p>
          <a:p>
            <a:pPr lvl="1"/>
            <a:r>
              <a:rPr lang="en-US" dirty="0"/>
              <a:t>If we exceed the memory of the system, we are done. </a:t>
            </a:r>
          </a:p>
          <a:p>
            <a:r>
              <a:rPr lang="en-US" dirty="0"/>
              <a:t>We can create special purpose datasets that are smarter for neural networks. </a:t>
            </a:r>
          </a:p>
          <a:p>
            <a:pPr lvl="1"/>
            <a:r>
              <a:rPr lang="en-US" dirty="0"/>
              <a:t>Able to manage data that is larger than the available memory. </a:t>
            </a:r>
          </a:p>
          <a:p>
            <a:pPr lvl="1"/>
            <a:r>
              <a:rPr lang="en-US" dirty="0"/>
              <a:t>Able to manage some of the preparation work on their own to help efficiency. </a:t>
            </a:r>
          </a:p>
        </p:txBody>
      </p:sp>
    </p:spTree>
    <p:extLst>
      <p:ext uri="{BB962C8B-B14F-4D97-AF65-F5344CB8AC3E}">
        <p14:creationId xmlns:p14="http://schemas.microsoft.com/office/powerpoint/2010/main" val="269970707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{2C098A6B-0D6A-6740-AB07-6AAE29A34FE3}tf10001119</Template>
  <TotalTime>7320</TotalTime>
  <Words>2654</Words>
  <Application>Microsoft Macintosh PowerPoint</Application>
  <PresentationFormat>Widescreen</PresentationFormat>
  <Paragraphs>227</Paragraphs>
  <Slides>37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Aptos</vt:lpstr>
      <vt:lpstr>Arial</vt:lpstr>
      <vt:lpstr>Gill Sans MT</vt:lpstr>
      <vt:lpstr>Gallery</vt:lpstr>
      <vt:lpstr>Tensorboard and Logistics</vt:lpstr>
      <vt:lpstr>Managing Training</vt:lpstr>
      <vt:lpstr>Generators</vt:lpstr>
      <vt:lpstr>Generator Madness</vt:lpstr>
      <vt:lpstr>Data Augmentation</vt:lpstr>
      <vt:lpstr>Data Augmentation</vt:lpstr>
      <vt:lpstr>PowerPoint Presentation</vt:lpstr>
      <vt:lpstr>PowerPoint Presentation</vt:lpstr>
      <vt:lpstr>Datasets</vt:lpstr>
      <vt:lpstr>Tensorflow Datasets</vt:lpstr>
      <vt:lpstr>Goal – GPU and CPU are both Busy</vt:lpstr>
      <vt:lpstr>Datasets in Tensorflow</vt:lpstr>
      <vt:lpstr>Monitoring</vt:lpstr>
      <vt:lpstr>Tensorboard Monitoring</vt:lpstr>
      <vt:lpstr>Tensorboard</vt:lpstr>
      <vt:lpstr>Tuning</vt:lpstr>
      <vt:lpstr>Keras Tuner</vt:lpstr>
      <vt:lpstr>Keras Tuner Tools</vt:lpstr>
      <vt:lpstr>Hypermodel</vt:lpstr>
      <vt:lpstr>Running a Search</vt:lpstr>
      <vt:lpstr>Making a Winner</vt:lpstr>
      <vt:lpstr>Logging</vt:lpstr>
      <vt:lpstr>Checkpoints</vt:lpstr>
      <vt:lpstr>Writing and Reading Checkpoints</vt:lpstr>
      <vt:lpstr>Tuning CNN Models</vt:lpstr>
      <vt:lpstr>CNN Structure Notes</vt:lpstr>
      <vt:lpstr>Complex Image Models</vt:lpstr>
      <vt:lpstr>PowerPoint Presentation</vt:lpstr>
      <vt:lpstr>How and Why?</vt:lpstr>
      <vt:lpstr>Transfer Learning</vt:lpstr>
      <vt:lpstr>Changing a Model</vt:lpstr>
      <vt:lpstr>Intro to Transfers</vt:lpstr>
      <vt:lpstr>Loading External Models</vt:lpstr>
      <vt:lpstr>PowerPoint Presentation</vt:lpstr>
      <vt:lpstr>Using outside Models</vt:lpstr>
      <vt:lpstr>Using Transfer Learning</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Tensorboard and CNN Improvements</dc:title>
  <dc:creator>Akeem Semper</dc:creator>
  <cp:lastModifiedBy>Akeem Semper</cp:lastModifiedBy>
  <cp:revision>19</cp:revision>
  <dcterms:created xsi:type="dcterms:W3CDTF">2022-03-27T16:25:12Z</dcterms:created>
  <dcterms:modified xsi:type="dcterms:W3CDTF">2024-04-09T20:26:00Z</dcterms:modified>
</cp:coreProperties>
</file>