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CBCD"/>
          </a:solidFill>
        </a:fill>
      </a:tcStyle>
    </a:wholeTbl>
    <a:band2H>
      <a:tcTxStyle/>
      <a:tcStyle>
        <a:tcBdr/>
        <a:fill>
          <a:solidFill>
            <a:srgbClr val="F3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4F9"/>
          </a:solidFill>
        </a:fill>
      </a:tcStyle>
    </a:wholeTbl>
    <a:band2H>
      <a:tcTxStyle/>
      <a:tcStyle>
        <a:tcBdr/>
        <a:fill>
          <a:solidFill>
            <a:srgbClr val="F3EB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BDF"/>
          </a:solidFill>
        </a:fill>
      </a:tcStyle>
    </a:wholeTbl>
    <a:band2H>
      <a:tcTxStyle/>
      <a:tcStyle>
        <a:tcBdr/>
        <a:fill>
          <a:solidFill>
            <a:srgbClr val="EA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Gill Sans MT"/>
      </a:defRPr>
    </a:lvl1pPr>
    <a:lvl2pPr indent="228600" defTabSz="457200" latinLnBrk="0">
      <a:defRPr sz="1200">
        <a:latin typeface="+mn-lt"/>
        <a:ea typeface="+mn-ea"/>
        <a:cs typeface="+mn-cs"/>
        <a:sym typeface="Gill Sans MT"/>
      </a:defRPr>
    </a:lvl2pPr>
    <a:lvl3pPr indent="457200" defTabSz="457200" latinLnBrk="0">
      <a:defRPr sz="1200">
        <a:latin typeface="+mn-lt"/>
        <a:ea typeface="+mn-ea"/>
        <a:cs typeface="+mn-cs"/>
        <a:sym typeface="Gill Sans MT"/>
      </a:defRPr>
    </a:lvl3pPr>
    <a:lvl4pPr indent="685800" defTabSz="457200" latinLnBrk="0">
      <a:defRPr sz="1200">
        <a:latin typeface="+mn-lt"/>
        <a:ea typeface="+mn-ea"/>
        <a:cs typeface="+mn-cs"/>
        <a:sym typeface="Gill Sans MT"/>
      </a:defRPr>
    </a:lvl4pPr>
    <a:lvl5pPr indent="914400" defTabSz="457200" latinLnBrk="0">
      <a:defRPr sz="1200">
        <a:latin typeface="+mn-lt"/>
        <a:ea typeface="+mn-ea"/>
        <a:cs typeface="+mn-cs"/>
        <a:sym typeface="Gill Sans MT"/>
      </a:defRPr>
    </a:lvl5pPr>
    <a:lvl6pPr indent="1143000" defTabSz="457200" latinLnBrk="0">
      <a:defRPr sz="1200">
        <a:latin typeface="+mn-lt"/>
        <a:ea typeface="+mn-ea"/>
        <a:cs typeface="+mn-cs"/>
        <a:sym typeface="Gill Sans MT"/>
      </a:defRPr>
    </a:lvl6pPr>
    <a:lvl7pPr indent="1371600" defTabSz="457200" latinLnBrk="0">
      <a:defRPr sz="1200">
        <a:latin typeface="+mn-lt"/>
        <a:ea typeface="+mn-ea"/>
        <a:cs typeface="+mn-cs"/>
        <a:sym typeface="Gill Sans MT"/>
      </a:defRPr>
    </a:lvl7pPr>
    <a:lvl8pPr indent="1600200" defTabSz="457200" latinLnBrk="0">
      <a:defRPr sz="1200">
        <a:latin typeface="+mn-lt"/>
        <a:ea typeface="+mn-ea"/>
        <a:cs typeface="+mn-cs"/>
        <a:sym typeface="Gill Sans MT"/>
      </a:defRPr>
    </a:lvl8pPr>
    <a:lvl9pPr indent="1828800" defTabSz="457200" latinLnBrk="0">
      <a:defRPr sz="1200">
        <a:latin typeface="+mn-lt"/>
        <a:ea typeface="+mn-ea"/>
        <a:cs typeface="+mn-cs"/>
        <a:sym typeface="Gill Sans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5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2417778" y="802297"/>
            <a:ext cx="8637074" cy="254143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600"/>
            </a:lvl1pPr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17779" y="3531203"/>
            <a:ext cx="8637073" cy="977622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>
              <a:buClrTx/>
              <a:buSzTx/>
              <a:buFontTx/>
              <a:buNone/>
              <a:defRPr sz="1800" cap="all"/>
            </a:lvl1pPr>
            <a:lvl2pPr marL="0" indent="457200">
              <a:buClrTx/>
              <a:buSzTx/>
              <a:buFontTx/>
              <a:buNone/>
              <a:defRPr sz="1800" cap="all"/>
            </a:lvl2pPr>
            <a:lvl3pPr marL="0" indent="914400">
              <a:buClrTx/>
              <a:buSzTx/>
              <a:buFontTx/>
              <a:buNone/>
              <a:defRPr sz="1800" cap="all"/>
            </a:lvl3pPr>
            <a:lvl4pPr marL="0" indent="1371600">
              <a:buClrTx/>
              <a:buSzTx/>
              <a:buFontTx/>
              <a:buNone/>
              <a:defRPr sz="1800" cap="all"/>
            </a:lvl4pPr>
            <a:lvl5pPr marL="0" indent="1828800">
              <a:buClrTx/>
              <a:buSzTx/>
              <a:buFontTx/>
              <a:buNone/>
              <a:defRPr sz="1800" cap="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traight Connector 14"/>
          <p:cNvSpPr/>
          <p:nvPr/>
        </p:nvSpPr>
        <p:spPr>
          <a:xfrm>
            <a:off x="2417779" y="3528541"/>
            <a:ext cx="863707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49007" y="798972"/>
            <a:ext cx="499676" cy="523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8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51579" y="2015732"/>
            <a:ext cx="9603276" cy="345061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traight Connector 32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1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1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54239" y="3806195"/>
            <a:ext cx="8630447" cy="101293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traight Connector 14"/>
          <p:cNvSpPr/>
          <p:nvPr/>
        </p:nvSpPr>
        <p:spPr>
          <a:xfrm>
            <a:off x="1454239" y="3804985"/>
            <a:ext cx="8630447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4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449216" y="804889"/>
            <a:ext cx="9605636" cy="10593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47331" y="2010878"/>
            <a:ext cx="4645153" cy="344859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traight Connector 34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7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1447191" y="804162"/>
            <a:ext cx="9607661" cy="105632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47191" y="2019549"/>
            <a:ext cx="4645153" cy="8019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412362" y="2023003"/>
            <a:ext cx="4645153" cy="802238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72" name="Straight Connector 28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1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4" name="Straight Connector 24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0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444671" y="798972"/>
            <a:ext cx="3273100" cy="224711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43713" y="798974"/>
            <a:ext cx="6012471" cy="4658827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444671" y="3205490"/>
            <a:ext cx="3275013" cy="224818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105" name="Straight Connector 16"/>
          <p:cNvSpPr/>
          <p:nvPr/>
        </p:nvSpPr>
        <p:spPr>
          <a:xfrm>
            <a:off x="1448280" y="3205490"/>
            <a:ext cx="3269491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4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Group 7"/>
          <p:cNvGrpSpPr/>
          <p:nvPr/>
        </p:nvGrpSpPr>
        <p:grpSpPr>
          <a:xfrm>
            <a:off x="7477386" y="482170"/>
            <a:ext cx="4074535" cy="5149101"/>
            <a:chOff x="0" y="0"/>
            <a:chExt cx="4074533" cy="5149100"/>
          </a:xfrm>
        </p:grpSpPr>
        <p:sp>
          <p:nvSpPr>
            <p:cNvPr id="116" name="Rectangle 17"/>
            <p:cNvSpPr/>
            <p:nvPr/>
          </p:nvSpPr>
          <p:spPr>
            <a:xfrm>
              <a:off x="-1" y="0"/>
              <a:ext cx="4074535" cy="5149101"/>
            </a:xfrm>
            <a:prstGeom prst="rect">
              <a:avLst/>
            </a:prstGeom>
            <a:gradFill flip="none"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127000" dist="228600" dir="4740000" rotWithShape="0">
                <a:srgbClr val="000000">
                  <a:alpha val="34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Rectangle 18"/>
            <p:cNvSpPr/>
            <p:nvPr/>
          </p:nvSpPr>
          <p:spPr>
            <a:xfrm>
              <a:off x="313059" y="330336"/>
              <a:ext cx="3450290" cy="4466452"/>
            </a:xfrm>
            <a:prstGeom prst="rect">
              <a:avLst/>
            </a:prstGeom>
            <a:gradFill flip="none" rotWithShape="1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1451205" y="1129513"/>
            <a:ext cx="5532329" cy="183058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124389" y="1122542"/>
            <a:ext cx="2791172" cy="38663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50329" y="3145992"/>
            <a:ext cx="5524404" cy="200374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traight Connector 30"/>
          <p:cNvSpPr/>
          <p:nvPr/>
        </p:nvSpPr>
        <p:spPr>
          <a:xfrm>
            <a:off x="1447382" y="3143605"/>
            <a:ext cx="5527352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EAE7"/>
            </a:gs>
            <a:gs pos="100000">
              <a:srgbClr val="C9C6C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Picture 6" descr="Picture 6"/>
          <p:cNvPicPr>
            <a:picLocks noChangeAspect="1"/>
          </p:cNvPicPr>
          <p:nvPr/>
        </p:nvPicPr>
        <p:blipFill>
          <a:blip r:embed="rId11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1403" y="798972"/>
            <a:ext cx="499676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3pPr>
      <a:lvl4pPr marL="16981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4pPr>
      <a:lvl5pPr marL="22098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5pPr>
      <a:lvl6pPr marL="26670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6pPr>
      <a:lvl7pPr marL="31242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7pPr>
      <a:lvl8pPr marL="35814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8pPr>
      <a:lvl9pPr marL="40386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ctrTitle"/>
          </p:nvPr>
        </p:nvSpPr>
        <p:spPr>
          <a:xfrm>
            <a:off x="2417779" y="802297"/>
            <a:ext cx="8637073" cy="2541433"/>
          </a:xfrm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r>
              <a:t>Images and Convolutional Networks</a:t>
            </a:r>
          </a:p>
        </p:txBody>
      </p:sp>
      <p:sp>
        <p:nvSpPr>
          <p:cNvPr id="13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417779" y="3531203"/>
            <a:ext cx="8637073" cy="97762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Convolutional Neural Networks (CNN)</a:t>
            </a:r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51578" y="2015731"/>
            <a:ext cx="9603277" cy="4206166"/>
          </a:xfrm>
          <a:prstGeom prst="rect">
            <a:avLst/>
          </a:prstGeom>
        </p:spPr>
        <p:txBody>
          <a:bodyPr/>
          <a:lstStyle/>
          <a:p>
            <a:r>
              <a:t>A CNN is a different variation of neural network that does well with images.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Until now we’ve used “standard” dense neural networks. Feed-forward. </a:t>
            </a:r>
          </a:p>
          <a:p>
            <a:r>
              <a:t>CNN is based on the concept of “convolution”, a mathematical technique: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Convolution is a mathematical operation on two functions that produces a third function that expresses how the shape of one is modified by the other.</a:t>
            </a:r>
          </a:p>
          <a:p>
            <a:r>
              <a:t>For our purposes CNN has a small window (kernel/filter) that looks at one section of an image (e.g. 3 x 3), transforms that for an output, and slides pixel by pixel (stride) over the entire image. 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Convoluted definition, simple idea to visualize…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7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63" y="0"/>
            <a:ext cx="10987873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BUT First… Basic CNN Parts</a:t>
            </a:r>
          </a:p>
        </p:txBody>
      </p:sp>
      <p:sp>
        <p:nvSpPr>
          <p:cNvPr id="17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51578" y="2015732"/>
            <a:ext cx="9603277" cy="4037749"/>
          </a:xfrm>
          <a:prstGeom prst="rect">
            <a:avLst/>
          </a:prstGeom>
        </p:spPr>
        <p:txBody>
          <a:bodyPr/>
          <a:lstStyle/>
          <a:p>
            <a:r>
              <a:t>CNN have different types of layers than the Dense we are used to: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Convolutional layers – do the convolution step just mentioned. 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Pooling Layers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“Normal” neural network layers – take the data processed by the convolutional parts and do a “standard” prediction. </a:t>
            </a:r>
          </a:p>
          <a:p>
            <a:r>
              <a:t>First, we’ll look at the convolutional layer part. </a:t>
            </a:r>
          </a:p>
          <a:p>
            <a:r>
              <a:t>Simple parts: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The stride is how many pixels the filter slides, we have 1 in the example. 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The filter/kernel size is the dimension of the pixels being looked at.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Stop Being so Convoluted!</a:t>
            </a:r>
          </a:p>
        </p:txBody>
      </p:sp>
      <p:sp>
        <p:nvSpPr>
          <p:cNvPr id="17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51578" y="2015732"/>
            <a:ext cx="9603277" cy="4037749"/>
          </a:xfrm>
          <a:prstGeom prst="rect">
            <a:avLst/>
          </a:prstGeom>
        </p:spPr>
        <p:txBody>
          <a:bodyPr/>
          <a:lstStyle/>
          <a:p>
            <a:r>
              <a:t>Convolutional neural networks are able to capture spatial relationships in data. 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I.e. where certain features (pixels) are in relationship to others. </a:t>
            </a:r>
          </a:p>
          <a:p>
            <a:r>
              <a:t>Rather than processing the data as a set of features, CNNs take 2D ‘windows’. 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This means that an area of an image can be represented in the translated data. 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For example, the model can “see” an edge of a lane or a face, irrespective of the exact features (pixels) that make it up. </a:t>
            </a:r>
          </a:p>
          <a:p>
            <a:r>
              <a:t>The initial layers of a CNN translate the images into features, using these 2D windows.</a:t>
            </a:r>
          </a:p>
          <a:p>
            <a:r>
              <a:t>Those features are eventually fed into a regular network for final prediction.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8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275"/>
            <a:ext cx="12192000" cy="5503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85" name="Picture 2" descr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8395"/>
            <a:ext cx="9288843" cy="6781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What is Happening? </a:t>
            </a:r>
          </a:p>
        </p:txBody>
      </p:sp>
      <p:sp>
        <p:nvSpPr>
          <p:cNvPr id="18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57238" y="1853753"/>
            <a:ext cx="10697617" cy="419972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8000"/>
              </a:lnSpc>
            </a:pPr>
            <a:r>
              <a:t>The filter or kernel looks at each tiny “window” of the image. </a:t>
            </a:r>
          </a:p>
          <a:p>
            <a:pPr>
              <a:lnSpc>
                <a:spcPct val="108000"/>
              </a:lnSpc>
            </a:pPr>
            <a:r>
              <a:t>The data is transformed through the filter into the output. </a:t>
            </a:r>
          </a:p>
          <a:p>
            <a:pPr>
              <a:lnSpc>
                <a:spcPct val="108000"/>
              </a:lnSpc>
            </a:pPr>
            <a:r>
              <a:t>This process is able to identify patterns in the data: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In image data, those patterns correspond to features – edges, lines, shapes, etc…</a:t>
            </a:r>
          </a:p>
          <a:p>
            <a:pPr>
              <a:lnSpc>
                <a:spcPct val="108000"/>
              </a:lnSpc>
            </a:pPr>
            <a:r>
              <a:t>For example, a 3 x 3 filter that can “see” vertical lines: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If a vertical line is in the image it will have data that is vertical. 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When transformed, that data get’s “weighted”. The weights are learned.</a:t>
            </a:r>
          </a:p>
          <a:p>
            <a:pPr marL="1143000" lvl="2" indent="-228600">
              <a:lnSpc>
                <a:spcPct val="108000"/>
              </a:lnSpc>
              <a:spcBef>
                <a:spcPts val="500"/>
              </a:spcBef>
              <a:defRPr sz="1600"/>
            </a:pPr>
            <a:r>
              <a:t>Multiplied by the 1s, not the 0s. 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Things that have vertical lines “get transferred” to the next layer. 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The network can “see” those lines as features. </a:t>
            </a:r>
          </a:p>
        </p:txBody>
      </p:sp>
      <p:pic>
        <p:nvPicPr>
          <p:cNvPr id="189" name="Picture 3" descr="Picture 3"/>
          <p:cNvPicPr>
            <a:picLocks noChangeAspect="1"/>
          </p:cNvPicPr>
          <p:nvPr/>
        </p:nvPicPr>
        <p:blipFill>
          <a:blip r:embed="rId2"/>
          <a:srcRect r="21344"/>
          <a:stretch>
            <a:fillRect/>
          </a:stretch>
        </p:blipFill>
        <p:spPr>
          <a:xfrm>
            <a:off x="8201327" y="4432851"/>
            <a:ext cx="3990675" cy="1782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Edge Detection</a:t>
            </a:r>
          </a:p>
        </p:txBody>
      </p:sp>
      <p:pic>
        <p:nvPicPr>
          <p:cNvPr id="19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20" y="1853752"/>
            <a:ext cx="6480024" cy="3450614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892298" y="2015733"/>
            <a:ext cx="5145582" cy="3450614"/>
          </a:xfrm>
          <a:prstGeom prst="rect">
            <a:avLst/>
          </a:prstGeom>
        </p:spPr>
        <p:txBody>
          <a:bodyPr/>
          <a:lstStyle/>
          <a:p>
            <a:r>
              <a:t>Taking the vertical line example a bit further, here’s a real type of filter. </a:t>
            </a:r>
          </a:p>
          <a:p>
            <a:r>
              <a:t>In images, higher value = more white, lower = black.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Edge Detection</a:t>
            </a:r>
          </a:p>
        </p:txBody>
      </p:sp>
      <p:pic>
        <p:nvPicPr>
          <p:cNvPr id="19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20" y="1853752"/>
            <a:ext cx="6480024" cy="3450614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892298" y="2015733"/>
            <a:ext cx="5145582" cy="3450614"/>
          </a:xfrm>
          <a:prstGeom prst="rect">
            <a:avLst/>
          </a:prstGeom>
        </p:spPr>
        <p:txBody>
          <a:bodyPr/>
          <a:lstStyle/>
          <a:p>
            <a:r>
              <a:t>Taking the vertical line example a bit further, here’s a real type of filter. </a:t>
            </a:r>
          </a:p>
          <a:p>
            <a:r>
              <a:t>In images, higher value = more white, lower = black.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First Slice</a:t>
            </a:r>
          </a:p>
        </p:txBody>
      </p:sp>
      <p:sp>
        <p:nvSpPr>
          <p:cNvPr id="20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33633" y="2015733"/>
            <a:ext cx="3978875" cy="3450614"/>
          </a:xfrm>
          <a:prstGeom prst="rect">
            <a:avLst/>
          </a:prstGeom>
        </p:spPr>
        <p:txBody>
          <a:bodyPr/>
          <a:lstStyle/>
          <a:p>
            <a:r>
              <a:t>Top left 9 pixels are multiplied by the filter and added. </a:t>
            </a:r>
          </a:p>
          <a:p>
            <a:r>
              <a:t>All pixels are white (big number) so they end up cancelling each other. </a:t>
            </a:r>
          </a:p>
        </p:txBody>
      </p:sp>
      <p:pic>
        <p:nvPicPr>
          <p:cNvPr id="201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75" y="1679352"/>
            <a:ext cx="7810946" cy="4374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Detour 1 – Sequential vs Functional</a:t>
            </a:r>
          </a:p>
        </p:txBody>
      </p:sp>
      <p:sp>
        <p:nvSpPr>
          <p:cNvPr id="1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51578" y="1853753"/>
            <a:ext cx="9603277" cy="429962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8000"/>
              </a:lnSpc>
            </a:pPr>
            <a:r>
              <a:t>Sequential models work sequentially – one layer after the other. 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Start with an input layer. End with an output</a:t>
            </a:r>
          </a:p>
          <a:p>
            <a:pPr>
              <a:lnSpc>
                <a:spcPct val="108000"/>
              </a:lnSpc>
            </a:pPr>
            <a:r>
              <a:t>Functional neural network types allow for that rule to be broken: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Slicing and concatenating parts of a model. 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Multiple inputs and/or multiple outputs. </a:t>
            </a:r>
          </a:p>
          <a:p>
            <a:pPr>
              <a:lnSpc>
                <a:spcPct val="108000"/>
              </a:lnSpc>
            </a:pPr>
            <a:r>
              <a:t>Image processing – examine different portions of an image differently. </a:t>
            </a:r>
          </a:p>
          <a:p>
            <a:pPr>
              <a:lnSpc>
                <a:spcPct val="108000"/>
              </a:lnSpc>
            </a:pPr>
            <a:r>
              <a:t>Generally allows for task specific adaptation of the model to the data. </a:t>
            </a:r>
          </a:p>
          <a:p>
            <a:pPr>
              <a:lnSpc>
                <a:spcPct val="108000"/>
              </a:lnSpc>
            </a:pPr>
            <a:r>
              <a:t>Imagine stock price predictions: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Multiple inputs for book info, market analysis, and time-series of tech. info. 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Output of price projection and buy/sell/hold recommendation.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Second Slice</a:t>
            </a:r>
          </a:p>
        </p:txBody>
      </p:sp>
      <p:pic>
        <p:nvPicPr>
          <p:cNvPr id="20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0" y="1853753"/>
            <a:ext cx="7343175" cy="3781735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7573616" y="1952368"/>
            <a:ext cx="4618384" cy="4101113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108000"/>
              </a:lnSpc>
              <a:spcBef>
                <a:spcPts val="900"/>
              </a:spcBef>
              <a:defRPr sz="2112"/>
            </a:pPr>
            <a:r>
              <a:t>Range of window slides 1 pixel (stride length) to the right. </a:t>
            </a:r>
            <a:endParaRPr sz="1727"/>
          </a:p>
          <a:p>
            <a:pPr marL="219455" indent="-219455" defTabSz="877823">
              <a:lnSpc>
                <a:spcPct val="108000"/>
              </a:lnSpc>
              <a:spcBef>
                <a:spcPts val="900"/>
              </a:spcBef>
              <a:defRPr sz="2112"/>
            </a:pPr>
            <a:r>
              <a:t>Left pixels are white (big number), right pixels are black (small number). </a:t>
            </a:r>
            <a:endParaRPr sz="1727"/>
          </a:p>
          <a:p>
            <a:pPr marL="219455" indent="-219455" defTabSz="877823">
              <a:lnSpc>
                <a:spcPct val="108000"/>
              </a:lnSpc>
              <a:spcBef>
                <a:spcPts val="900"/>
              </a:spcBef>
              <a:defRPr sz="2112"/>
            </a:pPr>
            <a:r>
              <a:t>When </a:t>
            </a:r>
            <a:r>
              <a:rPr sz="2400"/>
              <a:t>added</a:t>
            </a:r>
            <a:r>
              <a:t> this means all except left are 0, so we have a </a:t>
            </a:r>
            <a:r>
              <a:rPr sz="2400"/>
              <a:t>big</a:t>
            </a:r>
            <a:r>
              <a:t> number as a result. </a:t>
            </a:r>
            <a:endParaRPr sz="1727"/>
          </a:p>
          <a:p>
            <a:pPr marL="219455" indent="-219455" defTabSz="877823">
              <a:lnSpc>
                <a:spcPct val="108000"/>
              </a:lnSpc>
              <a:spcBef>
                <a:spcPts val="900"/>
              </a:spcBef>
              <a:defRPr sz="2112"/>
            </a:pPr>
            <a:r>
              <a:t>We found an edge!!</a:t>
            </a:r>
            <a:endParaRPr sz="1727"/>
          </a:p>
          <a:p>
            <a:pPr marL="219455" indent="-219455" defTabSz="877823">
              <a:lnSpc>
                <a:spcPct val="108000"/>
              </a:lnSpc>
              <a:spcBef>
                <a:spcPts val="900"/>
              </a:spcBef>
              <a:defRPr sz="2112"/>
            </a:pPr>
            <a:r>
              <a:t>The output ”sees” vertical edges.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Filters in Practice</a:t>
            </a:r>
          </a:p>
        </p:txBody>
      </p:sp>
      <p:sp>
        <p:nvSpPr>
          <p:cNvPr id="20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51578" y="2015731"/>
            <a:ext cx="9603277" cy="3944005"/>
          </a:xfrm>
          <a:prstGeom prst="rect">
            <a:avLst/>
          </a:prstGeom>
        </p:spPr>
        <p:txBody>
          <a:bodyPr/>
          <a:lstStyle/>
          <a:p>
            <a:pPr marL="221742" indent="-221742" defTabSz="886968">
              <a:spcBef>
                <a:spcPts val="900"/>
              </a:spcBef>
              <a:defRPr sz="1940"/>
            </a:pPr>
            <a:r>
              <a:t>Like other layers in a NN, the filters in a convolutional layer learn during fitting. </a:t>
            </a:r>
          </a:p>
          <a:p>
            <a:pPr marL="221742" indent="-221742" defTabSz="886968">
              <a:spcBef>
                <a:spcPts val="900"/>
              </a:spcBef>
              <a:defRPr sz="1940"/>
            </a:pPr>
            <a:r>
              <a:t>Each filter learns to identify some aspect of the image. </a:t>
            </a:r>
          </a:p>
          <a:p>
            <a:pPr marL="665226" lvl="1" indent="-221742" defTabSz="886968">
              <a:spcBef>
                <a:spcPts val="400"/>
              </a:spcBef>
              <a:defRPr sz="1746"/>
            </a:pPr>
            <a:r>
              <a:t>E.g. a model trained to differentiate cars from trucks might identify the horizontal rectangle shape of a truck bed. Another filter might recognize the slope of a car rear window. </a:t>
            </a:r>
          </a:p>
          <a:p>
            <a:pPr marL="221742" indent="-221742" defTabSz="886968">
              <a:spcBef>
                <a:spcPts val="900"/>
              </a:spcBef>
              <a:defRPr sz="1940"/>
            </a:pPr>
            <a:r>
              <a:t>The convolutional filters have a couple of key benefits for image processing. </a:t>
            </a:r>
          </a:p>
          <a:p>
            <a:pPr marL="665226" lvl="1" indent="-221742" defTabSz="886968">
              <a:spcBef>
                <a:spcPts val="400"/>
              </a:spcBef>
              <a:defRPr sz="1746"/>
            </a:pPr>
            <a:r>
              <a:t>Translation invariant – patterns (edges, curves, etc…) can be found anywhere, once identified.</a:t>
            </a:r>
          </a:p>
          <a:p>
            <a:pPr marL="665226" lvl="1" indent="-221742" defTabSz="886968">
              <a:spcBef>
                <a:spcPts val="400"/>
              </a:spcBef>
              <a:defRPr sz="1746"/>
            </a:pPr>
            <a:r>
              <a:t>Hierarchical – the layered representations allow real world things in images to be composed of smaller items. A face is made up of eyes, nose, and mouth, all smeared on an oval.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1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19"/>
            <a:ext cx="12192000" cy="669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1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260350"/>
            <a:ext cx="9537700" cy="633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Example – Self Driving Car</a:t>
            </a:r>
          </a:p>
        </p:txBody>
      </p:sp>
      <p:sp>
        <p:nvSpPr>
          <p:cNvPr id="22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095999" y="1853753"/>
            <a:ext cx="6096001" cy="419972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 sz="1400"/>
            </a:pPr>
            <a:r>
              <a:t>Its possible to build a self driving car that will stay between lanes using a mini-PC.</a:t>
            </a:r>
            <a:endParaRPr sz="1800"/>
          </a:p>
          <a:p>
            <a:pPr>
              <a:lnSpc>
                <a:spcPct val="110000"/>
              </a:lnSpc>
              <a:defRPr sz="1400"/>
            </a:pPr>
            <a:r>
              <a:t>The car is controlled by a model that takes in images and outputs control signals. </a:t>
            </a:r>
            <a:endParaRPr sz="1800"/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defRPr sz="1400"/>
            </a:pPr>
            <a:r>
              <a:t>Imagine a simplified version that only returned a turn amount to stay in lane. </a:t>
            </a:r>
            <a:endParaRPr sz="1600"/>
          </a:p>
          <a:p>
            <a:pPr>
              <a:lnSpc>
                <a:spcPct val="110000"/>
              </a:lnSpc>
              <a:defRPr sz="1400"/>
            </a:pPr>
            <a:r>
              <a:t>The filters in the convolutional layers would learn to do edge detection. </a:t>
            </a:r>
            <a:endParaRPr sz="1800"/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defRPr sz="1400"/>
            </a:pPr>
            <a:r>
              <a:t>The loss is “did it stay in lane”, so the model tries to minimize it. </a:t>
            </a:r>
            <a:endParaRPr sz="1600"/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defRPr sz="1400"/>
            </a:pPr>
            <a:r>
              <a:t>The weights that trained via BP are the things defining the filters. </a:t>
            </a:r>
            <a:endParaRPr sz="1600"/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defRPr sz="1400"/>
            </a:pPr>
            <a:r>
              <a:t>The filters that can detect edges are likely to have the lowest loss attributed to them. The ones that don’t have more. </a:t>
            </a:r>
            <a:endParaRPr sz="1600"/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defRPr sz="1400"/>
            </a:pPr>
            <a:r>
              <a:t>The model will learn in that direction: detect edge-&gt;stay in lane-&gt;less loss. And the inverse, less lane-y things likely have more loss.</a:t>
            </a:r>
          </a:p>
        </p:txBody>
      </p:sp>
      <p:pic>
        <p:nvPicPr>
          <p:cNvPr id="223" name="Picture 2" descr="Picture 2"/>
          <p:cNvPicPr>
            <a:picLocks noChangeAspect="1"/>
          </p:cNvPicPr>
          <p:nvPr/>
        </p:nvPicPr>
        <p:blipFill>
          <a:blip r:embed="rId2"/>
          <a:srcRect t="6400" b="25390"/>
          <a:stretch>
            <a:fillRect/>
          </a:stretch>
        </p:blipFill>
        <p:spPr>
          <a:xfrm>
            <a:off x="0" y="2307769"/>
            <a:ext cx="6074772" cy="3211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Pooling</a:t>
            </a:r>
          </a:p>
        </p:txBody>
      </p:sp>
      <p:sp>
        <p:nvSpPr>
          <p:cNvPr id="22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51578" y="2015732"/>
            <a:ext cx="9603277" cy="4117439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108000"/>
              </a:lnSpc>
              <a:spcBef>
                <a:spcPts val="900"/>
              </a:spcBef>
              <a:defRPr sz="1979"/>
            </a:pPr>
            <a:r>
              <a:t>The other new type of layer is a pooling layer. </a:t>
            </a:r>
          </a:p>
          <a:p>
            <a:pPr marL="226313" indent="-226313" defTabSz="905255">
              <a:lnSpc>
                <a:spcPct val="108000"/>
              </a:lnSpc>
              <a:spcBef>
                <a:spcPts val="900"/>
              </a:spcBef>
              <a:defRPr sz="1979"/>
            </a:pPr>
            <a:r>
              <a:t>Pooling layers “down sample” the images passed to them. </a:t>
            </a:r>
          </a:p>
          <a:p>
            <a:pPr marL="678941" lvl="1" indent="-226313" defTabSz="905255">
              <a:lnSpc>
                <a:spcPct val="108000"/>
              </a:lnSpc>
              <a:spcBef>
                <a:spcPts val="400"/>
              </a:spcBef>
              <a:defRPr sz="1782"/>
            </a:pPr>
            <a:r>
              <a:t>I.e. Reduces the resolution of the image. </a:t>
            </a:r>
          </a:p>
          <a:p>
            <a:pPr marL="226313" indent="-226313" defTabSz="905255">
              <a:lnSpc>
                <a:spcPct val="108000"/>
              </a:lnSpc>
              <a:spcBef>
                <a:spcPts val="900"/>
              </a:spcBef>
              <a:defRPr sz="1979"/>
            </a:pPr>
            <a:r>
              <a:t>Reduces amount of data to process, which can be large. </a:t>
            </a:r>
          </a:p>
          <a:p>
            <a:pPr marL="226313" indent="-226313" defTabSz="905255">
              <a:lnSpc>
                <a:spcPct val="108000"/>
              </a:lnSpc>
              <a:spcBef>
                <a:spcPts val="900"/>
              </a:spcBef>
              <a:defRPr sz="1979"/>
            </a:pPr>
            <a:r>
              <a:t>Makes features seen in the convolutional layer more generalizable:</a:t>
            </a:r>
          </a:p>
          <a:p>
            <a:pPr marL="678941" lvl="1" indent="-226313" defTabSz="905255">
              <a:lnSpc>
                <a:spcPct val="108000"/>
              </a:lnSpc>
              <a:spcBef>
                <a:spcPts val="400"/>
              </a:spcBef>
              <a:defRPr sz="1782"/>
            </a:pPr>
            <a:r>
              <a:t>E.g. every edge won’t look exactly the same, but they’ll resemble each other. </a:t>
            </a:r>
          </a:p>
          <a:p>
            <a:pPr marL="678941" lvl="1" indent="-226313" defTabSz="905255">
              <a:lnSpc>
                <a:spcPct val="108000"/>
              </a:lnSpc>
              <a:spcBef>
                <a:spcPts val="400"/>
              </a:spcBef>
              <a:defRPr sz="1782"/>
            </a:pPr>
            <a:r>
              <a:t>Intuitively, think of a sharp images of two people, it is easy to differentiate them. Now think of blurrier pictures (e.g. they are in the background of a photo) – the differences fade and they look more similar. </a:t>
            </a:r>
          </a:p>
          <a:p>
            <a:pPr marL="678941" lvl="1" indent="-226313" defTabSz="905255">
              <a:lnSpc>
                <a:spcPct val="108000"/>
              </a:lnSpc>
              <a:spcBef>
                <a:spcPts val="400"/>
              </a:spcBef>
              <a:defRPr sz="1782"/>
            </a:pPr>
            <a:r>
              <a:t>The above is the goal – identify edges, circles, head shapes, etc… in their general form.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Pooling</a:t>
            </a:r>
          </a:p>
        </p:txBody>
      </p:sp>
      <p:sp>
        <p:nvSpPr>
          <p:cNvPr id="22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51578" y="2015732"/>
            <a:ext cx="9603277" cy="4037749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spcBef>
                <a:spcPts val="900"/>
              </a:spcBef>
              <a:defRPr sz="1960"/>
            </a:pPr>
            <a:r>
              <a:t>Pooling down samples, or transforms the data into a lower pixel representation. </a:t>
            </a:r>
          </a:p>
          <a:p>
            <a:pPr marL="224027" indent="-224027" defTabSz="896111">
              <a:spcBef>
                <a:spcPts val="900"/>
              </a:spcBef>
              <a:defRPr sz="1960"/>
            </a:pPr>
            <a:r>
              <a:t>Reduces the resolution (# of pixels) of the data, making processing easier. </a:t>
            </a:r>
          </a:p>
          <a:p>
            <a:pPr marL="224027" indent="-224027" defTabSz="896111">
              <a:spcBef>
                <a:spcPts val="900"/>
              </a:spcBef>
              <a:defRPr sz="1960"/>
            </a:pPr>
            <a:r>
              <a:t>Makes the characteristics found in the images more generalizable. </a:t>
            </a:r>
          </a:p>
          <a:p>
            <a:pPr marL="672084" lvl="1" indent="-224027" defTabSz="896111">
              <a:spcBef>
                <a:spcPts val="400"/>
              </a:spcBef>
              <a:defRPr sz="1764"/>
            </a:pPr>
            <a:r>
              <a:t>The filter learns to identify some characteristic. </a:t>
            </a:r>
          </a:p>
          <a:p>
            <a:pPr marL="672084" lvl="1" indent="-224027" defTabSz="896111">
              <a:spcBef>
                <a:spcPts val="400"/>
              </a:spcBef>
              <a:defRPr sz="1764"/>
            </a:pPr>
            <a:r>
              <a:t>We want to be able to identify said characteristic in other images. </a:t>
            </a:r>
          </a:p>
          <a:p>
            <a:pPr marL="672084" lvl="1" indent="-224027" defTabSz="896111">
              <a:spcBef>
                <a:spcPts val="400"/>
              </a:spcBef>
              <a:defRPr sz="1764"/>
            </a:pPr>
            <a:r>
              <a:t>The pooling makes it into a lower definition representation, removing details. </a:t>
            </a:r>
          </a:p>
          <a:p>
            <a:pPr marL="672084" lvl="1" indent="-224027" defTabSz="896111">
              <a:spcBef>
                <a:spcPts val="400"/>
              </a:spcBef>
              <a:defRPr sz="1764"/>
            </a:pPr>
            <a:r>
              <a:t>Our characteristic is now more tolerant to small changes. </a:t>
            </a:r>
          </a:p>
          <a:p>
            <a:pPr marL="672084" lvl="1" indent="-224027" defTabSz="896111">
              <a:spcBef>
                <a:spcPts val="400"/>
              </a:spcBef>
              <a:defRPr sz="1764"/>
            </a:pPr>
            <a:r>
              <a:t>I.E. a very HD photo of a bike wheel will allow you to identify spokes, rim thickness, etc…</a:t>
            </a:r>
          </a:p>
          <a:p>
            <a:pPr marL="672084" lvl="1" indent="-224027" defTabSz="896111">
              <a:spcBef>
                <a:spcPts val="400"/>
              </a:spcBef>
              <a:defRPr sz="1764"/>
            </a:pPr>
            <a:r>
              <a:t>A lower definition one will just look like a circle – this is what we (generally) want. 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3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25"/>
            <a:ext cx="12192000" cy="5999163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Rectangle 4"/>
          <p:cNvSpPr txBox="1"/>
          <p:nvPr/>
        </p:nvSpPr>
        <p:spPr>
          <a:xfrm>
            <a:off x="2935419" y="1554066"/>
            <a:ext cx="8816949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54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r>
              <a:t>Higher def -------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Low def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Pooling Types</a:t>
            </a:r>
          </a:p>
        </p:txBody>
      </p:sp>
      <p:pic>
        <p:nvPicPr>
          <p:cNvPr id="23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9672"/>
            <a:ext cx="6352460" cy="3524455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443829" y="2015733"/>
            <a:ext cx="5748170" cy="4137641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108000"/>
              </a:lnSpc>
              <a:spcBef>
                <a:spcPts val="900"/>
              </a:spcBef>
              <a:defRPr sz="1683"/>
            </a:pPr>
            <a:r>
              <a:t>Pooling is a simple concept – we take a set of pixels and reduce it to one pixel. </a:t>
            </a:r>
          </a:p>
          <a:p>
            <a:pPr marL="226313" indent="-226313" defTabSz="905255">
              <a:lnSpc>
                <a:spcPct val="108000"/>
              </a:lnSpc>
              <a:spcBef>
                <a:spcPts val="900"/>
              </a:spcBef>
              <a:defRPr sz="1683"/>
            </a:pPr>
            <a:r>
              <a:t>Pooling size defaults to 2 x 2. </a:t>
            </a:r>
          </a:p>
          <a:p>
            <a:pPr marL="226313" indent="-226313" defTabSz="905255">
              <a:lnSpc>
                <a:spcPct val="108000"/>
              </a:lnSpc>
              <a:spcBef>
                <a:spcPts val="900"/>
              </a:spcBef>
              <a:defRPr sz="1683"/>
            </a:pPr>
            <a:r>
              <a:t>Common pooling techniques:</a:t>
            </a:r>
          </a:p>
          <a:p>
            <a:pPr marL="678941" lvl="1" indent="-226313" defTabSz="905255">
              <a:lnSpc>
                <a:spcPct val="108000"/>
              </a:lnSpc>
              <a:spcBef>
                <a:spcPts val="400"/>
              </a:spcBef>
              <a:defRPr sz="1485"/>
            </a:pPr>
            <a:r>
              <a:t>Max pooling – the output value is the max of the pool values. </a:t>
            </a:r>
          </a:p>
          <a:p>
            <a:pPr marL="678941" lvl="1" indent="-226313" defTabSz="905255">
              <a:lnSpc>
                <a:spcPct val="108000"/>
              </a:lnSpc>
              <a:spcBef>
                <a:spcPts val="400"/>
              </a:spcBef>
              <a:defRPr sz="1485"/>
            </a:pPr>
            <a:r>
              <a:t>Average pooling – the output value is the mean. </a:t>
            </a:r>
          </a:p>
          <a:p>
            <a:pPr marL="226313" indent="-226313" defTabSz="905255">
              <a:lnSpc>
                <a:spcPct val="108000"/>
              </a:lnSpc>
              <a:spcBef>
                <a:spcPts val="900"/>
              </a:spcBef>
              <a:defRPr sz="1683"/>
            </a:pPr>
            <a:r>
              <a:t>What’s the difference?</a:t>
            </a:r>
          </a:p>
          <a:p>
            <a:pPr marL="678941" lvl="1" indent="-226313" defTabSz="905255">
              <a:lnSpc>
                <a:spcPct val="108000"/>
              </a:lnSpc>
              <a:spcBef>
                <a:spcPts val="400"/>
              </a:spcBef>
              <a:defRPr sz="1485"/>
            </a:pPr>
            <a:r>
              <a:t>Max – better at extracting contrast, e.g. foreground/background. </a:t>
            </a:r>
          </a:p>
          <a:p>
            <a:pPr marL="678941" lvl="1" indent="-226313" defTabSz="905255">
              <a:lnSpc>
                <a:spcPct val="108000"/>
              </a:lnSpc>
              <a:spcBef>
                <a:spcPts val="400"/>
              </a:spcBef>
              <a:defRPr sz="1485"/>
            </a:pPr>
            <a:r>
              <a:t>Average – smooths sharp features. Captures more info across the entire image. </a:t>
            </a:r>
          </a:p>
          <a:p>
            <a:pPr marL="226313" indent="-226313" defTabSz="905255">
              <a:lnSpc>
                <a:spcPct val="108000"/>
              </a:lnSpc>
              <a:spcBef>
                <a:spcPts val="900"/>
              </a:spcBef>
              <a:defRPr sz="1683"/>
            </a:pPr>
            <a:r>
              <a:t>Max is used the majority of the time.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Detour 1 - Functional Models</a:t>
            </a:r>
          </a:p>
        </p:txBody>
      </p:sp>
      <p:sp>
        <p:nvSpPr>
          <p:cNvPr id="13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08790" y="1853753"/>
            <a:ext cx="5687211" cy="1773684"/>
          </a:xfrm>
          <a:prstGeom prst="rect">
            <a:avLst/>
          </a:prstGeom>
        </p:spPr>
        <p:txBody>
          <a:bodyPr/>
          <a:lstStyle/>
          <a:p>
            <a:pPr marL="214884" indent="-214884" defTabSz="859536">
              <a:lnSpc>
                <a:spcPct val="108000"/>
              </a:lnSpc>
              <a:spcBef>
                <a:spcPts val="900"/>
              </a:spcBef>
              <a:defRPr sz="1316"/>
            </a:pPr>
            <a:r>
              <a:t>Functional models allow for flexibility in the structure of the network. </a:t>
            </a:r>
          </a:p>
          <a:p>
            <a:pPr marL="214884" indent="-214884" defTabSz="859536">
              <a:lnSpc>
                <a:spcPct val="108000"/>
              </a:lnSpc>
              <a:spcBef>
                <a:spcPts val="900"/>
              </a:spcBef>
              <a:defRPr sz="1316"/>
            </a:pPr>
            <a:r>
              <a:t>Imagine a self driving car, and a model that generates the action to take. </a:t>
            </a:r>
          </a:p>
          <a:p>
            <a:pPr marL="752094" lvl="1" indent="-322325" defTabSz="859536">
              <a:lnSpc>
                <a:spcPct val="108000"/>
              </a:lnSpc>
              <a:spcBef>
                <a:spcPts val="400"/>
              </a:spcBef>
              <a:buFontTx/>
              <a:buAutoNum type="arabicPeriod"/>
              <a:defRPr sz="1128"/>
            </a:pPr>
            <a:r>
              <a:t>Segment the image into foreground and background. </a:t>
            </a:r>
            <a:endParaRPr sz="1692"/>
          </a:p>
          <a:p>
            <a:pPr marL="752094" lvl="1" indent="-322325" defTabSz="859536">
              <a:lnSpc>
                <a:spcPct val="108000"/>
              </a:lnSpc>
              <a:spcBef>
                <a:spcPts val="400"/>
              </a:spcBef>
              <a:buFontTx/>
              <a:buAutoNum type="arabicPeriod"/>
              <a:defRPr sz="1128"/>
            </a:pPr>
            <a:r>
              <a:t>Foreground processing:</a:t>
            </a:r>
            <a:endParaRPr sz="1692"/>
          </a:p>
          <a:p>
            <a:pPr marL="1181861" lvl="2" indent="-322325" defTabSz="859536">
              <a:lnSpc>
                <a:spcPct val="108000"/>
              </a:lnSpc>
              <a:spcBef>
                <a:spcPts val="400"/>
              </a:spcBef>
              <a:buFontTx/>
              <a:buAutoNum type="arabicPeriod"/>
              <a:defRPr sz="939"/>
            </a:pPr>
            <a:r>
              <a:t>Identify object in front. </a:t>
            </a:r>
            <a:endParaRPr sz="1504"/>
          </a:p>
          <a:p>
            <a:pPr marL="1181861" lvl="2" indent="-322325" defTabSz="859536">
              <a:lnSpc>
                <a:spcPct val="108000"/>
              </a:lnSpc>
              <a:spcBef>
                <a:spcPts val="400"/>
              </a:spcBef>
              <a:buFontTx/>
              <a:buAutoNum type="arabicPeriod"/>
              <a:defRPr sz="939"/>
            </a:pPr>
            <a:r>
              <a:t>Determine if it is moving. </a:t>
            </a:r>
          </a:p>
        </p:txBody>
      </p:sp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7437"/>
            <a:ext cx="12192000" cy="3230564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Content Placeholder 2"/>
          <p:cNvSpPr txBox="1"/>
          <p:nvPr/>
        </p:nvSpPr>
        <p:spPr>
          <a:xfrm>
            <a:off x="6298935" y="1842422"/>
            <a:ext cx="5438555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800100" lvl="1" indent="-3429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AutoNum type="arabicPeriod" startAt="3"/>
              <a:defRPr sz="1000"/>
            </a:pPr>
            <a:r>
              <a:t>Background processing:</a:t>
            </a:r>
          </a:p>
          <a:p>
            <a:pPr marL="1257300" lvl="2" indent="-3429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AutoNum type="arabicPeriod"/>
              <a:defRPr sz="1000"/>
            </a:pPr>
            <a:r>
              <a:t>Identify lane boundaries. </a:t>
            </a:r>
            <a:endParaRPr sz="1600"/>
          </a:p>
          <a:p>
            <a:pPr marL="1257300" lvl="2" indent="-3429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AutoNum type="arabicPeriod"/>
              <a:defRPr sz="1000"/>
            </a:pPr>
            <a:r>
              <a:t>Identify stop light signals. </a:t>
            </a:r>
            <a:endParaRPr sz="1600"/>
          </a:p>
          <a:p>
            <a:pPr marL="800100" lvl="1" indent="-3429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AutoNum type="arabicPeriod" startAt="3"/>
              <a:defRPr sz="1000"/>
            </a:pPr>
            <a:r>
              <a:t>Combine results:</a:t>
            </a:r>
          </a:p>
          <a:p>
            <a:pPr marL="1257300" lvl="2" indent="-3429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AutoNum type="arabicPeriod"/>
              <a:defRPr sz="1000"/>
            </a:pPr>
            <a:r>
              <a:t>If a car is in front of us, it is moving, and light is green, maintain speed. </a:t>
            </a:r>
            <a:endParaRPr sz="1600"/>
          </a:p>
          <a:p>
            <a:pPr marL="1257300" lvl="2" indent="-3429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AutoNum type="arabicPeriod"/>
              <a:defRPr sz="1000"/>
            </a:pPr>
            <a:r>
              <a:t>If a car is in front of us, it is just starting to move, light is green, slow down.</a:t>
            </a:r>
            <a:endParaRPr sz="1600"/>
          </a:p>
          <a:p>
            <a:pPr marL="1257300" lvl="2" indent="-3429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AutoNum type="arabicPeriod"/>
              <a:defRPr sz="1000"/>
            </a:pPr>
            <a:r>
              <a:t>If a toddler is in front of us, it is walking, light is green, stop.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Stacking Layers</a:t>
            </a:r>
          </a:p>
        </p:txBody>
      </p:sp>
      <p:sp>
        <p:nvSpPr>
          <p:cNvPr id="24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55169" y="1853753"/>
            <a:ext cx="10499685" cy="419972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8000"/>
              </a:lnSpc>
            </a:pPr>
            <a:r>
              <a:t>As data goes through layers, each one gets a ‘lower level’ representation. 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Pooling layers will collapse a square of (usually) 4 pixels into one pixel. 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Each layer “extracts a summary” of the layer above it. 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At lower layers, the things are the same. These feed the DNN layers as the features. 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Each set of filters will tend to learn different ‘objects’ in the image, and feed it to the DNN. </a:t>
            </a:r>
          </a:p>
          <a:p>
            <a:pPr>
              <a:lnSpc>
                <a:spcPct val="108000"/>
              </a:lnSpc>
            </a:pPr>
            <a:r>
              <a:t>Objects can be made up of the several different low-level ‘objects’ found. 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Some filters may end up learning to detect circles for the wheels. 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Some filters may detect the edges for the body. 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Lower-level filters may combine multiple objects in one – two wheels and some edges. 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None of this is prescribed, but if a model has low loss by detecting a car, and cars are best detected by these characteristics, that’s where the model will eventually head. </a:t>
            </a:r>
          </a:p>
        </p:txBody>
      </p:sp>
      <p:pic>
        <p:nvPicPr>
          <p:cNvPr id="242" name="Picture 2" descr="Picture 2"/>
          <p:cNvPicPr>
            <a:picLocks noChangeAspect="1"/>
          </p:cNvPicPr>
          <p:nvPr/>
        </p:nvPicPr>
        <p:blipFill>
          <a:blip r:embed="rId2"/>
          <a:srcRect r="81048"/>
          <a:stretch>
            <a:fillRect/>
          </a:stretch>
        </p:blipFill>
        <p:spPr>
          <a:xfrm>
            <a:off x="11071907" y="0"/>
            <a:ext cx="1000351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CNN Back end</a:t>
            </a:r>
          </a:p>
        </p:txBody>
      </p:sp>
      <p:sp>
        <p:nvSpPr>
          <p:cNvPr id="24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51578" y="1853753"/>
            <a:ext cx="9603277" cy="419972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8000"/>
              </a:lnSpc>
            </a:pPr>
            <a:r>
              <a:t>After the convolutional parts of a CNN have extracted features, it is time to predict. </a:t>
            </a:r>
          </a:p>
          <a:p>
            <a:pPr>
              <a:lnSpc>
                <a:spcPct val="108000"/>
              </a:lnSpc>
            </a:pPr>
            <a:r>
              <a:t>We flatten the data down and use a normal dense network at the end. </a:t>
            </a:r>
          </a:p>
          <a:p>
            <a:pPr>
              <a:lnSpc>
                <a:spcPct val="108000"/>
              </a:lnSpc>
            </a:pPr>
            <a:r>
              <a:t>Overall structure:</a:t>
            </a:r>
          </a:p>
          <a:p>
            <a:pPr marL="800100" lvl="1" indent="-342900">
              <a:lnSpc>
                <a:spcPct val="108000"/>
              </a:lnSpc>
              <a:spcBef>
                <a:spcPts val="500"/>
              </a:spcBef>
              <a:buFontTx/>
              <a:buAutoNum type="arabicPeriod"/>
              <a:defRPr sz="1800"/>
            </a:pPr>
            <a:r>
              <a:t>CONVOLUTIONAL STUFF</a:t>
            </a:r>
          </a:p>
          <a:p>
            <a:pPr marL="1257300" lvl="2" indent="-342900">
              <a:lnSpc>
                <a:spcPct val="108000"/>
              </a:lnSpc>
              <a:spcBef>
                <a:spcPts val="500"/>
              </a:spcBef>
              <a:buFontTx/>
              <a:buAutoNum type="arabicPeriod"/>
              <a:defRPr sz="1600"/>
            </a:pPr>
            <a:r>
              <a:t>Convolutional layer</a:t>
            </a:r>
          </a:p>
          <a:p>
            <a:pPr marL="1257300" lvl="2" indent="-342900">
              <a:lnSpc>
                <a:spcPct val="108000"/>
              </a:lnSpc>
              <a:spcBef>
                <a:spcPts val="500"/>
              </a:spcBef>
              <a:buFontTx/>
              <a:buAutoNum type="arabicPeriod"/>
              <a:defRPr sz="1600"/>
            </a:pPr>
            <a:r>
              <a:t>Pooling layer</a:t>
            </a:r>
          </a:p>
          <a:p>
            <a:pPr marL="1257300" lvl="2" indent="-342900">
              <a:lnSpc>
                <a:spcPct val="108000"/>
              </a:lnSpc>
              <a:spcBef>
                <a:spcPts val="500"/>
              </a:spcBef>
              <a:buFontTx/>
              <a:buAutoNum type="arabicPeriod"/>
              <a:defRPr sz="1600"/>
            </a:pPr>
            <a:r>
              <a:t>Repeat</a:t>
            </a:r>
          </a:p>
          <a:p>
            <a:pPr marL="800100" lvl="1" indent="-342900">
              <a:lnSpc>
                <a:spcPct val="108000"/>
              </a:lnSpc>
              <a:spcBef>
                <a:spcPts val="500"/>
              </a:spcBef>
              <a:buFontTx/>
              <a:buAutoNum type="arabicPeriod"/>
              <a:defRPr sz="1800"/>
            </a:pPr>
            <a:r>
              <a:t>DENSE NETWORK</a:t>
            </a:r>
          </a:p>
          <a:p>
            <a:pPr marL="1257300" lvl="2" indent="-342900">
              <a:lnSpc>
                <a:spcPct val="108000"/>
              </a:lnSpc>
              <a:spcBef>
                <a:spcPts val="500"/>
              </a:spcBef>
              <a:buFontTx/>
              <a:buAutoNum type="arabicPeriod"/>
              <a:defRPr sz="1600"/>
            </a:pPr>
            <a:r>
              <a:t>Flatten layer</a:t>
            </a:r>
          </a:p>
          <a:p>
            <a:pPr marL="1257300" lvl="2" indent="-342900">
              <a:lnSpc>
                <a:spcPct val="108000"/>
              </a:lnSpc>
              <a:spcBef>
                <a:spcPts val="500"/>
              </a:spcBef>
              <a:buFontTx/>
              <a:buAutoNum type="arabicPeriod"/>
              <a:defRPr sz="1600"/>
            </a:pPr>
            <a:r>
              <a:t>Other stuff (hidden, dropouts, etc… If needed)</a:t>
            </a:r>
          </a:p>
          <a:p>
            <a:pPr marL="1257300" lvl="2" indent="-342900">
              <a:lnSpc>
                <a:spcPct val="108000"/>
              </a:lnSpc>
              <a:spcBef>
                <a:spcPts val="500"/>
              </a:spcBef>
              <a:buFontTx/>
              <a:buAutoNum type="arabicPeriod"/>
              <a:defRPr sz="1600"/>
            </a:pPr>
            <a:r>
              <a:t>Output layer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Padding</a:t>
            </a:r>
          </a:p>
        </p:txBody>
      </p:sp>
      <p:sp>
        <p:nvSpPr>
          <p:cNvPr id="24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903249" y="1853755"/>
            <a:ext cx="10549054" cy="2398933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spcBef>
                <a:spcPts val="900"/>
              </a:spcBef>
              <a:defRPr sz="1960"/>
            </a:pPr>
            <a:r>
              <a:t>Padding determines what happens at the edge of an image.</a:t>
            </a:r>
          </a:p>
          <a:p>
            <a:pPr marL="224027" indent="-224027" defTabSz="896111">
              <a:spcBef>
                <a:spcPts val="900"/>
              </a:spcBef>
              <a:defRPr sz="1960"/>
            </a:pPr>
            <a:r>
              <a:t>The filter window can either:</a:t>
            </a:r>
          </a:p>
          <a:p>
            <a:pPr marL="672084" lvl="1" indent="-224027" defTabSz="896111">
              <a:spcBef>
                <a:spcPts val="400"/>
              </a:spcBef>
              <a:defRPr sz="1764"/>
            </a:pPr>
            <a:r>
              <a:t>Stop at the edge. Reduces dimension. Valid padding.</a:t>
            </a:r>
          </a:p>
          <a:p>
            <a:pPr marL="672084" lvl="1" indent="-224027" defTabSz="896111">
              <a:spcBef>
                <a:spcPts val="400"/>
              </a:spcBef>
              <a:defRPr sz="1764"/>
            </a:pPr>
            <a:r>
              <a:t>Go over the edge, filling in a border of 0s. Maintaining dimension. Same padding. </a:t>
            </a:r>
          </a:p>
          <a:p>
            <a:pPr marL="224027" indent="-224027" defTabSz="896111">
              <a:spcBef>
                <a:spcPts val="900"/>
              </a:spcBef>
              <a:defRPr sz="1960"/>
            </a:pPr>
            <a:r>
              <a:t>Padding does what we’d expect, better maintains information in the corners. (Border effects).</a:t>
            </a:r>
          </a:p>
        </p:txBody>
      </p:sp>
      <p:pic>
        <p:nvPicPr>
          <p:cNvPr id="24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29" y="4107838"/>
            <a:ext cx="6229961" cy="2750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Batch Normalization</a:t>
            </a:r>
          </a:p>
        </p:txBody>
      </p:sp>
      <p:sp>
        <p:nvSpPr>
          <p:cNvPr id="2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51578" y="1853753"/>
            <a:ext cx="9603277" cy="3612592"/>
          </a:xfrm>
          <a:prstGeom prst="rect">
            <a:avLst/>
          </a:prstGeom>
        </p:spPr>
        <p:txBody>
          <a:bodyPr/>
          <a:lstStyle/>
          <a:p>
            <a:r>
              <a:t>Batch normalization is a common step used in CNNs. </a:t>
            </a:r>
          </a:p>
          <a:p>
            <a:r>
              <a:t>Standardizes the data between layers. 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Convolutional Portion</a:t>
            </a:r>
          </a:p>
        </p:txBody>
      </p:sp>
      <p:sp>
        <p:nvSpPr>
          <p:cNvPr id="25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r>
              <a:t>The convolutional parts of a CNN normally repeat this through several layers: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Convolutional layer finds component image features. 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Pooling layer generalizes. </a:t>
            </a:r>
          </a:p>
        </p:txBody>
      </p:sp>
      <p:pic>
        <p:nvPicPr>
          <p:cNvPr id="25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238500"/>
            <a:ext cx="10795000" cy="361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Data Augmentation</a:t>
            </a:r>
          </a:p>
        </p:txBody>
      </p:sp>
      <p:sp>
        <p:nvSpPr>
          <p:cNvPr id="25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51578" y="1853753"/>
            <a:ext cx="9603277" cy="3612592"/>
          </a:xfrm>
          <a:prstGeom prst="rect">
            <a:avLst/>
          </a:prstGeom>
        </p:spPr>
        <p:txBody>
          <a:bodyPr/>
          <a:lstStyle/>
          <a:p>
            <a:r>
              <a:t>Recall the #1 rule of better predictions – get more data. </a:t>
            </a:r>
          </a:p>
          <a:p>
            <a:r>
              <a:t>Images make it easy to generate more data for training. 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Flip images. 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Shift a window to parts of an image. </a:t>
            </a:r>
          </a:p>
          <a:p>
            <a:r>
              <a:t>Easy to do when constructing a dataset. </a:t>
            </a:r>
          </a:p>
        </p:txBody>
      </p:sp>
      <p:pic>
        <p:nvPicPr>
          <p:cNvPr id="26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960" y="4043310"/>
            <a:ext cx="5436806" cy="2756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6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323850"/>
            <a:ext cx="8356600" cy="621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Real Life CNNs</a:t>
            </a:r>
          </a:p>
        </p:txBody>
      </p:sp>
      <p:sp>
        <p:nvSpPr>
          <p:cNvPr id="26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51578" y="1853753"/>
            <a:ext cx="9603277" cy="4199728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1979"/>
            </a:pPr>
            <a:r>
              <a:t>CNN models are the way that image processing is done in most cases. </a:t>
            </a:r>
          </a:p>
          <a:p>
            <a:pPr marL="226313" indent="-226313" defTabSz="905255">
              <a:spcBef>
                <a:spcPts val="900"/>
              </a:spcBef>
              <a:defRPr sz="1979"/>
            </a:pPr>
            <a:r>
              <a:t>Modern image recognition models are very good, complex, and large. </a:t>
            </a:r>
          </a:p>
          <a:p>
            <a:pPr marL="678941" lvl="1" indent="-226313" defTabSz="905255">
              <a:spcBef>
                <a:spcPts val="400"/>
              </a:spcBef>
              <a:defRPr sz="1782"/>
            </a:pPr>
            <a:r>
              <a:t>Typically far beyond what is possible to train on consumer equipment. </a:t>
            </a:r>
          </a:p>
          <a:p>
            <a:pPr marL="678941" lvl="1" indent="-226313" defTabSz="905255">
              <a:spcBef>
                <a:spcPts val="400"/>
              </a:spcBef>
              <a:defRPr sz="1782"/>
            </a:pPr>
            <a:r>
              <a:t>Massive datasets are needed to train very large/complex models. </a:t>
            </a:r>
          </a:p>
          <a:p>
            <a:pPr marL="226313" indent="-226313" defTabSz="905255">
              <a:spcBef>
                <a:spcPts val="900"/>
              </a:spcBef>
              <a:defRPr sz="1979"/>
            </a:pPr>
            <a:r>
              <a:t>There are very few scenarios where training a model from scratch will win. </a:t>
            </a:r>
          </a:p>
          <a:p>
            <a:pPr marL="678941" lvl="1" indent="-226313" defTabSz="905255">
              <a:spcBef>
                <a:spcPts val="400"/>
              </a:spcBef>
              <a:defRPr sz="1782"/>
            </a:pPr>
            <a:r>
              <a:t>Only if the image data is very specialized, and we have a lot of it. </a:t>
            </a:r>
          </a:p>
          <a:p>
            <a:pPr marL="226313" indent="-226313" defTabSz="905255">
              <a:spcBef>
                <a:spcPts val="900"/>
              </a:spcBef>
              <a:defRPr sz="1979"/>
            </a:pPr>
            <a:r>
              <a:t>We typically want to borrow and adjust a pretrained model if we want performance. </a:t>
            </a:r>
          </a:p>
          <a:p>
            <a:pPr marL="678941" lvl="1" indent="-226313" defTabSz="905255">
              <a:spcBef>
                <a:spcPts val="400"/>
              </a:spcBef>
              <a:defRPr sz="1782"/>
            </a:pPr>
            <a:r>
              <a:t>The generalized parts of “seeing” are common enough to transfer between problems. </a:t>
            </a:r>
          </a:p>
          <a:p>
            <a:pPr marL="678941" lvl="1" indent="-226313" defTabSz="905255">
              <a:spcBef>
                <a:spcPts val="400"/>
              </a:spcBef>
              <a:defRPr sz="1782"/>
            </a:pPr>
            <a:r>
              <a:t>We can repurpose the features found with convolution with our own classifier…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Pretrained Models and Transferred Learning</a:t>
            </a:r>
          </a:p>
        </p:txBody>
      </p:sp>
      <p:sp>
        <p:nvSpPr>
          <p:cNvPr id="27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51578" y="1853753"/>
            <a:ext cx="9603277" cy="4052195"/>
          </a:xfrm>
          <a:prstGeom prst="rect">
            <a:avLst/>
          </a:prstGeom>
        </p:spPr>
        <p:txBody>
          <a:bodyPr/>
          <a:lstStyle/>
          <a:p>
            <a:r>
              <a:t>On common practice with images is to use a pretrained model. 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Images are large, datasets can be huge, processing is demanding. </a:t>
            </a:r>
          </a:p>
          <a:p>
            <a:r>
              <a:t>Common filtering is built in, since it has been trained with a lot of data. 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E.g. for navigation edge detection is very important. Edges are a common feature that is extracted with image processing. 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Since CNNs can find characteristics anywhere in an image, it is very transferable. </a:t>
            </a:r>
          </a:p>
          <a:p>
            <a:r>
              <a:t>Since features are common across images in general, not just ours, we can borrow that learning!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We’ll look at this more in ~2 weeks (2024 – time dependent). 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CNNs and Images</a:t>
            </a:r>
          </a:p>
        </p:txBody>
      </p:sp>
      <p:sp>
        <p:nvSpPr>
          <p:cNvPr id="27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51578" y="2015732"/>
            <a:ext cx="9603277" cy="4037749"/>
          </a:xfrm>
          <a:prstGeom prst="rect">
            <a:avLst/>
          </a:prstGeom>
        </p:spPr>
        <p:txBody>
          <a:bodyPr/>
          <a:lstStyle/>
          <a:p>
            <a:r>
              <a:t>Convolutional networks will generally perform better on image data. 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The spatial awareness of the convolutional layers are able to ‘see shapes’ in a far better suited way than a flattened model. </a:t>
            </a:r>
          </a:p>
          <a:p>
            <a:r>
              <a:t>Convolutional networks often benefit from depth. 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Each layer extracts a different set of features from the data, pooling summarizes. 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Multiple representations allow for the network to identify components in an image. </a:t>
            </a:r>
          </a:p>
          <a:p>
            <a:r>
              <a:t>Tuning is a more open-ended and larger challenge. 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Structure of the network can be far more variable.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Detour 2 - Loss Measures</a:t>
            </a:r>
          </a:p>
        </p:txBody>
      </p:sp>
      <p:sp>
        <p:nvSpPr>
          <p:cNvPr id="14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51578" y="1853753"/>
            <a:ext cx="9603277" cy="4199728"/>
          </a:xfrm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108000"/>
              </a:lnSpc>
              <a:spcBef>
                <a:spcPts val="900"/>
              </a:spcBef>
              <a:defRPr sz="1940"/>
            </a:pPr>
            <a:r>
              <a:t>Cross entropy is the most common way to measure classification losses. </a:t>
            </a:r>
          </a:p>
          <a:p>
            <a:pPr marL="221742" indent="-221742" defTabSz="886968">
              <a:lnSpc>
                <a:spcPct val="108000"/>
              </a:lnSpc>
              <a:spcBef>
                <a:spcPts val="900"/>
              </a:spcBef>
              <a:defRPr sz="1940"/>
            </a:pPr>
            <a:r>
              <a:t>Binary cross-entropy:</a:t>
            </a:r>
          </a:p>
          <a:p>
            <a:pPr marL="665226" lvl="1" indent="-221742" defTabSz="886968">
              <a:lnSpc>
                <a:spcPct val="108000"/>
              </a:lnSpc>
              <a:spcBef>
                <a:spcPts val="400"/>
              </a:spcBef>
              <a:defRPr sz="1746"/>
            </a:pPr>
            <a:r>
              <a:t>Used when we have a true/false classification. </a:t>
            </a:r>
          </a:p>
          <a:p>
            <a:pPr marL="221742" indent="-221742" defTabSz="886968">
              <a:lnSpc>
                <a:spcPct val="108000"/>
              </a:lnSpc>
              <a:spcBef>
                <a:spcPts val="900"/>
              </a:spcBef>
              <a:defRPr sz="1940"/>
            </a:pPr>
            <a:r>
              <a:t>Categorical cross-entropy:</a:t>
            </a:r>
          </a:p>
          <a:p>
            <a:pPr marL="665226" lvl="1" indent="-221742" defTabSz="886968">
              <a:lnSpc>
                <a:spcPct val="108000"/>
              </a:lnSpc>
              <a:spcBef>
                <a:spcPts val="400"/>
              </a:spcBef>
              <a:defRPr sz="1746"/>
            </a:pPr>
            <a:r>
              <a:t>Used when we have a multiclass classification. </a:t>
            </a:r>
          </a:p>
          <a:p>
            <a:pPr marL="665226" lvl="1" indent="-221742" defTabSz="886968">
              <a:lnSpc>
                <a:spcPct val="108000"/>
              </a:lnSpc>
              <a:spcBef>
                <a:spcPts val="400"/>
              </a:spcBef>
              <a:defRPr sz="1746"/>
            </a:pPr>
            <a:r>
              <a:t>Assumes y values are 1-hot - i.e. output of the “to_categortical” function. </a:t>
            </a:r>
          </a:p>
          <a:p>
            <a:pPr marL="221742" indent="-221742" defTabSz="886968">
              <a:lnSpc>
                <a:spcPct val="108000"/>
              </a:lnSpc>
              <a:spcBef>
                <a:spcPts val="900"/>
              </a:spcBef>
              <a:defRPr sz="1940"/>
            </a:pPr>
            <a:r>
              <a:t>Sparse categorical cross-entropy:</a:t>
            </a:r>
          </a:p>
          <a:p>
            <a:pPr marL="665226" lvl="1" indent="-221742" defTabSz="886968">
              <a:lnSpc>
                <a:spcPct val="108000"/>
              </a:lnSpc>
              <a:spcBef>
                <a:spcPts val="400"/>
              </a:spcBef>
              <a:defRPr sz="1746"/>
            </a:pPr>
            <a:r>
              <a:t>Used when we have a multiclass classification. </a:t>
            </a:r>
          </a:p>
          <a:p>
            <a:pPr marL="665226" lvl="1" indent="-221742" defTabSz="886968">
              <a:lnSpc>
                <a:spcPct val="108000"/>
              </a:lnSpc>
              <a:spcBef>
                <a:spcPts val="400"/>
              </a:spcBef>
              <a:defRPr sz="1746"/>
            </a:pPr>
            <a:r>
              <a:t>Assumes y values are integers. </a:t>
            </a:r>
          </a:p>
          <a:p>
            <a:pPr marL="221742" indent="-221742" defTabSz="886968">
              <a:lnSpc>
                <a:spcPct val="108000"/>
              </a:lnSpc>
              <a:spcBef>
                <a:spcPts val="900"/>
              </a:spcBef>
              <a:defRPr sz="1940"/>
            </a:pPr>
            <a:r>
              <a:t>Categorical and sparse are separated by the encoding of the target. Easy to confuse.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Detour 2 - Cross-Entropy</a:t>
            </a:r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51578" y="2902987"/>
            <a:ext cx="9603277" cy="2902726"/>
          </a:xfrm>
          <a:prstGeom prst="rect">
            <a:avLst/>
          </a:prstGeom>
        </p:spPr>
        <p:txBody>
          <a:bodyPr/>
          <a:lstStyle>
            <a:lvl2pPr marL="685800" indent="-228600">
              <a:spcBef>
                <a:spcPts val="500"/>
              </a:spcBef>
              <a:defRPr sz="1800"/>
            </a:lvl2pPr>
          </a:lstStyle>
          <a:p>
            <a:r>
              <a:t>Cross entropy measures how close our prediction is to the true class.</a:t>
            </a:r>
          </a:p>
          <a:p>
            <a:pPr lvl="1"/>
            <a:r>
              <a:t>More specifically, how close our confidence was to the real class. </a:t>
            </a:r>
          </a:p>
        </p:txBody>
      </p:sp>
      <p:pic>
        <p:nvPicPr>
          <p:cNvPr id="14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3"/>
            <a:ext cx="12192000" cy="896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561" y="3955274"/>
            <a:ext cx="5240876" cy="290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Image Basics</a:t>
            </a:r>
          </a:p>
        </p:txBody>
      </p:sp>
      <p:pic>
        <p:nvPicPr>
          <p:cNvPr id="155" name="Picture 2" descr="Picture 2"/>
          <p:cNvPicPr>
            <a:picLocks noChangeAspect="1"/>
          </p:cNvPicPr>
          <p:nvPr/>
        </p:nvPicPr>
        <p:blipFill>
          <a:blip r:embed="rId2"/>
          <a:srcRect l="4712" t="4704"/>
          <a:stretch>
            <a:fillRect/>
          </a:stretch>
        </p:blipFill>
        <p:spPr>
          <a:xfrm>
            <a:off x="98852" y="2015733"/>
            <a:ext cx="6693991" cy="3866083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892298" y="2015733"/>
            <a:ext cx="5299702" cy="415029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 sz="1600"/>
            </a:pPr>
            <a:r>
              <a:t>Images and image recognition is more simple than it appears:</a:t>
            </a: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defRPr sz="1600"/>
            </a:pPr>
            <a:r>
              <a:t>Images are an array of pixels. </a:t>
            </a:r>
            <a:endParaRPr sz="1800"/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defRPr sz="1600"/>
            </a:pPr>
            <a:r>
              <a:t>E.g. a 1080p image is 1920 x 1080 pixels. (greyscale)</a:t>
            </a:r>
            <a:endParaRPr sz="1800"/>
          </a:p>
          <a:p>
            <a:pPr>
              <a:lnSpc>
                <a:spcPct val="110000"/>
              </a:lnSpc>
              <a:defRPr sz="1600"/>
            </a:pPr>
            <a:r>
              <a:t>Color images are the same, just slightly more complex:</a:t>
            </a: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defRPr sz="1600"/>
            </a:pPr>
            <a:r>
              <a:t>Rather than a depth of 1 color, color images have a depth of (normally) 3. </a:t>
            </a:r>
            <a:endParaRPr sz="1800"/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defRPr sz="1600"/>
            </a:pPr>
            <a:r>
              <a:t>Red, Green, and Blue are each a layer. </a:t>
            </a:r>
            <a:endParaRPr sz="1800"/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defRPr sz="1600"/>
            </a:pPr>
            <a:r>
              <a:t>E.g. a 1080p image is 1920 x 1080 x 3 – one layer per color. </a:t>
            </a:r>
          </a:p>
        </p:txBody>
      </p:sp>
      <p:pic>
        <p:nvPicPr>
          <p:cNvPr id="157" name="Ink 3" descr="In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99" y="3167639"/>
            <a:ext cx="2120402" cy="2161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Images in Neural Networks</a:t>
            </a:r>
          </a:p>
        </p:txBody>
      </p:sp>
      <p:sp>
        <p:nvSpPr>
          <p:cNvPr id="16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8000"/>
              </a:lnSpc>
            </a:pPr>
            <a:r>
              <a:t>We can adapt our Keras based models to 3D images relatively easily. </a:t>
            </a:r>
          </a:p>
          <a:p>
            <a:pPr>
              <a:lnSpc>
                <a:spcPct val="108000"/>
              </a:lnSpc>
            </a:pPr>
            <a:r>
              <a:t>We still (for now) want to flatten the image into a 1D array. </a:t>
            </a:r>
          </a:p>
          <a:p>
            <a:pPr>
              <a:lnSpc>
                <a:spcPct val="108000"/>
              </a:lnSpc>
            </a:pPr>
            <a:r>
              <a:t>The flattening can happen in a layer – Flatten. 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Recall – input shape is one record, for us an image. 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Flatten will auto-flatten it down, so we don’t need to worry more about it. </a:t>
            </a:r>
          </a:p>
          <a:p>
            <a:pPr>
              <a:lnSpc>
                <a:spcPct val="108000"/>
              </a:lnSpc>
            </a:pPr>
            <a:r>
              <a:t>From here, we can proceed as we are used to.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Note: may be easier to specify layers in terms of input. 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1800"/>
            </a:pPr>
            <a:r>
              <a:t>E.g. img_size_pixels = 32 * 32 * 3. </a:t>
            </a:r>
          </a:p>
        </p:txBody>
      </p:sp>
      <p:pic>
        <p:nvPicPr>
          <p:cNvPr id="16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552" y="5628323"/>
            <a:ext cx="9717448" cy="1229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Images in Neural Networks</a:t>
            </a: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51578" y="2015732"/>
            <a:ext cx="9603277" cy="4037749"/>
          </a:xfrm>
          <a:prstGeom prst="rect">
            <a:avLst/>
          </a:prstGeom>
        </p:spPr>
        <p:txBody>
          <a:bodyPr/>
          <a:lstStyle/>
          <a:p>
            <a:r>
              <a:t>Image recognition is one of the big leaders in modern neural networks. </a:t>
            </a:r>
          </a:p>
          <a:p>
            <a:r>
              <a:t>Can be far more accurate, especially in big data. </a:t>
            </a:r>
          </a:p>
          <a:p>
            <a:r>
              <a:t>Images have spatial relationships not well represented in linear arrays: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E.g. a bike has two wheels, and a triangle in between. 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It doesn’t matter where in an image this object is, only the location relative each other. </a:t>
            </a:r>
          </a:p>
          <a:p>
            <a:r>
              <a:t>Convolutional neural networks are able to examine images in a way that captures spatial relationships. </a:t>
            </a:r>
          </a:p>
          <a:p>
            <a:pPr marL="685800" lvl="1" indent="-228600">
              <a:spcBef>
                <a:spcPts val="500"/>
              </a:spcBef>
              <a:defRPr sz="1800"/>
            </a:pPr>
            <a:r>
              <a:t>The deep networks from last time that do well at image recognition are CNNs.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lery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lery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2737</Words>
  <Application>Microsoft Macintosh PowerPoint</Application>
  <PresentationFormat>Widescreen</PresentationFormat>
  <Paragraphs>229</Paragraphs>
  <Slides>39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Gill Sans MT</vt:lpstr>
      <vt:lpstr>Wingdings</vt:lpstr>
      <vt:lpstr>Gallery</vt:lpstr>
      <vt:lpstr>Images and Convolutional Networks</vt:lpstr>
      <vt:lpstr>Detour 1 – Sequential vs Functional</vt:lpstr>
      <vt:lpstr>Detour 1 - Functional Models</vt:lpstr>
      <vt:lpstr>Detour 2 - Loss Measures</vt:lpstr>
      <vt:lpstr>Detour 2 - Cross-Entropy</vt:lpstr>
      <vt:lpstr>PowerPoint Presentation</vt:lpstr>
      <vt:lpstr>Image Basics</vt:lpstr>
      <vt:lpstr>Images in Neural Networks</vt:lpstr>
      <vt:lpstr>Images in Neural Networks</vt:lpstr>
      <vt:lpstr>Convolutional Neural Networks (CNN)</vt:lpstr>
      <vt:lpstr>PowerPoint Presentation</vt:lpstr>
      <vt:lpstr>BUT First… Basic CNN Parts</vt:lpstr>
      <vt:lpstr>Stop Being so Convoluted!</vt:lpstr>
      <vt:lpstr>PowerPoint Presentation</vt:lpstr>
      <vt:lpstr>PowerPoint Presentation</vt:lpstr>
      <vt:lpstr>What is Happening? </vt:lpstr>
      <vt:lpstr>Edge Detection</vt:lpstr>
      <vt:lpstr>Edge Detection</vt:lpstr>
      <vt:lpstr>First Slice</vt:lpstr>
      <vt:lpstr>Second Slice</vt:lpstr>
      <vt:lpstr>Filters in Practice</vt:lpstr>
      <vt:lpstr>PowerPoint Presentation</vt:lpstr>
      <vt:lpstr>PowerPoint Presentation</vt:lpstr>
      <vt:lpstr>PowerPoint Presentation</vt:lpstr>
      <vt:lpstr>Example – Self Driving Car</vt:lpstr>
      <vt:lpstr>Pooling</vt:lpstr>
      <vt:lpstr>Pooling</vt:lpstr>
      <vt:lpstr>PowerPoint Presentation</vt:lpstr>
      <vt:lpstr>Pooling Types</vt:lpstr>
      <vt:lpstr>Stacking Layers</vt:lpstr>
      <vt:lpstr>CNN Back end</vt:lpstr>
      <vt:lpstr>Padding</vt:lpstr>
      <vt:lpstr>Batch Normalization</vt:lpstr>
      <vt:lpstr>Convolutional Portion</vt:lpstr>
      <vt:lpstr>Data Augmentation</vt:lpstr>
      <vt:lpstr>PowerPoint Presentation</vt:lpstr>
      <vt:lpstr>Real Life CNNs</vt:lpstr>
      <vt:lpstr>Pretrained Models and Transferred Learning</vt:lpstr>
      <vt:lpstr>CNNs and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and Convolutional Networks</dc:title>
  <cp:lastModifiedBy>Akeem Semper</cp:lastModifiedBy>
  <cp:revision>1</cp:revision>
  <dcterms:modified xsi:type="dcterms:W3CDTF">2024-04-04T20:44:13Z</dcterms:modified>
</cp:coreProperties>
</file>