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7" r:id="rId3"/>
    <p:sldId id="256" r:id="rId4"/>
    <p:sldId id="257" r:id="rId5"/>
    <p:sldId id="258" r:id="rId6"/>
    <p:sldId id="259" r:id="rId7"/>
    <p:sldId id="264" r:id="rId8"/>
    <p:sldId id="265" r:id="rId9"/>
    <p:sldId id="266" r:id="rId10"/>
    <p:sldId id="260" r:id="rId11"/>
    <p:sldId id="261" r:id="rId12"/>
    <p:sldId id="262" r:id="rId13"/>
    <p:sldId id="263" r:id="rId14"/>
    <p:sldId id="274" r:id="rId15"/>
    <p:sldId id="271" r:id="rId16"/>
    <p:sldId id="272" r:id="rId17"/>
    <p:sldId id="267" r:id="rId18"/>
    <p:sldId id="273" r:id="rId19"/>
    <p:sldId id="275" r:id="rId20"/>
    <p:sldId id="268" r:id="rId21"/>
    <p:sldId id="276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f946a067da346415" providerId="LiveId" clId="{F36375CB-2B35-4E2C-BB79-BD9A71F0AD77}"/>
    <pc:docChg chg="custSel addSld modSld">
      <pc:chgData name="Akeem Semper" userId="f946a067da346415" providerId="LiveId" clId="{F36375CB-2B35-4E2C-BB79-BD9A71F0AD77}" dt="2022-03-20T15:54:40.781" v="561" actId="20577"/>
      <pc:docMkLst>
        <pc:docMk/>
      </pc:docMkLst>
      <pc:sldChg chg="modSp new mod">
        <pc:chgData name="Akeem Semper" userId="f946a067da346415" providerId="LiveId" clId="{F36375CB-2B35-4E2C-BB79-BD9A71F0AD77}" dt="2022-03-20T15:53:52.699" v="389" actId="20577"/>
        <pc:sldMkLst>
          <pc:docMk/>
          <pc:sldMk cId="1375585324" sldId="262"/>
        </pc:sldMkLst>
        <pc:spChg chg="mod">
          <ac:chgData name="Akeem Semper" userId="f946a067da346415" providerId="LiveId" clId="{F36375CB-2B35-4E2C-BB79-BD9A71F0AD77}" dt="2022-03-20T15:51:52.853" v="9" actId="20577"/>
          <ac:spMkLst>
            <pc:docMk/>
            <pc:sldMk cId="1375585324" sldId="262"/>
            <ac:spMk id="2" creationId="{34986ED5-DCBC-44E8-A70B-39E557577940}"/>
          </ac:spMkLst>
        </pc:spChg>
        <pc:spChg chg="mod">
          <ac:chgData name="Akeem Semper" userId="f946a067da346415" providerId="LiveId" clId="{F36375CB-2B35-4E2C-BB79-BD9A71F0AD77}" dt="2022-03-20T15:53:52.699" v="389" actId="20577"/>
          <ac:spMkLst>
            <pc:docMk/>
            <pc:sldMk cId="1375585324" sldId="262"/>
            <ac:spMk id="3" creationId="{4B2CD011-BB37-4394-B021-0011F0FE5371}"/>
          </ac:spMkLst>
        </pc:spChg>
      </pc:sldChg>
      <pc:sldChg chg="modSp new mod">
        <pc:chgData name="Akeem Semper" userId="f946a067da346415" providerId="LiveId" clId="{F36375CB-2B35-4E2C-BB79-BD9A71F0AD77}" dt="2022-03-20T15:54:40.781" v="561" actId="20577"/>
        <pc:sldMkLst>
          <pc:docMk/>
          <pc:sldMk cId="1393217473" sldId="263"/>
        </pc:sldMkLst>
        <pc:spChg chg="mod">
          <ac:chgData name="Akeem Semper" userId="f946a067da346415" providerId="LiveId" clId="{F36375CB-2B35-4E2C-BB79-BD9A71F0AD77}" dt="2022-03-20T15:54:02.498" v="410" actId="20577"/>
          <ac:spMkLst>
            <pc:docMk/>
            <pc:sldMk cId="1393217473" sldId="263"/>
            <ac:spMk id="2" creationId="{0082CAF9-B4E1-4729-88E5-0D11190C387F}"/>
          </ac:spMkLst>
        </pc:spChg>
        <pc:spChg chg="mod">
          <ac:chgData name="Akeem Semper" userId="f946a067da346415" providerId="LiveId" clId="{F36375CB-2B35-4E2C-BB79-BD9A71F0AD77}" dt="2022-03-20T15:54:40.781" v="561" actId="20577"/>
          <ac:spMkLst>
            <pc:docMk/>
            <pc:sldMk cId="1393217473" sldId="263"/>
            <ac:spMk id="3" creationId="{28019EF6-C3D4-4F7E-9535-A7B288B593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ADD2-D653-17DD-BCB3-0E44EAE7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B9B4-BDA8-12EB-F5CF-5A987E11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basic steps needed are:</a:t>
            </a:r>
          </a:p>
          <a:p>
            <a:pPr lvl="1"/>
            <a:r>
              <a:rPr lang="en-US" dirty="0"/>
              <a:t>Cluster the original data to break the numbers into similar groups. (k-means, other…)</a:t>
            </a:r>
          </a:p>
          <a:p>
            <a:pPr lvl="1"/>
            <a:r>
              <a:rPr lang="en-US" dirty="0"/>
              <a:t>Manually add a label – each group is similar, but we don’t know what it is a group of. </a:t>
            </a:r>
          </a:p>
          <a:p>
            <a:pPr lvl="1"/>
            <a:r>
              <a:rPr lang="en-US" dirty="0"/>
              <a:t>Now you have labeled groups of digit images. </a:t>
            </a:r>
          </a:p>
          <a:p>
            <a:pPr lvl="1"/>
            <a:r>
              <a:rPr lang="en-US" dirty="0"/>
              <a:t>Train 10 (or more) GMMs, one that ‘knows’ each number from the data used to train it. </a:t>
            </a:r>
          </a:p>
          <a:p>
            <a:pPr lvl="1"/>
            <a:r>
              <a:rPr lang="en-US" dirty="0"/>
              <a:t>When asked for a printout, ask the right GMMs for a digit each, assemble. </a:t>
            </a:r>
          </a:p>
          <a:p>
            <a:r>
              <a:rPr lang="en-US" dirty="0"/>
              <a:t>Overall, the images tend to be OK at best, some improvements:</a:t>
            </a:r>
          </a:p>
          <a:p>
            <a:pPr lvl="1"/>
            <a:r>
              <a:rPr lang="en-US" dirty="0"/>
              <a:t>Number of clusters can be &gt;10, to capture different digit variations. GMMs can as well. </a:t>
            </a:r>
          </a:p>
          <a:p>
            <a:pPr lvl="1"/>
            <a:r>
              <a:rPr lang="en-US" dirty="0"/>
              <a:t>Some cleaning/processing (PCA, feature selection, etc..) may help, requires much tuning. </a:t>
            </a:r>
          </a:p>
        </p:txBody>
      </p:sp>
    </p:spTree>
    <p:extLst>
      <p:ext uri="{BB962C8B-B14F-4D97-AF65-F5344CB8AC3E}">
        <p14:creationId xmlns:p14="http://schemas.microsoft.com/office/powerpoint/2010/main" val="13621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4E92-B91C-4411-9AE6-F65251C2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big do I make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324C-0304-4D50-9E1F-5D00ACF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CA" dirty="0"/>
              <a:t>See more specific guidelines in workbook. </a:t>
            </a:r>
          </a:p>
          <a:p>
            <a:r>
              <a:rPr lang="en-CA" dirty="0"/>
              <a:t>Start with 1 to 3 layers the same size as the input (or ~512-768 if input is huge). </a:t>
            </a:r>
          </a:p>
          <a:p>
            <a:r>
              <a:rPr lang="en-CA" dirty="0"/>
              <a:t>Add layers to overfit. </a:t>
            </a:r>
          </a:p>
          <a:p>
            <a:r>
              <a:rPr lang="en-CA" dirty="0"/>
              <a:t>Add regularization to cut overfitting. </a:t>
            </a:r>
          </a:p>
          <a:p>
            <a:r>
              <a:rPr lang="en-CA" dirty="0"/>
              <a:t>Try with layer size “funneled” down layer by layer. </a:t>
            </a:r>
          </a:p>
          <a:p>
            <a:r>
              <a:rPr lang="en-CA" dirty="0"/>
              <a:t>Prune network. </a:t>
            </a:r>
          </a:p>
          <a:p>
            <a:endParaRPr lang="en-CA" dirty="0"/>
          </a:p>
          <a:p>
            <a:r>
              <a:rPr lang="en-CA" dirty="0"/>
              <a:t>A real answer is grid search, this should get us close enough to start with.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566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D07A-F89C-4648-8C5C-62C367F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Epochs and Batches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D315-C411-40F9-A088-3BE0DD99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907" y="1853754"/>
            <a:ext cx="10222030" cy="411478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Epochs and batches are both things that are new to us with neural networks. </a:t>
            </a:r>
          </a:p>
          <a:p>
            <a:r>
              <a:rPr lang="en-CA" dirty="0"/>
              <a:t>Each epoch is an execution of one </a:t>
            </a:r>
            <a:r>
              <a:rPr lang="en-CA" dirty="0" err="1"/>
              <a:t>fp</a:t>
            </a:r>
            <a:r>
              <a:rPr lang="en-CA" dirty="0"/>
              <a:t>/bp through all of the data. </a:t>
            </a:r>
          </a:p>
          <a:p>
            <a:pPr lvl="1"/>
            <a:r>
              <a:rPr lang="en-CA" dirty="0"/>
              <a:t>Easiest method is to set early stopping and let the computer figure it out. </a:t>
            </a:r>
          </a:p>
          <a:p>
            <a:pPr lvl="1"/>
            <a:r>
              <a:rPr lang="en-CA" dirty="0"/>
              <a:t>Really big models might only have one epoch through the data total. </a:t>
            </a:r>
          </a:p>
          <a:p>
            <a:r>
              <a:rPr lang="en-CA" dirty="0"/>
              <a:t>Batches are how many records to process before updating weights. </a:t>
            </a:r>
          </a:p>
          <a:p>
            <a:pPr lvl="1"/>
            <a:r>
              <a:rPr lang="en-CA" dirty="0"/>
              <a:t>Just like regular gradient descent – higher is more stable, smaller more erratic. </a:t>
            </a:r>
          </a:p>
          <a:p>
            <a:pPr lvl="1"/>
            <a:r>
              <a:rPr lang="en-CA" dirty="0"/>
              <a:t>Limited at the top end by memory capacity. </a:t>
            </a:r>
          </a:p>
          <a:p>
            <a:pPr lvl="1"/>
            <a:r>
              <a:rPr lang="en-CA" dirty="0"/>
              <a:t>Large vs small is still a matter of debate and varies by data. </a:t>
            </a:r>
          </a:p>
          <a:p>
            <a:pPr lvl="1"/>
            <a:r>
              <a:rPr lang="en-CA" dirty="0"/>
              <a:t>Generally, smaller batches (as small as 2 -32) seems to offer better generalizable models. </a:t>
            </a:r>
          </a:p>
          <a:p>
            <a:pPr lvl="1"/>
            <a:r>
              <a:rPr lang="en-CA" dirty="0"/>
              <a:t>Big batches may process far faster – better HW utilization and fewer weight updates. </a:t>
            </a:r>
          </a:p>
          <a:p>
            <a:pPr lvl="2"/>
            <a:r>
              <a:rPr lang="en-CA" dirty="0"/>
              <a:t>Think – weight matrix per layer is </a:t>
            </a:r>
            <a:r>
              <a:rPr lang="en-CA" dirty="0" err="1"/>
              <a:t>input_size</a:t>
            </a:r>
            <a:r>
              <a:rPr lang="en-CA" dirty="0"/>
              <a:t> * </a:t>
            </a:r>
            <a:r>
              <a:rPr lang="en-CA" dirty="0" err="1"/>
              <a:t>output_size</a:t>
            </a:r>
            <a:r>
              <a:rPr lang="en-CA" dirty="0"/>
              <a:t>. 512 * 512 = ~250k updates</a:t>
            </a:r>
          </a:p>
        </p:txBody>
      </p:sp>
    </p:spTree>
    <p:extLst>
      <p:ext uri="{BB962C8B-B14F-4D97-AF65-F5344CB8AC3E}">
        <p14:creationId xmlns:p14="http://schemas.microsoft.com/office/powerpoint/2010/main" val="158993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ED5-DCBC-44E8-A70B-39E55757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D011-BB37-4394-B021-0011F0FE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optimizer is the algorithm used for gradient descent. </a:t>
            </a:r>
          </a:p>
          <a:p>
            <a:r>
              <a:rPr lang="en-CA" dirty="0"/>
              <a:t>We’ll leave this aside for the most part. </a:t>
            </a:r>
          </a:p>
          <a:p>
            <a:r>
              <a:rPr lang="en-CA" dirty="0"/>
              <a:t>Adam is the most common and is a good choice:</a:t>
            </a:r>
          </a:p>
          <a:p>
            <a:pPr lvl="1"/>
            <a:r>
              <a:rPr lang="en-CA" dirty="0"/>
              <a:t>Converges efficiently. </a:t>
            </a:r>
          </a:p>
          <a:p>
            <a:pPr lvl="1"/>
            <a:r>
              <a:rPr lang="en-CA" dirty="0"/>
              <a:t>Computation and memory efficient. </a:t>
            </a:r>
          </a:p>
          <a:p>
            <a:r>
              <a:rPr lang="en-CA" dirty="0"/>
              <a:t>Different algorithms are more critical with very large datasets where the computation differences on the specific data add up to substantial time.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558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CAF9-B4E1-4729-88E5-0D11190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Activation Functions (Hidden Layers)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EF6-C3D4-4F7E-9535-A7B288B5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53754"/>
            <a:ext cx="7113963" cy="4331146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Activation functions “squish” the linear combination in a neuron into an output. </a:t>
            </a:r>
          </a:p>
          <a:p>
            <a:r>
              <a:rPr lang="en-CA" sz="2400" dirty="0"/>
              <a:t>They provide the non-linearity that neural networks need. </a:t>
            </a:r>
          </a:p>
          <a:p>
            <a:pPr lvl="1"/>
            <a:r>
              <a:rPr lang="en-CA" sz="2000" dirty="0"/>
              <a:t>No activation function = giant, complex, linear regression. </a:t>
            </a:r>
          </a:p>
          <a:p>
            <a:r>
              <a:rPr lang="en-CA" sz="2400" dirty="0" err="1"/>
              <a:t>ReLU</a:t>
            </a:r>
            <a:r>
              <a:rPr lang="en-CA" sz="2400" dirty="0"/>
              <a:t> – Rectified Linear Unit has been our default. </a:t>
            </a:r>
          </a:p>
          <a:p>
            <a:pPr lvl="1"/>
            <a:r>
              <a:rPr lang="en-CA" sz="2000" dirty="0"/>
              <a:t>Efficient computations, converges quickly. </a:t>
            </a:r>
          </a:p>
          <a:p>
            <a:pPr lvl="1"/>
            <a:r>
              <a:rPr lang="en-CA" sz="2000" dirty="0"/>
              <a:t>Can suffer from “Dying </a:t>
            </a:r>
            <a:r>
              <a:rPr lang="en-CA" sz="2000" dirty="0" err="1"/>
              <a:t>ReLU</a:t>
            </a:r>
            <a:r>
              <a:rPr lang="en-CA" sz="2000" dirty="0"/>
              <a:t>” – if inputs are negative functions can get “stuck” at 0. </a:t>
            </a:r>
          </a:p>
          <a:p>
            <a:pPr lvl="1"/>
            <a:r>
              <a:rPr lang="en-CA" sz="2000" dirty="0"/>
              <a:t>Some neurons may “die”, and never change from returning 0.</a:t>
            </a:r>
          </a:p>
          <a:p>
            <a:pPr lvl="1"/>
            <a:r>
              <a:rPr lang="en-CA" sz="2000" dirty="0"/>
              <a:t>Results in sparse outputs. </a:t>
            </a:r>
          </a:p>
          <a:p>
            <a:pPr lvl="1"/>
            <a:endParaRPr lang="LID4096" sz="2000"/>
          </a:p>
        </p:txBody>
      </p:sp>
      <p:pic>
        <p:nvPicPr>
          <p:cNvPr id="3074" name="Picture 2" descr="ReLU activation function | Download Scientific Diagram">
            <a:extLst>
              <a:ext uri="{FF2B5EF4-FFF2-40B4-BE49-F238E27FC236}">
                <a16:creationId xmlns:a16="http://schemas.microsoft.com/office/drawing/2014/main" id="{E7C9D5E8-0E5D-8E4F-A19A-AEB80452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2469061"/>
            <a:ext cx="3796544" cy="33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1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414F-7377-6242-8523-2FD9689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7A05-C767-02A8-870B-D9A48494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247C22-17E7-A36B-5FD9-E45D482B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"/>
            <a:ext cx="52578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688CBD8-CE43-9E33-4E6D-BEA253FA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2046"/>
            <a:ext cx="7053858" cy="518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14E-690A-82ED-BE86-623C5E68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Vanishing (or Exploding)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6E47-D960-F541-FC0B-79C8E2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2"/>
            <a:ext cx="6792685" cy="41997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Recall – gradient descent attributes error to different weights using the gradient (slope of the cost cure </a:t>
            </a:r>
            <a:r>
              <a:rPr lang="en-US" dirty="0" err="1"/>
              <a:t>w.r.t.</a:t>
            </a:r>
            <a:r>
              <a:rPr lang="en-US" dirty="0"/>
              <a:t> that weight). </a:t>
            </a:r>
          </a:p>
          <a:p>
            <a:pPr>
              <a:lnSpc>
                <a:spcPct val="110000"/>
              </a:lnSpc>
            </a:pPr>
            <a:r>
              <a:rPr lang="en-US" dirty="0"/>
              <a:t>Recall some neural network training facts: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They have many weights.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Propagate loss back through all layers, and there can be many.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Often train over many rounds, and get very accurate. </a:t>
            </a:r>
          </a:p>
          <a:p>
            <a:pPr>
              <a:lnSpc>
                <a:spcPct val="110000"/>
              </a:lnSpc>
            </a:pPr>
            <a:r>
              <a:rPr lang="en-US" dirty="0"/>
              <a:t>We can encounter a problem that small changes to small numbers from small error split many ways yields tiny values.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gradient can “vanish” if it is too small for the GD to work.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can lead to ‘dead’ models, that can’t keep learning. </a:t>
            </a:r>
          </a:p>
        </p:txBody>
      </p:sp>
      <p:pic>
        <p:nvPicPr>
          <p:cNvPr id="1026" name="Picture 2" descr="Vanishing and Exploding Gradients in Neural Network Models: Debugging,  Monitoring, and Fixing">
            <a:extLst>
              <a:ext uri="{FF2B5EF4-FFF2-40B4-BE49-F238E27FC236}">
                <a16:creationId xmlns:a16="http://schemas.microsoft.com/office/drawing/2014/main" id="{0B1C0D94-352B-B9A4-3AB7-311DD11AC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3291" r="5732" b="-1"/>
          <a:stretch/>
        </p:blipFill>
        <p:spPr bwMode="auto">
          <a:xfrm>
            <a:off x="6792685" y="1853753"/>
            <a:ext cx="5399315" cy="444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9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06A-6EBE-34A0-F1C2-6B3112E6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Gradients </a:t>
            </a:r>
            <a:r>
              <a:rPr lang="en-US" dirty="0" err="1"/>
              <a:t>GRaded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A8BE-5490-F52E-ADC1-D81B5468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things that can combat this problem. </a:t>
            </a:r>
          </a:p>
          <a:p>
            <a:pPr lvl="1"/>
            <a:r>
              <a:rPr lang="en-US" dirty="0"/>
              <a:t>Activation functions – the sigmoid gradients can flatten more than others. </a:t>
            </a:r>
          </a:p>
          <a:p>
            <a:pPr lvl="1"/>
            <a:r>
              <a:rPr lang="en-US" dirty="0"/>
              <a:t>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402429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478D-17F9-E44C-A19C-72ECD47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Activation Functions – </a:t>
            </a:r>
            <a:r>
              <a:rPr lang="en-US" dirty="0" err="1"/>
              <a:t>Relu</a:t>
            </a:r>
            <a:r>
              <a:rPr lang="en-US" dirty="0"/>
              <a:t> Variations</a:t>
            </a:r>
          </a:p>
        </p:txBody>
      </p:sp>
      <p:pic>
        <p:nvPicPr>
          <p:cNvPr id="4098" name="Picture 2" descr="8: Illustration of output of ELU vs ReLU vs Leaky ReLU function with... |  Download Scientific Diagram">
            <a:extLst>
              <a:ext uri="{FF2B5EF4-FFF2-40B4-BE49-F238E27FC236}">
                <a16:creationId xmlns:a16="http://schemas.microsoft.com/office/drawing/2014/main" id="{28167D23-766C-0F49-9CF6-84F2EA8D7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r="6709"/>
          <a:stretch/>
        </p:blipFill>
        <p:spPr bwMode="auto">
          <a:xfrm>
            <a:off x="0" y="1853754"/>
            <a:ext cx="461063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ABA0-1113-1546-ABF6-995CA6E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746" y="1853754"/>
            <a:ext cx="7585254" cy="4017657"/>
          </a:xfrm>
        </p:spPr>
        <p:txBody>
          <a:bodyPr>
            <a:normAutofit/>
          </a:bodyPr>
          <a:lstStyle/>
          <a:p>
            <a:r>
              <a:rPr lang="en-US" dirty="0"/>
              <a:t>To address those issues with </a:t>
            </a:r>
            <a:r>
              <a:rPr lang="en-US" dirty="0" err="1"/>
              <a:t>ReLU</a:t>
            </a:r>
            <a:r>
              <a:rPr lang="en-US" dirty="0"/>
              <a:t>, alternatives were created:</a:t>
            </a:r>
          </a:p>
          <a:p>
            <a:pPr lvl="1"/>
            <a:r>
              <a:rPr lang="en-US" dirty="0"/>
              <a:t>Notably – Leaky </a:t>
            </a:r>
            <a:r>
              <a:rPr lang="en-US" dirty="0" err="1"/>
              <a:t>ReLU</a:t>
            </a:r>
            <a:r>
              <a:rPr lang="en-US" dirty="0"/>
              <a:t> and ELU (exponential linear). </a:t>
            </a:r>
          </a:p>
          <a:p>
            <a:r>
              <a:rPr lang="en-US" dirty="0"/>
              <a:t>Each removes that 0-value range of the derivative. </a:t>
            </a:r>
          </a:p>
          <a:p>
            <a:pPr lvl="1"/>
            <a:r>
              <a:rPr lang="en-US" dirty="0"/>
              <a:t>Removes the Dying </a:t>
            </a:r>
            <a:r>
              <a:rPr lang="en-US" dirty="0" err="1"/>
              <a:t>ReLU</a:t>
            </a:r>
            <a:r>
              <a:rPr lang="en-US" dirty="0"/>
              <a:t> issue, so gradients don’t vanish as much. </a:t>
            </a:r>
          </a:p>
          <a:p>
            <a:pPr lvl="1"/>
            <a:r>
              <a:rPr lang="en-US" dirty="0"/>
              <a:t>Can help speed training, or even allow convergence at all. </a:t>
            </a:r>
          </a:p>
          <a:p>
            <a:r>
              <a:rPr lang="en-US" dirty="0" err="1"/>
              <a:t>ReLU</a:t>
            </a:r>
            <a:r>
              <a:rPr lang="en-US" dirty="0"/>
              <a:t> or a variation on it are our defaults, and normally good. </a:t>
            </a:r>
          </a:p>
          <a:p>
            <a:r>
              <a:rPr lang="en-US" dirty="0"/>
              <a:t>If using </a:t>
            </a:r>
            <a:r>
              <a:rPr lang="en-US" dirty="0" err="1"/>
              <a:t>ReLU</a:t>
            </a:r>
            <a:r>
              <a:rPr lang="en-US" dirty="0"/>
              <a:t> – reducing LR can also combat the dying issue. </a:t>
            </a:r>
          </a:p>
        </p:txBody>
      </p:sp>
    </p:spTree>
    <p:extLst>
      <p:ext uri="{BB962C8B-B14F-4D97-AF65-F5344CB8AC3E}">
        <p14:creationId xmlns:p14="http://schemas.microsoft.com/office/powerpoint/2010/main" val="58755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7B04-F2DB-98A4-D942-BFC7717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Batch Normalization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CB7CF9-B17A-78F0-88AC-6F1FA8C4D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/>
          <a:stretch/>
        </p:blipFill>
        <p:spPr bwMode="auto">
          <a:xfrm>
            <a:off x="0" y="1853754"/>
            <a:ext cx="6892299" cy="37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B768-B788-7A3C-3953-7744E3C3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1853754"/>
            <a:ext cx="5299701" cy="4199727"/>
          </a:xfrm>
        </p:spPr>
        <p:txBody>
          <a:bodyPr>
            <a:normAutofit/>
          </a:bodyPr>
          <a:lstStyle/>
          <a:p>
            <a:r>
              <a:rPr lang="en-US" dirty="0"/>
              <a:t>Another gradient maintaining technique is batch normalization. </a:t>
            </a:r>
          </a:p>
          <a:p>
            <a:r>
              <a:rPr lang="en-US" dirty="0"/>
              <a:t>Batch normalization will shift the distribution back to “the middle”, where gradients exist. </a:t>
            </a:r>
          </a:p>
          <a:p>
            <a:pPr lvl="1"/>
            <a:r>
              <a:rPr lang="en-US" dirty="0"/>
              <a:t>“Flat” gradients may vanish – near 0/1 here. </a:t>
            </a:r>
          </a:p>
          <a:p>
            <a:r>
              <a:rPr lang="en-US" dirty="0"/>
              <a:t>Usually applied after dense layer, but can vary. </a:t>
            </a:r>
          </a:p>
          <a:p>
            <a:r>
              <a:rPr lang="en-US" dirty="0"/>
              <a:t>Can often allow higher learning rates to work.</a:t>
            </a:r>
          </a:p>
          <a:p>
            <a:r>
              <a:rPr lang="en-US" dirty="0"/>
              <a:t>It isn’t fully understood yet, weirdly.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2ED-4B2D-A4D0-9A1B-F5D886A1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A70-7FB5-F2DE-F3DF-7165887D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2DDD5C-391D-91D2-A435-8110CC33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12192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2C87-4BE3-F68C-4EE7-7009E745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D62E-779C-86FC-A8CB-FC13358B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Common issues:</a:t>
            </a:r>
          </a:p>
          <a:p>
            <a:pPr lvl="1"/>
            <a:r>
              <a:rPr lang="en-US" dirty="0"/>
              <a:t>Assorted mix-ups applying labels to clusters. </a:t>
            </a:r>
          </a:p>
          <a:p>
            <a:pPr lvl="1"/>
            <a:r>
              <a:rPr lang="en-US" dirty="0"/>
              <a:t>Training GMM timing</a:t>
            </a:r>
            <a:r>
              <a:rPr lang="en-US"/>
              <a:t>/location. </a:t>
            </a:r>
            <a:endParaRPr lang="en-US" dirty="0"/>
          </a:p>
          <a:p>
            <a:r>
              <a:rPr lang="en-US" dirty="0"/>
              <a:t>Adding labeling:</a:t>
            </a:r>
          </a:p>
          <a:p>
            <a:pPr lvl="1"/>
            <a:r>
              <a:rPr lang="en-US" dirty="0"/>
              <a:t>This feels weird to lots of people, but it isn’t really all that rare. (LLMs and gen models). </a:t>
            </a:r>
          </a:p>
          <a:p>
            <a:pPr lvl="1"/>
            <a:r>
              <a:rPr lang="en-US" dirty="0"/>
              <a:t>The clusters are able to be ‘pure’ on their own, but we need to add the label info ourselves. </a:t>
            </a:r>
          </a:p>
          <a:p>
            <a:pPr lvl="1"/>
            <a:r>
              <a:rPr lang="en-US" dirty="0"/>
              <a:t>This could be supplemented by other models – e.g. manually label enough, then use classifier.</a:t>
            </a:r>
          </a:p>
        </p:txBody>
      </p:sp>
    </p:spTree>
    <p:extLst>
      <p:ext uri="{BB962C8B-B14F-4D97-AF65-F5344CB8AC3E}">
        <p14:creationId xmlns:p14="http://schemas.microsoft.com/office/powerpoint/2010/main" val="885412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D8A8-1279-C44F-AB18-28BCD74E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2690-B733-C245-A962-ECCC4BCA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Initialization controls how the weight and bias values start. </a:t>
            </a:r>
          </a:p>
          <a:p>
            <a:r>
              <a:rPr lang="en-US" dirty="0"/>
              <a:t>Can be controlled via a parameter for each layer:</a:t>
            </a:r>
          </a:p>
          <a:p>
            <a:pPr lvl="1"/>
            <a:r>
              <a:rPr lang="en-US" dirty="0"/>
              <a:t>Weight initialization is by default is “</a:t>
            </a:r>
            <a:r>
              <a:rPr lang="en-US" dirty="0" err="1"/>
              <a:t>glorot_uniform</a:t>
            </a:r>
            <a:r>
              <a:rPr lang="en-US" dirty="0"/>
              <a:t>” – a variety of random. </a:t>
            </a:r>
          </a:p>
          <a:p>
            <a:pPr lvl="1"/>
            <a:r>
              <a:rPr lang="en-US" dirty="0"/>
              <a:t>Bias initialization defaults to 0. </a:t>
            </a:r>
          </a:p>
          <a:p>
            <a:pPr lvl="1"/>
            <a:r>
              <a:rPr lang="en-US" dirty="0"/>
              <a:t>We won’t delve into the details of initialization much – lots of math, not practical. </a:t>
            </a:r>
          </a:p>
          <a:p>
            <a:r>
              <a:rPr lang="en-US" dirty="0"/>
              <a:t>Imbalanced data – the data has a “bias” to start with. </a:t>
            </a:r>
          </a:p>
          <a:p>
            <a:pPr lvl="1"/>
            <a:r>
              <a:rPr lang="en-US" dirty="0"/>
              <a:t>Set bias on output layer to the bias in the data. </a:t>
            </a:r>
          </a:p>
          <a:p>
            <a:pPr lvl="1"/>
            <a:r>
              <a:rPr lang="en-US" dirty="0"/>
              <a:t>Network doesn’t need to learn the massive shift in bias. </a:t>
            </a:r>
          </a:p>
          <a:p>
            <a:pPr lvl="1"/>
            <a:r>
              <a:rPr lang="en-US" dirty="0"/>
              <a:t>Faster convergence and more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56FD-E697-5353-97FE-84FF67AB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Tuning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C5EC-E837-8A77-86C7-0C127E9A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a huge number of things that can be changed to tune a neural network model. </a:t>
            </a:r>
          </a:p>
          <a:p>
            <a:r>
              <a:rPr lang="en-US" dirty="0"/>
              <a:t>We are focusing mainly on the ‘structure’ type of things. </a:t>
            </a:r>
          </a:p>
          <a:p>
            <a:pPr lvl="1"/>
            <a:r>
              <a:rPr lang="en-US" dirty="0"/>
              <a:t>Network size, layers, type, hyperparameters, regularizing (and similar) layers like normalization.</a:t>
            </a:r>
          </a:p>
          <a:p>
            <a:r>
              <a:rPr lang="en-US" dirty="0"/>
              <a:t>We are not really focusing on the optimization part - loss/gradient descent specific things. </a:t>
            </a:r>
          </a:p>
          <a:p>
            <a:pPr lvl="1"/>
            <a:r>
              <a:rPr lang="en-US" dirty="0"/>
              <a:t>Learning rates, momentum, optimizers. </a:t>
            </a:r>
          </a:p>
          <a:p>
            <a:pPr lvl="1"/>
            <a:r>
              <a:rPr lang="en-US" dirty="0"/>
              <a:t>This matters, but is more theoretical in theory, and scenario dependent in practice. </a:t>
            </a:r>
          </a:p>
          <a:p>
            <a:pPr lvl="1"/>
            <a:r>
              <a:rPr lang="en-US" dirty="0"/>
              <a:t>Optimization is critical as problems get larger – converging quickly, or at all, can be hard. </a:t>
            </a:r>
          </a:p>
          <a:p>
            <a:r>
              <a:rPr lang="en-US" dirty="0"/>
              <a:t>For our usage, we can try other optimization options, but we’ll mostly ignore it. </a:t>
            </a:r>
          </a:p>
        </p:txBody>
      </p:sp>
    </p:spTree>
    <p:extLst>
      <p:ext uri="{BB962C8B-B14F-4D97-AF65-F5344CB8AC3E}">
        <p14:creationId xmlns:p14="http://schemas.microsoft.com/office/powerpoint/2010/main" val="114908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9964-3340-F14A-ACF7-EC8ED9BC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AA7B-21C6-0E42-874B-B074C1D1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networks can get very large!</a:t>
            </a:r>
          </a:p>
          <a:p>
            <a:r>
              <a:rPr lang="en-US" dirty="0"/>
              <a:t>Like a tree, a trained network may contain parts that aren’t super critical in making predictions. </a:t>
            </a:r>
          </a:p>
          <a:p>
            <a:pPr lvl="1"/>
            <a:r>
              <a:rPr lang="en-US" dirty="0"/>
              <a:t>As an example, think of “dying </a:t>
            </a:r>
            <a:r>
              <a:rPr lang="en-US" dirty="0" err="1"/>
              <a:t>relu</a:t>
            </a:r>
            <a:r>
              <a:rPr lang="en-US" dirty="0"/>
              <a:t>” neurons. </a:t>
            </a:r>
          </a:p>
          <a:p>
            <a:r>
              <a:rPr lang="en-US" dirty="0"/>
              <a:t>Pruning can trim a network back by making it more sparse. </a:t>
            </a:r>
          </a:p>
          <a:p>
            <a:r>
              <a:rPr lang="en-US" dirty="0"/>
              <a:t>Can potentially improve generalization – just as tree pruning does. </a:t>
            </a:r>
          </a:p>
          <a:p>
            <a:r>
              <a:rPr lang="en-US" dirty="0"/>
              <a:t>Allows networks to be used for prediction with fewer computations. </a:t>
            </a:r>
          </a:p>
          <a:p>
            <a:pPr lvl="1"/>
            <a:r>
              <a:rPr lang="en-US" dirty="0"/>
              <a:t>Predictions on a computer: one forward propagation, relatively simple. </a:t>
            </a:r>
          </a:p>
          <a:p>
            <a:pPr lvl="1"/>
            <a:r>
              <a:rPr lang="en-US" dirty="0"/>
              <a:t>Predictions on a phone/raspberry pi/Roomba/drone, can be challenging. </a:t>
            </a:r>
          </a:p>
          <a:p>
            <a:pPr lvl="1"/>
            <a:r>
              <a:rPr lang="en-US" dirty="0"/>
              <a:t>Pruned models require less processing and less memory, can be used on more devices. </a:t>
            </a:r>
          </a:p>
        </p:txBody>
      </p:sp>
    </p:spTree>
    <p:extLst>
      <p:ext uri="{BB962C8B-B14F-4D97-AF65-F5344CB8AC3E}">
        <p14:creationId xmlns:p14="http://schemas.microsoft.com/office/powerpoint/2010/main" val="177326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1902-F058-D543-A654-EBFA8DD9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9E9-25F7-5040-BB55-69E72FC9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258-E5B7-46B2-B0C0-74D17CB3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Tensorflow</a:t>
            </a:r>
            <a:r>
              <a:rPr lang="en-CA" dirty="0"/>
              <a:t> and </a:t>
            </a:r>
            <a:r>
              <a:rPr lang="en-CA" dirty="0" err="1"/>
              <a:t>Keras</a:t>
            </a:r>
            <a:r>
              <a:rPr lang="en-CA" dirty="0"/>
              <a:t> Optimizations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104-0772-4130-BC10-20A91C36D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FFC-2F49-449F-85F4-087043D3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Configuration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3FE-383C-4ADB-B9D1-04FC8250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We’ve seen that neural networks offer a large amount of flexibility in their configuration.</a:t>
            </a:r>
          </a:p>
          <a:p>
            <a:r>
              <a:rPr lang="en-CA" dirty="0"/>
              <a:t>How do we determine the optimal structure?</a:t>
            </a:r>
          </a:p>
          <a:p>
            <a:r>
              <a:rPr lang="en-CA" dirty="0"/>
              <a:t>Generally, the true answer is to grid search it. </a:t>
            </a:r>
          </a:p>
          <a:p>
            <a:r>
              <a:rPr lang="en-CA" dirty="0"/>
              <a:t>We can use some guidelines to get started in a reasonable and smart way. </a:t>
            </a:r>
          </a:p>
          <a:p>
            <a:endParaRPr lang="en-CA" dirty="0"/>
          </a:p>
          <a:p>
            <a:r>
              <a:rPr lang="en-CA" dirty="0"/>
              <a:t>Excluded: Loss – we’ll look at losses </a:t>
            </a:r>
            <a:r>
              <a:rPr lang="en-CA"/>
              <a:t>more next week.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9563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F152-59D1-43C2-9435-C78A520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Size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0C32-B7B4-4D00-AA34-E379414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thing to look at is the network size, or capacity.</a:t>
            </a:r>
          </a:p>
          <a:p>
            <a:r>
              <a:rPr lang="en-CA" dirty="0"/>
              <a:t>The more neurons a network had, the higher the capacity. </a:t>
            </a:r>
          </a:p>
          <a:p>
            <a:r>
              <a:rPr lang="en-CA" dirty="0"/>
              <a:t>In general, larger networks need larger amounts of data, to find more complex relationships.  </a:t>
            </a:r>
          </a:p>
          <a:p>
            <a:r>
              <a:rPr lang="en-CA" dirty="0"/>
              <a:t>We can examine the two metrics of size:</a:t>
            </a:r>
          </a:p>
          <a:p>
            <a:pPr lvl="1"/>
            <a:r>
              <a:rPr lang="en-CA" dirty="0"/>
              <a:t>Neurons per layer (width)</a:t>
            </a:r>
          </a:p>
          <a:p>
            <a:pPr lvl="1"/>
            <a:r>
              <a:rPr lang="en-CA" dirty="0"/>
              <a:t>Number of layers (depth)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92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01E8-D08A-4763-AF4C-320DC895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Width vs Depth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86B8-C25D-452D-84CF-B6190DED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>
            <a:normAutofit/>
          </a:bodyPr>
          <a:lstStyle/>
          <a:p>
            <a:r>
              <a:rPr lang="en-CA" dirty="0"/>
              <a:t>When we make a neural network, should we favor width or depth?</a:t>
            </a:r>
          </a:p>
          <a:p>
            <a:r>
              <a:rPr lang="en-CA" dirty="0"/>
              <a:t>In theory one hidden layer can approximate any function. </a:t>
            </a:r>
          </a:p>
          <a:p>
            <a:pPr lvl="1"/>
            <a:r>
              <a:rPr lang="en-CA" dirty="0"/>
              <a:t>Universal approximation theorem – one layer can in principle learn anything. </a:t>
            </a:r>
          </a:p>
          <a:p>
            <a:r>
              <a:rPr lang="en-CA" dirty="0"/>
              <a:t>In general, depth is preferred. Why?</a:t>
            </a:r>
          </a:p>
          <a:p>
            <a:pPr lvl="1"/>
            <a:r>
              <a:rPr lang="en-CA" dirty="0"/>
              <a:t>Wider networks are more prone to overfitting. </a:t>
            </a:r>
          </a:p>
          <a:p>
            <a:pPr lvl="1"/>
            <a:r>
              <a:rPr lang="en-CA" dirty="0"/>
              <a:t>Deep networks can find representations of data with each transformation (see in CNNs next)</a:t>
            </a:r>
          </a:p>
          <a:p>
            <a:pPr lvl="1"/>
            <a:r>
              <a:rPr lang="en-CA" dirty="0"/>
              <a:t>We can apply regularization on or between layers to counter overfitting. </a:t>
            </a:r>
          </a:p>
          <a:p>
            <a:pPr lvl="1"/>
            <a:r>
              <a:rPr lang="en-CA" dirty="0"/>
              <a:t>Deeper networks can provide a kind of feature selection as less significant features are minimized. </a:t>
            </a:r>
          </a:p>
          <a:p>
            <a:pPr lvl="1"/>
            <a:r>
              <a:rPr lang="en-CA" dirty="0"/>
              <a:t>Deep networks have shown greater performance recently.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523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725-9E0C-C94C-A904-0AD2C6A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ImageNet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03D-820A-C645-952F-C87CDE2D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Imagenet</a:t>
            </a:r>
            <a:r>
              <a:rPr lang="en-US" dirty="0"/>
              <a:t> is a dataset developed in the late 2000s to help computer vision. </a:t>
            </a:r>
          </a:p>
          <a:p>
            <a:pPr lvl="1"/>
            <a:r>
              <a:rPr lang="en-US" dirty="0"/>
              <a:t>Thought – better dataset leads to better models. </a:t>
            </a:r>
          </a:p>
          <a:p>
            <a:r>
              <a:rPr lang="en-US" dirty="0"/>
              <a:t>Nested set of 3.2 million (initially) to over 13 million (now) images with labels. </a:t>
            </a:r>
          </a:p>
          <a:p>
            <a:pPr lvl="1"/>
            <a:r>
              <a:rPr lang="en-US" dirty="0"/>
              <a:t>Labeled largely through Mechanical Turk service. </a:t>
            </a:r>
          </a:p>
          <a:p>
            <a:pPr lvl="1"/>
            <a:r>
              <a:rPr lang="en-US" dirty="0"/>
              <a:t>Hierarchical labels – e.g. a chair is a type of furniture, a dog is an animal. </a:t>
            </a:r>
          </a:p>
          <a:p>
            <a:r>
              <a:rPr lang="en-US" dirty="0"/>
              <a:t>Became benchmark of image recognition accuracy.</a:t>
            </a:r>
          </a:p>
          <a:p>
            <a:r>
              <a:rPr lang="en-US" dirty="0"/>
              <a:t>From ~2012-2013 to ~2015-2016 networks got deeper and losses fell. </a:t>
            </a:r>
          </a:p>
          <a:p>
            <a:pPr lvl="1"/>
            <a:r>
              <a:rPr lang="en-US" dirty="0"/>
              <a:t>In addition to use of CNN architecture – next time. </a:t>
            </a:r>
          </a:p>
          <a:p>
            <a:pPr lvl="1"/>
            <a:r>
              <a:rPr lang="en-US" dirty="0"/>
              <a:t>Improved GPU speed and utilization drove success. </a:t>
            </a:r>
          </a:p>
          <a:p>
            <a:pPr lvl="1"/>
            <a:r>
              <a:rPr lang="en-US" dirty="0"/>
              <a:t>Why GPU? The multidimensional tensor operations are similar calculations to 3D space. </a:t>
            </a:r>
          </a:p>
        </p:txBody>
      </p:sp>
    </p:spTree>
    <p:extLst>
      <p:ext uri="{BB962C8B-B14F-4D97-AF65-F5344CB8AC3E}">
        <p14:creationId xmlns:p14="http://schemas.microsoft.com/office/powerpoint/2010/main" val="301585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118-4046-1549-A491-E41BAA5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8167-5640-AE4B-85EC-F441A191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cent ConvNets proposed in ILSVRC. | Download Scientific Diagram">
            <a:extLst>
              <a:ext uri="{FF2B5EF4-FFF2-40B4-BE49-F238E27FC236}">
                <a16:creationId xmlns:a16="http://schemas.microsoft.com/office/drawing/2014/main" id="{7539817F-65DB-2342-AE57-92632556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417"/>
            <a:ext cx="12179576" cy="45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0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AFE0-199D-7B45-8484-224ED259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51FF83-CEFF-9A4C-873C-CFDE88AD2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8581" r="4835" b="13200"/>
          <a:stretch/>
        </p:blipFill>
        <p:spPr bwMode="auto">
          <a:xfrm>
            <a:off x="114299" y="2015734"/>
            <a:ext cx="6578597" cy="358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6EC3-4DD2-2244-9A22-FBE07B35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97" y="2015734"/>
            <a:ext cx="5283204" cy="4231062"/>
          </a:xfrm>
        </p:spPr>
        <p:txBody>
          <a:bodyPr>
            <a:normAutofit/>
          </a:bodyPr>
          <a:lstStyle/>
          <a:p>
            <a:r>
              <a:rPr lang="en-US" dirty="0"/>
              <a:t>For modern usage most/all of the “cool things” that AI can do is due to deep networks. 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Layers can extract different representations of data. (More on this next time). </a:t>
            </a:r>
          </a:p>
          <a:p>
            <a:pPr lvl="1"/>
            <a:r>
              <a:rPr lang="en-US" dirty="0"/>
              <a:t>Opportunities to regularize. </a:t>
            </a:r>
          </a:p>
          <a:p>
            <a:pPr lvl="1"/>
            <a:r>
              <a:rPr lang="en-US" dirty="0"/>
              <a:t>Less overfit prone than wide models. </a:t>
            </a:r>
          </a:p>
          <a:p>
            <a:r>
              <a:rPr lang="en-US" dirty="0"/>
              <a:t>Practical evidence is that deep models are generally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42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2574</TotalTime>
  <Words>1719</Words>
  <Application>Microsoft Macintosh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Cluster Assignment - Results</vt:lpstr>
      <vt:lpstr>Cluster Assignment</vt:lpstr>
      <vt:lpstr>Tensorflow and Keras Optimizations</vt:lpstr>
      <vt:lpstr>Neural Network Configuration</vt:lpstr>
      <vt:lpstr>Network Size</vt:lpstr>
      <vt:lpstr>Width vs Depth</vt:lpstr>
      <vt:lpstr>Example: ImageNet</vt:lpstr>
      <vt:lpstr>PowerPoint Presentation</vt:lpstr>
      <vt:lpstr>Deep Learning</vt:lpstr>
      <vt:lpstr>So how big do I make it?</vt:lpstr>
      <vt:lpstr>Epochs and Batches</vt:lpstr>
      <vt:lpstr>Optimizer</vt:lpstr>
      <vt:lpstr>Activation Functions (Hidden Layers)</vt:lpstr>
      <vt:lpstr>Weight Updates</vt:lpstr>
      <vt:lpstr>Vanishing (or Exploding) Gradients</vt:lpstr>
      <vt:lpstr>Keeping Gradients GRaded</vt:lpstr>
      <vt:lpstr>Activation Functions – Relu Variations</vt:lpstr>
      <vt:lpstr>Batch Normalization</vt:lpstr>
      <vt:lpstr>PowerPoint Presentation</vt:lpstr>
      <vt:lpstr>Initialization </vt:lpstr>
      <vt:lpstr>Other Tuning - Optimization</vt:lpstr>
      <vt:lpstr>Pruning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and Keras Optimizations</dc:title>
  <dc:creator>Akeem Semper</dc:creator>
  <cp:lastModifiedBy>Akeem Semper</cp:lastModifiedBy>
  <cp:revision>13</cp:revision>
  <dcterms:created xsi:type="dcterms:W3CDTF">2022-03-20T15:31:24Z</dcterms:created>
  <dcterms:modified xsi:type="dcterms:W3CDTF">2024-04-02T15:44:33Z</dcterms:modified>
</cp:coreProperties>
</file>