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3"/>
  </p:notesMasterIdLst>
  <p:handoutMasterIdLst>
    <p:handoutMasterId r:id="rId34"/>
  </p:handoutMasterIdLst>
  <p:sldIdLst>
    <p:sldId id="280" r:id="rId2"/>
    <p:sldId id="382" r:id="rId3"/>
    <p:sldId id="315" r:id="rId4"/>
    <p:sldId id="316" r:id="rId5"/>
    <p:sldId id="429" r:id="rId6"/>
    <p:sldId id="383" r:id="rId7"/>
    <p:sldId id="387" r:id="rId8"/>
    <p:sldId id="446" r:id="rId9"/>
    <p:sldId id="443" r:id="rId10"/>
    <p:sldId id="444" r:id="rId11"/>
    <p:sldId id="450" r:id="rId12"/>
    <p:sldId id="451" r:id="rId13"/>
    <p:sldId id="447" r:id="rId14"/>
    <p:sldId id="319" r:id="rId15"/>
    <p:sldId id="445" r:id="rId16"/>
    <p:sldId id="403" r:id="rId17"/>
    <p:sldId id="453" r:id="rId18"/>
    <p:sldId id="404" r:id="rId19"/>
    <p:sldId id="398" r:id="rId20"/>
    <p:sldId id="454" r:id="rId21"/>
    <p:sldId id="455" r:id="rId22"/>
    <p:sldId id="407" r:id="rId23"/>
    <p:sldId id="399" r:id="rId24"/>
    <p:sldId id="456" r:id="rId25"/>
    <p:sldId id="457" r:id="rId26"/>
    <p:sldId id="458" r:id="rId27"/>
    <p:sldId id="459" r:id="rId28"/>
    <p:sldId id="460" r:id="rId29"/>
    <p:sldId id="461" r:id="rId30"/>
    <p:sldId id="463" r:id="rId31"/>
    <p:sldId id="462"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44F911-54BE-4648-ACAC-C901A41E61AC}">
          <p14:sldIdLst>
            <p14:sldId id="280"/>
            <p14:sldId id="382"/>
            <p14:sldId id="315"/>
          </p14:sldIdLst>
        </p14:section>
        <p14:section name="Introduction of LBU PIMS" id="{58F9478A-4E36-4244-A9DE-3287B68E984A}">
          <p14:sldIdLst>
            <p14:sldId id="316"/>
            <p14:sldId id="429"/>
            <p14:sldId id="383"/>
            <p14:sldId id="387"/>
            <p14:sldId id="446"/>
          </p14:sldIdLst>
        </p14:section>
        <p14:section name="To Do Items" id="{C4FD76C4-547D-4582-B35F-930E74BA0891}">
          <p14:sldIdLst>
            <p14:sldId id="443"/>
            <p14:sldId id="444"/>
            <p14:sldId id="450"/>
            <p14:sldId id="451"/>
            <p14:sldId id="447"/>
          </p14:sldIdLst>
        </p14:section>
        <p14:section name="Storing Document" id="{04BC4011-FD0A-41BB-8916-2E2D15325F60}">
          <p14:sldIdLst>
            <p14:sldId id="319"/>
            <p14:sldId id="445"/>
            <p14:sldId id="403"/>
            <p14:sldId id="453"/>
            <p14:sldId id="404"/>
            <p14:sldId id="398"/>
          </p14:sldIdLst>
        </p14:section>
        <p14:section name="Request for Information" id="{03FB1377-0587-459D-AC37-4ED23C8A9B88}">
          <p14:sldIdLst>
            <p14:sldId id="454"/>
            <p14:sldId id="455"/>
            <p14:sldId id="407"/>
            <p14:sldId id="399"/>
            <p14:sldId id="456"/>
          </p14:sldIdLst>
        </p14:section>
        <p14:section name="Issuing Site Direction" id="{C30151B2-5F77-4641-B5EA-F0FF2162CF9D}">
          <p14:sldIdLst>
            <p14:sldId id="457"/>
            <p14:sldId id="458"/>
            <p14:sldId id="459"/>
          </p14:sldIdLst>
        </p14:section>
        <p14:section name="Method Statement" id="{D42E53F1-1633-48E4-A4ED-42F909F51082}">
          <p14:sldIdLst>
            <p14:sldId id="460"/>
            <p14:sldId id="461"/>
            <p14:sldId id="463"/>
            <p14:sldId id="4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8837" autoAdjust="0"/>
  </p:normalViewPr>
  <p:slideViewPr>
    <p:cSldViewPr>
      <p:cViewPr varScale="1">
        <p:scale>
          <a:sx n="86" d="100"/>
          <a:sy n="86" d="100"/>
        </p:scale>
        <p:origin x="1315" y="48"/>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316B30E-8DF6-48B5-A406-800963520BF0}" type="datetimeFigureOut">
              <a:rPr lang="en-MY" smtClean="0"/>
              <a:pPr/>
              <a:t>26/2/2018</a:t>
            </a:fld>
            <a:endParaRPr lang="en-MY"/>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F43EDE30-1546-4AD1-973A-DC0F307CC3C7}" type="slidenum">
              <a:rPr lang="en-MY" smtClean="0"/>
              <a:pPr/>
              <a:t>‹#›</a:t>
            </a:fld>
            <a:endParaRPr lang="en-MY"/>
          </a:p>
        </p:txBody>
      </p:sp>
    </p:spTree>
    <p:extLst>
      <p:ext uri="{BB962C8B-B14F-4D97-AF65-F5344CB8AC3E}">
        <p14:creationId xmlns:p14="http://schemas.microsoft.com/office/powerpoint/2010/main" val="29898632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652D0F9-7E96-4D3C-A5A9-584CB091E026}" type="datetimeFigureOut">
              <a:rPr lang="en-US" smtClean="0"/>
              <a:pPr/>
              <a:t>2/26/2018</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CFE28BEF-5CF7-473C-8271-129ED8BEFA2D}" type="slidenum">
              <a:rPr lang="en-US" smtClean="0"/>
              <a:pPr/>
              <a:t>‹#›</a:t>
            </a:fld>
            <a:endParaRPr lang="en-US" dirty="0"/>
          </a:p>
        </p:txBody>
      </p:sp>
    </p:spTree>
    <p:extLst>
      <p:ext uri="{BB962C8B-B14F-4D97-AF65-F5344CB8AC3E}">
        <p14:creationId xmlns:p14="http://schemas.microsoft.com/office/powerpoint/2010/main" val="4142856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0CA32A-ACED-4E57-A58A-BF8DEAA7A264}" type="slidenum">
              <a:rPr lang="en-US" altLang="en-US" sz="1200">
                <a:solidFill>
                  <a:srgbClr val="000000"/>
                </a:solidFill>
              </a:rPr>
              <a:pPr eaLnBrk="1" hangingPunct="1"/>
              <a:t>1</a:t>
            </a:fld>
            <a:endParaRPr lang="en-US" altLang="en-US" sz="1200" dirty="0">
              <a:solidFill>
                <a:srgbClr val="000000"/>
              </a:solidFill>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49590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51" name="Rectangle 3"/>
          <p:cNvSpPr>
            <a:spLocks noGrp="1" noChangeArrowheads="1"/>
          </p:cNvSpPr>
          <p:nvPr>
            <p:ph type="ctrTitle"/>
          </p:nvPr>
        </p:nvSpPr>
        <p:spPr>
          <a:xfrm>
            <a:off x="685800" y="2130429"/>
            <a:ext cx="7772400" cy="1470025"/>
          </a:xfrm>
        </p:spPr>
        <p:txBody>
          <a:bodyPr/>
          <a:lstStyle>
            <a:lvl1pPr algn="ctr">
              <a:defRPr/>
            </a:lvl1pPr>
          </a:lstStyle>
          <a:p>
            <a:r>
              <a:rPr lang="en-US"/>
              <a:t>Click to edit Master title style</a:t>
            </a:r>
          </a:p>
        </p:txBody>
      </p:sp>
      <p:sp>
        <p:nvSpPr>
          <p:cNvPr id="27652" name="Rectangle 4"/>
          <p:cNvSpPr>
            <a:spLocks noGrp="1" noChangeArrowheads="1"/>
          </p:cNvSpPr>
          <p:nvPr>
            <p:ph type="subTitle" idx="1"/>
          </p:nvPr>
        </p:nvSpPr>
        <p:spPr>
          <a:xfrm>
            <a:off x="1371600" y="3886200"/>
            <a:ext cx="6400800" cy="1355869"/>
          </a:xfrm>
        </p:spPr>
        <p:txBody>
          <a:bodyPr/>
          <a:lstStyle>
            <a:lvl1pPr marL="0" indent="0" algn="ctr">
              <a:buFontTx/>
              <a:buNone/>
              <a:defRPr/>
            </a:lvl1pPr>
          </a:lstStyle>
          <a:p>
            <a:r>
              <a:rPr lang="en-US" dirty="0"/>
              <a:t>Click to edit Master subtitle style</a:t>
            </a:r>
          </a:p>
        </p:txBody>
      </p:sp>
      <p:cxnSp>
        <p:nvCxnSpPr>
          <p:cNvPr id="7" name="Straight Connector 6"/>
          <p:cNvCxnSpPr>
            <a:stCxn id="27652" idx="2"/>
          </p:cNvCxnSpPr>
          <p:nvPr userDrawn="1"/>
        </p:nvCxnSpPr>
        <p:spPr>
          <a:xfrm>
            <a:off x="4572000" y="5242069"/>
            <a:ext cx="8792" cy="161593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flipH="1">
            <a:off x="5989511" y="4743446"/>
            <a:ext cx="225246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3"/>
          <a:stretch>
            <a:fillRect/>
          </a:stretch>
        </p:blipFill>
        <p:spPr>
          <a:xfrm>
            <a:off x="-397" y="0"/>
            <a:ext cx="9144793" cy="1774090"/>
          </a:xfrm>
          <a:prstGeom prst="rect">
            <a:avLst/>
          </a:prstGeom>
        </p:spPr>
      </p:pic>
      <p:pic>
        <p:nvPicPr>
          <p:cNvPr id="14" name="Picture 8"/>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951" y="887045"/>
            <a:ext cx="1931628" cy="78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27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FB4AC64-DBF1-46A2-97F6-BD64A91FC4B3}"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26167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5DB3BAB-8713-40F6-AA14-2963C001F1BA}"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18967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AF8FE7E9-0C21-495E-A385-197A6EEF613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6267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9436"/>
            <a:ext cx="7244861" cy="94749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8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12B7CD9-6286-49B8-B8CF-7004901C2732}"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86859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dirty="0">
              <a:solidFill>
                <a:srgbClr val="000000"/>
              </a:solidFill>
            </a:endParaRPr>
          </a:p>
        </p:txBody>
      </p:sp>
      <p:sp>
        <p:nvSpPr>
          <p:cNvPr id="7"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dirty="0">
              <a:solidFill>
                <a:srgbClr val="000000"/>
              </a:solidFill>
            </a:endParaRPr>
          </a:p>
        </p:txBody>
      </p:sp>
      <p:sp>
        <p:nvSpPr>
          <p:cNvPr id="8" name="Slide Number Placeholder 6"/>
          <p:cNvSpPr>
            <a:spLocks noGrp="1"/>
          </p:cNvSpPr>
          <p:nvPr>
            <p:ph type="sldNum" sz="quarter" idx="12"/>
          </p:nvPr>
        </p:nvSpPr>
        <p:spPr/>
        <p:txBody>
          <a:bodyPr/>
          <a:lstStyle>
            <a:lvl1pPr>
              <a:defRPr/>
            </a:lvl1pPr>
          </a:lstStyle>
          <a:p>
            <a:fld id="{5D1D0EF5-7B3A-4D44-B1CF-637F438CE183}"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2959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dirty="0">
              <a:solidFill>
                <a:srgbClr val="000000"/>
              </a:solidFill>
            </a:endParaRPr>
          </a:p>
        </p:txBody>
      </p:sp>
      <p:sp>
        <p:nvSpPr>
          <p:cNvPr id="9"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dirty="0">
              <a:solidFill>
                <a:srgbClr val="000000"/>
              </a:solidFill>
            </a:endParaRPr>
          </a:p>
        </p:txBody>
      </p:sp>
      <p:sp>
        <p:nvSpPr>
          <p:cNvPr id="10" name="Slide Number Placeholder 8"/>
          <p:cNvSpPr>
            <a:spLocks noGrp="1"/>
          </p:cNvSpPr>
          <p:nvPr>
            <p:ph type="sldNum" sz="quarter" idx="12"/>
          </p:nvPr>
        </p:nvSpPr>
        <p:spPr/>
        <p:txBody>
          <a:bodyPr/>
          <a:lstStyle>
            <a:lvl1pPr>
              <a:defRPr/>
            </a:lvl1pPr>
          </a:lstStyle>
          <a:p>
            <a:fld id="{04797C27-C35C-483A-86FF-EFAE69989E29}"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37451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19118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90399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6"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dirty="0">
              <a:solidFill>
                <a:srgbClr val="000000"/>
              </a:solidFill>
            </a:endParaRPr>
          </a:p>
        </p:txBody>
      </p:sp>
      <p:sp>
        <p:nvSpPr>
          <p:cNvPr id="7"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dirty="0">
              <a:solidFill>
                <a:srgbClr val="000000"/>
              </a:solidFill>
            </a:endParaRPr>
          </a:p>
        </p:txBody>
      </p:sp>
      <p:sp>
        <p:nvSpPr>
          <p:cNvPr id="8" name="Slide Number Placeholder 6"/>
          <p:cNvSpPr>
            <a:spLocks noGrp="1"/>
          </p:cNvSpPr>
          <p:nvPr>
            <p:ph type="sldNum" sz="quarter" idx="12"/>
          </p:nvPr>
        </p:nvSpPr>
        <p:spPr/>
        <p:txBody>
          <a:bodyPr/>
          <a:lstStyle>
            <a:lvl1pPr>
              <a:defRPr/>
            </a:lvl1pPr>
          </a:lstStyle>
          <a:p>
            <a:fld id="{403B960E-8F1C-4977-BB15-00F2BA8808A1}"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8623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solidFill>
                <a:srgbClr val="000000"/>
              </a:solidFill>
            </a:endParaRPr>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46460F92-BFE1-4E6E-BB33-6D0459802B80}"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51154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493"/>
            <a:ext cx="7230208" cy="947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292476"/>
            <a:ext cx="8229600" cy="463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pPr fontAlgn="base">
              <a:spcBef>
                <a:spcPct val="0"/>
              </a:spcBef>
              <a:spcAft>
                <a:spcPct val="0"/>
              </a:spcAft>
            </a:pPr>
            <a:fld id="{C05274F7-56E9-4287-AA0C-D6BF45933542}" type="slidenum">
              <a:rPr lang="en-US" altLang="en-US" smtClean="0">
                <a:solidFill>
                  <a:srgbClr val="000000"/>
                </a:solidFill>
                <a:ea typeface="ＭＳ Ｐゴシック" panose="020B0600070205080204" pitchFamily="34" charset="-128"/>
              </a:rPr>
              <a:pPr fontAlgn="base">
                <a:spcBef>
                  <a:spcPct val="0"/>
                </a:spcBef>
                <a:spcAft>
                  <a:spcPct val="0"/>
                </a:spcAft>
              </a:pPr>
              <a:t>‹#›</a:t>
            </a:fld>
            <a:endParaRPr lang="en-US" altLang="en-US" dirty="0">
              <a:solidFill>
                <a:srgbClr val="000000"/>
              </a:solidFill>
              <a:ea typeface="ＭＳ Ｐゴシック" panose="020B0600070205080204" pitchFamily="34" charset="-128"/>
            </a:endParaRPr>
          </a:p>
        </p:txBody>
      </p:sp>
      <p:sp>
        <p:nvSpPr>
          <p:cNvPr id="1040" name="Line 16"/>
          <p:cNvSpPr>
            <a:spLocks noChangeShapeType="1"/>
          </p:cNvSpPr>
          <p:nvPr userDrawn="1"/>
        </p:nvSpPr>
        <p:spPr bwMode="auto">
          <a:xfrm>
            <a:off x="457200" y="1099042"/>
            <a:ext cx="8698523" cy="1"/>
          </a:xfrm>
          <a:prstGeom prst="line">
            <a:avLst/>
          </a:prstGeom>
          <a:noFill/>
          <a:ln w="38100">
            <a:solidFill>
              <a:srgbClr val="FFC000"/>
            </a:solidFill>
            <a:round/>
            <a:headEnd/>
            <a:tailEnd/>
          </a:ln>
          <a:effectLst/>
        </p:spPr>
        <p:txBody>
          <a:bodyPr wrap="none" anchor="ctr"/>
          <a:lstStyle/>
          <a:p>
            <a:pPr fontAlgn="base">
              <a:spcBef>
                <a:spcPct val="0"/>
              </a:spcBef>
              <a:spcAft>
                <a:spcPct val="0"/>
              </a:spcAft>
              <a:defRPr/>
            </a:pPr>
            <a:endParaRPr lang="en-US" sz="1350" dirty="0">
              <a:solidFill>
                <a:srgbClr val="000000"/>
              </a:solidFill>
              <a:ea typeface="ＭＳ Ｐゴシック" panose="020B0600070205080204" pitchFamily="34" charset="-128"/>
            </a:endParaRPr>
          </a:p>
        </p:txBody>
      </p:sp>
      <p:pic>
        <p:nvPicPr>
          <p:cNvPr id="9" name="Picture 8"/>
          <p:cNvPicPr>
            <a:picLocks noChangeAspect="1"/>
          </p:cNvPicPr>
          <p:nvPr userDrawn="1"/>
        </p:nvPicPr>
        <p:blipFill rotWithShape="1">
          <a:blip r:embed="rId14">
            <a:duotone>
              <a:schemeClr val="bg2">
                <a:shade val="45000"/>
                <a:satMod val="135000"/>
              </a:schemeClr>
              <a:prstClr val="white"/>
            </a:duotone>
          </a:blip>
          <a:srcRect t="38399" b="38992"/>
          <a:stretch/>
        </p:blipFill>
        <p:spPr>
          <a:xfrm>
            <a:off x="10930" y="6245225"/>
            <a:ext cx="9144793" cy="612775"/>
          </a:xfrm>
          <a:prstGeom prst="rect">
            <a:avLst/>
          </a:prstGeom>
        </p:spPr>
      </p:pic>
      <p:pic>
        <p:nvPicPr>
          <p:cNvPr id="1032" name="Picture 8"/>
          <p:cNvPicPr>
            <a:picLocks noChangeAspect="1" noChangeArrowheads="1"/>
          </p:cNvPicPr>
          <p:nvPr userDrawn="1"/>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276" y="6087975"/>
            <a:ext cx="1556238" cy="6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32965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p:titleStyle>
    <p:bodyStyle>
      <a:lvl1pPr marL="257168" indent="-257168" algn="l" rtl="0" eaLnBrk="0" fontAlgn="base" hangingPunct="0">
        <a:spcBef>
          <a:spcPct val="20000"/>
        </a:spcBef>
        <a:spcAft>
          <a:spcPct val="0"/>
        </a:spcAft>
        <a:buChar char="•"/>
        <a:defRPr sz="2400">
          <a:solidFill>
            <a:schemeClr val="tx1"/>
          </a:solidFill>
          <a:latin typeface="+mn-lt"/>
          <a:ea typeface="ＭＳ Ｐゴシック" pitchFamily="-108" charset="-128"/>
          <a:cs typeface="ＭＳ Ｐゴシック" pitchFamily="-108" charset="-128"/>
        </a:defRPr>
      </a:lvl1pPr>
      <a:lvl2pPr marL="557199" indent="-214308" algn="l" rtl="0" eaLnBrk="0" fontAlgn="base" hangingPunct="0">
        <a:spcBef>
          <a:spcPct val="20000"/>
        </a:spcBef>
        <a:spcAft>
          <a:spcPct val="0"/>
        </a:spcAft>
        <a:buChar char="–"/>
        <a:defRPr sz="2100">
          <a:solidFill>
            <a:schemeClr val="tx1"/>
          </a:solidFill>
          <a:latin typeface="+mn-lt"/>
          <a:ea typeface="ＭＳ Ｐゴシック" pitchFamily="-106" charset="-128"/>
        </a:defRPr>
      </a:lvl2pPr>
      <a:lvl3pPr marL="857228" indent="-171446" algn="l" rtl="0" eaLnBrk="0" fontAlgn="base" hangingPunct="0">
        <a:spcBef>
          <a:spcPct val="20000"/>
        </a:spcBef>
        <a:spcAft>
          <a:spcPct val="0"/>
        </a:spcAft>
        <a:buChar char="•"/>
        <a:defRPr sz="1800">
          <a:solidFill>
            <a:schemeClr val="tx1"/>
          </a:solidFill>
          <a:latin typeface="+mn-lt"/>
          <a:ea typeface="ＭＳ Ｐゴシック" pitchFamily="-106" charset="-128"/>
        </a:defRPr>
      </a:lvl3pPr>
      <a:lvl4pPr marL="1200120" indent="-171446" algn="l" rtl="0" eaLnBrk="0" fontAlgn="base" hangingPunct="0">
        <a:spcBef>
          <a:spcPct val="20000"/>
        </a:spcBef>
        <a:spcAft>
          <a:spcPct val="0"/>
        </a:spcAft>
        <a:buChar char="–"/>
        <a:defRPr sz="1500">
          <a:solidFill>
            <a:schemeClr val="tx1"/>
          </a:solidFill>
          <a:latin typeface="+mn-lt"/>
          <a:ea typeface="ＭＳ Ｐゴシック" pitchFamily="-106" charset="-128"/>
        </a:defRPr>
      </a:lvl4pPr>
      <a:lvl5pPr marL="1543012" indent="-171446" algn="l" rtl="0" eaLnBrk="0" fontAlgn="base" hangingPunct="0">
        <a:spcBef>
          <a:spcPct val="20000"/>
        </a:spcBef>
        <a:spcAft>
          <a:spcPct val="0"/>
        </a:spcAft>
        <a:buChar char="»"/>
        <a:defRPr sz="1500">
          <a:solidFill>
            <a:schemeClr val="tx1"/>
          </a:solidFill>
          <a:latin typeface="+mn-lt"/>
          <a:ea typeface="ＭＳ Ｐゴシック" pitchFamily="-106" charset="-128"/>
        </a:defRPr>
      </a:lvl5pPr>
      <a:lvl6pPr marL="1885903" indent="-171446" algn="l" rtl="0" fontAlgn="base">
        <a:spcBef>
          <a:spcPct val="20000"/>
        </a:spcBef>
        <a:spcAft>
          <a:spcPct val="0"/>
        </a:spcAft>
        <a:buChar char="»"/>
        <a:defRPr sz="1500">
          <a:solidFill>
            <a:schemeClr val="tx1"/>
          </a:solidFill>
          <a:latin typeface="+mn-lt"/>
          <a:ea typeface="ＭＳ Ｐゴシック" pitchFamily="-106" charset="-128"/>
        </a:defRPr>
      </a:lvl6pPr>
      <a:lvl7pPr marL="2228795" indent="-171446" algn="l" rtl="0" fontAlgn="base">
        <a:spcBef>
          <a:spcPct val="20000"/>
        </a:spcBef>
        <a:spcAft>
          <a:spcPct val="0"/>
        </a:spcAft>
        <a:buChar char="»"/>
        <a:defRPr sz="1500">
          <a:solidFill>
            <a:schemeClr val="tx1"/>
          </a:solidFill>
          <a:latin typeface="+mn-lt"/>
          <a:ea typeface="ＭＳ Ｐゴシック" pitchFamily="-106" charset="-128"/>
        </a:defRPr>
      </a:lvl7pPr>
      <a:lvl8pPr marL="2571686" indent="-171446" algn="l" rtl="0" fontAlgn="base">
        <a:spcBef>
          <a:spcPct val="20000"/>
        </a:spcBef>
        <a:spcAft>
          <a:spcPct val="0"/>
        </a:spcAft>
        <a:buChar char="»"/>
        <a:defRPr sz="1500">
          <a:solidFill>
            <a:schemeClr val="tx1"/>
          </a:solidFill>
          <a:latin typeface="+mn-lt"/>
          <a:ea typeface="ＭＳ Ｐゴシック" pitchFamily="-106" charset="-128"/>
        </a:defRPr>
      </a:lvl8pPr>
      <a:lvl9pPr marL="2914577" indent="-171446" algn="l" rtl="0" fontAlgn="base">
        <a:spcBef>
          <a:spcPct val="20000"/>
        </a:spcBef>
        <a:spcAft>
          <a:spcPct val="0"/>
        </a:spcAft>
        <a:buChar char="»"/>
        <a:defRPr sz="1500">
          <a:solidFill>
            <a:schemeClr val="tx1"/>
          </a:solidFill>
          <a:latin typeface="+mn-lt"/>
          <a:ea typeface="ＭＳ Ｐゴシック" pitchFamily="-106" charset="-128"/>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3"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8"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228600" y="2209800"/>
            <a:ext cx="8517728" cy="2285999"/>
          </a:xfrm>
        </p:spPr>
        <p:txBody>
          <a:bodyPr>
            <a:noAutofit/>
          </a:bodyPr>
          <a:lstStyle/>
          <a:p>
            <a:pPr eaLnBrk="1" hangingPunct="1">
              <a:lnSpc>
                <a:spcPct val="150000"/>
              </a:lnSpc>
              <a:spcBef>
                <a:spcPts val="0"/>
              </a:spcBef>
            </a:pPr>
            <a:r>
              <a:rPr lang="en-MY" sz="3200" b="1" dirty="0"/>
              <a:t>LBU PIMS</a:t>
            </a:r>
          </a:p>
          <a:p>
            <a:pPr eaLnBrk="1" hangingPunct="1">
              <a:lnSpc>
                <a:spcPct val="150000"/>
              </a:lnSpc>
              <a:spcBef>
                <a:spcPts val="0"/>
              </a:spcBef>
            </a:pPr>
            <a:r>
              <a:rPr lang="en-MY" sz="3200" b="1" dirty="0"/>
              <a:t>Construction Management Department</a:t>
            </a:r>
          </a:p>
          <a:p>
            <a:pPr eaLnBrk="1" hangingPunct="1">
              <a:lnSpc>
                <a:spcPct val="150000"/>
              </a:lnSpc>
              <a:spcBef>
                <a:spcPts val="0"/>
              </a:spcBef>
            </a:pPr>
            <a:r>
              <a:rPr lang="en-US" altLang="en-US" b="1" dirty="0">
                <a:latin typeface="Incised901 BT" charset="0"/>
                <a:ea typeface="ＭＳ Ｐゴシック" panose="020B0600070205080204" pitchFamily="34" charset="-128"/>
              </a:rPr>
              <a:t>Training Course </a:t>
            </a:r>
          </a:p>
        </p:txBody>
      </p:sp>
      <p:sp>
        <p:nvSpPr>
          <p:cNvPr id="2" name="Slide Number Placeholder 1"/>
          <p:cNvSpPr>
            <a:spLocks noGrp="1"/>
          </p:cNvSpPr>
          <p:nvPr>
            <p:ph type="sldNum" sz="quarter" idx="4294967295"/>
          </p:nvPr>
        </p:nvSpPr>
        <p:spPr>
          <a:xfrm>
            <a:off x="7010400" y="6245225"/>
            <a:ext cx="2133600" cy="476250"/>
          </a:xfrm>
        </p:spPr>
        <p:txBody>
          <a:bodyPr/>
          <a:lstStyle/>
          <a:p>
            <a:fld id="{D4CFE92E-189C-4B9A-846A-F5EC2AD18B05}" type="slidenum">
              <a:rPr lang="en-US" altLang="en-US" smtClean="0">
                <a:solidFill>
                  <a:srgbClr val="000000"/>
                </a:solidFill>
              </a:rPr>
              <a:pPr/>
              <a:t>1</a:t>
            </a:fld>
            <a:endParaRPr lang="en-US" altLang="en-US" dirty="0">
              <a:solidFill>
                <a:srgbClr val="000000"/>
              </a:solidFill>
            </a:endParaRPr>
          </a:p>
        </p:txBody>
      </p:sp>
      <p:cxnSp>
        <p:nvCxnSpPr>
          <p:cNvPr id="6" name="Straight Connector 5"/>
          <p:cNvCxnSpPr/>
          <p:nvPr/>
        </p:nvCxnSpPr>
        <p:spPr>
          <a:xfrm>
            <a:off x="4571998" y="5334000"/>
            <a:ext cx="2" cy="1524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60613" y="5709165"/>
            <a:ext cx="3159839" cy="456535"/>
          </a:xfrm>
          <a:prstGeom prst="rect">
            <a:avLst/>
          </a:prstGeom>
        </p:spPr>
        <p:txBody>
          <a:bodyPr wrap="none">
            <a:spAutoFit/>
          </a:bodyPr>
          <a:lstStyle/>
          <a:p>
            <a:pPr algn="r">
              <a:lnSpc>
                <a:spcPct val="150000"/>
              </a:lnSpc>
            </a:pPr>
            <a:r>
              <a:rPr lang="en-US" dirty="0"/>
              <a:t>Reveron Consulting </a:t>
            </a:r>
            <a:r>
              <a:rPr lang="en-US" dirty="0" err="1"/>
              <a:t>Sdn</a:t>
            </a:r>
            <a:r>
              <a:rPr lang="en-US" dirty="0"/>
              <a:t> </a:t>
            </a:r>
            <a:r>
              <a:rPr lang="en-US" dirty="0" err="1"/>
              <a:t>Bhd</a:t>
            </a:r>
            <a:endParaRPr lang="en-US" dirty="0"/>
          </a:p>
        </p:txBody>
      </p:sp>
    </p:spTree>
    <p:extLst>
      <p:ext uri="{BB962C8B-B14F-4D97-AF65-F5344CB8AC3E}">
        <p14:creationId xmlns:p14="http://schemas.microsoft.com/office/powerpoint/2010/main" val="330455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p>
          <a:p>
            <a:pPr marL="0" indent="0">
              <a:buNone/>
            </a:pPr>
            <a:endParaRPr lang="en-MY" sz="1600" dirty="0"/>
          </a:p>
          <a:p>
            <a:pPr marL="0" indent="0" algn="just">
              <a:buNone/>
            </a:pPr>
            <a:r>
              <a:rPr lang="en-US" sz="1600" dirty="0"/>
              <a:t>This chapter aims to provide better understanding of To-Do items in the LBU PIMS. The To Do tab is part of Start module, it allows user to create a To Do request and assigning the task to another user. Every document starts with a request created by a user in LBU PIMS. The request is then submitted to a user who can then send the document to another user or create a response. After there are no more responses to be added to a document, the request is closed. Revised documents can only be created after a document is closed. </a:t>
            </a:r>
          </a:p>
          <a:p>
            <a:pPr marL="0" indent="0">
              <a:buNone/>
            </a:pPr>
            <a:endParaRPr lang="en-US" sz="1600" dirty="0"/>
          </a:p>
          <a:p>
            <a:pPr marL="0" indent="0">
              <a:buNone/>
            </a:pPr>
            <a:r>
              <a:rPr lang="en-US" sz="1800" b="1" dirty="0"/>
              <a:t>Chapter Objectives:</a:t>
            </a:r>
          </a:p>
          <a:p>
            <a:pPr marL="0" indent="0">
              <a:buNone/>
            </a:pPr>
            <a:r>
              <a:rPr lang="en-US" sz="1800" dirty="0"/>
              <a:t>The objectives of this chapter are as follow: -</a:t>
            </a:r>
            <a:endParaRPr lang="en-US" sz="1800" b="1" dirty="0"/>
          </a:p>
          <a:p>
            <a:pPr lvl="0"/>
            <a:r>
              <a:rPr lang="en-US" sz="1600" dirty="0"/>
              <a:t>To learn about To-Do items in PWCM solution module.</a:t>
            </a:r>
            <a:endParaRPr lang="en-GB" sz="1600" dirty="0"/>
          </a:p>
          <a:p>
            <a:pPr lvl="0"/>
            <a:r>
              <a:rPr lang="en-US" sz="1600" dirty="0"/>
              <a:t>To submit the report based on request in To-Do tab.</a:t>
            </a:r>
            <a:endParaRPr lang="en-GB" sz="1600" dirty="0"/>
          </a:p>
          <a:p>
            <a:pPr marL="0" indent="0">
              <a:buNone/>
            </a:pPr>
            <a:endParaRPr lang="en-MY" sz="1600" dirty="0"/>
          </a:p>
        </p:txBody>
      </p:sp>
    </p:spTree>
    <p:extLst>
      <p:ext uri="{BB962C8B-B14F-4D97-AF65-F5344CB8AC3E}">
        <p14:creationId xmlns:p14="http://schemas.microsoft.com/office/powerpoint/2010/main" val="156795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9128-B2E9-4ADE-846B-C3E1A1B23BF5}"/>
              </a:ext>
            </a:extLst>
          </p:cNvPr>
          <p:cNvSpPr>
            <a:spLocks noGrp="1"/>
          </p:cNvSpPr>
          <p:nvPr>
            <p:ph type="title"/>
          </p:nvPr>
        </p:nvSpPr>
        <p:spPr/>
        <p:txBody>
          <a:bodyPr/>
          <a:lstStyle/>
          <a:p>
            <a:br>
              <a:rPr lang="en-US" b="1" dirty="0"/>
            </a:br>
            <a:r>
              <a:rPr lang="en-US" sz="2400" b="1" dirty="0"/>
              <a:t>Access Rights in ProjectWise Construction Management</a:t>
            </a:r>
            <a:br>
              <a:rPr lang="en-GB" b="1" dirty="0"/>
            </a:br>
            <a:endParaRPr lang="en-GB" dirty="0"/>
          </a:p>
        </p:txBody>
      </p:sp>
      <p:sp>
        <p:nvSpPr>
          <p:cNvPr id="3" name="Content Placeholder 2">
            <a:extLst>
              <a:ext uri="{FF2B5EF4-FFF2-40B4-BE49-F238E27FC236}">
                <a16:creationId xmlns:a16="http://schemas.microsoft.com/office/drawing/2014/main" id="{8D961A78-70A2-4B18-BC31-375BE550AAAC}"/>
              </a:ext>
            </a:extLst>
          </p:cNvPr>
          <p:cNvSpPr>
            <a:spLocks noGrp="1"/>
          </p:cNvSpPr>
          <p:nvPr>
            <p:ph idx="1"/>
          </p:nvPr>
        </p:nvSpPr>
        <p:spPr/>
        <p:txBody>
          <a:bodyPr/>
          <a:lstStyle/>
          <a:p>
            <a:r>
              <a:rPr lang="en-US" sz="1800" dirty="0"/>
              <a:t>Users in the system are given with specific access right to act on the project document used in the system. The access right is assigned at 2 levels, namely at organization and user level. </a:t>
            </a:r>
          </a:p>
          <a:p>
            <a:pPr marL="0" indent="0">
              <a:buNone/>
            </a:pPr>
            <a:endParaRPr lang="en-US" sz="1800" dirty="0"/>
          </a:p>
          <a:p>
            <a:r>
              <a:rPr lang="en-US" sz="1800" dirty="0"/>
              <a:t>In general, the To Do document has 6 access rights, namely: Create, View, Close, Submit, Respond and App/</a:t>
            </a:r>
            <a:r>
              <a:rPr lang="en-US" sz="1800" dirty="0" err="1"/>
              <a:t>Rej</a:t>
            </a:r>
            <a:r>
              <a:rPr lang="en-US" sz="1800" dirty="0"/>
              <a:t> access right. Every user is assigned with the sufficient access rights to allow them to perform their tasks in the system. </a:t>
            </a:r>
          </a:p>
          <a:p>
            <a:pPr marL="0" indent="0">
              <a:buNone/>
            </a:pPr>
            <a:endParaRPr lang="en-US" sz="1800" dirty="0"/>
          </a:p>
          <a:p>
            <a:r>
              <a:rPr lang="en-US" sz="1800" dirty="0"/>
              <a:t>The access to the documents also depends on the document’s flow. You will not see the document in your To-Do interface, if the document is not submitted or forwarded to you.</a:t>
            </a:r>
            <a:endParaRPr lang="en-GB" sz="1800" dirty="0"/>
          </a:p>
          <a:p>
            <a:endParaRPr lang="en-GB" dirty="0"/>
          </a:p>
        </p:txBody>
      </p:sp>
    </p:spTree>
    <p:extLst>
      <p:ext uri="{BB962C8B-B14F-4D97-AF65-F5344CB8AC3E}">
        <p14:creationId xmlns:p14="http://schemas.microsoft.com/office/powerpoint/2010/main" val="113815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5D44-F0D6-47D8-8DC2-220690F5077A}"/>
              </a:ext>
            </a:extLst>
          </p:cNvPr>
          <p:cNvSpPr>
            <a:spLocks noGrp="1"/>
          </p:cNvSpPr>
          <p:nvPr>
            <p:ph type="title"/>
          </p:nvPr>
        </p:nvSpPr>
        <p:spPr/>
        <p:txBody>
          <a:bodyPr/>
          <a:lstStyle/>
          <a:p>
            <a:br>
              <a:rPr lang="en-US" sz="2400" b="1" dirty="0"/>
            </a:br>
            <a:r>
              <a:rPr lang="en-US" sz="2400" b="1" dirty="0"/>
              <a:t>Sending Options in ProjectWise Construction Management</a:t>
            </a:r>
            <a:br>
              <a:rPr lang="en-GB" b="1" dirty="0"/>
            </a:br>
            <a:endParaRPr lang="en-GB" dirty="0"/>
          </a:p>
        </p:txBody>
      </p:sp>
      <p:sp>
        <p:nvSpPr>
          <p:cNvPr id="3" name="Content Placeholder 2">
            <a:extLst>
              <a:ext uri="{FF2B5EF4-FFF2-40B4-BE49-F238E27FC236}">
                <a16:creationId xmlns:a16="http://schemas.microsoft.com/office/drawing/2014/main" id="{81CFF046-EE97-4E78-86B5-9D336876FD26}"/>
              </a:ext>
            </a:extLst>
          </p:cNvPr>
          <p:cNvSpPr>
            <a:spLocks noGrp="1"/>
          </p:cNvSpPr>
          <p:nvPr>
            <p:ph idx="1"/>
          </p:nvPr>
        </p:nvSpPr>
        <p:spPr>
          <a:xfrm>
            <a:off x="457200" y="1143000"/>
            <a:ext cx="8229600" cy="4638025"/>
          </a:xfrm>
        </p:spPr>
        <p:txBody>
          <a:bodyPr/>
          <a:lstStyle/>
          <a:p>
            <a:pPr marL="0" lvl="0" indent="0">
              <a:buNone/>
            </a:pPr>
            <a:r>
              <a:rPr lang="en-US" sz="1400" b="1" dirty="0"/>
              <a:t>Send to an organization</a:t>
            </a:r>
            <a:endParaRPr lang="en-GB" sz="1400" dirty="0"/>
          </a:p>
          <a:p>
            <a:pPr marL="0" indent="0">
              <a:buNone/>
            </a:pPr>
            <a:r>
              <a:rPr lang="en-US" sz="1400" dirty="0"/>
              <a:t>Sending a request to an organization means sending to all the persons registered under an organization. For example, if you select Sample Owner which is in PIMS LBU, all the persons that registered under LBU organization will receive the request. You can add another organization by clicking the Add button.</a:t>
            </a:r>
            <a:endParaRPr lang="en-GB" sz="1400" dirty="0"/>
          </a:p>
          <a:p>
            <a:pPr marL="0" indent="0">
              <a:buNone/>
            </a:pPr>
            <a:endParaRPr lang="en-GB" sz="1400" dirty="0"/>
          </a:p>
          <a:p>
            <a:pPr marL="0" lvl="0" indent="0">
              <a:buNone/>
            </a:pPr>
            <a:r>
              <a:rPr lang="en-US" sz="1400" b="1" dirty="0"/>
              <a:t>Send to an individual user</a:t>
            </a:r>
            <a:endParaRPr lang="en-GB" sz="1400" dirty="0"/>
          </a:p>
          <a:p>
            <a:pPr marL="0" indent="0">
              <a:buNone/>
            </a:pPr>
            <a:r>
              <a:rPr lang="en-US" sz="1400" dirty="0"/>
              <a:t>Sending a request to an individual user means sending to a particular person. You can add another user by clicking the Add button. If you just need to assign to one user and another user to keep on the request loop, check on the assign for related user which is responsible for the task.</a:t>
            </a:r>
            <a:endParaRPr lang="en-GB" sz="1400" dirty="0"/>
          </a:p>
          <a:p>
            <a:pPr marL="0" indent="0">
              <a:buNone/>
            </a:pPr>
            <a:endParaRPr lang="en-GB" sz="1400" dirty="0"/>
          </a:p>
          <a:p>
            <a:pPr marL="0" lvl="0" indent="0">
              <a:buNone/>
            </a:pPr>
            <a:r>
              <a:rPr lang="en-US" sz="1400" b="1" dirty="0"/>
              <a:t>Send to group</a:t>
            </a:r>
            <a:endParaRPr lang="en-GB" sz="1400" dirty="0"/>
          </a:p>
          <a:p>
            <a:pPr marL="0" indent="0">
              <a:buNone/>
            </a:pPr>
            <a:r>
              <a:rPr lang="en-US" sz="1400" dirty="0"/>
              <a:t>Send to group means sending the request to a group of users. This group of users can be only created by the System IT. If you need to create a user group, you can make a request to the System IT. </a:t>
            </a:r>
            <a:endParaRPr lang="en-GB" sz="1400" dirty="0"/>
          </a:p>
          <a:p>
            <a:pPr marL="0" indent="0">
              <a:buNone/>
            </a:pPr>
            <a:endParaRPr lang="en-GB" sz="1400" dirty="0"/>
          </a:p>
          <a:p>
            <a:pPr marL="0" lvl="0" indent="0">
              <a:buNone/>
            </a:pPr>
            <a:r>
              <a:rPr lang="en-US" sz="1400" b="1" dirty="0"/>
              <a:t>Email to someone outside </a:t>
            </a:r>
            <a:r>
              <a:rPr lang="en-US" sz="1400" b="1" dirty="0" err="1"/>
              <a:t>eadoc</a:t>
            </a:r>
            <a:endParaRPr lang="en-GB" sz="1400" dirty="0"/>
          </a:p>
          <a:p>
            <a:pPr marL="0" indent="0">
              <a:buNone/>
            </a:pPr>
            <a:r>
              <a:rPr lang="en-US" sz="1400" dirty="0"/>
              <a:t>You can send the request to a user outside of LBU PIMS by inserting their email. However, this user cannot respond directly to the request in the system. The email will contain the summary and cover letter of the request. The user will be able to reply by email.</a:t>
            </a:r>
            <a:endParaRPr lang="en-GB" sz="1400" dirty="0"/>
          </a:p>
          <a:p>
            <a:endParaRPr lang="en-GB" dirty="0"/>
          </a:p>
        </p:txBody>
      </p:sp>
    </p:spTree>
    <p:extLst>
      <p:ext uri="{BB962C8B-B14F-4D97-AF65-F5344CB8AC3E}">
        <p14:creationId xmlns:p14="http://schemas.microsoft.com/office/powerpoint/2010/main" val="314155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E10-E0E6-4B71-A47C-A41B8FD900C1}"/>
              </a:ext>
            </a:extLst>
          </p:cNvPr>
          <p:cNvSpPr>
            <a:spLocks noGrp="1"/>
          </p:cNvSpPr>
          <p:nvPr>
            <p:ph type="title"/>
          </p:nvPr>
        </p:nvSpPr>
        <p:spPr/>
        <p:txBody>
          <a:bodyPr/>
          <a:lstStyle/>
          <a:p>
            <a:br>
              <a:rPr lang="en-GB" sz="2800" b="1" dirty="0"/>
            </a:br>
            <a:r>
              <a:rPr lang="en-GB" sz="2800" b="1" dirty="0"/>
              <a:t>TUTORIALS</a:t>
            </a:r>
            <a:endParaRPr lang="en-GB" sz="2800" dirty="0"/>
          </a:p>
        </p:txBody>
      </p:sp>
      <p:sp>
        <p:nvSpPr>
          <p:cNvPr id="3" name="Content Placeholder 2">
            <a:extLst>
              <a:ext uri="{FF2B5EF4-FFF2-40B4-BE49-F238E27FC236}">
                <a16:creationId xmlns:a16="http://schemas.microsoft.com/office/drawing/2014/main" id="{017ADCDE-C6CB-426C-98F8-53A67CCCA8CB}"/>
              </a:ext>
            </a:extLst>
          </p:cNvPr>
          <p:cNvSpPr>
            <a:spLocks noGrp="1"/>
          </p:cNvSpPr>
          <p:nvPr>
            <p:ph idx="1"/>
          </p:nvPr>
        </p:nvSpPr>
        <p:spPr/>
        <p:txBody>
          <a:bodyPr/>
          <a:lstStyle/>
          <a:p>
            <a:pPr marL="0" indent="0">
              <a:buNone/>
            </a:pPr>
            <a:endParaRPr lang="en-GB" dirty="0"/>
          </a:p>
          <a:p>
            <a:r>
              <a:rPr lang="en-US" sz="1800" b="1" dirty="0"/>
              <a:t>Tutorial 1 :</a:t>
            </a:r>
            <a:r>
              <a:rPr lang="en-US" sz="1800" dirty="0"/>
              <a:t> Initiating Document Submission</a:t>
            </a:r>
          </a:p>
          <a:p>
            <a:r>
              <a:rPr lang="en-US" sz="1800" b="1" dirty="0"/>
              <a:t>Tutorial 2 : </a:t>
            </a:r>
            <a:r>
              <a:rPr lang="en-US" sz="1800" dirty="0"/>
              <a:t>Receiving the Response Which Include Document Submission   	          for Review</a:t>
            </a:r>
          </a:p>
          <a:p>
            <a:r>
              <a:rPr lang="en-US" sz="1800" b="1" dirty="0"/>
              <a:t>Tutorial 3 : </a:t>
            </a:r>
            <a:r>
              <a:rPr lang="en-US" sz="1800" dirty="0"/>
              <a:t>Forwarding Submission for Approval</a:t>
            </a:r>
            <a:endParaRPr lang="en-GB" sz="1800" dirty="0"/>
          </a:p>
          <a:p>
            <a:r>
              <a:rPr lang="en-US" sz="1800" b="1" dirty="0"/>
              <a:t>Tutorial 4 : </a:t>
            </a:r>
            <a:r>
              <a:rPr lang="en-US" sz="1800" dirty="0"/>
              <a:t>Approving or Rejecting Document Submission Response</a:t>
            </a:r>
            <a:endParaRPr lang="en-GB" sz="1800" b="1" dirty="0"/>
          </a:p>
          <a:p>
            <a:r>
              <a:rPr lang="en-US" sz="1800" b="1" dirty="0"/>
              <a:t>Tutorial 5 : </a:t>
            </a:r>
            <a:r>
              <a:rPr lang="en-US" sz="1800" dirty="0"/>
              <a:t>Approving or Rejecting Request that have been Raised</a:t>
            </a:r>
            <a:endParaRPr lang="en-GB" sz="1800" b="1" dirty="0"/>
          </a:p>
          <a:p>
            <a:r>
              <a:rPr lang="en-US" sz="1800" b="1" dirty="0"/>
              <a:t>Tutorial 6 : </a:t>
            </a:r>
            <a:r>
              <a:rPr lang="en-US" sz="1800" dirty="0"/>
              <a:t>Closing the Request and Ensure No Pending Responses on 	         Request.</a:t>
            </a:r>
            <a:endParaRPr lang="en-GB" sz="1800" b="1" dirty="0"/>
          </a:p>
          <a:p>
            <a:pPr marL="0" indent="0">
              <a:buNone/>
            </a:pPr>
            <a:endParaRPr lang="en-GB" sz="1800" dirty="0"/>
          </a:p>
          <a:p>
            <a:pPr marL="0" indent="0">
              <a:buNone/>
            </a:pPr>
            <a:endParaRPr lang="en-GB" dirty="0"/>
          </a:p>
        </p:txBody>
      </p:sp>
    </p:spTree>
    <p:extLst>
      <p:ext uri="{BB962C8B-B14F-4D97-AF65-F5344CB8AC3E}">
        <p14:creationId xmlns:p14="http://schemas.microsoft.com/office/powerpoint/2010/main" val="270590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US" sz="4000" dirty="0"/>
              <a:t>Storing Document</a:t>
            </a:r>
            <a:endParaRPr lang="en-MY" sz="4000" dirty="0"/>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262628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p>
          <a:p>
            <a:pPr marL="0" indent="0">
              <a:buNone/>
            </a:pPr>
            <a:endParaRPr lang="en-MY" sz="1600" dirty="0"/>
          </a:p>
          <a:p>
            <a:pPr marL="0" indent="0" algn="just">
              <a:buNone/>
            </a:pPr>
            <a:r>
              <a:rPr lang="en-US" sz="1600" dirty="0"/>
              <a:t>This chapter aims to provide better understanding of storing construction related documents in ProjectWise Construction Management solution module. The document can be uploaded and stored in the PIMS for sharing purposes</a:t>
            </a:r>
          </a:p>
          <a:p>
            <a:pPr marL="0" indent="0">
              <a:buNone/>
            </a:pPr>
            <a:endParaRPr lang="en-US" sz="1600" dirty="0"/>
          </a:p>
          <a:p>
            <a:pPr marL="0" indent="0">
              <a:buNone/>
            </a:pPr>
            <a:r>
              <a:rPr lang="en-US" sz="1800" b="1" dirty="0"/>
              <a:t>Chapter Objectives:</a:t>
            </a:r>
          </a:p>
          <a:p>
            <a:pPr marL="0" indent="0">
              <a:buNone/>
            </a:pPr>
            <a:endParaRPr lang="en-US" sz="1800" b="1" dirty="0"/>
          </a:p>
          <a:p>
            <a:pPr marL="0" indent="0">
              <a:buNone/>
            </a:pPr>
            <a:r>
              <a:rPr lang="en-US" sz="1600" dirty="0"/>
              <a:t>The objectives of this chapter are as follow: -</a:t>
            </a:r>
            <a:endParaRPr lang="en-MY" sz="1600" dirty="0"/>
          </a:p>
          <a:p>
            <a:pPr lvl="0"/>
            <a:r>
              <a:rPr lang="en-US" sz="1600" dirty="0"/>
              <a:t>To upload and store documents into PIMS</a:t>
            </a:r>
            <a:endParaRPr lang="en-GB" sz="1600" dirty="0"/>
          </a:p>
          <a:p>
            <a:pPr marL="0" indent="0">
              <a:buNone/>
            </a:pPr>
            <a:endParaRPr lang="en-MY" sz="1600" dirty="0"/>
          </a:p>
        </p:txBody>
      </p:sp>
    </p:spTree>
    <p:extLst>
      <p:ext uri="{BB962C8B-B14F-4D97-AF65-F5344CB8AC3E}">
        <p14:creationId xmlns:p14="http://schemas.microsoft.com/office/powerpoint/2010/main" val="165825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Concept Overview</a:t>
            </a:r>
            <a:endParaRPr lang="en-MY" dirty="0"/>
          </a:p>
        </p:txBody>
      </p:sp>
      <p:sp>
        <p:nvSpPr>
          <p:cNvPr id="8" name="Rectangle 1">
            <a:extLst>
              <a:ext uri="{FF2B5EF4-FFF2-40B4-BE49-F238E27FC236}">
                <a16:creationId xmlns:a16="http://schemas.microsoft.com/office/drawing/2014/main" id="{326FE83A-7009-47DA-996A-04E66194531C}"/>
              </a:ext>
            </a:extLst>
          </p:cNvPr>
          <p:cNvSpPr>
            <a:spLocks noGrp="1" noChangeArrowheads="1"/>
          </p:cNvSpPr>
          <p:nvPr>
            <p:ph idx="1"/>
          </p:nvPr>
        </p:nvSpPr>
        <p:spPr bwMode="auto">
          <a:xfrm>
            <a:off x="304800" y="1524000"/>
            <a:ext cx="7924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Documentation tab allows for the storage of miscellaneous project information. This information, once it is uploaded and published, can be used by the organizations and users on the project as backup and reference material for all of the various documents created on the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1283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DF72-CABB-419D-9403-E0F3F00B0656}"/>
              </a:ext>
            </a:extLst>
          </p:cNvPr>
          <p:cNvSpPr>
            <a:spLocks noGrp="1"/>
          </p:cNvSpPr>
          <p:nvPr>
            <p:ph type="title"/>
          </p:nvPr>
        </p:nvSpPr>
        <p:spPr/>
        <p:txBody>
          <a:bodyPr/>
          <a:lstStyle/>
          <a:p>
            <a:r>
              <a:rPr lang="en-MY" dirty="0"/>
              <a:t>Document Status</a:t>
            </a:r>
          </a:p>
        </p:txBody>
      </p:sp>
      <p:sp>
        <p:nvSpPr>
          <p:cNvPr id="3" name="Content Placeholder 2">
            <a:extLst>
              <a:ext uri="{FF2B5EF4-FFF2-40B4-BE49-F238E27FC236}">
                <a16:creationId xmlns:a16="http://schemas.microsoft.com/office/drawing/2014/main" id="{05BC4A9F-53C5-4103-97ED-7D0745710CAC}"/>
              </a:ext>
            </a:extLst>
          </p:cNvPr>
          <p:cNvSpPr>
            <a:spLocks noGrp="1"/>
          </p:cNvSpPr>
          <p:nvPr>
            <p:ph idx="1"/>
          </p:nvPr>
        </p:nvSpPr>
        <p:spPr/>
        <p:txBody>
          <a:bodyPr/>
          <a:lstStyle/>
          <a:p>
            <a:pPr marL="0" indent="0">
              <a:buNone/>
            </a:pPr>
            <a:r>
              <a:rPr lang="en-MY" sz="1600" dirty="0"/>
              <a:t>Click on the        icon to open the Browse box if its not already open. All of the documents under this tab will be located under the draft or published folders in the Browse Box. The definition of these states are as follows:</a:t>
            </a:r>
          </a:p>
          <a:p>
            <a:endParaRPr lang="en-MY" sz="1600" dirty="0"/>
          </a:p>
          <a:p>
            <a:pPr marL="0" indent="0">
              <a:buNone/>
            </a:pPr>
            <a:r>
              <a:rPr lang="en-MY" sz="1600" b="1" dirty="0"/>
              <a:t>Draft Documents</a:t>
            </a:r>
          </a:p>
          <a:p>
            <a:pPr marL="0" indent="0">
              <a:buNone/>
            </a:pPr>
            <a:endParaRPr lang="en-MY" sz="1600" dirty="0"/>
          </a:p>
          <a:p>
            <a:r>
              <a:rPr lang="en-MY" sz="1600" dirty="0"/>
              <a:t>Documents that have been created and saved. These documents are only available to members of the organization of the user who created the document.</a:t>
            </a:r>
          </a:p>
          <a:p>
            <a:endParaRPr lang="en-MY" dirty="0"/>
          </a:p>
          <a:p>
            <a:pPr marL="0" indent="0">
              <a:buNone/>
            </a:pPr>
            <a:r>
              <a:rPr lang="en-MY" sz="1600" b="1" dirty="0"/>
              <a:t>Published Documents</a:t>
            </a:r>
          </a:p>
          <a:p>
            <a:endParaRPr lang="en-MY" sz="1600" dirty="0"/>
          </a:p>
          <a:p>
            <a:r>
              <a:rPr lang="en-MY" sz="1600" dirty="0"/>
              <a:t>Documents that have been published will automatically be shared with all users on the project that have permission to view this tab.</a:t>
            </a:r>
          </a:p>
        </p:txBody>
      </p:sp>
      <p:pic>
        <p:nvPicPr>
          <p:cNvPr id="6" name="Picture 5">
            <a:extLst>
              <a:ext uri="{FF2B5EF4-FFF2-40B4-BE49-F238E27FC236}">
                <a16:creationId xmlns:a16="http://schemas.microsoft.com/office/drawing/2014/main" id="{1B3617E7-F024-4D4A-BB94-DA6D3AB3348B}"/>
              </a:ext>
            </a:extLst>
          </p:cNvPr>
          <p:cNvPicPr>
            <a:picLocks noChangeAspect="1"/>
          </p:cNvPicPr>
          <p:nvPr/>
        </p:nvPicPr>
        <p:blipFill>
          <a:blip r:embed="rId2"/>
          <a:stretch>
            <a:fillRect/>
          </a:stretch>
        </p:blipFill>
        <p:spPr>
          <a:xfrm>
            <a:off x="1676400" y="1219200"/>
            <a:ext cx="386940" cy="426968"/>
          </a:xfrm>
          <a:prstGeom prst="rect">
            <a:avLst/>
          </a:prstGeom>
        </p:spPr>
      </p:pic>
    </p:spTree>
    <p:extLst>
      <p:ext uri="{BB962C8B-B14F-4D97-AF65-F5344CB8AC3E}">
        <p14:creationId xmlns:p14="http://schemas.microsoft.com/office/powerpoint/2010/main" val="2887930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436"/>
            <a:ext cx="7543800" cy="947493"/>
          </a:xfrm>
        </p:spPr>
        <p:txBody>
          <a:bodyPr/>
          <a:lstStyle/>
          <a:p>
            <a:r>
              <a:rPr lang="en-US" dirty="0"/>
              <a:t>Searching for Documents and Content</a:t>
            </a:r>
            <a:endParaRPr lang="en-MY" dirty="0"/>
          </a:p>
        </p:txBody>
      </p:sp>
      <p:sp>
        <p:nvSpPr>
          <p:cNvPr id="3" name="Content Placeholder 2"/>
          <p:cNvSpPr>
            <a:spLocks noGrp="1"/>
          </p:cNvSpPr>
          <p:nvPr>
            <p:ph idx="1"/>
          </p:nvPr>
        </p:nvSpPr>
        <p:spPr>
          <a:xfrm>
            <a:off x="457200" y="1292476"/>
            <a:ext cx="8458200" cy="4638025"/>
          </a:xfrm>
        </p:spPr>
        <p:txBody>
          <a:bodyPr/>
          <a:lstStyle/>
          <a:p>
            <a:endParaRPr lang="en-MY" sz="2000" dirty="0"/>
          </a:p>
          <a:p>
            <a:endParaRPr lang="en-MY" dirty="0"/>
          </a:p>
        </p:txBody>
      </p:sp>
      <p:sp>
        <p:nvSpPr>
          <p:cNvPr id="6" name="Rectangle 5">
            <a:extLst>
              <a:ext uri="{FF2B5EF4-FFF2-40B4-BE49-F238E27FC236}">
                <a16:creationId xmlns:a16="http://schemas.microsoft.com/office/drawing/2014/main" id="{CE7BD119-F118-4C22-A0D9-11E94EEE76B0}"/>
              </a:ext>
            </a:extLst>
          </p:cNvPr>
          <p:cNvSpPr/>
          <p:nvPr/>
        </p:nvSpPr>
        <p:spPr>
          <a:xfrm>
            <a:off x="332942" y="1143000"/>
            <a:ext cx="8706716" cy="4308872"/>
          </a:xfrm>
          <a:prstGeom prst="rect">
            <a:avLst/>
          </a:prstGeom>
        </p:spPr>
        <p:txBody>
          <a:bodyPr wrap="square">
            <a:spAutoFit/>
          </a:bodyPr>
          <a:lstStyle/>
          <a:p>
            <a:pPr algn="just"/>
            <a:endParaRPr lang="en-MY" dirty="0"/>
          </a:p>
          <a:p>
            <a:pPr algn="just"/>
            <a:r>
              <a:rPr lang="en-MY" sz="1600" dirty="0"/>
              <a:t>On the upper right side of the screen are the search icons. Clicking on these icons allow the user to search the contents of the currently selected Tab in one of three ways.</a:t>
            </a:r>
          </a:p>
          <a:p>
            <a:pPr algn="just"/>
            <a:endParaRPr lang="en-MY" sz="1600" dirty="0"/>
          </a:p>
          <a:p>
            <a:pPr algn="just"/>
            <a:r>
              <a:rPr lang="en-MY" sz="1600" dirty="0"/>
              <a:t>     : Clicking on this icon will open up the search window. From within this window the </a:t>
            </a:r>
            <a:r>
              <a:rPr lang="en-MY" sz="1600" dirty="0" err="1"/>
              <a:t>the</a:t>
            </a:r>
            <a:r>
              <a:rPr lang="en-MY" sz="1600" dirty="0"/>
              <a:t> user can search for specific content by a key word or number. If multiple pages of results are found the user can navigate between the pages by clicking on the numbers at the bottom of the search window.</a:t>
            </a:r>
          </a:p>
          <a:p>
            <a:pPr algn="just"/>
            <a:endParaRPr lang="en-MY" sz="1600" dirty="0"/>
          </a:p>
          <a:p>
            <a:pPr algn="just"/>
            <a:r>
              <a:rPr lang="en-MY" sz="1600" dirty="0"/>
              <a:t>:    Clicking on this icon will open up a window showing the contents of the tab in alpha numeric order. If multiple pages of results are found the user can navigate between the pages by clicking on the numbers at the bottom of the search window.</a:t>
            </a:r>
          </a:p>
          <a:p>
            <a:pPr algn="just"/>
            <a:endParaRPr lang="en-MY" sz="1600" dirty="0"/>
          </a:p>
          <a:p>
            <a:pPr algn="just"/>
            <a:r>
              <a:rPr lang="en-MY" sz="1600" dirty="0"/>
              <a:t>:       Clicking on this icon will show all of the deleted items in this Tab.</a:t>
            </a:r>
          </a:p>
          <a:p>
            <a:pPr algn="just"/>
            <a:endParaRPr lang="en-MY" sz="1600" dirty="0"/>
          </a:p>
          <a:p>
            <a:pPr algn="just"/>
            <a:r>
              <a:rPr lang="en-MY" sz="1600" dirty="0"/>
              <a:t>When you are finished searching clicking the Close button in the lower left of the search window will close the search window.</a:t>
            </a:r>
          </a:p>
        </p:txBody>
      </p:sp>
      <p:pic>
        <p:nvPicPr>
          <p:cNvPr id="7" name="Picture 6">
            <a:extLst>
              <a:ext uri="{FF2B5EF4-FFF2-40B4-BE49-F238E27FC236}">
                <a16:creationId xmlns:a16="http://schemas.microsoft.com/office/drawing/2014/main" id="{2C181EA9-3FE6-4EC7-B747-5B9C30728E42}"/>
              </a:ext>
            </a:extLst>
          </p:cNvPr>
          <p:cNvPicPr>
            <a:picLocks noChangeAspect="1"/>
          </p:cNvPicPr>
          <p:nvPr/>
        </p:nvPicPr>
        <p:blipFill>
          <a:blip r:embed="rId2"/>
          <a:stretch>
            <a:fillRect/>
          </a:stretch>
        </p:blipFill>
        <p:spPr>
          <a:xfrm>
            <a:off x="208684" y="2057400"/>
            <a:ext cx="512618" cy="457200"/>
          </a:xfrm>
          <a:prstGeom prst="rect">
            <a:avLst/>
          </a:prstGeom>
        </p:spPr>
      </p:pic>
      <p:pic>
        <p:nvPicPr>
          <p:cNvPr id="8" name="Picture 7">
            <a:extLst>
              <a:ext uri="{FF2B5EF4-FFF2-40B4-BE49-F238E27FC236}">
                <a16:creationId xmlns:a16="http://schemas.microsoft.com/office/drawing/2014/main" id="{B0D46B5D-EDEA-4A55-8AC6-2F3B66E0BF8D}"/>
              </a:ext>
            </a:extLst>
          </p:cNvPr>
          <p:cNvPicPr>
            <a:picLocks noChangeAspect="1"/>
          </p:cNvPicPr>
          <p:nvPr/>
        </p:nvPicPr>
        <p:blipFill>
          <a:blip r:embed="rId3"/>
          <a:stretch>
            <a:fillRect/>
          </a:stretch>
        </p:blipFill>
        <p:spPr>
          <a:xfrm>
            <a:off x="334362" y="3279524"/>
            <a:ext cx="386940" cy="426968"/>
          </a:xfrm>
          <a:prstGeom prst="rect">
            <a:avLst/>
          </a:prstGeom>
        </p:spPr>
      </p:pic>
      <p:pic>
        <p:nvPicPr>
          <p:cNvPr id="9" name="Picture 8">
            <a:extLst>
              <a:ext uri="{FF2B5EF4-FFF2-40B4-BE49-F238E27FC236}">
                <a16:creationId xmlns:a16="http://schemas.microsoft.com/office/drawing/2014/main" id="{01E0CD88-1591-4674-A76E-7D8DFA6A65B6}"/>
              </a:ext>
            </a:extLst>
          </p:cNvPr>
          <p:cNvPicPr>
            <a:picLocks noChangeAspect="1"/>
          </p:cNvPicPr>
          <p:nvPr/>
        </p:nvPicPr>
        <p:blipFill>
          <a:blip r:embed="rId4"/>
          <a:stretch>
            <a:fillRect/>
          </a:stretch>
        </p:blipFill>
        <p:spPr>
          <a:xfrm>
            <a:off x="345134" y="4244734"/>
            <a:ext cx="467531" cy="453363"/>
          </a:xfrm>
          <a:prstGeom prst="rect">
            <a:avLst/>
          </a:prstGeom>
        </p:spPr>
      </p:pic>
    </p:spTree>
    <p:extLst>
      <p:ext uri="{BB962C8B-B14F-4D97-AF65-F5344CB8AC3E}">
        <p14:creationId xmlns:p14="http://schemas.microsoft.com/office/powerpoint/2010/main" val="84763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27984" y="6619875"/>
            <a:ext cx="2133600" cy="476250"/>
          </a:xfrm>
        </p:spPr>
        <p:txBody>
          <a:bodyPr/>
          <a:lstStyle/>
          <a:p>
            <a:fld id="{A160FF46-D0D3-4B72-86BF-4DA1720636A6}" type="slidenum">
              <a:rPr lang="en-US" altLang="en-US" sz="1050" smtClean="0">
                <a:solidFill>
                  <a:srgbClr val="000000"/>
                </a:solidFill>
              </a:rPr>
              <a:pPr/>
              <a:t>19</a:t>
            </a:fld>
            <a:endParaRPr lang="en-US" altLang="en-US" sz="1050" dirty="0">
              <a:solidFill>
                <a:srgbClr val="000000"/>
              </a:solidFill>
            </a:endParaRPr>
          </a:p>
        </p:txBody>
      </p:sp>
      <p:sp>
        <p:nvSpPr>
          <p:cNvPr id="25" name="Rectangle 24">
            <a:extLst>
              <a:ext uri="{FF2B5EF4-FFF2-40B4-BE49-F238E27FC236}">
                <a16:creationId xmlns:a16="http://schemas.microsoft.com/office/drawing/2014/main" id="{EEF6D5F0-00FA-41FD-B309-C66E3AE9787F}"/>
              </a:ext>
            </a:extLst>
          </p:cNvPr>
          <p:cNvSpPr/>
          <p:nvPr/>
        </p:nvSpPr>
        <p:spPr>
          <a:xfrm>
            <a:off x="762000" y="1371600"/>
            <a:ext cx="8153400" cy="369332"/>
          </a:xfrm>
          <a:prstGeom prst="rect">
            <a:avLst/>
          </a:prstGeom>
        </p:spPr>
        <p:txBody>
          <a:bodyPr wrap="square">
            <a:spAutoFit/>
          </a:bodyPr>
          <a:lstStyle/>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1</a:t>
            </a:r>
            <a:r>
              <a:rPr lang="en-US" kern="0" dirty="0">
                <a:solidFill>
                  <a:prstClr val="black"/>
                </a:solidFill>
                <a:ea typeface="ＭＳ Ｐゴシック" pitchFamily="-108" charset="-128"/>
              </a:rPr>
              <a:t>: Uploading Document into PIMS</a:t>
            </a:r>
            <a:endParaRPr lang="en-GB" kern="0" dirty="0">
              <a:solidFill>
                <a:prstClr val="black"/>
              </a:solidFill>
              <a:ea typeface="ＭＳ Ｐゴシック" pitchFamily="-108" charset="-128"/>
            </a:endParaRPr>
          </a:p>
        </p:txBody>
      </p:sp>
      <p:sp>
        <p:nvSpPr>
          <p:cNvPr id="36" name="Title 1">
            <a:extLst>
              <a:ext uri="{FF2B5EF4-FFF2-40B4-BE49-F238E27FC236}">
                <a16:creationId xmlns:a16="http://schemas.microsoft.com/office/drawing/2014/main" id="{B9612DFC-1168-4225-8BB3-C71562E78C10}"/>
              </a:ext>
            </a:extLst>
          </p:cNvPr>
          <p:cNvSpPr txBox="1">
            <a:spLocks/>
          </p:cNvSpPr>
          <p:nvPr/>
        </p:nvSpPr>
        <p:spPr>
          <a:xfrm>
            <a:off x="381000" y="430203"/>
            <a:ext cx="7543800"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dirty="0"/>
              <a:t>Tutorials</a:t>
            </a:r>
            <a:endParaRPr lang="en-MY" kern="0" dirty="0"/>
          </a:p>
        </p:txBody>
      </p:sp>
    </p:spTree>
    <p:extLst>
      <p:ext uri="{BB962C8B-B14F-4D97-AF65-F5344CB8AC3E}">
        <p14:creationId xmlns:p14="http://schemas.microsoft.com/office/powerpoint/2010/main" val="179912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19437"/>
            <a:ext cx="6934200" cy="947364"/>
          </a:xfrm>
        </p:spPr>
        <p:txBody>
          <a:bodyPr/>
          <a:lstStyle/>
          <a:p>
            <a:br>
              <a:rPr lang="en-MY" sz="3200" b="1" dirty="0"/>
            </a:br>
            <a:br>
              <a:rPr lang="en-MY" sz="3200" b="1" dirty="0"/>
            </a:br>
            <a:br>
              <a:rPr lang="en-MY" sz="3200" b="1" dirty="0"/>
            </a:br>
            <a:r>
              <a:rPr lang="en-MY" sz="3200" b="1" dirty="0"/>
              <a:t>Objective &amp; Content</a:t>
            </a:r>
            <a:br>
              <a:rPr lang="en-MY" sz="3200" b="1" dirty="0"/>
            </a:br>
            <a:br>
              <a:rPr lang="sv-SE" sz="3200" dirty="0">
                <a:solidFill>
                  <a:srgbClr val="000000"/>
                </a:solidFill>
                <a:latin typeface="Arial" panose="020B0604020202020204" pitchFamily="34" charset="0"/>
              </a:rPr>
            </a:br>
            <a:endParaRPr lang="en-MY" sz="3200" dirty="0"/>
          </a:p>
        </p:txBody>
      </p:sp>
      <p:sp>
        <p:nvSpPr>
          <p:cNvPr id="3" name="TextBox 2"/>
          <p:cNvSpPr txBox="1"/>
          <p:nvPr/>
        </p:nvSpPr>
        <p:spPr>
          <a:xfrm>
            <a:off x="457201" y="1371600"/>
            <a:ext cx="8153400" cy="3970318"/>
          </a:xfrm>
          <a:prstGeom prst="rect">
            <a:avLst/>
          </a:prstGeom>
          <a:noFill/>
        </p:spPr>
        <p:txBody>
          <a:bodyPr wrap="square" rtlCol="0">
            <a:spAutoFit/>
          </a:bodyPr>
          <a:lstStyle/>
          <a:p>
            <a:pPr algn="just"/>
            <a:r>
              <a:rPr lang="en-MY" sz="1600" b="1" dirty="0"/>
              <a:t>Objective:</a:t>
            </a:r>
          </a:p>
          <a:p>
            <a:pPr algn="just"/>
            <a:r>
              <a:rPr lang="en-MY" sz="1600" dirty="0"/>
              <a:t>A Train the Trainer (TTT) course </a:t>
            </a:r>
            <a:r>
              <a:rPr lang="en-US" sz="1600" dirty="0"/>
              <a:t>prepared for Construction Management (CMT) Department based on the LBU PIMS Implementation Requirement Specification Document. The targeted trainees will be from CMT Department. Trainees will be introduced to the ProjectWise Construction Management (PWCM) module in the LBU PIMS and learn about the basic functions and operations of the system</a:t>
            </a:r>
            <a:r>
              <a:rPr lang="en-MY" sz="1600" dirty="0"/>
              <a:t>.</a:t>
            </a:r>
          </a:p>
          <a:p>
            <a:pPr algn="just"/>
            <a:endParaRPr lang="en-MY" sz="1600" b="1" dirty="0"/>
          </a:p>
          <a:p>
            <a:pPr algn="just"/>
            <a:r>
              <a:rPr lang="en-MY" sz="1600" b="1" dirty="0"/>
              <a:t>Content:</a:t>
            </a:r>
          </a:p>
          <a:p>
            <a:pPr marL="285750" lvl="0" indent="-285750">
              <a:buFont typeface="Arial" panose="020B0604020202020204" pitchFamily="34" charset="0"/>
              <a:buChar char="•"/>
            </a:pPr>
            <a:r>
              <a:rPr lang="en-US" dirty="0"/>
              <a:t>To familiarize the functions of the PWCM solution module</a:t>
            </a:r>
            <a:endParaRPr lang="en-GB" dirty="0"/>
          </a:p>
          <a:p>
            <a:pPr marL="285750" lvl="0" indent="-285750">
              <a:buFont typeface="Arial" panose="020B0604020202020204" pitchFamily="34" charset="0"/>
              <a:buChar char="•"/>
            </a:pPr>
            <a:r>
              <a:rPr lang="en-US" dirty="0"/>
              <a:t>To learn about To-Do items in PWCM</a:t>
            </a:r>
          </a:p>
          <a:p>
            <a:pPr marL="285750" lvl="0" indent="-285750">
              <a:buFont typeface="Arial" panose="020B0604020202020204" pitchFamily="34" charset="0"/>
              <a:buChar char="•"/>
            </a:pPr>
            <a:r>
              <a:rPr lang="en-US" dirty="0"/>
              <a:t>To learn about Storing Construction Related Document</a:t>
            </a:r>
          </a:p>
          <a:p>
            <a:pPr marL="285750" lvl="0" indent="-285750">
              <a:buFont typeface="Arial" panose="020B0604020202020204" pitchFamily="34" charset="0"/>
              <a:buChar char="•"/>
            </a:pPr>
            <a:r>
              <a:rPr lang="en-US" dirty="0"/>
              <a:t>To learn about how to Request for Information (RFI)</a:t>
            </a:r>
          </a:p>
          <a:p>
            <a:pPr marL="285750" lvl="0" indent="-285750">
              <a:buFont typeface="Arial" panose="020B0604020202020204" pitchFamily="34" charset="0"/>
              <a:buChar char="•"/>
            </a:pPr>
            <a:r>
              <a:rPr lang="en-US" dirty="0"/>
              <a:t>To learn about Issuing Site Direction</a:t>
            </a:r>
          </a:p>
          <a:p>
            <a:pPr marL="285750" lvl="0" indent="-285750">
              <a:buFont typeface="Arial" panose="020B0604020202020204" pitchFamily="34" charset="0"/>
              <a:buChar char="•"/>
            </a:pPr>
            <a:r>
              <a:rPr lang="en-US" dirty="0"/>
              <a:t>To learn about Method Statement (MS)</a:t>
            </a:r>
          </a:p>
          <a:p>
            <a:pPr algn="just"/>
            <a:endParaRPr lang="en-MY" sz="1600" b="1" dirty="0"/>
          </a:p>
        </p:txBody>
      </p:sp>
    </p:spTree>
    <p:extLst>
      <p:ext uri="{BB962C8B-B14F-4D97-AF65-F5344CB8AC3E}">
        <p14:creationId xmlns:p14="http://schemas.microsoft.com/office/powerpoint/2010/main" val="233989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US" sz="4000" dirty="0"/>
              <a:t>Request for Information</a:t>
            </a:r>
            <a:endParaRPr lang="en-MY" sz="4000" dirty="0"/>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422112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p>
          <a:p>
            <a:pPr marL="0" indent="0">
              <a:buNone/>
            </a:pPr>
            <a:endParaRPr lang="en-MY" sz="1600" dirty="0"/>
          </a:p>
          <a:p>
            <a:pPr marL="0" indent="0" algn="just">
              <a:buNone/>
            </a:pPr>
            <a:r>
              <a:rPr lang="en-US" sz="1600" dirty="0"/>
              <a:t>This chapter aims to provide better understanding of Request for Information (RFI) in ProjectWise Construction Management solution module. The RFI tab is where users create RFIs or Requests for Information. An RFI is created by a project participant who is requesting information from another participant. To expedite the RFI process users can create links to specification sections or drawings stored in the documents group so that the reviewing user has access to all of the information needed to answer the question posed by the RFI.</a:t>
            </a:r>
            <a:endParaRPr lang="en-MY" sz="1600" dirty="0"/>
          </a:p>
          <a:p>
            <a:pPr marL="0" indent="0" algn="just">
              <a:buNone/>
            </a:pPr>
            <a:endParaRPr lang="en-US" sz="1600" dirty="0"/>
          </a:p>
          <a:p>
            <a:pPr marL="0" indent="0">
              <a:buNone/>
            </a:pPr>
            <a:r>
              <a:rPr lang="en-US" sz="1800" b="1" dirty="0"/>
              <a:t>Chapter Objectives:</a:t>
            </a:r>
          </a:p>
          <a:p>
            <a:pPr marL="0" indent="0">
              <a:buNone/>
            </a:pPr>
            <a:endParaRPr lang="en-MY" sz="1600" dirty="0"/>
          </a:p>
          <a:p>
            <a:pPr marL="0" indent="0">
              <a:buNone/>
            </a:pPr>
            <a:r>
              <a:rPr lang="en-US" sz="1600" dirty="0"/>
              <a:t>The objectives of this chapter are as follow: -</a:t>
            </a:r>
            <a:endParaRPr lang="en-MY" sz="1600" dirty="0"/>
          </a:p>
          <a:p>
            <a:pPr lvl="0"/>
            <a:r>
              <a:rPr lang="en-US" sz="1600" dirty="0"/>
              <a:t>To enable RFI process in PIMS</a:t>
            </a:r>
            <a:endParaRPr lang="en-MY" sz="1600" dirty="0"/>
          </a:p>
          <a:p>
            <a:pPr marL="0" indent="0">
              <a:buNone/>
            </a:pPr>
            <a:endParaRPr lang="en-MY" sz="1600" dirty="0"/>
          </a:p>
        </p:txBody>
      </p:sp>
    </p:spTree>
    <p:extLst>
      <p:ext uri="{BB962C8B-B14F-4D97-AF65-F5344CB8AC3E}">
        <p14:creationId xmlns:p14="http://schemas.microsoft.com/office/powerpoint/2010/main" val="344757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2476"/>
            <a:ext cx="8382000" cy="4638025"/>
          </a:xfrm>
        </p:spPr>
        <p:txBody>
          <a:bodyPr/>
          <a:lstStyle/>
          <a:p>
            <a:pPr marL="0" indent="0" algn="just">
              <a:buNone/>
            </a:pPr>
            <a:r>
              <a:rPr lang="en-MY" sz="1600" b="1" dirty="0">
                <a:solidFill>
                  <a:schemeClr val="accent5"/>
                </a:solidFill>
              </a:rPr>
              <a:t>Standard Document links</a:t>
            </a:r>
          </a:p>
          <a:p>
            <a:pPr marL="0" indent="0" algn="just">
              <a:buNone/>
            </a:pPr>
            <a:r>
              <a:rPr lang="en-MY" sz="1600" dirty="0"/>
              <a:t>There are several blue links that will be present on almost every document. These links are always displayed in the upper left of the document viewing area. The links are:</a:t>
            </a:r>
          </a:p>
          <a:p>
            <a:pPr marL="0" indent="0" algn="just">
              <a:buNone/>
            </a:pPr>
            <a:endParaRPr lang="en-MY" sz="1600" b="1" i="1" dirty="0"/>
          </a:p>
          <a:p>
            <a:pPr marL="0" indent="0" algn="just">
              <a:buNone/>
            </a:pPr>
            <a:r>
              <a:rPr lang="en-MY" sz="1600" b="1" i="1" dirty="0">
                <a:solidFill>
                  <a:schemeClr val="accent5"/>
                </a:solidFill>
              </a:rPr>
              <a:t>inbox</a:t>
            </a:r>
          </a:p>
          <a:p>
            <a:pPr marL="0" indent="0" algn="just">
              <a:buNone/>
            </a:pPr>
            <a:r>
              <a:rPr lang="en-MY" sz="1600" dirty="0"/>
              <a:t>Clicking on this link will take the user back to the inbox of the Tab the user is currently in.</a:t>
            </a:r>
          </a:p>
          <a:p>
            <a:pPr marL="0" indent="0" algn="just">
              <a:buNone/>
            </a:pPr>
            <a:endParaRPr lang="en-MY" sz="1600" b="1" i="1" dirty="0"/>
          </a:p>
          <a:p>
            <a:pPr marL="0" indent="0" algn="just">
              <a:buNone/>
            </a:pPr>
            <a:r>
              <a:rPr lang="en-MY" sz="1600" b="1" i="1" dirty="0">
                <a:solidFill>
                  <a:schemeClr val="accent5"/>
                </a:solidFill>
              </a:rPr>
              <a:t>request</a:t>
            </a:r>
          </a:p>
          <a:p>
            <a:pPr marL="0" indent="0" algn="just">
              <a:buNone/>
            </a:pPr>
            <a:r>
              <a:rPr lang="en-MY" sz="1600" dirty="0"/>
              <a:t>This link will appear if the user is viewing a response to a document. Clicking on this link will take the user back to the response's original request document.</a:t>
            </a:r>
          </a:p>
          <a:p>
            <a:pPr marL="0" indent="0" algn="just">
              <a:buNone/>
            </a:pPr>
            <a:endParaRPr lang="en-MY" sz="1600" b="1" i="1" dirty="0"/>
          </a:p>
          <a:p>
            <a:pPr marL="0" indent="0" algn="just">
              <a:buNone/>
            </a:pPr>
            <a:r>
              <a:rPr lang="en-MY" sz="1600" b="1" i="1" dirty="0">
                <a:solidFill>
                  <a:schemeClr val="accent5"/>
                </a:solidFill>
              </a:rPr>
              <a:t>history</a:t>
            </a:r>
          </a:p>
          <a:p>
            <a:pPr marL="0" indent="0" algn="just">
              <a:buNone/>
            </a:pPr>
            <a:r>
              <a:rPr lang="en-MY" sz="1600" dirty="0"/>
              <a:t>Clicking on this link </a:t>
            </a:r>
            <a:r>
              <a:rPr lang="en-MY" sz="1800" dirty="0"/>
              <a:t>will take the user to a display of every action taken on the document being viewed</a:t>
            </a:r>
            <a:r>
              <a:rPr lang="en-MY" sz="1600" dirty="0"/>
              <a:t>. Each action entry shows who performed the action, when they performed the action, and what type of action was taken.</a:t>
            </a:r>
          </a:p>
          <a:p>
            <a:pPr algn="just"/>
            <a:endParaRPr lang="en-MY" sz="1600" dirty="0"/>
          </a:p>
        </p:txBody>
      </p:sp>
      <p:sp>
        <p:nvSpPr>
          <p:cNvPr id="6" name="Title 1">
            <a:extLst>
              <a:ext uri="{FF2B5EF4-FFF2-40B4-BE49-F238E27FC236}">
                <a16:creationId xmlns:a16="http://schemas.microsoft.com/office/drawing/2014/main" id="{84E49C73-AF08-4606-A3FC-88EACAC554F1}"/>
              </a:ext>
            </a:extLst>
          </p:cNvPr>
          <p:cNvSpPr txBox="1">
            <a:spLocks noGrp="1"/>
          </p:cNvSpPr>
          <p:nvPr>
            <p:ph type="title"/>
          </p:nvPr>
        </p:nvSpPr>
        <p:spPr>
          <a:xfrm>
            <a:off x="457200" y="76200"/>
            <a:ext cx="7244861"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dirty="0"/>
              <a:t>Standard Document Overview</a:t>
            </a:r>
            <a:endParaRPr lang="en-MY" kern="0" dirty="0"/>
          </a:p>
        </p:txBody>
      </p:sp>
    </p:spTree>
    <p:extLst>
      <p:ext uri="{BB962C8B-B14F-4D97-AF65-F5344CB8AC3E}">
        <p14:creationId xmlns:p14="http://schemas.microsoft.com/office/powerpoint/2010/main" val="378215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27984" y="6619875"/>
            <a:ext cx="2133600" cy="476250"/>
          </a:xfrm>
        </p:spPr>
        <p:txBody>
          <a:bodyPr/>
          <a:lstStyle/>
          <a:p>
            <a:fld id="{A160FF46-D0D3-4B72-86BF-4DA1720636A6}" type="slidenum">
              <a:rPr lang="en-US" altLang="en-US" sz="1050" smtClean="0">
                <a:solidFill>
                  <a:srgbClr val="000000"/>
                </a:solidFill>
              </a:rPr>
              <a:pPr/>
              <a:t>23</a:t>
            </a:fld>
            <a:endParaRPr lang="en-US" altLang="en-US" sz="1050" dirty="0">
              <a:solidFill>
                <a:srgbClr val="000000"/>
              </a:solidFill>
            </a:endParaRPr>
          </a:p>
        </p:txBody>
      </p:sp>
      <p:sp>
        <p:nvSpPr>
          <p:cNvPr id="51" name="Title 1"/>
          <p:cNvSpPr txBox="1">
            <a:spLocks/>
          </p:cNvSpPr>
          <p:nvPr/>
        </p:nvSpPr>
        <p:spPr>
          <a:xfrm>
            <a:off x="389190" y="152400"/>
            <a:ext cx="8450010" cy="770337"/>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endParaRPr lang="en-MY" sz="2800" kern="0" dirty="0"/>
          </a:p>
        </p:txBody>
      </p:sp>
      <p:sp>
        <p:nvSpPr>
          <p:cNvPr id="24" name="Title 1">
            <a:extLst>
              <a:ext uri="{FF2B5EF4-FFF2-40B4-BE49-F238E27FC236}">
                <a16:creationId xmlns:a16="http://schemas.microsoft.com/office/drawing/2014/main" id="{93A48ABC-4F7A-4851-A00C-E887C7C7A7D4}"/>
              </a:ext>
            </a:extLst>
          </p:cNvPr>
          <p:cNvSpPr txBox="1">
            <a:spLocks/>
          </p:cNvSpPr>
          <p:nvPr/>
        </p:nvSpPr>
        <p:spPr>
          <a:xfrm>
            <a:off x="395286" y="63821"/>
            <a:ext cx="7244861"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a:t>Standard Document Overview</a:t>
            </a:r>
            <a:endParaRPr lang="en-MY" kern="0" dirty="0"/>
          </a:p>
        </p:txBody>
      </p:sp>
      <p:sp>
        <p:nvSpPr>
          <p:cNvPr id="3" name="Rectangle 2">
            <a:extLst>
              <a:ext uri="{FF2B5EF4-FFF2-40B4-BE49-F238E27FC236}">
                <a16:creationId xmlns:a16="http://schemas.microsoft.com/office/drawing/2014/main" id="{8EC33F25-55FF-4E96-9A5A-5DACDFBC83C2}"/>
              </a:ext>
            </a:extLst>
          </p:cNvPr>
          <p:cNvSpPr/>
          <p:nvPr/>
        </p:nvSpPr>
        <p:spPr>
          <a:xfrm>
            <a:off x="460248" y="1219200"/>
            <a:ext cx="8458904" cy="4524315"/>
          </a:xfrm>
          <a:prstGeom prst="rect">
            <a:avLst/>
          </a:prstGeom>
        </p:spPr>
        <p:txBody>
          <a:bodyPr wrap="square">
            <a:spAutoFit/>
          </a:bodyPr>
          <a:lstStyle/>
          <a:p>
            <a:pPr algn="just"/>
            <a:r>
              <a:rPr lang="en-MY" b="1" i="1" dirty="0">
                <a:solidFill>
                  <a:schemeClr val="accent5"/>
                </a:solidFill>
              </a:rPr>
              <a:t>links</a:t>
            </a:r>
          </a:p>
          <a:p>
            <a:pPr algn="just"/>
            <a:r>
              <a:rPr lang="en-MY" dirty="0"/>
              <a:t>Clicking on this link will take the user to a display of every item linked to the document being viewed. The user can click on any of the displayed linked items and be taken directly to that item within EADOC.</a:t>
            </a:r>
          </a:p>
          <a:p>
            <a:pPr algn="just"/>
            <a:endParaRPr lang="en-MY" b="1" i="1" dirty="0"/>
          </a:p>
          <a:p>
            <a:pPr algn="just"/>
            <a:r>
              <a:rPr lang="en-MY" b="1" i="1" dirty="0">
                <a:solidFill>
                  <a:schemeClr val="accent5"/>
                </a:solidFill>
              </a:rPr>
              <a:t>print</a:t>
            </a:r>
          </a:p>
          <a:p>
            <a:pPr algn="just"/>
            <a:r>
              <a:rPr lang="en-MY" dirty="0"/>
              <a:t>Clicking on this link will open up the print window. From here the user can select the print format and what portions of the document and it's responses the user wants printed.</a:t>
            </a:r>
          </a:p>
          <a:p>
            <a:pPr algn="just"/>
            <a:endParaRPr lang="en-MY" b="1" i="1" dirty="0"/>
          </a:p>
          <a:p>
            <a:pPr algn="just"/>
            <a:r>
              <a:rPr lang="en-MY" b="1" i="1" dirty="0">
                <a:solidFill>
                  <a:schemeClr val="accent5"/>
                </a:solidFill>
              </a:rPr>
              <a:t>back</a:t>
            </a:r>
          </a:p>
          <a:p>
            <a:pPr algn="just"/>
            <a:r>
              <a:rPr lang="en-MY" dirty="0"/>
              <a:t>Clicking on this link will take the user back to the previous page.</a:t>
            </a:r>
          </a:p>
          <a:p>
            <a:pPr algn="just"/>
            <a:endParaRPr lang="en-MY" b="1" i="1" dirty="0"/>
          </a:p>
          <a:p>
            <a:pPr algn="just"/>
            <a:r>
              <a:rPr lang="en-MY" b="1" i="1" dirty="0">
                <a:solidFill>
                  <a:schemeClr val="accent5"/>
                </a:solidFill>
              </a:rPr>
              <a:t>summary</a:t>
            </a:r>
          </a:p>
          <a:p>
            <a:pPr algn="just"/>
            <a:r>
              <a:rPr lang="en-MY" dirty="0"/>
              <a:t>Clicking on this link will take the user to a summary screen for the tab being viewed. The contents of the summary screen are specific to the Tab being viewed</a:t>
            </a:r>
          </a:p>
        </p:txBody>
      </p:sp>
    </p:spTree>
    <p:extLst>
      <p:ext uri="{BB962C8B-B14F-4D97-AF65-F5344CB8AC3E}">
        <p14:creationId xmlns:p14="http://schemas.microsoft.com/office/powerpoint/2010/main" val="383514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27984" y="6619875"/>
            <a:ext cx="2133600" cy="476250"/>
          </a:xfrm>
        </p:spPr>
        <p:txBody>
          <a:bodyPr/>
          <a:lstStyle/>
          <a:p>
            <a:fld id="{A160FF46-D0D3-4B72-86BF-4DA1720636A6}" type="slidenum">
              <a:rPr lang="en-US" altLang="en-US" sz="1050" smtClean="0">
                <a:solidFill>
                  <a:srgbClr val="000000"/>
                </a:solidFill>
              </a:rPr>
              <a:pPr/>
              <a:t>24</a:t>
            </a:fld>
            <a:endParaRPr lang="en-US" altLang="en-US" sz="1050" dirty="0">
              <a:solidFill>
                <a:srgbClr val="000000"/>
              </a:solidFill>
            </a:endParaRPr>
          </a:p>
        </p:txBody>
      </p:sp>
      <p:sp>
        <p:nvSpPr>
          <p:cNvPr id="25" name="Rectangle 24">
            <a:extLst>
              <a:ext uri="{FF2B5EF4-FFF2-40B4-BE49-F238E27FC236}">
                <a16:creationId xmlns:a16="http://schemas.microsoft.com/office/drawing/2014/main" id="{EEF6D5F0-00FA-41FD-B309-C66E3AE9787F}"/>
              </a:ext>
            </a:extLst>
          </p:cNvPr>
          <p:cNvSpPr/>
          <p:nvPr/>
        </p:nvSpPr>
        <p:spPr>
          <a:xfrm>
            <a:off x="762000" y="1371600"/>
            <a:ext cx="8153400" cy="3028521"/>
          </a:xfrm>
          <a:prstGeom prst="rect">
            <a:avLst/>
          </a:prstGeom>
        </p:spPr>
        <p:txBody>
          <a:bodyPr wrap="square">
            <a:spAutoFit/>
          </a:bodyPr>
          <a:lstStyle/>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1 </a:t>
            </a:r>
            <a:r>
              <a:rPr lang="en-US" kern="0" dirty="0">
                <a:solidFill>
                  <a:prstClr val="black"/>
                </a:solidFill>
                <a:ea typeface="ＭＳ Ｐゴシック" pitchFamily="-108" charset="-128"/>
              </a:rPr>
              <a:t>: Raising RFI in PIMS</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2 </a:t>
            </a:r>
            <a:r>
              <a:rPr lang="en-US" kern="0" dirty="0">
                <a:solidFill>
                  <a:prstClr val="black"/>
                </a:solidFill>
                <a:ea typeface="ＭＳ Ｐゴシック" pitchFamily="-108" charset="-128"/>
              </a:rPr>
              <a:t>: Receiving and Responding to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3 </a:t>
            </a:r>
            <a:r>
              <a:rPr lang="en-US" kern="0" dirty="0">
                <a:solidFill>
                  <a:prstClr val="black"/>
                </a:solidFill>
                <a:ea typeface="ＭＳ Ｐゴシック" pitchFamily="-108" charset="-128"/>
              </a:rPr>
              <a:t>: Receiving and Merging Responses</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4 </a:t>
            </a:r>
            <a:r>
              <a:rPr lang="en-US" kern="0" dirty="0">
                <a:solidFill>
                  <a:prstClr val="black"/>
                </a:solidFill>
                <a:ea typeface="ＭＳ Ｐゴシック" pitchFamily="-108" charset="-128"/>
              </a:rPr>
              <a:t>: Forwarding the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5 </a:t>
            </a:r>
            <a:r>
              <a:rPr lang="en-US" kern="0" dirty="0">
                <a:solidFill>
                  <a:prstClr val="black"/>
                </a:solidFill>
                <a:ea typeface="ＭＳ Ｐゴシック" pitchFamily="-108" charset="-128"/>
              </a:rPr>
              <a:t>: Approving the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6 </a:t>
            </a:r>
            <a:r>
              <a:rPr lang="en-US" kern="0" dirty="0">
                <a:solidFill>
                  <a:prstClr val="black"/>
                </a:solidFill>
                <a:ea typeface="ＭＳ Ｐゴシック" pitchFamily="-108" charset="-128"/>
              </a:rPr>
              <a:t>: Rejecting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7 </a:t>
            </a:r>
            <a:r>
              <a:rPr lang="en-US" kern="0" dirty="0">
                <a:solidFill>
                  <a:prstClr val="black"/>
                </a:solidFill>
                <a:ea typeface="ＭＳ Ｐゴシック" pitchFamily="-108" charset="-128"/>
              </a:rPr>
              <a:t>: Closing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8 </a:t>
            </a:r>
            <a:r>
              <a:rPr lang="en-US" kern="0" dirty="0">
                <a:solidFill>
                  <a:prstClr val="black"/>
                </a:solidFill>
                <a:ea typeface="ＭＳ Ｐゴシック" pitchFamily="-108" charset="-128"/>
              </a:rPr>
              <a:t>: Reopen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9 </a:t>
            </a:r>
            <a:r>
              <a:rPr lang="en-US" kern="0" dirty="0">
                <a:solidFill>
                  <a:prstClr val="black"/>
                </a:solidFill>
                <a:ea typeface="ＭＳ Ｐゴシック" pitchFamily="-108" charset="-128"/>
              </a:rPr>
              <a:t>: Revising RFI</a:t>
            </a:r>
            <a:endParaRPr lang="en-GB" kern="0" dirty="0">
              <a:solidFill>
                <a:prstClr val="black"/>
              </a:solidFill>
              <a:ea typeface="ＭＳ Ｐゴシック" pitchFamily="-108" charset="-128"/>
            </a:endParaRPr>
          </a:p>
        </p:txBody>
      </p:sp>
      <p:sp>
        <p:nvSpPr>
          <p:cNvPr id="36" name="Title 1">
            <a:extLst>
              <a:ext uri="{FF2B5EF4-FFF2-40B4-BE49-F238E27FC236}">
                <a16:creationId xmlns:a16="http://schemas.microsoft.com/office/drawing/2014/main" id="{B9612DFC-1168-4225-8BB3-C71562E78C10}"/>
              </a:ext>
            </a:extLst>
          </p:cNvPr>
          <p:cNvSpPr txBox="1">
            <a:spLocks/>
          </p:cNvSpPr>
          <p:nvPr/>
        </p:nvSpPr>
        <p:spPr>
          <a:xfrm>
            <a:off x="381000" y="430203"/>
            <a:ext cx="7543800"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dirty="0"/>
              <a:t>Tutorials</a:t>
            </a:r>
            <a:endParaRPr lang="en-MY" kern="0" dirty="0"/>
          </a:p>
        </p:txBody>
      </p:sp>
    </p:spTree>
    <p:extLst>
      <p:ext uri="{BB962C8B-B14F-4D97-AF65-F5344CB8AC3E}">
        <p14:creationId xmlns:p14="http://schemas.microsoft.com/office/powerpoint/2010/main" val="149612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US" sz="4000" dirty="0"/>
              <a:t>Issuing Site Direction</a:t>
            </a:r>
            <a:endParaRPr lang="en-MY" sz="4000" dirty="0"/>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327918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p>
          <a:p>
            <a:pPr marL="0" indent="0" algn="just">
              <a:buNone/>
            </a:pPr>
            <a:r>
              <a:rPr lang="en-US" sz="1600" dirty="0"/>
              <a:t>This chapter aims to provide better understanding of Site Direction process in the LBU PIMS. The Site Direction tab is where users create the Site Direction. Site Direction is created by a project participant to give direction or an order to change something.</a:t>
            </a:r>
          </a:p>
          <a:p>
            <a:pPr marL="0" indent="0" algn="just">
              <a:buNone/>
            </a:pPr>
            <a:r>
              <a:rPr lang="en-US" sz="1600" dirty="0"/>
              <a:t>To expedite the site direction process, users can create links to specification sections or drawings stored in the documents tab so that the reviewing user has access to all of the information needed to implement the site direction correctly.</a:t>
            </a:r>
            <a:endParaRPr lang="en-MY" sz="1600" dirty="0"/>
          </a:p>
          <a:p>
            <a:pPr marL="0" indent="0" algn="just">
              <a:buNone/>
            </a:pPr>
            <a:endParaRPr lang="en-US" sz="1600" dirty="0"/>
          </a:p>
          <a:p>
            <a:pPr marL="0" indent="0">
              <a:buNone/>
            </a:pPr>
            <a:r>
              <a:rPr lang="en-US" sz="1800" b="1" dirty="0"/>
              <a:t>Chapter Objectives:</a:t>
            </a:r>
          </a:p>
          <a:p>
            <a:pPr marL="0" indent="0">
              <a:buNone/>
            </a:pPr>
            <a:endParaRPr lang="en-MY" sz="1600" dirty="0"/>
          </a:p>
          <a:p>
            <a:pPr marL="0" indent="0">
              <a:buNone/>
            </a:pPr>
            <a:r>
              <a:rPr lang="en-US" sz="1600" dirty="0"/>
              <a:t>The objectives of this chapter are as follow: -</a:t>
            </a:r>
            <a:endParaRPr lang="en-MY" sz="1600" dirty="0"/>
          </a:p>
          <a:p>
            <a:pPr lvl="0"/>
            <a:r>
              <a:rPr lang="en-US" sz="1600" dirty="0"/>
              <a:t>To gives understanding to the user on Site Direction process</a:t>
            </a:r>
            <a:endParaRPr lang="en-MY" sz="1600" dirty="0"/>
          </a:p>
          <a:p>
            <a:pPr marL="0" indent="0">
              <a:buNone/>
            </a:pPr>
            <a:endParaRPr lang="en-MY" sz="1600" dirty="0"/>
          </a:p>
        </p:txBody>
      </p:sp>
    </p:spTree>
    <p:extLst>
      <p:ext uri="{BB962C8B-B14F-4D97-AF65-F5344CB8AC3E}">
        <p14:creationId xmlns:p14="http://schemas.microsoft.com/office/powerpoint/2010/main" val="237362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27984" y="6619875"/>
            <a:ext cx="2133600" cy="476250"/>
          </a:xfrm>
        </p:spPr>
        <p:txBody>
          <a:bodyPr/>
          <a:lstStyle/>
          <a:p>
            <a:fld id="{A160FF46-D0D3-4B72-86BF-4DA1720636A6}" type="slidenum">
              <a:rPr lang="en-US" altLang="en-US" sz="1050" smtClean="0">
                <a:solidFill>
                  <a:srgbClr val="000000"/>
                </a:solidFill>
              </a:rPr>
              <a:pPr/>
              <a:t>27</a:t>
            </a:fld>
            <a:endParaRPr lang="en-US" altLang="en-US" sz="1050" dirty="0">
              <a:solidFill>
                <a:srgbClr val="000000"/>
              </a:solidFill>
            </a:endParaRPr>
          </a:p>
        </p:txBody>
      </p:sp>
      <p:sp>
        <p:nvSpPr>
          <p:cNvPr id="25" name="Rectangle 24">
            <a:extLst>
              <a:ext uri="{FF2B5EF4-FFF2-40B4-BE49-F238E27FC236}">
                <a16:creationId xmlns:a16="http://schemas.microsoft.com/office/drawing/2014/main" id="{EEF6D5F0-00FA-41FD-B309-C66E3AE9787F}"/>
              </a:ext>
            </a:extLst>
          </p:cNvPr>
          <p:cNvSpPr/>
          <p:nvPr/>
        </p:nvSpPr>
        <p:spPr>
          <a:xfrm>
            <a:off x="762000" y="1371600"/>
            <a:ext cx="8153400" cy="1698927"/>
          </a:xfrm>
          <a:prstGeom prst="rect">
            <a:avLst/>
          </a:prstGeom>
        </p:spPr>
        <p:txBody>
          <a:bodyPr wrap="square">
            <a:spAutoFit/>
          </a:bodyPr>
          <a:lstStyle/>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1 </a:t>
            </a:r>
            <a:r>
              <a:rPr lang="en-US" kern="0" dirty="0">
                <a:solidFill>
                  <a:prstClr val="black"/>
                </a:solidFill>
                <a:ea typeface="ＭＳ Ｐゴシック" pitchFamily="-108" charset="-128"/>
              </a:rPr>
              <a:t>: Issuing Site Direction</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2 </a:t>
            </a:r>
            <a:r>
              <a:rPr lang="en-US" kern="0" dirty="0">
                <a:solidFill>
                  <a:prstClr val="black"/>
                </a:solidFill>
                <a:ea typeface="ＭＳ Ｐゴシック" pitchFamily="-108" charset="-128"/>
              </a:rPr>
              <a:t>: Receiving and Responding to RFI</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3 </a:t>
            </a:r>
            <a:r>
              <a:rPr lang="en-US" kern="0" dirty="0">
                <a:solidFill>
                  <a:prstClr val="black"/>
                </a:solidFill>
                <a:ea typeface="ＭＳ Ｐゴシック" pitchFamily="-108" charset="-128"/>
              </a:rPr>
              <a:t>: Reviewing and Approving the Site Direction</a:t>
            </a:r>
          </a:p>
          <a:p>
            <a:pPr marL="257168"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4 </a:t>
            </a:r>
            <a:r>
              <a:rPr lang="en-US" kern="0" dirty="0">
                <a:solidFill>
                  <a:prstClr val="black"/>
                </a:solidFill>
                <a:ea typeface="ＭＳ Ｐゴシック" pitchFamily="-108" charset="-128"/>
              </a:rPr>
              <a:t>: Sharing the Site Direction Status</a:t>
            </a:r>
          </a:p>
          <a:p>
            <a:pPr marL="257168" lvl="0" indent="-257168" eaLnBrk="0" fontAlgn="base" hangingPunct="0">
              <a:spcBef>
                <a:spcPct val="20000"/>
              </a:spcBef>
              <a:spcAft>
                <a:spcPct val="0"/>
              </a:spcAft>
              <a:buFontTx/>
              <a:buChar char="•"/>
            </a:pPr>
            <a:endParaRPr lang="en-US" kern="0" dirty="0">
              <a:solidFill>
                <a:prstClr val="black"/>
              </a:solidFill>
              <a:ea typeface="ＭＳ Ｐゴシック" pitchFamily="-108" charset="-128"/>
            </a:endParaRPr>
          </a:p>
        </p:txBody>
      </p:sp>
      <p:sp>
        <p:nvSpPr>
          <p:cNvPr id="36" name="Title 1">
            <a:extLst>
              <a:ext uri="{FF2B5EF4-FFF2-40B4-BE49-F238E27FC236}">
                <a16:creationId xmlns:a16="http://schemas.microsoft.com/office/drawing/2014/main" id="{B9612DFC-1168-4225-8BB3-C71562E78C10}"/>
              </a:ext>
            </a:extLst>
          </p:cNvPr>
          <p:cNvSpPr txBox="1">
            <a:spLocks/>
          </p:cNvSpPr>
          <p:nvPr/>
        </p:nvSpPr>
        <p:spPr>
          <a:xfrm>
            <a:off x="381000" y="430203"/>
            <a:ext cx="7543800"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dirty="0"/>
              <a:t>Tutorials</a:t>
            </a:r>
            <a:endParaRPr lang="en-MY" kern="0" dirty="0"/>
          </a:p>
        </p:txBody>
      </p:sp>
    </p:spTree>
    <p:extLst>
      <p:ext uri="{BB962C8B-B14F-4D97-AF65-F5344CB8AC3E}">
        <p14:creationId xmlns:p14="http://schemas.microsoft.com/office/powerpoint/2010/main" val="318838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US" sz="4000" dirty="0"/>
              <a:t>Method Statement</a:t>
            </a:r>
            <a:endParaRPr lang="en-MY" sz="4000" dirty="0"/>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142916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p>
          <a:p>
            <a:pPr marL="0" indent="0" algn="just">
              <a:buNone/>
            </a:pPr>
            <a:r>
              <a:rPr lang="en-GB" sz="1600" dirty="0"/>
              <a:t>This chapter aims to provide better understanding of conducting method statement in LBU PIMS. The RFA tab is used to conduct the method statement for Construction Management department, where users can create and submit RFAs for review and approval by the owner prior to the construction of the items covered by the RFA. This process ensures that the methods used by the contractor comply with the project drawings and specifications.</a:t>
            </a:r>
            <a:endParaRPr lang="en-MY" sz="1600" dirty="0"/>
          </a:p>
          <a:p>
            <a:pPr marL="0" indent="0" algn="just">
              <a:buNone/>
            </a:pPr>
            <a:endParaRPr lang="en-US" sz="1600" dirty="0"/>
          </a:p>
          <a:p>
            <a:pPr marL="0" indent="0">
              <a:buNone/>
            </a:pPr>
            <a:r>
              <a:rPr lang="en-US" sz="1800" b="1" dirty="0"/>
              <a:t>Chapter Objectives:</a:t>
            </a:r>
          </a:p>
          <a:p>
            <a:pPr marL="0" indent="0">
              <a:buNone/>
            </a:pPr>
            <a:endParaRPr lang="en-MY" sz="1600" dirty="0"/>
          </a:p>
          <a:p>
            <a:pPr marL="0" indent="0">
              <a:buNone/>
            </a:pPr>
            <a:r>
              <a:rPr lang="en-GB" sz="1600" dirty="0"/>
              <a:t>The objectives of this chapter are as follow: -</a:t>
            </a:r>
            <a:endParaRPr lang="en-MY" sz="1600" dirty="0"/>
          </a:p>
          <a:p>
            <a:pPr marL="0" indent="0">
              <a:buNone/>
            </a:pPr>
            <a:r>
              <a:rPr lang="en-GB" sz="1600" dirty="0"/>
              <a:t>• To conduct digital approval process for conducting Method Statement in PIMS.</a:t>
            </a:r>
            <a:endParaRPr lang="en-MY" sz="1600" dirty="0"/>
          </a:p>
          <a:p>
            <a:pPr marL="0" indent="0">
              <a:buNone/>
            </a:pPr>
            <a:endParaRPr lang="en-MY" sz="1600" dirty="0"/>
          </a:p>
        </p:txBody>
      </p:sp>
    </p:spTree>
    <p:extLst>
      <p:ext uri="{BB962C8B-B14F-4D97-AF65-F5344CB8AC3E}">
        <p14:creationId xmlns:p14="http://schemas.microsoft.com/office/powerpoint/2010/main" val="108729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t>Agenda</a:t>
            </a:r>
            <a:endParaRPr lang="en-MY" sz="3200" dirty="0"/>
          </a:p>
        </p:txBody>
      </p:sp>
      <p:graphicFrame>
        <p:nvGraphicFramePr>
          <p:cNvPr id="5" name="Table 4"/>
          <p:cNvGraphicFramePr>
            <a:graphicFrameLocks noGrp="1"/>
          </p:cNvGraphicFramePr>
          <p:nvPr>
            <p:extLst>
              <p:ext uri="{D42A27DB-BD31-4B8C-83A1-F6EECF244321}">
                <p14:modId xmlns:p14="http://schemas.microsoft.com/office/powerpoint/2010/main" val="3998294519"/>
              </p:ext>
            </p:extLst>
          </p:nvPr>
        </p:nvGraphicFramePr>
        <p:xfrm>
          <a:off x="457200" y="1066929"/>
          <a:ext cx="8382000" cy="3128592"/>
        </p:xfrm>
        <a:graphic>
          <a:graphicData uri="http://schemas.openxmlformats.org/drawingml/2006/table">
            <a:tbl>
              <a:tblPr firstRow="1" bandRow="1">
                <a:tableStyleId>{93296810-A885-4BE3-A3E7-6D5BEEA58F35}</a:tableStyleId>
              </a:tblPr>
              <a:tblGrid>
                <a:gridCol w="852407">
                  <a:extLst>
                    <a:ext uri="{9D8B030D-6E8A-4147-A177-3AD203B41FA5}">
                      <a16:colId xmlns:a16="http://schemas.microsoft.com/office/drawing/2014/main" val="2433689107"/>
                    </a:ext>
                  </a:extLst>
                </a:gridCol>
                <a:gridCol w="2271793">
                  <a:extLst>
                    <a:ext uri="{9D8B030D-6E8A-4147-A177-3AD203B41FA5}">
                      <a16:colId xmlns:a16="http://schemas.microsoft.com/office/drawing/2014/main" val="896043866"/>
                    </a:ext>
                  </a:extLst>
                </a:gridCol>
                <a:gridCol w="5257800">
                  <a:extLst>
                    <a:ext uri="{9D8B030D-6E8A-4147-A177-3AD203B41FA5}">
                      <a16:colId xmlns:a16="http://schemas.microsoft.com/office/drawing/2014/main" val="3516440905"/>
                    </a:ext>
                  </a:extLst>
                </a:gridCol>
              </a:tblGrid>
              <a:tr h="381000">
                <a:tc>
                  <a:txBody>
                    <a:bodyPr/>
                    <a:lstStyle/>
                    <a:p>
                      <a:pPr algn="ctr"/>
                      <a:r>
                        <a:rPr lang="en-US" sz="1200" dirty="0"/>
                        <a:t>No.</a:t>
                      </a:r>
                    </a:p>
                  </a:txBody>
                  <a:tcPr/>
                </a:tc>
                <a:tc>
                  <a:txBody>
                    <a:bodyPr/>
                    <a:lstStyle/>
                    <a:p>
                      <a:pPr algn="ctr"/>
                      <a:r>
                        <a:rPr lang="en-US" sz="1400" dirty="0"/>
                        <a:t>Session</a:t>
                      </a:r>
                    </a:p>
                  </a:txBody>
                  <a:tcPr/>
                </a:tc>
                <a:tc>
                  <a:txBody>
                    <a:bodyPr/>
                    <a:lstStyle/>
                    <a:p>
                      <a:pPr algn="ctr"/>
                      <a:r>
                        <a:rPr lang="en-US" sz="1400" dirty="0"/>
                        <a:t>Course</a:t>
                      </a:r>
                    </a:p>
                  </a:txBody>
                  <a:tcPr/>
                </a:tc>
                <a:extLst>
                  <a:ext uri="{0D108BD9-81ED-4DB2-BD59-A6C34878D82A}">
                    <a16:rowId xmlns:a16="http://schemas.microsoft.com/office/drawing/2014/main" val="779975000"/>
                  </a:ext>
                </a:extLst>
              </a:tr>
              <a:tr h="383002">
                <a:tc>
                  <a:txBody>
                    <a:bodyPr/>
                    <a:lstStyle/>
                    <a:p>
                      <a:pPr algn="ctr"/>
                      <a:r>
                        <a:rPr lang="en-US" dirty="0"/>
                        <a:t>1.</a:t>
                      </a:r>
                    </a:p>
                  </a:txBody>
                  <a:tcPr/>
                </a:tc>
                <a:tc>
                  <a:txBody>
                    <a:bodyPr/>
                    <a:lstStyle/>
                    <a:p>
                      <a:pPr algn="ctr" rtl="0" fontAlgn="t"/>
                      <a:r>
                        <a:rPr lang="en-MY" dirty="0">
                          <a:solidFill>
                            <a:srgbClr val="000000"/>
                          </a:solidFill>
                          <a:effectLst/>
                          <a:latin typeface="Arial" panose="020B0604020202020204" pitchFamily="34" charset="0"/>
                        </a:rPr>
                        <a:t>9.00am – 9.45am</a:t>
                      </a:r>
                    </a:p>
                  </a:txBody>
                  <a:tcPr marL="28575" marR="28575" marT="19050" marB="19050"/>
                </a:tc>
                <a:tc>
                  <a:txBody>
                    <a:bodyPr/>
                    <a:lstStyle/>
                    <a:p>
                      <a:pPr marL="111125" marR="0" lvl="0" indent="0" algn="l" defTabSz="342892" rtl="0" eaLnBrk="1" fontAlgn="t" latinLnBrk="0" hangingPunct="1">
                        <a:lnSpc>
                          <a:spcPct val="100000"/>
                        </a:lnSpc>
                        <a:spcBef>
                          <a:spcPts val="0"/>
                        </a:spcBef>
                        <a:spcAft>
                          <a:spcPts val="0"/>
                        </a:spcAft>
                        <a:buClrTx/>
                        <a:buSzTx/>
                        <a:buFontTx/>
                        <a:buNone/>
                        <a:tabLst/>
                        <a:defRPr/>
                      </a:pPr>
                      <a:r>
                        <a:rPr lang="sv-SE" dirty="0">
                          <a:solidFill>
                            <a:srgbClr val="000000"/>
                          </a:solidFill>
                          <a:effectLst/>
                          <a:latin typeface="Arial" panose="020B0604020202020204" pitchFamily="34" charset="0"/>
                        </a:rPr>
                        <a:t>Introduction to LBU PIMS</a:t>
                      </a:r>
                    </a:p>
                    <a:p>
                      <a:pPr marL="111125" indent="0" algn="l" rtl="0" fontAlgn="t"/>
                      <a:endParaRPr lang="sv-SE" dirty="0">
                        <a:solidFill>
                          <a:srgbClr val="000000"/>
                        </a:solidFill>
                        <a:effectLst/>
                        <a:latin typeface="Arial" panose="020B0604020202020204" pitchFamily="34" charset="0"/>
                      </a:endParaRPr>
                    </a:p>
                  </a:txBody>
                  <a:tcPr marL="28575" marR="28575" marT="19050" marB="19050"/>
                </a:tc>
                <a:extLst>
                  <a:ext uri="{0D108BD9-81ED-4DB2-BD59-A6C34878D82A}">
                    <a16:rowId xmlns:a16="http://schemas.microsoft.com/office/drawing/2014/main" val="42163462"/>
                  </a:ext>
                </a:extLst>
              </a:tr>
              <a:tr h="383002">
                <a:tc>
                  <a:txBody>
                    <a:bodyPr/>
                    <a:lstStyle/>
                    <a:p>
                      <a:pPr algn="ctr"/>
                      <a:r>
                        <a:rPr lang="en-US" dirty="0"/>
                        <a:t>2.</a:t>
                      </a:r>
                    </a:p>
                  </a:txBody>
                  <a:tcPr/>
                </a:tc>
                <a:tc>
                  <a:txBody>
                    <a:bodyPr/>
                    <a:lstStyle/>
                    <a:p>
                      <a:pPr algn="ctr" rtl="0" fontAlgn="t"/>
                      <a:r>
                        <a:rPr lang="en-MY" dirty="0">
                          <a:solidFill>
                            <a:srgbClr val="000000"/>
                          </a:solidFill>
                          <a:effectLst/>
                          <a:latin typeface="Arial" panose="020B0604020202020204" pitchFamily="34" charset="0"/>
                        </a:rPr>
                        <a:t>9.45am – 11.00am</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To Do Items</a:t>
                      </a:r>
                    </a:p>
                  </a:txBody>
                  <a:tcPr marL="28575" marR="28575" marT="19050" marB="19050"/>
                </a:tc>
                <a:extLst>
                  <a:ext uri="{0D108BD9-81ED-4DB2-BD59-A6C34878D82A}">
                    <a16:rowId xmlns:a16="http://schemas.microsoft.com/office/drawing/2014/main" val="4098066889"/>
                  </a:ext>
                </a:extLst>
              </a:tr>
              <a:tr h="383002">
                <a:tc>
                  <a:txBody>
                    <a:bodyPr/>
                    <a:lstStyle/>
                    <a:p>
                      <a:pPr algn="ctr"/>
                      <a:r>
                        <a:rPr lang="en-US" dirty="0"/>
                        <a:t>3.</a:t>
                      </a:r>
                    </a:p>
                  </a:txBody>
                  <a:tcPr/>
                </a:tc>
                <a:tc>
                  <a:txBody>
                    <a:bodyPr/>
                    <a:lstStyle/>
                    <a:p>
                      <a:pPr algn="ctr" rtl="0" fontAlgn="t"/>
                      <a:r>
                        <a:rPr lang="en-MY" dirty="0">
                          <a:solidFill>
                            <a:srgbClr val="000000"/>
                          </a:solidFill>
                          <a:effectLst/>
                          <a:latin typeface="Arial" panose="020B0604020202020204" pitchFamily="34" charset="0"/>
                        </a:rPr>
                        <a:t>11.00am – 11.15am</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Break</a:t>
                      </a:r>
                    </a:p>
                  </a:txBody>
                  <a:tcPr marL="28575" marR="28575" marT="19050" marB="19050"/>
                </a:tc>
                <a:extLst>
                  <a:ext uri="{0D108BD9-81ED-4DB2-BD59-A6C34878D82A}">
                    <a16:rowId xmlns:a16="http://schemas.microsoft.com/office/drawing/2014/main" val="1940947793"/>
                  </a:ext>
                </a:extLst>
              </a:tr>
              <a:tr h="383002">
                <a:tc>
                  <a:txBody>
                    <a:bodyPr/>
                    <a:lstStyle/>
                    <a:p>
                      <a:pPr algn="ctr"/>
                      <a:r>
                        <a:rPr lang="en-US" dirty="0"/>
                        <a:t>4.</a:t>
                      </a:r>
                    </a:p>
                  </a:txBody>
                  <a:tcPr/>
                </a:tc>
                <a:tc>
                  <a:txBody>
                    <a:bodyPr/>
                    <a:lstStyle/>
                    <a:p>
                      <a:pPr algn="ctr" rtl="0" fontAlgn="t"/>
                      <a:r>
                        <a:rPr lang="en-MY" dirty="0">
                          <a:solidFill>
                            <a:srgbClr val="000000"/>
                          </a:solidFill>
                          <a:effectLst/>
                          <a:latin typeface="Arial" panose="020B0604020202020204" pitchFamily="34" charset="0"/>
                        </a:rPr>
                        <a:t>11.15am – 12.30pm</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Storing Document, RFI</a:t>
                      </a:r>
                    </a:p>
                  </a:txBody>
                  <a:tcPr marL="28575" marR="28575" marT="19050" marB="19050"/>
                </a:tc>
                <a:extLst>
                  <a:ext uri="{0D108BD9-81ED-4DB2-BD59-A6C34878D82A}">
                    <a16:rowId xmlns:a16="http://schemas.microsoft.com/office/drawing/2014/main" val="4026608638"/>
                  </a:ext>
                </a:extLst>
              </a:tr>
              <a:tr h="383002">
                <a:tc>
                  <a:txBody>
                    <a:bodyPr/>
                    <a:lstStyle/>
                    <a:p>
                      <a:pPr algn="ctr"/>
                      <a:r>
                        <a:rPr lang="en-US" dirty="0"/>
                        <a:t>7.</a:t>
                      </a:r>
                    </a:p>
                  </a:txBody>
                  <a:tcPr/>
                </a:tc>
                <a:tc>
                  <a:txBody>
                    <a:bodyPr/>
                    <a:lstStyle/>
                    <a:p>
                      <a:pPr algn="ctr" rtl="0" fontAlgn="t"/>
                      <a:r>
                        <a:rPr lang="en-MY" dirty="0">
                          <a:solidFill>
                            <a:srgbClr val="000000"/>
                          </a:solidFill>
                          <a:effectLst/>
                          <a:latin typeface="Arial" panose="020B0604020202020204" pitchFamily="34" charset="0"/>
                        </a:rPr>
                        <a:t>12.30pm – 2.00pm</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Lunch break</a:t>
                      </a:r>
                    </a:p>
                  </a:txBody>
                  <a:tcPr marL="28575" marR="28575" marT="19050" marB="19050"/>
                </a:tc>
                <a:extLst>
                  <a:ext uri="{0D108BD9-81ED-4DB2-BD59-A6C34878D82A}">
                    <a16:rowId xmlns:a16="http://schemas.microsoft.com/office/drawing/2014/main" val="3762101305"/>
                  </a:ext>
                </a:extLst>
              </a:tr>
              <a:tr h="383002">
                <a:tc>
                  <a:txBody>
                    <a:bodyPr/>
                    <a:lstStyle/>
                    <a:p>
                      <a:pPr algn="ctr"/>
                      <a:r>
                        <a:rPr lang="en-US" dirty="0"/>
                        <a:t>8.</a:t>
                      </a:r>
                    </a:p>
                  </a:txBody>
                  <a:tcPr/>
                </a:tc>
                <a:tc>
                  <a:txBody>
                    <a:bodyPr/>
                    <a:lstStyle/>
                    <a:p>
                      <a:pPr algn="ctr" rtl="0" fontAlgn="t"/>
                      <a:r>
                        <a:rPr lang="en-MY" dirty="0">
                          <a:solidFill>
                            <a:srgbClr val="000000"/>
                          </a:solidFill>
                          <a:effectLst/>
                          <a:latin typeface="Arial" panose="020B0604020202020204" pitchFamily="34" charset="0"/>
                        </a:rPr>
                        <a:t>2.00pm - 4.00pm </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Issuing Site Direction, Method Statement (MS)</a:t>
                      </a:r>
                    </a:p>
                  </a:txBody>
                  <a:tcPr marL="28575" marR="28575" marT="19050" marB="19050"/>
                </a:tc>
                <a:extLst>
                  <a:ext uri="{0D108BD9-81ED-4DB2-BD59-A6C34878D82A}">
                    <a16:rowId xmlns:a16="http://schemas.microsoft.com/office/drawing/2014/main" val="1490751611"/>
                  </a:ext>
                </a:extLst>
              </a:tr>
              <a:tr h="383002">
                <a:tc>
                  <a:txBody>
                    <a:bodyPr/>
                    <a:lstStyle/>
                    <a:p>
                      <a:pPr algn="ctr"/>
                      <a:r>
                        <a:rPr lang="en-US" dirty="0"/>
                        <a:t>9.</a:t>
                      </a:r>
                    </a:p>
                  </a:txBody>
                  <a:tcPr/>
                </a:tc>
                <a:tc>
                  <a:txBody>
                    <a:bodyPr/>
                    <a:lstStyle/>
                    <a:p>
                      <a:pPr algn="ctr" rtl="0" fontAlgn="t"/>
                      <a:r>
                        <a:rPr lang="en-MY" dirty="0">
                          <a:solidFill>
                            <a:srgbClr val="000000"/>
                          </a:solidFill>
                          <a:effectLst/>
                          <a:latin typeface="Arial" panose="020B0604020202020204" pitchFamily="34" charset="0"/>
                        </a:rPr>
                        <a:t>4.00pm – 4.30pm</a:t>
                      </a:r>
                    </a:p>
                  </a:txBody>
                  <a:tcPr marL="28575" marR="28575" marT="19050" marB="19050"/>
                </a:tc>
                <a:tc>
                  <a:txBody>
                    <a:bodyPr/>
                    <a:lstStyle/>
                    <a:p>
                      <a:pPr marL="111125" indent="0" algn="l" rtl="0" fontAlgn="t"/>
                      <a:r>
                        <a:rPr lang="sv-SE" dirty="0">
                          <a:solidFill>
                            <a:srgbClr val="000000"/>
                          </a:solidFill>
                          <a:effectLst/>
                          <a:latin typeface="Arial" panose="020B0604020202020204" pitchFamily="34" charset="0"/>
                        </a:rPr>
                        <a:t>Q &amp; A </a:t>
                      </a:r>
                    </a:p>
                  </a:txBody>
                  <a:tcPr marL="28575" marR="28575" marT="19050" marB="19050"/>
                </a:tc>
                <a:extLst>
                  <a:ext uri="{0D108BD9-81ED-4DB2-BD59-A6C34878D82A}">
                    <a16:rowId xmlns:a16="http://schemas.microsoft.com/office/drawing/2014/main" val="1131524252"/>
                  </a:ext>
                </a:extLst>
              </a:tr>
            </a:tbl>
          </a:graphicData>
        </a:graphic>
      </p:graphicFrame>
    </p:spTree>
    <p:extLst>
      <p:ext uri="{BB962C8B-B14F-4D97-AF65-F5344CB8AC3E}">
        <p14:creationId xmlns:p14="http://schemas.microsoft.com/office/powerpoint/2010/main" val="2002871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4A5A38-B8F3-469E-B8FB-9C8668011558}"/>
              </a:ext>
            </a:extLst>
          </p:cNvPr>
          <p:cNvPicPr>
            <a:picLocks noChangeAspect="1"/>
          </p:cNvPicPr>
          <p:nvPr/>
        </p:nvPicPr>
        <p:blipFill>
          <a:blip r:embed="rId2"/>
          <a:stretch>
            <a:fillRect/>
          </a:stretch>
        </p:blipFill>
        <p:spPr>
          <a:xfrm>
            <a:off x="1114992" y="914401"/>
            <a:ext cx="7090342" cy="5157456"/>
          </a:xfrm>
          <a:prstGeom prst="rect">
            <a:avLst/>
          </a:prstGeom>
        </p:spPr>
      </p:pic>
      <p:sp>
        <p:nvSpPr>
          <p:cNvPr id="4" name="Title 1">
            <a:extLst>
              <a:ext uri="{FF2B5EF4-FFF2-40B4-BE49-F238E27FC236}">
                <a16:creationId xmlns:a16="http://schemas.microsoft.com/office/drawing/2014/main" id="{4779D253-EA11-4E7D-9F0C-ECE604BAFD2D}"/>
              </a:ext>
            </a:extLst>
          </p:cNvPr>
          <p:cNvSpPr txBox="1">
            <a:spLocks/>
          </p:cNvSpPr>
          <p:nvPr/>
        </p:nvSpPr>
        <p:spPr>
          <a:xfrm>
            <a:off x="609600" y="271836"/>
            <a:ext cx="7244861"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MY" kern="0" dirty="0"/>
              <a:t>Method Statement Workflow</a:t>
            </a:r>
          </a:p>
        </p:txBody>
      </p:sp>
    </p:spTree>
    <p:extLst>
      <p:ext uri="{BB962C8B-B14F-4D97-AF65-F5344CB8AC3E}">
        <p14:creationId xmlns:p14="http://schemas.microsoft.com/office/powerpoint/2010/main" val="1620154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27984" y="6619875"/>
            <a:ext cx="2133600" cy="476250"/>
          </a:xfrm>
        </p:spPr>
        <p:txBody>
          <a:bodyPr/>
          <a:lstStyle/>
          <a:p>
            <a:fld id="{A160FF46-D0D3-4B72-86BF-4DA1720636A6}" type="slidenum">
              <a:rPr lang="en-US" altLang="en-US" sz="1050" smtClean="0">
                <a:solidFill>
                  <a:srgbClr val="000000"/>
                </a:solidFill>
              </a:rPr>
              <a:pPr/>
              <a:t>31</a:t>
            </a:fld>
            <a:endParaRPr lang="en-US" altLang="en-US" sz="1050" dirty="0">
              <a:solidFill>
                <a:srgbClr val="000000"/>
              </a:solidFill>
            </a:endParaRPr>
          </a:p>
        </p:txBody>
      </p:sp>
      <p:sp>
        <p:nvSpPr>
          <p:cNvPr id="25" name="Rectangle 24">
            <a:extLst>
              <a:ext uri="{FF2B5EF4-FFF2-40B4-BE49-F238E27FC236}">
                <a16:creationId xmlns:a16="http://schemas.microsoft.com/office/drawing/2014/main" id="{EEF6D5F0-00FA-41FD-B309-C66E3AE9787F}"/>
              </a:ext>
            </a:extLst>
          </p:cNvPr>
          <p:cNvSpPr/>
          <p:nvPr/>
        </p:nvSpPr>
        <p:spPr>
          <a:xfrm>
            <a:off x="762000" y="1358062"/>
            <a:ext cx="8153400" cy="1975926"/>
          </a:xfrm>
          <a:prstGeom prst="rect">
            <a:avLst/>
          </a:prstGeom>
        </p:spPr>
        <p:txBody>
          <a:bodyPr wrap="square">
            <a:spAutoFit/>
          </a:bodyPr>
          <a:lstStyle/>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1 </a:t>
            </a:r>
            <a:r>
              <a:rPr lang="en-US" kern="0" dirty="0">
                <a:solidFill>
                  <a:prstClr val="black"/>
                </a:solidFill>
                <a:ea typeface="ＭＳ Ｐゴシック" pitchFamily="-108" charset="-128"/>
              </a:rPr>
              <a:t>: Creating Method Statement Request</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2 </a:t>
            </a:r>
            <a:r>
              <a:rPr lang="en-US" kern="0" dirty="0">
                <a:solidFill>
                  <a:prstClr val="black"/>
                </a:solidFill>
                <a:ea typeface="ＭＳ Ｐゴシック" pitchFamily="-108" charset="-128"/>
              </a:rPr>
              <a:t>: Receiving and RFA for Review</a:t>
            </a:r>
          </a:p>
          <a:p>
            <a:pPr marL="257168" lvl="0"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3 </a:t>
            </a:r>
            <a:r>
              <a:rPr lang="en-US" kern="0" dirty="0">
                <a:solidFill>
                  <a:prstClr val="black"/>
                </a:solidFill>
                <a:ea typeface="ＭＳ Ｐゴシック" pitchFamily="-108" charset="-128"/>
              </a:rPr>
              <a:t>: Merging the Responses</a:t>
            </a:r>
          </a:p>
          <a:p>
            <a:pPr marL="257168"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4 </a:t>
            </a:r>
            <a:r>
              <a:rPr lang="en-US" kern="0" dirty="0">
                <a:solidFill>
                  <a:prstClr val="black"/>
                </a:solidFill>
                <a:ea typeface="ＭＳ Ｐゴシック" pitchFamily="-108" charset="-128"/>
              </a:rPr>
              <a:t>: Approving or Rejecting Method Statement Request</a:t>
            </a:r>
          </a:p>
          <a:p>
            <a:pPr marL="257168" indent="-257168" eaLnBrk="0" fontAlgn="base" hangingPunct="0">
              <a:spcBef>
                <a:spcPct val="20000"/>
              </a:spcBef>
              <a:spcAft>
                <a:spcPct val="0"/>
              </a:spcAft>
              <a:buFontTx/>
              <a:buChar char="•"/>
            </a:pPr>
            <a:r>
              <a:rPr lang="en-US" b="1" kern="0" dirty="0">
                <a:solidFill>
                  <a:prstClr val="black"/>
                </a:solidFill>
                <a:ea typeface="ＭＳ Ｐゴシック" pitchFamily="-108" charset="-128"/>
              </a:rPr>
              <a:t>Tutorial 5 </a:t>
            </a:r>
            <a:r>
              <a:rPr lang="en-US" kern="0" dirty="0">
                <a:solidFill>
                  <a:prstClr val="black"/>
                </a:solidFill>
                <a:ea typeface="ＭＳ Ｐゴシック" pitchFamily="-108" charset="-128"/>
              </a:rPr>
              <a:t>:</a:t>
            </a:r>
            <a:r>
              <a:rPr lang="en-US" b="1" kern="0" dirty="0">
                <a:solidFill>
                  <a:prstClr val="black"/>
                </a:solidFill>
                <a:ea typeface="ＭＳ Ｐゴシック" pitchFamily="-108" charset="-128"/>
              </a:rPr>
              <a:t> </a:t>
            </a:r>
            <a:r>
              <a:rPr lang="en-US" kern="0" dirty="0">
                <a:solidFill>
                  <a:prstClr val="black"/>
                </a:solidFill>
                <a:ea typeface="ＭＳ Ｐゴシック" pitchFamily="-108" charset="-128"/>
              </a:rPr>
              <a:t>Closing the Request and Ensure No Pending Responses on Request</a:t>
            </a:r>
          </a:p>
        </p:txBody>
      </p:sp>
      <p:sp>
        <p:nvSpPr>
          <p:cNvPr id="36" name="Title 1">
            <a:extLst>
              <a:ext uri="{FF2B5EF4-FFF2-40B4-BE49-F238E27FC236}">
                <a16:creationId xmlns:a16="http://schemas.microsoft.com/office/drawing/2014/main" id="{B9612DFC-1168-4225-8BB3-C71562E78C10}"/>
              </a:ext>
            </a:extLst>
          </p:cNvPr>
          <p:cNvSpPr txBox="1">
            <a:spLocks/>
          </p:cNvSpPr>
          <p:nvPr/>
        </p:nvSpPr>
        <p:spPr>
          <a:xfrm>
            <a:off x="381000" y="430203"/>
            <a:ext cx="7543800" cy="947493"/>
          </a:xfrm>
          <a:prstGeom prst="rect">
            <a:avLst/>
          </a:prstGeom>
        </p:spPr>
        <p:txBody>
          <a:bodyPr/>
          <a:lstStyle>
            <a:lvl1pPr algn="l" rtl="0" eaLnBrk="0" fontAlgn="base" hangingPunct="0">
              <a:spcBef>
                <a:spcPct val="0"/>
              </a:spcBef>
              <a:spcAft>
                <a:spcPct val="0"/>
              </a:spcAft>
              <a:defRPr sz="3300">
                <a:solidFill>
                  <a:schemeClr val="tx1"/>
                </a:solidFill>
                <a:latin typeface="+mj-lt"/>
                <a:ea typeface="ＭＳ Ｐゴシック" pitchFamily="-108" charset="-128"/>
                <a:cs typeface="ＭＳ Ｐゴシック" pitchFamily="-108" charset="-128"/>
              </a:defRPr>
            </a:lvl1pPr>
            <a:lvl2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2pPr>
            <a:lvl3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3pPr>
            <a:lvl4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4pPr>
            <a:lvl5pPr algn="ctr" rtl="0" eaLnBrk="0" fontAlgn="base" hangingPunct="0">
              <a:spcBef>
                <a:spcPct val="0"/>
              </a:spcBef>
              <a:spcAft>
                <a:spcPct val="0"/>
              </a:spcAft>
              <a:defRPr sz="3300">
                <a:solidFill>
                  <a:schemeClr val="tx2"/>
                </a:solidFill>
                <a:latin typeface="Arial" pitchFamily="-106" charset="0"/>
                <a:ea typeface="ＭＳ Ｐゴシック" pitchFamily="-108" charset="-128"/>
                <a:cs typeface="ＭＳ Ｐゴシック" pitchFamily="-108" charset="-128"/>
              </a:defRPr>
            </a:lvl5pPr>
            <a:lvl6pPr marL="342892" algn="ctr" rtl="0" fontAlgn="base">
              <a:spcBef>
                <a:spcPct val="0"/>
              </a:spcBef>
              <a:spcAft>
                <a:spcPct val="0"/>
              </a:spcAft>
              <a:defRPr sz="3300">
                <a:solidFill>
                  <a:schemeClr val="tx2"/>
                </a:solidFill>
                <a:latin typeface="Arial" pitchFamily="-106" charset="0"/>
              </a:defRPr>
            </a:lvl6pPr>
            <a:lvl7pPr marL="685783" algn="ctr" rtl="0" fontAlgn="base">
              <a:spcBef>
                <a:spcPct val="0"/>
              </a:spcBef>
              <a:spcAft>
                <a:spcPct val="0"/>
              </a:spcAft>
              <a:defRPr sz="3300">
                <a:solidFill>
                  <a:schemeClr val="tx2"/>
                </a:solidFill>
                <a:latin typeface="Arial" pitchFamily="-106" charset="0"/>
              </a:defRPr>
            </a:lvl7pPr>
            <a:lvl8pPr marL="1028675" algn="ctr" rtl="0" fontAlgn="base">
              <a:spcBef>
                <a:spcPct val="0"/>
              </a:spcBef>
              <a:spcAft>
                <a:spcPct val="0"/>
              </a:spcAft>
              <a:defRPr sz="3300">
                <a:solidFill>
                  <a:schemeClr val="tx2"/>
                </a:solidFill>
                <a:latin typeface="Arial" pitchFamily="-106" charset="0"/>
              </a:defRPr>
            </a:lvl8pPr>
            <a:lvl9pPr marL="1371566" algn="ctr" rtl="0" fontAlgn="base">
              <a:spcBef>
                <a:spcPct val="0"/>
              </a:spcBef>
              <a:spcAft>
                <a:spcPct val="0"/>
              </a:spcAft>
              <a:defRPr sz="3300">
                <a:solidFill>
                  <a:schemeClr val="tx2"/>
                </a:solidFill>
                <a:latin typeface="Arial" pitchFamily="-106" charset="0"/>
              </a:defRPr>
            </a:lvl9pPr>
          </a:lstStyle>
          <a:p>
            <a:r>
              <a:rPr lang="en-US" kern="0" dirty="0"/>
              <a:t>Tutorials</a:t>
            </a:r>
            <a:endParaRPr lang="en-MY" kern="0" dirty="0"/>
          </a:p>
        </p:txBody>
      </p:sp>
    </p:spTree>
    <p:extLst>
      <p:ext uri="{BB962C8B-B14F-4D97-AF65-F5344CB8AC3E}">
        <p14:creationId xmlns:p14="http://schemas.microsoft.com/office/powerpoint/2010/main" val="252953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US" sz="4000" dirty="0"/>
              <a:t>Introduction to LBU PIMS System</a:t>
            </a:r>
            <a:endParaRPr lang="en-MY" sz="4000" dirty="0"/>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226240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Overview &amp; Objectives</a:t>
            </a:r>
          </a:p>
        </p:txBody>
      </p:sp>
      <p:sp>
        <p:nvSpPr>
          <p:cNvPr id="3" name="Content Placeholder 2"/>
          <p:cNvSpPr>
            <a:spLocks noGrp="1"/>
          </p:cNvSpPr>
          <p:nvPr>
            <p:ph idx="1"/>
          </p:nvPr>
        </p:nvSpPr>
        <p:spPr>
          <a:xfrm>
            <a:off x="457200" y="1295400"/>
            <a:ext cx="8229600" cy="4638025"/>
          </a:xfrm>
        </p:spPr>
        <p:txBody>
          <a:bodyPr/>
          <a:lstStyle/>
          <a:p>
            <a:pPr marL="0" indent="0">
              <a:buNone/>
            </a:pPr>
            <a:r>
              <a:rPr lang="en-US" sz="1800" b="1" dirty="0"/>
              <a:t>Chapter Overview:</a:t>
            </a:r>
            <a:endParaRPr lang="en-MY" sz="1800" b="1" dirty="0"/>
          </a:p>
          <a:p>
            <a:pPr marL="0" indent="0" algn="just">
              <a:buNone/>
            </a:pPr>
            <a:endParaRPr lang="en-MY" sz="1600" dirty="0"/>
          </a:p>
          <a:p>
            <a:pPr marL="0" indent="0" algn="just">
              <a:buNone/>
            </a:pPr>
            <a:r>
              <a:rPr lang="en-US" sz="1600" dirty="0">
                <a:latin typeface="+mj-lt"/>
              </a:rPr>
              <a:t>This chapter aims to provide an introduction of the LBU PIMS to Construction Management Users. As Construction Management user will be using ProjectWise Construction Management, this chapter will provide insight on the components and features of the solution module.</a:t>
            </a:r>
            <a:endParaRPr lang="en-GB" sz="1600" dirty="0">
              <a:latin typeface="+mj-lt"/>
            </a:endParaRPr>
          </a:p>
          <a:p>
            <a:pPr marL="0" indent="0">
              <a:buNone/>
            </a:pPr>
            <a:endParaRPr lang="en-US" dirty="0"/>
          </a:p>
          <a:p>
            <a:pPr marL="0" indent="0">
              <a:buNone/>
            </a:pPr>
            <a:r>
              <a:rPr lang="en-US" sz="1800" b="1" dirty="0"/>
              <a:t>Chapter Objectives:</a:t>
            </a:r>
          </a:p>
          <a:p>
            <a:pPr marL="0" indent="0">
              <a:buNone/>
            </a:pPr>
            <a:r>
              <a:rPr lang="en-US" sz="1600" dirty="0"/>
              <a:t>The objectives of this chapter are as follow: -</a:t>
            </a:r>
            <a:endParaRPr lang="en-US" sz="1600" b="1" dirty="0"/>
          </a:p>
          <a:p>
            <a:r>
              <a:rPr lang="en-US" sz="1600" dirty="0"/>
              <a:t>To familiarize with the PWCM solution module</a:t>
            </a:r>
            <a:endParaRPr lang="en-GB" sz="1600" dirty="0"/>
          </a:p>
          <a:p>
            <a:pPr marL="0" indent="0">
              <a:buNone/>
            </a:pPr>
            <a:endParaRPr lang="en-MY" sz="1600" dirty="0"/>
          </a:p>
        </p:txBody>
      </p:sp>
    </p:spTree>
    <p:extLst>
      <p:ext uri="{BB962C8B-B14F-4D97-AF65-F5344CB8AC3E}">
        <p14:creationId xmlns:p14="http://schemas.microsoft.com/office/powerpoint/2010/main" val="326220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436"/>
            <a:ext cx="8077200" cy="947493"/>
          </a:xfrm>
        </p:spPr>
        <p:txBody>
          <a:bodyPr/>
          <a:lstStyle/>
          <a:p>
            <a:br>
              <a:rPr lang="en-US" sz="2000" b="1" dirty="0"/>
            </a:br>
            <a:br>
              <a:rPr lang="en-US" sz="2000" b="1" dirty="0"/>
            </a:br>
            <a:r>
              <a:rPr lang="en-US" sz="2000" b="1" dirty="0"/>
              <a:t>Overview of LBU Project Information Management Solution (PIMS) System</a:t>
            </a:r>
            <a:br>
              <a:rPr lang="en-GB" b="1" dirty="0"/>
            </a:br>
            <a:endParaRPr lang="en-MY" dirty="0"/>
          </a:p>
        </p:txBody>
      </p:sp>
      <p:sp>
        <p:nvSpPr>
          <p:cNvPr id="3" name="Content Placeholder 2"/>
          <p:cNvSpPr>
            <a:spLocks noGrp="1"/>
          </p:cNvSpPr>
          <p:nvPr>
            <p:ph idx="1"/>
          </p:nvPr>
        </p:nvSpPr>
        <p:spPr>
          <a:xfrm>
            <a:off x="457200" y="1292476"/>
            <a:ext cx="8382000" cy="4498723"/>
          </a:xfrm>
        </p:spPr>
        <p:txBody>
          <a:bodyPr/>
          <a:lstStyle/>
          <a:p>
            <a:pPr marL="0" lvl="0" indent="0">
              <a:buNone/>
            </a:pPr>
            <a:r>
              <a:rPr lang="en-US" sz="1600" b="1" dirty="0"/>
              <a:t>  </a:t>
            </a:r>
            <a:r>
              <a:rPr lang="en-US" sz="1600" b="1" u="sng" dirty="0"/>
              <a:t>ProjectWise Construction Management (PWCM) Solution Module</a:t>
            </a:r>
            <a:endParaRPr lang="en-GB" sz="1600" b="1" u="sng" dirty="0"/>
          </a:p>
          <a:p>
            <a:pPr marL="0" lvl="0" indent="0" algn="just">
              <a:buNone/>
            </a:pPr>
            <a:r>
              <a:rPr lang="en-US" sz="1600" dirty="0"/>
              <a:t>The solution module provides more project insight, allows management and construction team to share information and permits work flow in document process based on team members contractual obligation. The ProjectWise Construction Management (PWCM) enable the user from Construction Management Department to:</a:t>
            </a:r>
          </a:p>
          <a:p>
            <a:pPr algn="just"/>
            <a:endParaRPr lang="en-US" sz="1600" dirty="0"/>
          </a:p>
          <a:p>
            <a:pPr algn="just"/>
            <a:r>
              <a:rPr lang="en-US" sz="1600" dirty="0"/>
              <a:t>Submit </a:t>
            </a:r>
          </a:p>
          <a:p>
            <a:pPr lvl="1" algn="just">
              <a:buFont typeface="Courier New" panose="02070309020205020404" pitchFamily="49" charset="0"/>
              <a:buChar char="o"/>
            </a:pPr>
            <a:r>
              <a:rPr lang="en-US" sz="1600" dirty="0"/>
              <a:t>Man Power Record, </a:t>
            </a:r>
          </a:p>
          <a:p>
            <a:pPr lvl="1" algn="just">
              <a:buFont typeface="Courier New" panose="02070309020205020404" pitchFamily="49" charset="0"/>
              <a:buChar char="o"/>
            </a:pPr>
            <a:r>
              <a:rPr lang="en-US" sz="1600" dirty="0"/>
              <a:t>Machinery Record Sheet and </a:t>
            </a:r>
          </a:p>
          <a:p>
            <a:pPr lvl="1" algn="just">
              <a:buFont typeface="Courier New" panose="02070309020205020404" pitchFamily="49" charset="0"/>
              <a:buChar char="o"/>
            </a:pPr>
            <a:r>
              <a:rPr lang="en-US" sz="1600" dirty="0"/>
              <a:t>Weekly Monitoring Work Done. </a:t>
            </a:r>
          </a:p>
          <a:p>
            <a:pPr algn="just"/>
            <a:r>
              <a:rPr lang="en-US" sz="1600" dirty="0"/>
              <a:t>Store construction related document </a:t>
            </a:r>
          </a:p>
          <a:p>
            <a:pPr algn="just"/>
            <a:r>
              <a:rPr lang="en-US" sz="1600" dirty="0"/>
              <a:t>Request for Information (RFI)</a:t>
            </a:r>
          </a:p>
          <a:p>
            <a:pPr algn="just"/>
            <a:r>
              <a:rPr lang="en-US" sz="1600" dirty="0"/>
              <a:t>Issue site direction and </a:t>
            </a:r>
          </a:p>
          <a:p>
            <a:pPr algn="just"/>
            <a:r>
              <a:rPr lang="en-US" sz="1600" dirty="0"/>
              <a:t>Conduct Method Statement (MS)</a:t>
            </a:r>
          </a:p>
          <a:p>
            <a:pPr marL="0" indent="0" algn="just">
              <a:buNone/>
            </a:pPr>
            <a:endParaRPr lang="en-GB" dirty="0"/>
          </a:p>
        </p:txBody>
      </p:sp>
    </p:spTree>
    <p:extLst>
      <p:ext uri="{BB962C8B-B14F-4D97-AF65-F5344CB8AC3E}">
        <p14:creationId xmlns:p14="http://schemas.microsoft.com/office/powerpoint/2010/main" val="268045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0390E5-9331-4885-8EDA-157A71678531}"/>
              </a:ext>
            </a:extLst>
          </p:cNvPr>
          <p:cNvPicPr>
            <a:picLocks noGrp="1" noChangeAspect="1"/>
          </p:cNvPicPr>
          <p:nvPr>
            <p:ph idx="1"/>
          </p:nvPr>
        </p:nvPicPr>
        <p:blipFill>
          <a:blip r:embed="rId2"/>
          <a:stretch>
            <a:fillRect/>
          </a:stretch>
        </p:blipFill>
        <p:spPr>
          <a:xfrm>
            <a:off x="533400" y="1484214"/>
            <a:ext cx="8294716" cy="4369274"/>
          </a:xfrm>
          <a:prstGeom prst="rect">
            <a:avLst/>
          </a:prstGeom>
        </p:spPr>
      </p:pic>
      <p:grpSp>
        <p:nvGrpSpPr>
          <p:cNvPr id="13" name="Group 12">
            <a:extLst>
              <a:ext uri="{FF2B5EF4-FFF2-40B4-BE49-F238E27FC236}">
                <a16:creationId xmlns:a16="http://schemas.microsoft.com/office/drawing/2014/main" id="{BEFBC920-BD89-45E8-9A4F-5D95366C58B5}"/>
              </a:ext>
            </a:extLst>
          </p:cNvPr>
          <p:cNvGrpSpPr/>
          <p:nvPr/>
        </p:nvGrpSpPr>
        <p:grpSpPr>
          <a:xfrm>
            <a:off x="533400" y="1600200"/>
            <a:ext cx="5410200" cy="2514600"/>
            <a:chOff x="533400" y="1600200"/>
            <a:chExt cx="5410200" cy="2514600"/>
          </a:xfrm>
        </p:grpSpPr>
        <p:sp>
          <p:nvSpPr>
            <p:cNvPr id="5" name="Rectangle 4">
              <a:extLst>
                <a:ext uri="{FF2B5EF4-FFF2-40B4-BE49-F238E27FC236}">
                  <a16:creationId xmlns:a16="http://schemas.microsoft.com/office/drawing/2014/main" id="{EBD15FF7-0EF5-4FDF-BBD9-FEA2425AE096}"/>
                </a:ext>
              </a:extLst>
            </p:cNvPr>
            <p:cNvSpPr/>
            <p:nvPr/>
          </p:nvSpPr>
          <p:spPr>
            <a:xfrm>
              <a:off x="533400" y="1981200"/>
              <a:ext cx="762000" cy="2133600"/>
            </a:xfrm>
            <a:prstGeom prst="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829095B-9518-422D-B9EB-C8CEA9246F8C}"/>
                </a:ext>
              </a:extLst>
            </p:cNvPr>
            <p:cNvSpPr/>
            <p:nvPr/>
          </p:nvSpPr>
          <p:spPr>
            <a:xfrm>
              <a:off x="1371600" y="1828800"/>
              <a:ext cx="3429000" cy="457200"/>
            </a:xfrm>
            <a:prstGeom prst="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6BE56C2-F034-4F2B-87FA-FCFBC4E822E7}"/>
                </a:ext>
              </a:extLst>
            </p:cNvPr>
            <p:cNvSpPr/>
            <p:nvPr/>
          </p:nvSpPr>
          <p:spPr>
            <a:xfrm>
              <a:off x="4876800" y="160020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2</a:t>
              </a:r>
            </a:p>
          </p:txBody>
        </p:sp>
        <p:sp>
          <p:nvSpPr>
            <p:cNvPr id="8" name="Oval 7">
              <a:extLst>
                <a:ext uri="{FF2B5EF4-FFF2-40B4-BE49-F238E27FC236}">
                  <a16:creationId xmlns:a16="http://schemas.microsoft.com/office/drawing/2014/main" id="{A973E251-35B1-454C-8F53-D692C77D206F}"/>
                </a:ext>
              </a:extLst>
            </p:cNvPr>
            <p:cNvSpPr/>
            <p:nvPr/>
          </p:nvSpPr>
          <p:spPr>
            <a:xfrm>
              <a:off x="1381298" y="3459872"/>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1</a:t>
              </a:r>
            </a:p>
          </p:txBody>
        </p:sp>
        <p:sp>
          <p:nvSpPr>
            <p:cNvPr id="10" name="TextBox 9">
              <a:extLst>
                <a:ext uri="{FF2B5EF4-FFF2-40B4-BE49-F238E27FC236}">
                  <a16:creationId xmlns:a16="http://schemas.microsoft.com/office/drawing/2014/main" id="{67D47069-9C6B-4B9E-86BB-A140896C4CED}"/>
                </a:ext>
              </a:extLst>
            </p:cNvPr>
            <p:cNvSpPr txBox="1"/>
            <p:nvPr/>
          </p:nvSpPr>
          <p:spPr>
            <a:xfrm>
              <a:off x="5257800" y="1600200"/>
              <a:ext cx="685800" cy="369332"/>
            </a:xfrm>
            <a:prstGeom prst="rect">
              <a:avLst/>
            </a:prstGeom>
            <a:solidFill>
              <a:schemeClr val="bg1"/>
            </a:solidFill>
            <a:ln w="28575">
              <a:solidFill>
                <a:schemeClr val="tx1"/>
              </a:solidFill>
            </a:ln>
          </p:spPr>
          <p:txBody>
            <a:bodyPr wrap="square" rtlCol="0">
              <a:spAutoFit/>
            </a:bodyPr>
            <a:lstStyle/>
            <a:p>
              <a:r>
                <a:rPr lang="en-GB" dirty="0"/>
                <a:t>Tabs</a:t>
              </a:r>
            </a:p>
          </p:txBody>
        </p:sp>
        <p:sp>
          <p:nvSpPr>
            <p:cNvPr id="11" name="TextBox 10">
              <a:extLst>
                <a:ext uri="{FF2B5EF4-FFF2-40B4-BE49-F238E27FC236}">
                  <a16:creationId xmlns:a16="http://schemas.microsoft.com/office/drawing/2014/main" id="{2585D2A6-1908-46B8-8BE6-5865BF2A22CC}"/>
                </a:ext>
              </a:extLst>
            </p:cNvPr>
            <p:cNvSpPr txBox="1"/>
            <p:nvPr/>
          </p:nvSpPr>
          <p:spPr>
            <a:xfrm>
              <a:off x="1709651" y="3427606"/>
              <a:ext cx="1109749" cy="369332"/>
            </a:xfrm>
            <a:prstGeom prst="rect">
              <a:avLst/>
            </a:prstGeom>
            <a:solidFill>
              <a:schemeClr val="bg1"/>
            </a:solidFill>
            <a:ln w="28575">
              <a:solidFill>
                <a:schemeClr val="tx1"/>
              </a:solidFill>
            </a:ln>
          </p:spPr>
          <p:txBody>
            <a:bodyPr wrap="square" rtlCol="0">
              <a:spAutoFit/>
            </a:bodyPr>
            <a:lstStyle/>
            <a:p>
              <a:r>
                <a:rPr lang="en-GB" dirty="0"/>
                <a:t>Modules</a:t>
              </a:r>
            </a:p>
          </p:txBody>
        </p:sp>
      </p:grpSp>
      <p:sp>
        <p:nvSpPr>
          <p:cNvPr id="12" name="Rectangle 11">
            <a:extLst>
              <a:ext uri="{FF2B5EF4-FFF2-40B4-BE49-F238E27FC236}">
                <a16:creationId xmlns:a16="http://schemas.microsoft.com/office/drawing/2014/main" id="{3BFBB852-88C7-4FA1-B4A2-77B02097A941}"/>
              </a:ext>
            </a:extLst>
          </p:cNvPr>
          <p:cNvSpPr/>
          <p:nvPr/>
        </p:nvSpPr>
        <p:spPr>
          <a:xfrm>
            <a:off x="457200" y="295712"/>
            <a:ext cx="8447116" cy="707886"/>
          </a:xfrm>
          <a:prstGeom prst="rect">
            <a:avLst/>
          </a:prstGeom>
        </p:spPr>
        <p:txBody>
          <a:bodyPr wrap="square">
            <a:spAutoFit/>
          </a:bodyPr>
          <a:lstStyle/>
          <a:p>
            <a:r>
              <a:rPr lang="en-US" sz="2000" b="1" dirty="0"/>
              <a:t>Overview of LBU Project Information Management Solution </a:t>
            </a:r>
          </a:p>
          <a:p>
            <a:r>
              <a:rPr lang="en-US" sz="2000" b="1" dirty="0"/>
              <a:t>(PIMS) System</a:t>
            </a:r>
            <a:endParaRPr lang="en-GB" sz="2000" dirty="0"/>
          </a:p>
        </p:txBody>
      </p:sp>
    </p:spTree>
    <p:extLst>
      <p:ext uri="{BB962C8B-B14F-4D97-AF65-F5344CB8AC3E}">
        <p14:creationId xmlns:p14="http://schemas.microsoft.com/office/powerpoint/2010/main" val="412265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BF3-3389-4EA3-9ACD-3CA365DE7BCB}"/>
              </a:ext>
            </a:extLst>
          </p:cNvPr>
          <p:cNvSpPr>
            <a:spLocks noGrp="1"/>
          </p:cNvSpPr>
          <p:nvPr>
            <p:ph type="title"/>
          </p:nvPr>
        </p:nvSpPr>
        <p:spPr/>
        <p:txBody>
          <a:bodyPr/>
          <a:lstStyle/>
          <a:p>
            <a:br>
              <a:rPr lang="en-GB" sz="2800" dirty="0"/>
            </a:br>
            <a:r>
              <a:rPr lang="en-GB" sz="2800" b="1" dirty="0"/>
              <a:t>TUTORIALS</a:t>
            </a:r>
          </a:p>
        </p:txBody>
      </p:sp>
      <p:sp>
        <p:nvSpPr>
          <p:cNvPr id="3" name="Content Placeholder 2">
            <a:extLst>
              <a:ext uri="{FF2B5EF4-FFF2-40B4-BE49-F238E27FC236}">
                <a16:creationId xmlns:a16="http://schemas.microsoft.com/office/drawing/2014/main" id="{560AA4C6-E4C2-452B-A71C-6EF935E3DA73}"/>
              </a:ext>
            </a:extLst>
          </p:cNvPr>
          <p:cNvSpPr>
            <a:spLocks noGrp="1"/>
          </p:cNvSpPr>
          <p:nvPr>
            <p:ph idx="1"/>
          </p:nvPr>
        </p:nvSpPr>
        <p:spPr/>
        <p:txBody>
          <a:bodyPr/>
          <a:lstStyle/>
          <a:p>
            <a:endParaRPr lang="en-US" sz="1800" dirty="0"/>
          </a:p>
          <a:p>
            <a:r>
              <a:rPr lang="en-US" sz="1800" b="1" dirty="0"/>
              <a:t>Tutorial 1</a:t>
            </a:r>
            <a:r>
              <a:rPr lang="en-US" sz="1800" dirty="0"/>
              <a:t>: LBU PIMS First Time Login (PWCM Solution Module)</a:t>
            </a:r>
          </a:p>
          <a:p>
            <a:pPr marL="0" indent="0">
              <a:buNone/>
            </a:pPr>
            <a:endParaRPr lang="en-GB" sz="1800" dirty="0"/>
          </a:p>
          <a:p>
            <a:pPr marL="0" indent="0">
              <a:buNone/>
            </a:pPr>
            <a:endParaRPr lang="en-GB" dirty="0"/>
          </a:p>
        </p:txBody>
      </p:sp>
    </p:spTree>
    <p:extLst>
      <p:ext uri="{BB962C8B-B14F-4D97-AF65-F5344CB8AC3E}">
        <p14:creationId xmlns:p14="http://schemas.microsoft.com/office/powerpoint/2010/main" val="9874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2133600"/>
            <a:ext cx="8382000" cy="1470025"/>
          </a:xfrm>
        </p:spPr>
        <p:txBody>
          <a:bodyPr/>
          <a:lstStyle/>
          <a:p>
            <a:r>
              <a:rPr lang="en-MY" sz="4000" dirty="0"/>
              <a:t>To-Do Items</a:t>
            </a:r>
          </a:p>
        </p:txBody>
      </p:sp>
      <p:sp>
        <p:nvSpPr>
          <p:cNvPr id="5" name="Subtitle 4"/>
          <p:cNvSpPr>
            <a:spLocks noGrp="1"/>
          </p:cNvSpPr>
          <p:nvPr>
            <p:ph type="subTitle" idx="1"/>
          </p:nvPr>
        </p:nvSpPr>
        <p:spPr/>
        <p:txBody>
          <a:bodyPr/>
          <a:lstStyle/>
          <a:p>
            <a:endParaRPr lang="en-MY" dirty="0"/>
          </a:p>
        </p:txBody>
      </p:sp>
    </p:spTree>
    <p:extLst>
      <p:ext uri="{BB962C8B-B14F-4D97-AF65-F5344CB8AC3E}">
        <p14:creationId xmlns:p14="http://schemas.microsoft.com/office/powerpoint/2010/main" val="3247825495"/>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10623</TotalTime>
  <Words>2058</Words>
  <Application>Microsoft Office PowerPoint</Application>
  <PresentationFormat>On-screen Show (4:3)</PresentationFormat>
  <Paragraphs>223</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Courier New</vt:lpstr>
      <vt:lpstr>Incised901 BT</vt:lpstr>
      <vt:lpstr>Default Design</vt:lpstr>
      <vt:lpstr>PowerPoint Presentation</vt:lpstr>
      <vt:lpstr>   Objective &amp; Content  </vt:lpstr>
      <vt:lpstr>Agenda</vt:lpstr>
      <vt:lpstr>Introduction to LBU PIMS System</vt:lpstr>
      <vt:lpstr>Overview &amp; Objectives</vt:lpstr>
      <vt:lpstr>  Overview of LBU Project Information Management Solution (PIMS) System </vt:lpstr>
      <vt:lpstr>PowerPoint Presentation</vt:lpstr>
      <vt:lpstr> TUTORIALS</vt:lpstr>
      <vt:lpstr>To-Do Items</vt:lpstr>
      <vt:lpstr>Overview &amp; Objectives</vt:lpstr>
      <vt:lpstr> Access Rights in ProjectWise Construction Management </vt:lpstr>
      <vt:lpstr> Sending Options in ProjectWise Construction Management </vt:lpstr>
      <vt:lpstr> TUTORIALS</vt:lpstr>
      <vt:lpstr>Storing Document</vt:lpstr>
      <vt:lpstr>Overview &amp; Objectives</vt:lpstr>
      <vt:lpstr>Document Concept Overview</vt:lpstr>
      <vt:lpstr>Document Status</vt:lpstr>
      <vt:lpstr>Searching for Documents and Content</vt:lpstr>
      <vt:lpstr>PowerPoint Presentation</vt:lpstr>
      <vt:lpstr>Request for Information</vt:lpstr>
      <vt:lpstr>Overview &amp; Objectives</vt:lpstr>
      <vt:lpstr>Standard Document Overview</vt:lpstr>
      <vt:lpstr>PowerPoint Presentation</vt:lpstr>
      <vt:lpstr>PowerPoint Presentation</vt:lpstr>
      <vt:lpstr>Issuing Site Direction</vt:lpstr>
      <vt:lpstr>Overview &amp; Objectives</vt:lpstr>
      <vt:lpstr>PowerPoint Presentation</vt:lpstr>
      <vt:lpstr>Method Statement</vt:lpstr>
      <vt:lpstr>Overview &amp; Objectives</vt:lpstr>
      <vt:lpstr>PowerPoint Presentation</vt:lpstr>
      <vt:lpstr>PowerPoint Presentation</vt:lpstr>
    </vt:vector>
  </TitlesOfParts>
  <Company>Bentley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Management Department</dc:title>
  <dc:creator>Beh Boonheng</dc:creator>
  <cp:lastModifiedBy>User</cp:lastModifiedBy>
  <cp:revision>672</cp:revision>
  <cp:lastPrinted>2015-11-29T16:03:41Z</cp:lastPrinted>
  <dcterms:created xsi:type="dcterms:W3CDTF">2015-11-29T16:11:45Z</dcterms:created>
  <dcterms:modified xsi:type="dcterms:W3CDTF">2018-02-26T06:33:48Z</dcterms:modified>
</cp:coreProperties>
</file>