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9%9D%92%E9%93%9C%E6%97%B6%E4%BB%A3" TargetMode="External"/><Relationship Id="rId3" Type="http://schemas.openxmlformats.org/officeDocument/2006/relationships/hyperlink" Target="https://baike.baidu.com/item/%E5%AE%B9%E5%BA%9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8%A5%E7%A7%8B%E6%88%98%E5%9B%BD/53913" TargetMode="External"/><Relationship Id="rId4" Type="http://schemas.openxmlformats.org/officeDocument/2006/relationships/hyperlink" Target="https://baike.baidu.com/item/%E7%A7%A6%E5%9B%BD" TargetMode="External"/><Relationship Id="rId5" Type="http://schemas.openxmlformats.org/officeDocument/2006/relationships/hyperlink" Target="https://baike.baidu.com/item/%E7%9F%B3%E9%BC%93%E6%96%8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8%A5%BF%E5%91%A8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baike.baidu.com/item/%E8%B5%B5%E4%BD%93" TargetMode="External"/><Relationship Id="rId12" Type="http://schemas.openxmlformats.org/officeDocument/2006/relationships/hyperlink" Target="https://baike.baidu.com/item/%E8%B5%B5%E5%AD%9F%E9%A0%AB" TargetMode="External"/><Relationship Id="rId13" Type="http://schemas.openxmlformats.org/officeDocument/2006/relationships/hyperlink" Target="https://baike.baidu.com/item/%E9%94%BA%E7%B9%87" TargetMode="External"/><Relationship Id="rId14" Type="http://schemas.openxmlformats.org/officeDocument/2006/relationships/hyperlink" Target="https://baike.baidu.com/item/%E5%AE%A3%E7%A4%BA%E8%A1%A8" TargetMode="External"/><Relationship Id="rId15" Type="http://schemas.openxmlformats.org/officeDocument/2006/relationships/hyperlink" Target="https://baike.baidu.com/item/%E8%8D%90%E5%AD%A3%E7%9B%B4%E8%A1%A8" TargetMode="External"/><Relationship Id="rId16" Type="http://schemas.openxmlformats.org/officeDocument/2006/relationships/hyperlink" Target="https://baike.baidu.com/item/%E7%8E%8B%E7%BE%B2%E4%B9%8B" TargetMode="External"/><Relationship Id="rId17" Type="http://schemas.openxmlformats.org/officeDocument/2006/relationships/hyperlink" Target="https://baike.baidu.com/item/%E4%B9%90%E6%AF%85%E8%AE%BA" TargetMode="External"/><Relationship Id="rId18" Type="http://schemas.openxmlformats.org/officeDocument/2006/relationships/hyperlink" Target="https://baike.baidu.com/item/%E9%BB%84%E5%BA%AD%E7%BB%8F" TargetMode="External"/><Relationship Id="rId19" Type="http://schemas.openxmlformats.org/officeDocument/2006/relationships/hyperlink" Target="https://baike.baidu.com/item/%E7%BF%81%E6%96%B9%E7%BA%B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ike.baidu.com/item/%E6%AD%A3%E4%B9%A6" TargetMode="External"/><Relationship Id="rId3" Type="http://schemas.openxmlformats.org/officeDocument/2006/relationships/hyperlink" Target="https://baike.baidu.com/item/%E7%9C%9F%E4%B9%A6" TargetMode="External"/><Relationship Id="rId4" Type="http://schemas.openxmlformats.org/officeDocument/2006/relationships/hyperlink" Target="https://baike.baidu.com/item/%E6%AC%A7%E4%BD%93" TargetMode="External"/><Relationship Id="rId5" Type="http://schemas.openxmlformats.org/officeDocument/2006/relationships/hyperlink" Target="https://baike.baidu.com/item/%E6%AC%A7%E9%98%B3%E8%AF%A2/481644" TargetMode="External"/><Relationship Id="rId6" Type="http://schemas.openxmlformats.org/officeDocument/2006/relationships/hyperlink" Target="https://baike.baidu.com/item/%E8%99%9E%E4%B8%96%E5%8D%97" TargetMode="External"/><Relationship Id="rId7" Type="http://schemas.openxmlformats.org/officeDocument/2006/relationships/hyperlink" Target="https://baike.baidu.com/item/%E9%A2%9C%E4%BD%93" TargetMode="External"/><Relationship Id="rId8" Type="http://schemas.openxmlformats.org/officeDocument/2006/relationships/hyperlink" Target="https://baike.baidu.com/item/%E9%A2%9C%E7%9C%9F%E5%8D%BF/66560" TargetMode="External"/><Relationship Id="rId9" Type="http://schemas.openxmlformats.org/officeDocument/2006/relationships/hyperlink" Target="https://baike.baidu.com/item/%E6%9F%B3%E4%BD%93" TargetMode="External"/><Relationship Id="rId10" Type="http://schemas.openxmlformats.org/officeDocument/2006/relationships/hyperlink" Target="https://baike.baidu.com/item/%E6%9F%B3%E5%85%AC%E6%9D%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有趣的汉字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16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汉字“时间线”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1:</a:t>
            </a:r>
            <a:r>
              <a:rPr lang="zh-CN" altLang="en-US" b="1" dirty="0"/>
              <a:t>甲骨</a:t>
            </a:r>
            <a:r>
              <a:rPr lang="zh-CN" altLang="en-US" b="1" dirty="0" smtClean="0"/>
              <a:t>文</a:t>
            </a:r>
            <a:endParaRPr lang="en-US" altLang="zh-CN" b="1" dirty="0" smtClean="0"/>
          </a:p>
          <a:p>
            <a:r>
              <a:rPr lang="zh-CN" altLang="zh-CN" b="1" dirty="0" smtClean="0"/>
              <a:t>2</a:t>
            </a:r>
            <a:r>
              <a:rPr lang="en-US" altLang="zh-CN" b="1" dirty="0" smtClean="0"/>
              <a:t>:</a:t>
            </a:r>
            <a:r>
              <a:rPr lang="zh-CN" altLang="en-US" b="1" dirty="0"/>
              <a:t>金文</a:t>
            </a:r>
          </a:p>
          <a:p>
            <a:r>
              <a:rPr lang="zh-CN" altLang="zh-CN" b="1" dirty="0" smtClean="0"/>
              <a:t>3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大篆</a:t>
            </a:r>
            <a:endParaRPr lang="en-US" altLang="zh-CN" b="1" dirty="0" smtClean="0"/>
          </a:p>
          <a:p>
            <a:r>
              <a:rPr lang="en-US" altLang="zh-CN" b="1" dirty="0" smtClean="0"/>
              <a:t>4:</a:t>
            </a:r>
            <a:r>
              <a:rPr lang="zh-CN" altLang="en-US" b="1" dirty="0" smtClean="0"/>
              <a:t>隶书</a:t>
            </a:r>
            <a:endParaRPr lang="zh-CN" altLang="en-US" b="1" dirty="0"/>
          </a:p>
          <a:p>
            <a:r>
              <a:rPr lang="en-US" altLang="zh-CN" b="1" dirty="0" smtClean="0"/>
              <a:t>5:</a:t>
            </a:r>
            <a:r>
              <a:rPr lang="zh-CN" altLang="en-US" b="1" dirty="0"/>
              <a:t>楷书</a:t>
            </a:r>
          </a:p>
          <a:p>
            <a:endParaRPr lang="zh-CN" altLang="en-U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69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甲骨文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CN" altLang="en-US" dirty="0"/>
          </a:p>
          <a:p>
            <a:r>
              <a:rPr kumimoji="1" lang="zh-CN" altLang="en-US" dirty="0" smtClean="0"/>
              <a:t>要指</a:t>
            </a:r>
            <a:r>
              <a:rPr kumimoji="1" lang="zh-CN" altLang="en-US" dirty="0"/>
              <a:t>殷墟甲骨文，是中国商代后期（前</a:t>
            </a:r>
            <a:r>
              <a:rPr kumimoji="1" lang="en-US" altLang="zh-CN" dirty="0"/>
              <a:t>14</a:t>
            </a:r>
            <a:r>
              <a:rPr kumimoji="1" lang="zh-CN" altLang="en-US" dirty="0"/>
              <a:t>～前</a:t>
            </a:r>
            <a:r>
              <a:rPr kumimoji="1" lang="en-US" altLang="zh-CN" dirty="0"/>
              <a:t>11</a:t>
            </a:r>
            <a:r>
              <a:rPr kumimoji="1" lang="zh-CN" altLang="en-US" dirty="0"/>
              <a:t>世纪）王室用于占卜记事而刻（或写）在龟甲和兽骨上的文字。</a:t>
            </a:r>
          </a:p>
          <a:p>
            <a:r>
              <a:rPr kumimoji="1" lang="zh-CN" altLang="en-US" dirty="0"/>
              <a:t>发现有大约</a:t>
            </a:r>
            <a:r>
              <a:rPr kumimoji="1" lang="en-US" altLang="zh-CN" dirty="0"/>
              <a:t>15</a:t>
            </a:r>
            <a:r>
              <a:rPr kumimoji="1" lang="zh-CN" altLang="en-US" dirty="0"/>
              <a:t>万片甲骨，</a:t>
            </a:r>
            <a:r>
              <a:rPr kumimoji="1" lang="en-US" altLang="zh-CN" dirty="0"/>
              <a:t>4500</a:t>
            </a:r>
            <a:r>
              <a:rPr kumimoji="1" lang="zh-CN" altLang="en-US" dirty="0"/>
              <a:t>多个单字。这些甲骨文所记载的内容极为丰富，涉及到商代社会生活的诸多方面，不仅包括政治、军事、文化、社会习俗等内容，而且涉及天文、历法、医药等科学技术。从甲骨文已识别的约</a:t>
            </a:r>
            <a:r>
              <a:rPr kumimoji="1" lang="en-US" altLang="zh-CN" dirty="0"/>
              <a:t>1500</a:t>
            </a:r>
            <a:r>
              <a:rPr kumimoji="1" lang="zh-CN" altLang="en-US" dirty="0"/>
              <a:t>个单字来看，它已具备了“象形、会意、形声、指事、转注、假借”的造字方法，展现了中国文字的独特魅力。中国商代和西周早期（约公元前</a:t>
            </a:r>
            <a:r>
              <a:rPr kumimoji="1" lang="en-US" altLang="zh-CN" dirty="0"/>
              <a:t>16</a:t>
            </a:r>
            <a:r>
              <a:rPr kumimoji="1" lang="zh-CN" altLang="en-US" dirty="0"/>
              <a:t>～前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世纪）以龟甲、兽骨为载体的文献</a:t>
            </a:r>
          </a:p>
        </p:txBody>
      </p:sp>
    </p:spTree>
    <p:extLst>
      <p:ext uri="{BB962C8B-B14F-4D97-AF65-F5344CB8AC3E}">
        <p14:creationId xmlns:p14="http://schemas.microsoft.com/office/powerpoint/2010/main" val="30095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金文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所谓青铜，就是铜和锡的合金。中国在夏代就已进入</a:t>
            </a:r>
            <a:r>
              <a:rPr lang="zh-CN" altLang="en-US" dirty="0">
                <a:hlinkClick r:id="rId2"/>
              </a:rPr>
              <a:t>青铜时代</a:t>
            </a:r>
            <a:r>
              <a:rPr lang="zh-CN" altLang="en-US" dirty="0"/>
              <a:t>，铜的冶炼和铜器的制造十分发达。因为周以前把铜也叫金，所以铜器上的铭文就叫作“金文”或“吉金文字”；又因为这类铜器以钟鼎上的字数最多，所以过去又叫作“钟鼎文”。</a:t>
            </a:r>
          </a:p>
          <a:p>
            <a:r>
              <a:rPr lang="zh-CN" altLang="en-US" dirty="0"/>
              <a:t>金文应用的年代，上自商代的早期，下至秦灭六国，约</a:t>
            </a:r>
            <a:r>
              <a:rPr lang="en-US" altLang="zh-CN" dirty="0"/>
              <a:t>1200</a:t>
            </a:r>
            <a:r>
              <a:rPr lang="zh-CN" altLang="en-US" dirty="0"/>
              <a:t>多年。金文的字数，据</a:t>
            </a:r>
            <a:r>
              <a:rPr lang="zh-CN" altLang="en-US" dirty="0">
                <a:hlinkClick r:id="rId3"/>
              </a:rPr>
              <a:t>容庚</a:t>
            </a:r>
            <a:r>
              <a:rPr lang="en-US" altLang="zh-CN" dirty="0"/>
              <a:t>《</a:t>
            </a:r>
            <a:r>
              <a:rPr lang="zh-CN" altLang="en-US" dirty="0"/>
              <a:t>金文编</a:t>
            </a:r>
            <a:r>
              <a:rPr lang="en-US" altLang="zh-CN" dirty="0"/>
              <a:t>》</a:t>
            </a:r>
            <a:r>
              <a:rPr lang="zh-CN" altLang="en-US" dirty="0"/>
              <a:t>记载，共计</a:t>
            </a:r>
            <a:r>
              <a:rPr lang="en-US" altLang="zh-CN" dirty="0"/>
              <a:t>3722</a:t>
            </a:r>
            <a:r>
              <a:rPr lang="zh-CN" altLang="en-US" dirty="0"/>
              <a:t>个，其中可以识别的字有</a:t>
            </a:r>
            <a:r>
              <a:rPr lang="en-US" altLang="zh-CN" dirty="0"/>
              <a:t>2420</a:t>
            </a:r>
            <a:r>
              <a:rPr lang="zh-CN" altLang="en-US" dirty="0"/>
              <a:t>个。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95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大篆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大篆起于</a:t>
            </a:r>
            <a:r>
              <a:rPr lang="zh-CN" altLang="en-US" dirty="0">
                <a:hlinkClick r:id="rId2"/>
              </a:rPr>
              <a:t>西周</a:t>
            </a:r>
            <a:r>
              <a:rPr lang="zh-CN" altLang="en-US" dirty="0"/>
              <a:t>晚年，</a:t>
            </a:r>
            <a:r>
              <a:rPr lang="zh-CN" altLang="en-US" dirty="0">
                <a:hlinkClick r:id="rId3"/>
              </a:rPr>
              <a:t>春秋战国</a:t>
            </a:r>
            <a:r>
              <a:rPr lang="zh-CN" altLang="en-US" dirty="0"/>
              <a:t>时期行于</a:t>
            </a:r>
            <a:r>
              <a:rPr lang="zh-CN" altLang="en-US" dirty="0">
                <a:hlinkClick r:id="rId4"/>
              </a:rPr>
              <a:t>秦国</a:t>
            </a:r>
            <a:r>
              <a:rPr lang="zh-CN" altLang="en-US" dirty="0"/>
              <a:t>。字体与秦篆相近，但字形的构形多重叠。代表为今存的</a:t>
            </a:r>
            <a:r>
              <a:rPr lang="zh-CN" altLang="en-US" dirty="0">
                <a:hlinkClick r:id="rId5"/>
              </a:rPr>
              <a:t>石鼓文</a:t>
            </a:r>
            <a:r>
              <a:rPr lang="zh-CN" altLang="en-US" dirty="0"/>
              <a:t>，以周宣王时的太史籀所书而得名。他在原有文字的基础上进行了改革，因刻于石鼓上而得名，是流传至今最早的刻石文字，为石刻之祖。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7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楷书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楷书又称</a:t>
            </a:r>
            <a:r>
              <a:rPr lang="zh-CN" altLang="en-US" dirty="0">
                <a:hlinkClick r:id="rId2"/>
              </a:rPr>
              <a:t>正书</a:t>
            </a:r>
            <a:r>
              <a:rPr lang="zh-CN" altLang="en-US" dirty="0"/>
              <a:t>，或</a:t>
            </a:r>
            <a:r>
              <a:rPr lang="zh-CN" altLang="en-US" dirty="0">
                <a:hlinkClick r:id="rId3"/>
              </a:rPr>
              <a:t>真书</a:t>
            </a:r>
            <a:r>
              <a:rPr lang="zh-CN" altLang="en-US" dirty="0"/>
              <a:t>，始于东汉。其特点是：形体方正，笔画平直，可作楷模，故名。楷书的名家很多，创造出许多有代表性的字体，如“</a:t>
            </a:r>
            <a:r>
              <a:rPr lang="zh-CN" altLang="en-US" dirty="0">
                <a:hlinkClick r:id="rId4"/>
              </a:rPr>
              <a:t>欧体</a:t>
            </a:r>
            <a:r>
              <a:rPr lang="zh-CN" altLang="en-US" dirty="0"/>
              <a:t>”（唐</a:t>
            </a:r>
            <a:r>
              <a:rPr lang="en-US" altLang="zh-CN" dirty="0"/>
              <a:t>·</a:t>
            </a:r>
            <a:r>
              <a:rPr lang="zh-CN" altLang="en-US" dirty="0">
                <a:hlinkClick r:id="rId5"/>
              </a:rPr>
              <a:t>欧阳询</a:t>
            </a:r>
            <a:r>
              <a:rPr lang="zh-CN" altLang="en-US" dirty="0"/>
              <a:t>）、“虞体”（唐</a:t>
            </a:r>
            <a:r>
              <a:rPr lang="en-US" altLang="zh-CN" dirty="0"/>
              <a:t>·</a:t>
            </a:r>
            <a:r>
              <a:rPr lang="zh-CN" altLang="en-US" dirty="0">
                <a:hlinkClick r:id="rId6"/>
              </a:rPr>
              <a:t>虞世南</a:t>
            </a:r>
            <a:r>
              <a:rPr lang="zh-CN" altLang="en-US" dirty="0"/>
              <a:t>）、“</a:t>
            </a:r>
            <a:r>
              <a:rPr lang="zh-CN" altLang="en-US" dirty="0">
                <a:hlinkClick r:id="rId7"/>
              </a:rPr>
              <a:t>颜体</a:t>
            </a:r>
            <a:r>
              <a:rPr lang="zh-CN" altLang="en-US" dirty="0"/>
              <a:t>”（唐</a:t>
            </a:r>
            <a:r>
              <a:rPr lang="en-US" altLang="zh-CN" dirty="0"/>
              <a:t>·</a:t>
            </a:r>
            <a:r>
              <a:rPr lang="zh-CN" altLang="en-US" dirty="0">
                <a:hlinkClick r:id="rId8"/>
              </a:rPr>
              <a:t>颜真卿</a:t>
            </a:r>
            <a:r>
              <a:rPr lang="zh-CN" altLang="en-US" dirty="0"/>
              <a:t>）、“</a:t>
            </a:r>
            <a:r>
              <a:rPr lang="zh-CN" altLang="en-US" dirty="0">
                <a:hlinkClick r:id="rId9"/>
              </a:rPr>
              <a:t>柳体</a:t>
            </a:r>
            <a:r>
              <a:rPr lang="zh-CN" altLang="en-US" dirty="0"/>
              <a:t>”（唐</a:t>
            </a:r>
            <a:r>
              <a:rPr lang="en-US" altLang="zh-CN" dirty="0"/>
              <a:t>·</a:t>
            </a:r>
            <a:r>
              <a:rPr lang="zh-CN" altLang="en-US" dirty="0">
                <a:hlinkClick r:id="rId10"/>
              </a:rPr>
              <a:t>柳公权</a:t>
            </a:r>
            <a:r>
              <a:rPr lang="zh-CN" altLang="en-US" dirty="0"/>
              <a:t>）、“</a:t>
            </a:r>
            <a:r>
              <a:rPr lang="zh-CN" altLang="en-US" dirty="0">
                <a:hlinkClick r:id="rId11"/>
              </a:rPr>
              <a:t>赵体</a:t>
            </a:r>
            <a:r>
              <a:rPr lang="zh-CN" altLang="en-US" dirty="0"/>
              <a:t>”（宋元</a:t>
            </a:r>
            <a:r>
              <a:rPr lang="en-US" altLang="zh-CN" dirty="0"/>
              <a:t>·</a:t>
            </a:r>
            <a:r>
              <a:rPr lang="zh-CN" altLang="en-US" dirty="0">
                <a:hlinkClick r:id="rId12"/>
              </a:rPr>
              <a:t>赵孟頫</a:t>
            </a:r>
            <a:r>
              <a:rPr lang="zh-CN" altLang="en-US" dirty="0"/>
              <a:t>）等。 初期楷书仍残留极少的隶笔，结体略宽，横画长而直画短。在传世的魏晋帖中，如</a:t>
            </a:r>
            <a:r>
              <a:rPr lang="zh-CN" altLang="en-US" dirty="0">
                <a:hlinkClick r:id="rId13"/>
              </a:rPr>
              <a:t>锺繇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>
                <a:hlinkClick r:id="rId14"/>
              </a:rPr>
              <a:t>宣示表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>
                <a:hlinkClick r:id="rId15"/>
              </a:rPr>
              <a:t>荐季直表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zh-CN" altLang="en-US" dirty="0">
                <a:hlinkClick r:id="rId16"/>
              </a:rPr>
              <a:t>王羲之</a:t>
            </a:r>
            <a:r>
              <a:rPr lang="zh-CN" altLang="en-US" dirty="0"/>
              <a:t>的</a:t>
            </a:r>
            <a:r>
              <a:rPr lang="en-US" altLang="zh-CN" dirty="0"/>
              <a:t>《</a:t>
            </a:r>
            <a:r>
              <a:rPr lang="zh-CN" altLang="en-US" dirty="0">
                <a:hlinkClick r:id="rId17"/>
              </a:rPr>
              <a:t>乐毅论</a:t>
            </a:r>
            <a:r>
              <a:rPr lang="en-US" altLang="zh-CN" dirty="0"/>
              <a:t>》《</a:t>
            </a:r>
            <a:r>
              <a:rPr lang="zh-CN" altLang="en-US" dirty="0">
                <a:hlinkClick r:id="rId18"/>
              </a:rPr>
              <a:t>黄庭经</a:t>
            </a:r>
            <a:r>
              <a:rPr lang="en-US" altLang="zh-CN" dirty="0"/>
              <a:t>》</a:t>
            </a:r>
            <a:r>
              <a:rPr lang="zh-CN" altLang="en-US"/>
              <a:t>等，可为代表作。观其特点，正如</a:t>
            </a:r>
            <a:r>
              <a:rPr lang="zh-CN" altLang="en-US">
                <a:hlinkClick r:id="rId19"/>
              </a:rPr>
              <a:t>翁方纲</a:t>
            </a:r>
            <a:r>
              <a:rPr lang="zh-CN" altLang="en-US"/>
              <a:t>所说：“变隶书之波画，加以点啄挑，仍存古隶之横直”。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027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21</TotalTime>
  <Words>411</Words>
  <Application>Microsoft Macintosh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栖息地</vt:lpstr>
      <vt:lpstr>有趣的汉字</vt:lpstr>
      <vt:lpstr>汉字“时间线”</vt:lpstr>
      <vt:lpstr>甲骨文 </vt:lpstr>
      <vt:lpstr>金文 </vt:lpstr>
      <vt:lpstr>大篆 </vt:lpstr>
      <vt:lpstr>楷书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有趣的汉字</dc:title>
  <dc:creator>Vincent LIN</dc:creator>
  <cp:lastModifiedBy>Vincent LIN</cp:lastModifiedBy>
  <cp:revision>3</cp:revision>
  <dcterms:created xsi:type="dcterms:W3CDTF">2018-11-11T12:31:43Z</dcterms:created>
  <dcterms:modified xsi:type="dcterms:W3CDTF">2018-11-11T12:52:45Z</dcterms:modified>
</cp:coreProperties>
</file>