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323" r:id="rId3"/>
    <p:sldId id="361" r:id="rId4"/>
    <p:sldId id="313" r:id="rId5"/>
    <p:sldId id="358" r:id="rId6"/>
    <p:sldId id="357" r:id="rId7"/>
    <p:sldId id="359" r:id="rId8"/>
    <p:sldId id="360" r:id="rId9"/>
    <p:sldId id="336" r:id="rId10"/>
    <p:sldId id="337" r:id="rId11"/>
    <p:sldId id="338" r:id="rId12"/>
    <p:sldId id="339" r:id="rId13"/>
    <p:sldId id="340" r:id="rId14"/>
    <p:sldId id="342" r:id="rId15"/>
    <p:sldId id="341" r:id="rId16"/>
    <p:sldId id="343" r:id="rId17"/>
    <p:sldId id="344" r:id="rId18"/>
    <p:sldId id="346" r:id="rId19"/>
    <p:sldId id="345" r:id="rId20"/>
    <p:sldId id="347" r:id="rId21"/>
    <p:sldId id="348" r:id="rId22"/>
    <p:sldId id="349" r:id="rId23"/>
    <p:sldId id="350" r:id="rId24"/>
    <p:sldId id="351" r:id="rId25"/>
    <p:sldId id="354" r:id="rId26"/>
    <p:sldId id="353" r:id="rId27"/>
    <p:sldId id="363" r:id="rId28"/>
    <p:sldId id="355" r:id="rId29"/>
    <p:sldId id="362" r:id="rId30"/>
    <p:sldId id="356" r:id="rId31"/>
    <p:sldId id="316" r:id="rId32"/>
    <p:sldId id="324" r:id="rId33"/>
    <p:sldId id="325" r:id="rId34"/>
    <p:sldId id="31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3" autoAdjust="0"/>
    <p:restoredTop sz="87794" autoAdjust="0"/>
  </p:normalViewPr>
  <p:slideViewPr>
    <p:cSldViewPr snapToGrid="0" snapToObjects="1">
      <p:cViewPr varScale="1">
        <p:scale>
          <a:sx n="80" d="100"/>
          <a:sy n="80" d="100"/>
        </p:scale>
        <p:origin x="106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F03E2-8C99-4427-AD4D-79B073AA2772}" type="datetimeFigureOut">
              <a:rPr lang="en-US" smtClean="0"/>
              <a:t>2/26/2015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03993-E907-4AE9-AE57-1CD029E43981}" type="slidenum">
              <a:rPr lang="en-US" smtClean="0"/>
              <a:t>‹#›</a:t>
            </a:fld>
            <a:endParaRPr lang="en-US"/>
          </a:p>
        </p:txBody>
      </p:sp>
    </p:spTree>
    <p:extLst>
      <p:ext uri="{BB962C8B-B14F-4D97-AF65-F5344CB8AC3E}">
        <p14:creationId xmlns:p14="http://schemas.microsoft.com/office/powerpoint/2010/main" val="260762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a:t>
            </a:fld>
            <a:endParaRPr lang="en-US"/>
          </a:p>
        </p:txBody>
      </p:sp>
    </p:spTree>
    <p:extLst>
      <p:ext uri="{BB962C8B-B14F-4D97-AF65-F5344CB8AC3E}">
        <p14:creationId xmlns:p14="http://schemas.microsoft.com/office/powerpoint/2010/main" val="327700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11</a:t>
            </a:fld>
            <a:endParaRPr lang="en-US"/>
          </a:p>
        </p:txBody>
      </p:sp>
    </p:spTree>
    <p:extLst>
      <p:ext uri="{BB962C8B-B14F-4D97-AF65-F5344CB8AC3E}">
        <p14:creationId xmlns:p14="http://schemas.microsoft.com/office/powerpoint/2010/main" val="201447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12</a:t>
            </a:fld>
            <a:endParaRPr lang="en-US"/>
          </a:p>
        </p:txBody>
      </p:sp>
    </p:spTree>
    <p:extLst>
      <p:ext uri="{BB962C8B-B14F-4D97-AF65-F5344CB8AC3E}">
        <p14:creationId xmlns:p14="http://schemas.microsoft.com/office/powerpoint/2010/main" val="27540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13</a:t>
            </a:fld>
            <a:endParaRPr lang="en-US"/>
          </a:p>
        </p:txBody>
      </p:sp>
    </p:spTree>
    <p:extLst>
      <p:ext uri="{BB962C8B-B14F-4D97-AF65-F5344CB8AC3E}">
        <p14:creationId xmlns:p14="http://schemas.microsoft.com/office/powerpoint/2010/main" val="322180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14</a:t>
            </a:fld>
            <a:endParaRPr lang="en-US"/>
          </a:p>
        </p:txBody>
      </p:sp>
    </p:spTree>
    <p:extLst>
      <p:ext uri="{BB962C8B-B14F-4D97-AF65-F5344CB8AC3E}">
        <p14:creationId xmlns:p14="http://schemas.microsoft.com/office/powerpoint/2010/main" val="319972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15</a:t>
            </a:fld>
            <a:endParaRPr lang="en-US"/>
          </a:p>
        </p:txBody>
      </p:sp>
    </p:spTree>
    <p:extLst>
      <p:ext uri="{BB962C8B-B14F-4D97-AF65-F5344CB8AC3E}">
        <p14:creationId xmlns:p14="http://schemas.microsoft.com/office/powerpoint/2010/main" val="3545479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16</a:t>
            </a:fld>
            <a:endParaRPr lang="en-US"/>
          </a:p>
        </p:txBody>
      </p:sp>
    </p:spTree>
    <p:extLst>
      <p:ext uri="{BB962C8B-B14F-4D97-AF65-F5344CB8AC3E}">
        <p14:creationId xmlns:p14="http://schemas.microsoft.com/office/powerpoint/2010/main" val="2271313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17</a:t>
            </a:fld>
            <a:endParaRPr lang="en-US"/>
          </a:p>
        </p:txBody>
      </p:sp>
    </p:spTree>
    <p:extLst>
      <p:ext uri="{BB962C8B-B14F-4D97-AF65-F5344CB8AC3E}">
        <p14:creationId xmlns:p14="http://schemas.microsoft.com/office/powerpoint/2010/main" val="770909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18</a:t>
            </a:fld>
            <a:endParaRPr lang="en-US"/>
          </a:p>
        </p:txBody>
      </p:sp>
    </p:spTree>
    <p:extLst>
      <p:ext uri="{BB962C8B-B14F-4D97-AF65-F5344CB8AC3E}">
        <p14:creationId xmlns:p14="http://schemas.microsoft.com/office/powerpoint/2010/main" val="1587563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19</a:t>
            </a:fld>
            <a:endParaRPr lang="en-US"/>
          </a:p>
        </p:txBody>
      </p:sp>
    </p:spTree>
    <p:extLst>
      <p:ext uri="{BB962C8B-B14F-4D97-AF65-F5344CB8AC3E}">
        <p14:creationId xmlns:p14="http://schemas.microsoft.com/office/powerpoint/2010/main" val="1039242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20</a:t>
            </a:fld>
            <a:endParaRPr lang="en-US"/>
          </a:p>
        </p:txBody>
      </p:sp>
    </p:spTree>
    <p:extLst>
      <p:ext uri="{BB962C8B-B14F-4D97-AF65-F5344CB8AC3E}">
        <p14:creationId xmlns:p14="http://schemas.microsoft.com/office/powerpoint/2010/main" val="5487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3</a:t>
            </a:fld>
            <a:endParaRPr lang="en-US"/>
          </a:p>
        </p:txBody>
      </p:sp>
    </p:spTree>
    <p:extLst>
      <p:ext uri="{BB962C8B-B14F-4D97-AF65-F5344CB8AC3E}">
        <p14:creationId xmlns:p14="http://schemas.microsoft.com/office/powerpoint/2010/main" val="158455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21</a:t>
            </a:fld>
            <a:endParaRPr lang="en-US"/>
          </a:p>
        </p:txBody>
      </p:sp>
    </p:spTree>
    <p:extLst>
      <p:ext uri="{BB962C8B-B14F-4D97-AF65-F5344CB8AC3E}">
        <p14:creationId xmlns:p14="http://schemas.microsoft.com/office/powerpoint/2010/main" val="4194071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22</a:t>
            </a:fld>
            <a:endParaRPr lang="en-US"/>
          </a:p>
        </p:txBody>
      </p:sp>
    </p:spTree>
    <p:extLst>
      <p:ext uri="{BB962C8B-B14F-4D97-AF65-F5344CB8AC3E}">
        <p14:creationId xmlns:p14="http://schemas.microsoft.com/office/powerpoint/2010/main" val="1233524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23</a:t>
            </a:fld>
            <a:endParaRPr lang="en-US"/>
          </a:p>
        </p:txBody>
      </p:sp>
    </p:spTree>
    <p:extLst>
      <p:ext uri="{BB962C8B-B14F-4D97-AF65-F5344CB8AC3E}">
        <p14:creationId xmlns:p14="http://schemas.microsoft.com/office/powerpoint/2010/main" val="4174236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24</a:t>
            </a:fld>
            <a:endParaRPr lang="en-US"/>
          </a:p>
        </p:txBody>
      </p:sp>
    </p:spTree>
    <p:extLst>
      <p:ext uri="{BB962C8B-B14F-4D97-AF65-F5344CB8AC3E}">
        <p14:creationId xmlns:p14="http://schemas.microsoft.com/office/powerpoint/2010/main" val="109006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25</a:t>
            </a:fld>
            <a:endParaRPr lang="en-US"/>
          </a:p>
        </p:txBody>
      </p:sp>
    </p:spTree>
    <p:extLst>
      <p:ext uri="{BB962C8B-B14F-4D97-AF65-F5344CB8AC3E}">
        <p14:creationId xmlns:p14="http://schemas.microsoft.com/office/powerpoint/2010/main" val="1236280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26</a:t>
            </a:fld>
            <a:endParaRPr lang="en-US"/>
          </a:p>
        </p:txBody>
      </p:sp>
    </p:spTree>
    <p:extLst>
      <p:ext uri="{BB962C8B-B14F-4D97-AF65-F5344CB8AC3E}">
        <p14:creationId xmlns:p14="http://schemas.microsoft.com/office/powerpoint/2010/main" val="2416897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27</a:t>
            </a:fld>
            <a:endParaRPr lang="en-US"/>
          </a:p>
        </p:txBody>
      </p:sp>
    </p:spTree>
    <p:extLst>
      <p:ext uri="{BB962C8B-B14F-4D97-AF65-F5344CB8AC3E}">
        <p14:creationId xmlns:p14="http://schemas.microsoft.com/office/powerpoint/2010/main" val="2353448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28</a:t>
            </a:fld>
            <a:endParaRPr lang="en-US"/>
          </a:p>
        </p:txBody>
      </p:sp>
    </p:spTree>
    <p:extLst>
      <p:ext uri="{BB962C8B-B14F-4D97-AF65-F5344CB8AC3E}">
        <p14:creationId xmlns:p14="http://schemas.microsoft.com/office/powerpoint/2010/main" val="2606690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GRIN Lens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d=0.5mm, l=5mm, p=1.19, M=-1 : 11.32,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=1.635, PN: GT-IFRL-050-005-50-CC</a:t>
            </a: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Relay Lens: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0.5 - 1.0 0.5 like Design A ca. 31.5mm without eyepiece</a:t>
            </a:r>
          </a:p>
          <a:p>
            <a:endParaRPr lang="en-US" dirty="0" smtClean="0"/>
          </a:p>
          <a:p>
            <a:endParaRPr lang="en-US" dirty="0" smtClean="0"/>
          </a:p>
          <a:p>
            <a:endParaRPr lang="en-US" dirty="0" smtClean="0"/>
          </a:p>
          <a:p>
            <a:r>
              <a:rPr lang="en-US" dirty="0" smtClean="0"/>
              <a:t>NA</a:t>
            </a:r>
            <a:r>
              <a:rPr lang="en-US" baseline="0" dirty="0" smtClean="0"/>
              <a:t> = beam diameter/focal length</a:t>
            </a:r>
            <a:endParaRPr lang="en-US" dirty="0"/>
          </a:p>
        </p:txBody>
      </p:sp>
      <p:sp>
        <p:nvSpPr>
          <p:cNvPr id="4" name="Slide Number Placeholder 3"/>
          <p:cNvSpPr>
            <a:spLocks noGrp="1"/>
          </p:cNvSpPr>
          <p:nvPr>
            <p:ph type="sldNum" sz="quarter" idx="10"/>
          </p:nvPr>
        </p:nvSpPr>
        <p:spPr/>
        <p:txBody>
          <a:bodyPr/>
          <a:lstStyle/>
          <a:p>
            <a:fld id="{78F36E3C-9E19-4041-970A-391C3BABA08D}" type="slidenum">
              <a:rPr lang="en-US" smtClean="0"/>
              <a:t>34</a:t>
            </a:fld>
            <a:endParaRPr lang="en-US"/>
          </a:p>
        </p:txBody>
      </p:sp>
    </p:spTree>
    <p:extLst>
      <p:ext uri="{BB962C8B-B14F-4D97-AF65-F5344CB8AC3E}">
        <p14:creationId xmlns:p14="http://schemas.microsoft.com/office/powerpoint/2010/main" val="55723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4</a:t>
            </a:fld>
            <a:endParaRPr lang="en-US"/>
          </a:p>
        </p:txBody>
      </p:sp>
    </p:spTree>
    <p:extLst>
      <p:ext uri="{BB962C8B-B14F-4D97-AF65-F5344CB8AC3E}">
        <p14:creationId xmlns:p14="http://schemas.microsoft.com/office/powerpoint/2010/main" val="42365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5</a:t>
            </a:fld>
            <a:endParaRPr lang="en-US"/>
          </a:p>
        </p:txBody>
      </p:sp>
    </p:spTree>
    <p:extLst>
      <p:ext uri="{BB962C8B-B14F-4D97-AF65-F5344CB8AC3E}">
        <p14:creationId xmlns:p14="http://schemas.microsoft.com/office/powerpoint/2010/main" val="376524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6</a:t>
            </a:fld>
            <a:endParaRPr lang="en-US"/>
          </a:p>
        </p:txBody>
      </p:sp>
    </p:spTree>
    <p:extLst>
      <p:ext uri="{BB962C8B-B14F-4D97-AF65-F5344CB8AC3E}">
        <p14:creationId xmlns:p14="http://schemas.microsoft.com/office/powerpoint/2010/main" val="231401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7</a:t>
            </a:fld>
            <a:endParaRPr lang="en-US"/>
          </a:p>
        </p:txBody>
      </p:sp>
    </p:spTree>
    <p:extLst>
      <p:ext uri="{BB962C8B-B14F-4D97-AF65-F5344CB8AC3E}">
        <p14:creationId xmlns:p14="http://schemas.microsoft.com/office/powerpoint/2010/main" val="278893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8</a:t>
            </a:fld>
            <a:endParaRPr lang="en-US"/>
          </a:p>
        </p:txBody>
      </p:sp>
    </p:spTree>
    <p:extLst>
      <p:ext uri="{BB962C8B-B14F-4D97-AF65-F5344CB8AC3E}">
        <p14:creationId xmlns:p14="http://schemas.microsoft.com/office/powerpoint/2010/main" val="410330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9</a:t>
            </a:fld>
            <a:endParaRPr lang="en-US"/>
          </a:p>
        </p:txBody>
      </p:sp>
    </p:spTree>
    <p:extLst>
      <p:ext uri="{BB962C8B-B14F-4D97-AF65-F5344CB8AC3E}">
        <p14:creationId xmlns:p14="http://schemas.microsoft.com/office/powerpoint/2010/main" val="37066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DB03993-E907-4AE9-AE57-1CD029E43981}" type="slidenum">
              <a:rPr lang="en-US" smtClean="0"/>
              <a:t>10</a:t>
            </a:fld>
            <a:endParaRPr lang="en-US"/>
          </a:p>
        </p:txBody>
      </p:sp>
    </p:spTree>
    <p:extLst>
      <p:ext uri="{BB962C8B-B14F-4D97-AF65-F5344CB8AC3E}">
        <p14:creationId xmlns:p14="http://schemas.microsoft.com/office/powerpoint/2010/main" val="405882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97EED-D31E-0B48-9ED3-19355BFAFF65}"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381082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97EED-D31E-0B48-9ED3-19355BFAFF65}"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389912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97EED-D31E-0B48-9ED3-19355BFAFF65}"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12700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97EED-D31E-0B48-9ED3-19355BFAFF65}"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254426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97EED-D31E-0B48-9ED3-19355BFAFF65}"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292492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97EED-D31E-0B48-9ED3-19355BFAFF65}"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391029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97EED-D31E-0B48-9ED3-19355BFAFF65}" type="datetimeFigureOut">
              <a:rPr lang="en-US" smtClean="0"/>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124582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97EED-D31E-0B48-9ED3-19355BFAFF65}" type="datetimeFigureOut">
              <a:rPr lang="en-US" smtClean="0"/>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26362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97EED-D31E-0B48-9ED3-19355BFAFF65}" type="datetimeFigureOut">
              <a:rPr lang="en-US" smtClean="0"/>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233653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97EED-D31E-0B48-9ED3-19355BFAFF65}"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199820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97EED-D31E-0B48-9ED3-19355BFAFF65}"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D4D96-DD68-E94D-870B-F05592BFBE6A}" type="slidenum">
              <a:rPr lang="en-US" smtClean="0"/>
              <a:t>‹#›</a:t>
            </a:fld>
            <a:endParaRPr lang="en-US"/>
          </a:p>
        </p:txBody>
      </p:sp>
    </p:spTree>
    <p:extLst>
      <p:ext uri="{BB962C8B-B14F-4D97-AF65-F5344CB8AC3E}">
        <p14:creationId xmlns:p14="http://schemas.microsoft.com/office/powerpoint/2010/main" val="358236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97EED-D31E-0B48-9ED3-19355BFAFF65}" type="datetimeFigureOut">
              <a:rPr lang="en-US" smtClean="0"/>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D4D96-DD68-E94D-870B-F05592BFBE6A}" type="slidenum">
              <a:rPr lang="en-US" smtClean="0"/>
              <a:t>‹#›</a:t>
            </a:fld>
            <a:endParaRPr lang="en-US"/>
          </a:p>
        </p:txBody>
      </p:sp>
    </p:spTree>
    <p:extLst>
      <p:ext uri="{BB962C8B-B14F-4D97-AF65-F5344CB8AC3E}">
        <p14:creationId xmlns:p14="http://schemas.microsoft.com/office/powerpoint/2010/main" val="653709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tif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tif"/><Relationship Id="rId4" Type="http://schemas.openxmlformats.org/officeDocument/2006/relationships/image" Target="../media/image22.ti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 Handheld OCT Probe for Guiding 25 Gauge </a:t>
            </a:r>
            <a:r>
              <a:rPr lang="en-US" dirty="0" err="1" smtClean="0"/>
              <a:t>Vitrectomy</a:t>
            </a:r>
            <a:endParaRPr lang="en-US" dirty="0"/>
          </a:p>
        </p:txBody>
      </p:sp>
      <p:sp>
        <p:nvSpPr>
          <p:cNvPr id="3" name="Subtitle 2"/>
          <p:cNvSpPr>
            <a:spLocks noGrp="1"/>
          </p:cNvSpPr>
          <p:nvPr>
            <p:ph type="subTitle" idx="1"/>
          </p:nvPr>
        </p:nvSpPr>
        <p:spPr/>
        <p:txBody>
          <a:bodyPr>
            <a:normAutofit/>
          </a:bodyPr>
          <a:lstStyle/>
          <a:p>
            <a:endParaRPr lang="en-US" dirty="0" smtClean="0"/>
          </a:p>
          <a:p>
            <a:r>
              <a:rPr lang="en-US" dirty="0" smtClean="0"/>
              <a:t>Calvin Yoon</a:t>
            </a:r>
          </a:p>
          <a:p>
            <a:r>
              <a:rPr lang="en-US" dirty="0" smtClean="0"/>
              <a:t>February 02, 2014</a:t>
            </a:r>
          </a:p>
          <a:p>
            <a:endParaRPr lang="en-US" dirty="0"/>
          </a:p>
        </p:txBody>
      </p:sp>
    </p:spTree>
    <p:extLst>
      <p:ext uri="{BB962C8B-B14F-4D97-AF65-F5344CB8AC3E}">
        <p14:creationId xmlns:p14="http://schemas.microsoft.com/office/powerpoint/2010/main" val="3047391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Motive</a:t>
            </a:r>
            <a:endParaRPr lang="ko-KR" altLang="en-US" dirty="0"/>
          </a:p>
        </p:txBody>
      </p:sp>
      <p:sp>
        <p:nvSpPr>
          <p:cNvPr id="3" name="Content Placeholder 2"/>
          <p:cNvSpPr>
            <a:spLocks noGrp="1"/>
          </p:cNvSpPr>
          <p:nvPr>
            <p:ph idx="1"/>
          </p:nvPr>
        </p:nvSpPr>
        <p:spPr/>
        <p:txBody>
          <a:bodyPr>
            <a:normAutofit/>
          </a:bodyPr>
          <a:lstStyle/>
          <a:p>
            <a:r>
              <a:rPr lang="en-US" altLang="ko-KR" sz="2000" b="1" dirty="0" smtClean="0"/>
              <a:t>Compared to the small, 0.5 mm, diameter of the GRIN lens, we wanted to achieve a relatively large field of view (FOV). </a:t>
            </a:r>
            <a:r>
              <a:rPr lang="en-US" altLang="ko-KR" sz="2000" dirty="0" smtClean="0"/>
              <a:t>Fortunately, the GRIN lens manufacturing group, GRINTECH, provides a 0.5 mm diameter GRIN lens with a 5 mm focal length and 10X magnification. In addition, paired with a 50 kHz scanner (used in our laboratory), we aimed to design the thinnest reported multipurpose back-scanning OCT probe capable of real-time imaging.</a:t>
            </a:r>
          </a:p>
        </p:txBody>
      </p:sp>
    </p:spTree>
    <p:extLst>
      <p:ext uri="{BB962C8B-B14F-4D97-AF65-F5344CB8AC3E}">
        <p14:creationId xmlns:p14="http://schemas.microsoft.com/office/powerpoint/2010/main" val="2454781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a:t>
            </a:r>
            <a:endParaRPr lang="ko-KR" altLang="en-US" dirty="0"/>
          </a:p>
        </p:txBody>
      </p:sp>
      <p:sp>
        <p:nvSpPr>
          <p:cNvPr id="3" name="Content Placeholder 2"/>
          <p:cNvSpPr>
            <a:spLocks noGrp="1"/>
          </p:cNvSpPr>
          <p:nvPr>
            <p:ph idx="1"/>
          </p:nvPr>
        </p:nvSpPr>
        <p:spPr/>
        <p:txBody>
          <a:bodyPr>
            <a:normAutofit fontScale="92500"/>
          </a:bodyPr>
          <a:lstStyle/>
          <a:p>
            <a:r>
              <a:rPr lang="en-US" altLang="ko-KR" sz="2200" dirty="0" smtClean="0"/>
              <a:t>The specifications of the GRIN lens were chosen such that OCT imaging (laser convergence at the region of interest) of relatively large FOV (3-6 mm suffice) can occur inside the eye with sufficient length (lens length &gt; 25 mm). Therefore, </a:t>
            </a:r>
            <a:r>
              <a:rPr lang="en-US" altLang="ko-KR" sz="2200" b="1" dirty="0" smtClean="0"/>
              <a:t>the GRIN lens was chosen to have a magnification of 10X, working distance of 5 mm, length of 1.19 mm for a theoretical FOV of 5.8 mm in vacuum conditions (n = 1)</a:t>
            </a:r>
            <a:r>
              <a:rPr lang="en-US" altLang="ko-KR" sz="2200" dirty="0" smtClean="0"/>
              <a:t>.</a:t>
            </a:r>
          </a:p>
          <a:p>
            <a:r>
              <a:rPr lang="en-US" altLang="ko-KR" sz="2200" dirty="0" smtClean="0"/>
              <a:t>In addition, </a:t>
            </a:r>
            <a:r>
              <a:rPr lang="en-US" altLang="ko-KR" sz="2200" b="1" dirty="0" smtClean="0"/>
              <a:t>the relay lens was chosen to have a length of 31.5 mm </a:t>
            </a:r>
            <a:r>
              <a:rPr lang="en-US" altLang="ko-KR" sz="2200" dirty="0" smtClean="0"/>
              <a:t>in order to satisfy the endoscope needle length and a pitch of 1 since OCT imaging occurs by the convergence of laser (Figure 1).</a:t>
            </a:r>
          </a:p>
          <a:p>
            <a:endParaRPr lang="en-US" altLang="ko-KR" sz="2200" dirty="0"/>
          </a:p>
          <a:p>
            <a:endParaRPr lang="en-US" altLang="ko-KR" sz="2200" dirty="0" smtClean="0"/>
          </a:p>
          <a:p>
            <a:pPr marL="0" indent="0">
              <a:buNone/>
            </a:pPr>
            <a:endParaRPr lang="en-US" altLang="ko-KR" sz="2200" dirty="0" smtClean="0"/>
          </a:p>
          <a:p>
            <a:pPr marL="0" indent="0">
              <a:buNone/>
            </a:pPr>
            <a:r>
              <a:rPr lang="en-US" altLang="ko-KR" sz="2200" dirty="0" smtClean="0"/>
              <a:t> </a:t>
            </a:r>
          </a:p>
        </p:txBody>
      </p:sp>
      <p:pic>
        <p:nvPicPr>
          <p:cNvPr id="4" name="Picture 3"/>
          <p:cNvPicPr/>
          <p:nvPr/>
        </p:nvPicPr>
        <p:blipFill>
          <a:blip r:embed="rId3"/>
          <a:stretch>
            <a:fillRect/>
          </a:stretch>
        </p:blipFill>
        <p:spPr>
          <a:xfrm>
            <a:off x="2767889" y="4604243"/>
            <a:ext cx="3608221" cy="1260835"/>
          </a:xfrm>
          <a:prstGeom prst="rect">
            <a:avLst/>
          </a:prstGeom>
        </p:spPr>
      </p:pic>
      <p:sp>
        <p:nvSpPr>
          <p:cNvPr id="5" name="TextBox 4"/>
          <p:cNvSpPr txBox="1"/>
          <p:nvPr/>
        </p:nvSpPr>
        <p:spPr>
          <a:xfrm>
            <a:off x="1756610" y="5939393"/>
            <a:ext cx="5919537" cy="738664"/>
          </a:xfrm>
          <a:prstGeom prst="rect">
            <a:avLst/>
          </a:prstGeom>
          <a:noFill/>
        </p:spPr>
        <p:txBody>
          <a:bodyPr wrap="square" rtlCol="0">
            <a:spAutoFit/>
          </a:bodyPr>
          <a:lstStyle/>
          <a:p>
            <a:r>
              <a:rPr lang="en-US" altLang="ko-KR" sz="1400" b="1" dirty="0" smtClean="0"/>
              <a:t>Figure 1</a:t>
            </a:r>
            <a:r>
              <a:rPr lang="en-US" altLang="ko-KR" sz="1400" dirty="0" smtClean="0"/>
              <a:t>: Geometry of GRIN lens. The selected GRIN lens has a diameter of 0.5 mm, working distance of 5 mm, lens length of 1.19 mm, magnification of 11.32X, and NA of 0.5. The relay lens is 31.5 mm and has a pitch of 1.</a:t>
            </a:r>
            <a:endParaRPr lang="ko-KR" altLang="en-US" sz="1400" dirty="0"/>
          </a:p>
        </p:txBody>
      </p:sp>
    </p:spTree>
    <p:extLst>
      <p:ext uri="{BB962C8B-B14F-4D97-AF65-F5344CB8AC3E}">
        <p14:creationId xmlns:p14="http://schemas.microsoft.com/office/powerpoint/2010/main" val="247963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a:t>
            </a:r>
            <a:endParaRPr lang="ko-KR" altLang="en-US" dirty="0"/>
          </a:p>
        </p:txBody>
      </p:sp>
      <p:sp>
        <p:nvSpPr>
          <p:cNvPr id="3" name="Content Placeholder 2"/>
          <p:cNvSpPr>
            <a:spLocks noGrp="1"/>
          </p:cNvSpPr>
          <p:nvPr>
            <p:ph idx="1"/>
          </p:nvPr>
        </p:nvSpPr>
        <p:spPr/>
        <p:txBody>
          <a:bodyPr>
            <a:noAutofit/>
          </a:bodyPr>
          <a:lstStyle/>
          <a:p>
            <a:r>
              <a:rPr lang="en-US" altLang="ko-KR" sz="2000" b="1" dirty="0" smtClean="0"/>
              <a:t>The collimator, lens pair, and objective lens were chosen to ensure that this system satisfied a desired lateral resolution of approximately 10 microns</a:t>
            </a:r>
            <a:r>
              <a:rPr lang="en-US" altLang="ko-KR" sz="2000" dirty="0" smtClean="0"/>
              <a:t>. Lateral resolution equals wavelength/(2*NA). 1310 nm is the center wavelength of our wavelength-swept OOCT laser source, with a bandwidth of 102 nm.</a:t>
            </a:r>
          </a:p>
          <a:p>
            <a:r>
              <a:rPr lang="en-US" altLang="ko-KR" sz="2000" dirty="0" smtClean="0"/>
              <a:t>In order to achieve 10 micron resolution from the GRIN objective lens, its NA has to be approximately 0.0655, with greater values allowing finer resolution. The aforementioned GRIN lens has an NA of 0.5 (this later serves to be an issue).</a:t>
            </a:r>
          </a:p>
          <a:p>
            <a:r>
              <a:rPr lang="en-US" altLang="ko-KR" sz="2000" b="1" dirty="0" smtClean="0"/>
              <a:t>The OCT scanning objective lens with a focal length of 18 mm was chosen to reduce the optical pathway as much as commercially possible. </a:t>
            </a:r>
            <a:r>
              <a:rPr lang="en-US" altLang="ko-KR" sz="2000" dirty="0" smtClean="0"/>
              <a:t>Using the equation NA = d/(2*f), the OCT scanning objective lens was calculated to have an NA of 0.083 when the beam diameter, d, is 3 mm (this also later serves to be an issue).</a:t>
            </a:r>
          </a:p>
          <a:p>
            <a:r>
              <a:rPr lang="en-US" altLang="ko-KR" sz="2000" b="1" dirty="0" smtClean="0"/>
              <a:t>The axial resolution</a:t>
            </a:r>
            <a:r>
              <a:rPr lang="en-US" altLang="ko-KR" sz="2000" dirty="0" smtClean="0"/>
              <a:t>, which equals 0.44*(wavelength^2) / bandwidth, can be calculated as </a:t>
            </a:r>
            <a:r>
              <a:rPr lang="en-US" altLang="ko-KR" sz="2000" b="1" dirty="0" smtClean="0"/>
              <a:t>7.4 um</a:t>
            </a:r>
            <a:r>
              <a:rPr lang="en-US" altLang="ko-KR" sz="2000" dirty="0" smtClean="0"/>
              <a:t>.</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3026939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a:t>
            </a:r>
            <a:endParaRPr lang="ko-KR" altLang="en-US" dirty="0"/>
          </a:p>
        </p:txBody>
      </p:sp>
      <p:sp>
        <p:nvSpPr>
          <p:cNvPr id="5" name="TextBox 4"/>
          <p:cNvSpPr txBox="1"/>
          <p:nvPr/>
        </p:nvSpPr>
        <p:spPr>
          <a:xfrm>
            <a:off x="6605338" y="2231965"/>
            <a:ext cx="2081462" cy="2893100"/>
          </a:xfrm>
          <a:prstGeom prst="rect">
            <a:avLst/>
          </a:prstGeom>
          <a:noFill/>
        </p:spPr>
        <p:txBody>
          <a:bodyPr wrap="square" rtlCol="0">
            <a:spAutoFit/>
          </a:bodyPr>
          <a:lstStyle/>
          <a:p>
            <a:r>
              <a:rPr lang="en-US" altLang="ko-KR" sz="1400" b="1" dirty="0" smtClean="0"/>
              <a:t>Figure 2: </a:t>
            </a:r>
            <a:r>
              <a:rPr lang="en-US" altLang="ko-KR" sz="1400" dirty="0" smtClean="0"/>
              <a:t>Proposed schematic. GL: GRIN lens, OL: 10X objective lens, DM: dichroic mirror, SM/GS: </a:t>
            </a:r>
            <a:r>
              <a:rPr lang="en-US" altLang="ko-KR" sz="1400" dirty="0" err="1" smtClean="0"/>
              <a:t>Galvano</a:t>
            </a:r>
            <a:r>
              <a:rPr lang="en-US" altLang="ko-KR" sz="1400" dirty="0" smtClean="0"/>
              <a:t> scanning mirror. BS: beam splitter, C: circulator, Ref: reference arm, DAQ: data acquisition. The current schematic preserves the function of simultaneous OCT imaging system and illumination probe.</a:t>
            </a:r>
            <a:endParaRPr lang="ko-KR" altLang="en-US" sz="1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62313" y="1677627"/>
            <a:ext cx="5213635" cy="4001776"/>
          </a:xfrm>
          <a:prstGeom prst="rect">
            <a:avLst/>
          </a:prstGeom>
          <a:noFill/>
          <a:ln>
            <a:noFill/>
          </a:ln>
          <a:extLst/>
        </p:spPr>
      </p:pic>
    </p:spTree>
    <p:extLst>
      <p:ext uri="{BB962C8B-B14F-4D97-AF65-F5344CB8AC3E}">
        <p14:creationId xmlns:p14="http://schemas.microsoft.com/office/powerpoint/2010/main" val="3515602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a:t>
            </a:r>
            <a:endParaRPr lang="ko-KR" altLang="en-US" dirty="0"/>
          </a:p>
        </p:txBody>
      </p:sp>
      <p:sp>
        <p:nvSpPr>
          <p:cNvPr id="5" name="TextBox 4"/>
          <p:cNvSpPr txBox="1"/>
          <p:nvPr/>
        </p:nvSpPr>
        <p:spPr>
          <a:xfrm>
            <a:off x="1215189" y="5694238"/>
            <a:ext cx="6918158" cy="523220"/>
          </a:xfrm>
          <a:prstGeom prst="rect">
            <a:avLst/>
          </a:prstGeom>
          <a:noFill/>
        </p:spPr>
        <p:txBody>
          <a:bodyPr wrap="square" rtlCol="0">
            <a:spAutoFit/>
          </a:bodyPr>
          <a:lstStyle/>
          <a:p>
            <a:r>
              <a:rPr lang="en-US" altLang="ko-KR" sz="1400" b="1" dirty="0" smtClean="0"/>
              <a:t>Figure 3: </a:t>
            </a:r>
            <a:r>
              <a:rPr lang="en-US" altLang="ko-KR" sz="1400" dirty="0" smtClean="0"/>
              <a:t>Calculation of the delay length of the reference arm in order to match the optical path lengths of sample and reference arms for low coherence interference.</a:t>
            </a:r>
            <a:endParaRPr lang="ko-KR" altLang="en-US" sz="1400" dirty="0"/>
          </a:p>
        </p:txBody>
      </p:sp>
      <p:pic>
        <p:nvPicPr>
          <p:cNvPr id="7" name="Picture 6"/>
          <p:cNvPicPr/>
          <p:nvPr/>
        </p:nvPicPr>
        <p:blipFill>
          <a:blip r:embed="rId3"/>
          <a:stretch>
            <a:fillRect/>
          </a:stretch>
        </p:blipFill>
        <p:spPr>
          <a:xfrm>
            <a:off x="978818" y="1614286"/>
            <a:ext cx="7250782" cy="3899035"/>
          </a:xfrm>
          <a:prstGeom prst="rect">
            <a:avLst/>
          </a:prstGeom>
        </p:spPr>
      </p:pic>
    </p:spTree>
    <p:extLst>
      <p:ext uri="{BB962C8B-B14F-4D97-AF65-F5344CB8AC3E}">
        <p14:creationId xmlns:p14="http://schemas.microsoft.com/office/powerpoint/2010/main" val="1775397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We have first set up the system according to the schematic in Figure 2. Since OCT signal acquisition is based on low coherence interference of light from the sample arm (endoscope) and the reference arm, delay lines were created for both the sample and reference arms such that the total length of each arm was equal.</a:t>
            </a:r>
          </a:p>
          <a:p>
            <a:r>
              <a:rPr lang="en-US" altLang="ko-KR" sz="2000" dirty="0" smtClean="0"/>
              <a:t>As shown in Figure 3, the total optical path length was measured for the sample arm with and without the GRIN lens, and compared to the optical path length of the reference arm, so that we can obtain the measurements for the required delay lines</a:t>
            </a:r>
            <a:r>
              <a:rPr lang="en-US" altLang="ko-KR" sz="2000" b="1" dirty="0" smtClean="0"/>
              <a:t>. It was apparent that two delay lines were necessary to align this system, once without the GRIN lens followed by with the addition of a GRIN lens. </a:t>
            </a:r>
            <a:r>
              <a:rPr lang="en-US" altLang="ko-KR" sz="2000" dirty="0" smtClean="0"/>
              <a:t>Therefore, using an optical fiber splicer, we created lines of 3147 mm and 3196 mm.</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914472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OCT w/o GRIN</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The OCT system without the GRIN lens was assembled, as shown in Figure 4. The images of 10 um microspheres and hand skin were taken to demonstrate the functionality of this system.</a:t>
            </a:r>
          </a:p>
          <a:p>
            <a:r>
              <a:rPr lang="en-US" altLang="ko-KR" sz="2000" dirty="0" smtClean="0"/>
              <a:t>However, since our first goal was to test the feasibility of 25 gauge backward scanning, and for the interest of time, this core OCT system has not been characterized and was assumed to be capable of taking quality images.</a:t>
            </a:r>
          </a:p>
          <a:p>
            <a:r>
              <a:rPr lang="en-US" altLang="ko-KR" sz="2000" dirty="0" smtClean="0"/>
              <a:t>However, the system efficiency was measured. The power meter placed after each optical component had the following readings: 11.8 </a:t>
            </a:r>
            <a:r>
              <a:rPr lang="en-US" altLang="ko-KR" sz="2000" dirty="0" err="1" smtClean="0"/>
              <a:t>mW</a:t>
            </a:r>
            <a:r>
              <a:rPr lang="en-US" altLang="ko-KR" sz="2000" dirty="0" smtClean="0"/>
              <a:t> after the source input, 7.7 </a:t>
            </a:r>
            <a:r>
              <a:rPr lang="en-US" altLang="ko-KR" sz="2000" dirty="0" err="1" smtClean="0"/>
              <a:t>mW</a:t>
            </a:r>
            <a:r>
              <a:rPr lang="en-US" altLang="ko-KR" sz="2000" dirty="0" smtClean="0"/>
              <a:t> after the collimator, 7.0 </a:t>
            </a:r>
            <a:r>
              <a:rPr lang="en-US" altLang="ko-KR" sz="2000" dirty="0" err="1" smtClean="0"/>
              <a:t>mW</a:t>
            </a:r>
            <a:r>
              <a:rPr lang="en-US" altLang="ko-KR" sz="2000" dirty="0" smtClean="0"/>
              <a:t> after the </a:t>
            </a:r>
            <a:r>
              <a:rPr lang="en-US" altLang="ko-KR" sz="2000" dirty="0" err="1" smtClean="0"/>
              <a:t>galvano</a:t>
            </a:r>
            <a:r>
              <a:rPr lang="en-US" altLang="ko-KR" sz="2000" dirty="0" smtClean="0"/>
              <a:t> scanner, 5.4 </a:t>
            </a:r>
            <a:r>
              <a:rPr lang="en-US" altLang="ko-KR" sz="2000" dirty="0" err="1" smtClean="0"/>
              <a:t>mW</a:t>
            </a:r>
            <a:r>
              <a:rPr lang="en-US" altLang="ko-KR" sz="2000" dirty="0" smtClean="0"/>
              <a:t> after the lens pair, and 2.1 </a:t>
            </a:r>
            <a:r>
              <a:rPr lang="en-US" altLang="ko-KR" sz="2000" dirty="0" err="1" smtClean="0"/>
              <a:t>mW</a:t>
            </a:r>
            <a:r>
              <a:rPr lang="en-US" altLang="ko-KR" sz="2000" dirty="0" smtClean="0"/>
              <a:t> after the objective lens. </a:t>
            </a:r>
            <a:r>
              <a:rPr lang="en-US" altLang="ko-KR" sz="2000" b="1" dirty="0" smtClean="0"/>
              <a:t>When compared with the theoretical power loss across each components, this system has a collective efficiency of 27%.</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53857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OCT w/o GRIN</a:t>
            </a:r>
            <a:endParaRPr lang="ko-KR" altLang="en-US" dirty="0"/>
          </a:p>
        </p:txBody>
      </p:sp>
      <p:sp>
        <p:nvSpPr>
          <p:cNvPr id="5" name="TextBox 4"/>
          <p:cNvSpPr txBox="1"/>
          <p:nvPr/>
        </p:nvSpPr>
        <p:spPr>
          <a:xfrm>
            <a:off x="1215189" y="4822847"/>
            <a:ext cx="6918158" cy="954107"/>
          </a:xfrm>
          <a:prstGeom prst="rect">
            <a:avLst/>
          </a:prstGeom>
          <a:noFill/>
        </p:spPr>
        <p:txBody>
          <a:bodyPr wrap="square" rtlCol="0">
            <a:spAutoFit/>
          </a:bodyPr>
          <a:lstStyle/>
          <a:p>
            <a:r>
              <a:rPr lang="en-US" altLang="ko-KR" sz="1400" b="1" dirty="0" smtClean="0"/>
              <a:t>Figure 4:  </a:t>
            </a:r>
            <a:r>
              <a:rPr lang="en-US" altLang="ko-KR" sz="1400" dirty="0" smtClean="0"/>
              <a:t>(A) The OCT sample arm as depicted in Figure 2 and Figure 3, without the inclusion of a GRIN lens or dichroic mirror. The red line indicates the path of the OCT beam. At the nose of the sample arm is a mounted mirror used to measure system efficiency. (B) 10 um microsphere embedded in 2% agarose. (C) OCT intensity image of the hand skin.</a:t>
            </a:r>
            <a:endParaRPr lang="ko-KR" altLang="en-US" sz="1400" dirty="0"/>
          </a:p>
        </p:txBody>
      </p:sp>
      <p:pic>
        <p:nvPicPr>
          <p:cNvPr id="6" name="Picture 5" descr="F:\140616\microsphere_01\140616_microsphere_01_int_083.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6194" y="1640952"/>
            <a:ext cx="2560222" cy="1341786"/>
          </a:xfrm>
          <a:prstGeom prst="rect">
            <a:avLst/>
          </a:prstGeom>
          <a:noFill/>
          <a:ln>
            <a:noFill/>
          </a:ln>
        </p:spPr>
      </p:pic>
      <p:pic>
        <p:nvPicPr>
          <p:cNvPr id="8" name="Picture 7" descr="F:\140616\hand_01\140616_hand_01_int_214.t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6194" y="3032643"/>
            <a:ext cx="2514083" cy="1320600"/>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714447" y="1612233"/>
            <a:ext cx="4858678" cy="2741010"/>
          </a:xfrm>
          <a:prstGeom prst="rect">
            <a:avLst/>
          </a:prstGeom>
        </p:spPr>
      </p:pic>
      <p:sp>
        <p:nvSpPr>
          <p:cNvPr id="10" name="TextBox 9"/>
          <p:cNvSpPr txBox="1"/>
          <p:nvPr/>
        </p:nvSpPr>
        <p:spPr>
          <a:xfrm>
            <a:off x="714447" y="1612233"/>
            <a:ext cx="316832" cy="307777"/>
          </a:xfrm>
          <a:prstGeom prst="rect">
            <a:avLst/>
          </a:prstGeom>
          <a:solidFill>
            <a:schemeClr val="bg1"/>
          </a:solidFill>
        </p:spPr>
        <p:txBody>
          <a:bodyPr wrap="square" rtlCol="0">
            <a:spAutoFit/>
          </a:bodyPr>
          <a:lstStyle/>
          <a:p>
            <a:r>
              <a:rPr lang="en-US" altLang="ko-KR" sz="1400" b="1" dirty="0" smtClean="0"/>
              <a:t>A</a:t>
            </a:r>
            <a:endParaRPr lang="ko-KR" altLang="en-US" sz="1400" dirty="0"/>
          </a:p>
        </p:txBody>
      </p:sp>
      <p:sp>
        <p:nvSpPr>
          <p:cNvPr id="11" name="TextBox 10"/>
          <p:cNvSpPr txBox="1"/>
          <p:nvPr/>
        </p:nvSpPr>
        <p:spPr>
          <a:xfrm>
            <a:off x="5573125" y="1626470"/>
            <a:ext cx="316832" cy="307777"/>
          </a:xfrm>
          <a:prstGeom prst="rect">
            <a:avLst/>
          </a:prstGeom>
          <a:solidFill>
            <a:schemeClr val="bg1"/>
          </a:solidFill>
        </p:spPr>
        <p:txBody>
          <a:bodyPr wrap="square" rtlCol="0">
            <a:spAutoFit/>
          </a:bodyPr>
          <a:lstStyle/>
          <a:p>
            <a:r>
              <a:rPr lang="en-US" altLang="ko-KR" sz="1400" b="1" dirty="0" smtClean="0"/>
              <a:t>B</a:t>
            </a:r>
            <a:endParaRPr lang="ko-KR" altLang="en-US" sz="1400" dirty="0"/>
          </a:p>
        </p:txBody>
      </p:sp>
      <p:sp>
        <p:nvSpPr>
          <p:cNvPr id="12" name="TextBox 11"/>
          <p:cNvSpPr txBox="1"/>
          <p:nvPr/>
        </p:nvSpPr>
        <p:spPr>
          <a:xfrm>
            <a:off x="5567109" y="3032643"/>
            <a:ext cx="316832" cy="307777"/>
          </a:xfrm>
          <a:prstGeom prst="rect">
            <a:avLst/>
          </a:prstGeom>
          <a:solidFill>
            <a:schemeClr val="bg1"/>
          </a:solidFill>
        </p:spPr>
        <p:txBody>
          <a:bodyPr wrap="square" rtlCol="0">
            <a:spAutoFit/>
          </a:bodyPr>
          <a:lstStyle/>
          <a:p>
            <a:r>
              <a:rPr lang="en-US" altLang="ko-KR" sz="1400" b="1" dirty="0" smtClean="0"/>
              <a:t>C</a:t>
            </a:r>
            <a:endParaRPr lang="ko-KR" altLang="en-US" sz="1400" dirty="0"/>
          </a:p>
        </p:txBody>
      </p:sp>
    </p:spTree>
    <p:extLst>
      <p:ext uri="{BB962C8B-B14F-4D97-AF65-F5344CB8AC3E}">
        <p14:creationId xmlns:p14="http://schemas.microsoft.com/office/powerpoint/2010/main" val="1972857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5036" y="1725762"/>
            <a:ext cx="1678546" cy="1435959"/>
          </a:xfrm>
          <a:prstGeom prst="rect">
            <a:avLst/>
          </a:prstGeom>
          <a:noFill/>
          <a:ln>
            <a:noFill/>
          </a:ln>
        </p:spPr>
      </p:pic>
      <p:pic>
        <p:nvPicPr>
          <p:cNvPr id="18" name="Picture 17"/>
          <p:cNvPicPr/>
          <p:nvPr/>
        </p:nvPicPr>
        <p:blipFill>
          <a:blip r:embed="rId4" cstate="print">
            <a:extLst>
              <a:ext uri="{28A0092B-C50C-407E-A947-70E740481C1C}">
                <a14:useLocalDpi xmlns:a14="http://schemas.microsoft.com/office/drawing/2010/main" val="0"/>
              </a:ext>
            </a:extLst>
          </a:blip>
          <a:stretch>
            <a:fillRect/>
          </a:stretch>
        </p:blipFill>
        <p:spPr>
          <a:xfrm>
            <a:off x="655425" y="1701331"/>
            <a:ext cx="4459493" cy="2509015"/>
          </a:xfrm>
          <a:prstGeom prst="rect">
            <a:avLst/>
          </a:prstGeom>
        </p:spPr>
      </p:pic>
      <p:pic>
        <p:nvPicPr>
          <p:cNvPr id="19" name="Picture 1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8373" y="1701329"/>
            <a:ext cx="1741150" cy="2464998"/>
          </a:xfrm>
          <a:prstGeom prst="rect">
            <a:avLst/>
          </a:prstGeom>
          <a:noFill/>
          <a:ln>
            <a:noFill/>
          </a:ln>
        </p:spPr>
      </p:pic>
      <p:pic>
        <p:nvPicPr>
          <p:cNvPr id="20" name="Picture 19"/>
          <p:cNvPicPr/>
          <p:nvPr/>
        </p:nvPicPr>
        <p:blipFill rotWithShape="1">
          <a:blip r:embed="rId6" cstate="print">
            <a:extLst>
              <a:ext uri="{28A0092B-C50C-407E-A947-70E740481C1C}">
                <a14:useLocalDpi xmlns:a14="http://schemas.microsoft.com/office/drawing/2010/main" val="0"/>
              </a:ext>
            </a:extLst>
          </a:blip>
          <a:srcRect l="22507" t="4290" b="4264"/>
          <a:stretch/>
        </p:blipFill>
        <p:spPr>
          <a:xfrm>
            <a:off x="5159708" y="3237368"/>
            <a:ext cx="1663874" cy="953720"/>
          </a:xfrm>
          <a:prstGeom prst="rect">
            <a:avLst/>
          </a:prstGeom>
          <a:ln>
            <a:solidFill>
              <a:schemeClr val="tx1"/>
            </a:solidFill>
          </a:ln>
        </p:spPr>
      </p:pic>
      <p:sp>
        <p:nvSpPr>
          <p:cNvPr id="2" name="Title 1"/>
          <p:cNvSpPr>
            <a:spLocks noGrp="1"/>
          </p:cNvSpPr>
          <p:nvPr>
            <p:ph type="title"/>
          </p:nvPr>
        </p:nvSpPr>
        <p:spPr/>
        <p:txBody>
          <a:bodyPr/>
          <a:lstStyle/>
          <a:p>
            <a:r>
              <a:rPr lang="en-US" altLang="ko-KR" dirty="0" smtClean="0"/>
              <a:t>Progress &gt; OCT w/ GRIN</a:t>
            </a:r>
            <a:endParaRPr lang="ko-KR" altLang="en-US" dirty="0"/>
          </a:p>
        </p:txBody>
      </p:sp>
      <p:sp>
        <p:nvSpPr>
          <p:cNvPr id="5" name="TextBox 4"/>
          <p:cNvSpPr txBox="1"/>
          <p:nvPr/>
        </p:nvSpPr>
        <p:spPr>
          <a:xfrm>
            <a:off x="1215189" y="4603653"/>
            <a:ext cx="6918158" cy="1384995"/>
          </a:xfrm>
          <a:prstGeom prst="rect">
            <a:avLst/>
          </a:prstGeom>
          <a:noFill/>
        </p:spPr>
        <p:txBody>
          <a:bodyPr wrap="square" rtlCol="0">
            <a:spAutoFit/>
          </a:bodyPr>
          <a:lstStyle/>
          <a:p>
            <a:r>
              <a:rPr lang="en-US" altLang="ko-KR" sz="1400" b="1" dirty="0" smtClean="0"/>
              <a:t>Figure 5:  </a:t>
            </a:r>
            <a:r>
              <a:rPr lang="en-US" altLang="ko-KR" sz="1400" dirty="0" smtClean="0"/>
              <a:t>The alignment of GRIN lens. (A) The OCT beam was confirmed to pass through the GRIN lens by using an IR card. (B) The center alignment of GRIN lens was determined by enface imaging. (C) A diagram of the direction of GRIN lens displacement to reduce back reflection. (D)  A cross sectional image of the GRIN lens that shows the boundaries and the reflection from the back surface of the GRIN lens, which assisted in determining focal point and x-y alignment.</a:t>
            </a:r>
            <a:endParaRPr lang="ko-KR" altLang="en-US" sz="1400" dirty="0"/>
          </a:p>
        </p:txBody>
      </p:sp>
      <p:sp>
        <p:nvSpPr>
          <p:cNvPr id="10" name="TextBox 9"/>
          <p:cNvSpPr txBox="1"/>
          <p:nvPr/>
        </p:nvSpPr>
        <p:spPr>
          <a:xfrm>
            <a:off x="655425" y="1700474"/>
            <a:ext cx="316832" cy="307777"/>
          </a:xfrm>
          <a:prstGeom prst="rect">
            <a:avLst/>
          </a:prstGeom>
          <a:solidFill>
            <a:schemeClr val="bg1"/>
          </a:solidFill>
        </p:spPr>
        <p:txBody>
          <a:bodyPr wrap="square" rtlCol="0">
            <a:spAutoFit/>
          </a:bodyPr>
          <a:lstStyle/>
          <a:p>
            <a:r>
              <a:rPr lang="en-US" altLang="ko-KR" sz="1400" b="1" dirty="0" smtClean="0"/>
              <a:t>A</a:t>
            </a:r>
            <a:endParaRPr lang="ko-KR" altLang="en-US" sz="1400" dirty="0"/>
          </a:p>
        </p:txBody>
      </p:sp>
      <p:sp>
        <p:nvSpPr>
          <p:cNvPr id="11" name="TextBox 10"/>
          <p:cNvSpPr txBox="1"/>
          <p:nvPr/>
        </p:nvSpPr>
        <p:spPr>
          <a:xfrm>
            <a:off x="5159708" y="1725762"/>
            <a:ext cx="316832" cy="307777"/>
          </a:xfrm>
          <a:prstGeom prst="rect">
            <a:avLst/>
          </a:prstGeom>
          <a:solidFill>
            <a:schemeClr val="bg1"/>
          </a:solidFill>
        </p:spPr>
        <p:txBody>
          <a:bodyPr wrap="square" rtlCol="0">
            <a:spAutoFit/>
          </a:bodyPr>
          <a:lstStyle/>
          <a:p>
            <a:r>
              <a:rPr lang="en-US" altLang="ko-KR" sz="1400" b="1" dirty="0" smtClean="0"/>
              <a:t>B</a:t>
            </a:r>
            <a:endParaRPr lang="ko-KR" altLang="en-US" sz="1400" dirty="0"/>
          </a:p>
        </p:txBody>
      </p:sp>
      <p:sp>
        <p:nvSpPr>
          <p:cNvPr id="12" name="TextBox 11"/>
          <p:cNvSpPr txBox="1"/>
          <p:nvPr/>
        </p:nvSpPr>
        <p:spPr>
          <a:xfrm>
            <a:off x="5141906" y="3083479"/>
            <a:ext cx="316832" cy="307777"/>
          </a:xfrm>
          <a:prstGeom prst="rect">
            <a:avLst/>
          </a:prstGeom>
          <a:solidFill>
            <a:schemeClr val="bg1"/>
          </a:solidFill>
        </p:spPr>
        <p:txBody>
          <a:bodyPr wrap="square" rtlCol="0">
            <a:spAutoFit/>
          </a:bodyPr>
          <a:lstStyle/>
          <a:p>
            <a:r>
              <a:rPr lang="en-US" altLang="ko-KR" sz="1400" b="1" dirty="0" smtClean="0"/>
              <a:t>C</a:t>
            </a:r>
            <a:endParaRPr lang="ko-KR" altLang="en-US" sz="1400" dirty="0"/>
          </a:p>
        </p:txBody>
      </p:sp>
      <p:sp>
        <p:nvSpPr>
          <p:cNvPr id="21" name="TextBox 20"/>
          <p:cNvSpPr txBox="1"/>
          <p:nvPr/>
        </p:nvSpPr>
        <p:spPr>
          <a:xfrm>
            <a:off x="6869416" y="1700473"/>
            <a:ext cx="316832" cy="307777"/>
          </a:xfrm>
          <a:prstGeom prst="rect">
            <a:avLst/>
          </a:prstGeom>
          <a:solidFill>
            <a:schemeClr val="bg1"/>
          </a:solidFill>
        </p:spPr>
        <p:txBody>
          <a:bodyPr wrap="square" rtlCol="0">
            <a:spAutoFit/>
          </a:bodyPr>
          <a:lstStyle/>
          <a:p>
            <a:r>
              <a:rPr lang="en-US" altLang="ko-KR" sz="1400" b="1" dirty="0" smtClean="0"/>
              <a:t>D</a:t>
            </a:r>
            <a:endParaRPr lang="ko-KR" altLang="en-US" sz="1400" dirty="0"/>
          </a:p>
        </p:txBody>
      </p:sp>
    </p:spTree>
    <p:extLst>
      <p:ext uri="{BB962C8B-B14F-4D97-AF65-F5344CB8AC3E}">
        <p14:creationId xmlns:p14="http://schemas.microsoft.com/office/powerpoint/2010/main" val="1638443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OCT w/ GRIN</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The GRIN lens was then mounted onto a fiber optics holder, as can be seen in Figure 5. With the shorter delay line still in place, the region of coherence interference occurs at the back surface of the GRIN lens. With assistance of OCT enface imaging (Figure 5b) and real-time cross sectional intensity OCT imaging (Figure 5d), the approximate alignment of GRIN lens could be achieved, even though it originally took some time, and using an infrared card, the OCT beam can be seen to pass through the GRIN lens (Figure 5a).</a:t>
            </a:r>
          </a:p>
          <a:p>
            <a:r>
              <a:rPr lang="en-US" altLang="ko-KR" sz="2000" dirty="0" smtClean="0"/>
              <a:t>Therefore, </a:t>
            </a:r>
            <a:r>
              <a:rPr lang="en-US" altLang="ko-KR" sz="2000" b="1" dirty="0" smtClean="0"/>
              <a:t>to reduce the amount of back reflection, the GRIN lens was displaced forward 0.625 mm such that the back aperture was 0.25 mm in diameter</a:t>
            </a:r>
            <a:r>
              <a:rPr lang="en-US" altLang="ko-KR" sz="2000" dirty="0" smtClean="0"/>
              <a:t> (this also later serves as an issue). With the GRIN lens aligned, displaced, and producing less back reflection, the delay line was switched to the longer one so that the region of coherence interference occurred at the front of the GRIN lens.</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23513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Abstract</a:t>
            </a:r>
            <a:endParaRPr lang="ko-KR" altLang="en-US" dirty="0"/>
          </a:p>
        </p:txBody>
      </p:sp>
      <p:sp>
        <p:nvSpPr>
          <p:cNvPr id="3" name="Content Placeholder 2"/>
          <p:cNvSpPr>
            <a:spLocks noGrp="1"/>
          </p:cNvSpPr>
          <p:nvPr>
            <p:ph idx="1"/>
          </p:nvPr>
        </p:nvSpPr>
        <p:spPr/>
        <p:txBody>
          <a:bodyPr>
            <a:normAutofit/>
          </a:bodyPr>
          <a:lstStyle/>
          <a:p>
            <a:r>
              <a:rPr lang="en-US" altLang="ko-KR" sz="2000" dirty="0">
                <a:cs typeface="Arial" panose="020B0604020202020204" pitchFamily="34" charset="0"/>
              </a:rPr>
              <a:t>Optical coherence tomography (OCT) endoscopic probes have been developed to monitor the posterior pole during </a:t>
            </a:r>
            <a:r>
              <a:rPr lang="en-US" altLang="ko-KR" sz="2000" dirty="0" err="1">
                <a:cs typeface="Arial" panose="020B0604020202020204" pitchFamily="34" charset="0"/>
              </a:rPr>
              <a:t>vitrectomy</a:t>
            </a:r>
            <a:r>
              <a:rPr lang="en-US" altLang="ko-KR" sz="2000" dirty="0">
                <a:cs typeface="Arial" panose="020B0604020202020204" pitchFamily="34" charset="0"/>
              </a:rPr>
              <a:t>. We have designed a 25-gauge (0.5mm diameter) backward-scanning GRIN lens-based OCT probe integrated with an illumination system. The probe was used to image microspheres and ex vivo tissue samples of the pig eye. This opens possibilities for the development of a simpler endoscopic system for improved </a:t>
            </a:r>
            <a:r>
              <a:rPr lang="en-US" altLang="ko-KR" sz="2000" dirty="0" err="1">
                <a:cs typeface="Arial" panose="020B0604020202020204" pitchFamily="34" charset="0"/>
              </a:rPr>
              <a:t>sutureless</a:t>
            </a:r>
            <a:r>
              <a:rPr lang="en-US" altLang="ko-KR" sz="2000" dirty="0">
                <a:cs typeface="Arial" panose="020B0604020202020204" pitchFamily="34" charset="0"/>
              </a:rPr>
              <a:t> </a:t>
            </a:r>
            <a:r>
              <a:rPr lang="en-US" altLang="ko-KR" sz="2000" dirty="0" err="1">
                <a:cs typeface="Arial" panose="020B0604020202020204" pitchFamily="34" charset="0"/>
              </a:rPr>
              <a:t>vitrectomy</a:t>
            </a:r>
            <a:r>
              <a:rPr lang="en-US" altLang="ko-KR" sz="2000" dirty="0" smtClean="0">
                <a:cs typeface="Arial" panose="020B0604020202020204" pitchFamily="34" charset="0"/>
              </a:rPr>
              <a:t>. (64 words)</a:t>
            </a:r>
          </a:p>
          <a:p>
            <a:endParaRPr lang="en-US" altLang="ko-KR" sz="2000" dirty="0">
              <a:cs typeface="Arial" panose="020B0604020202020204" pitchFamily="34" charset="0"/>
            </a:endParaRPr>
          </a:p>
          <a:p>
            <a:pPr marL="0" indent="0">
              <a:buNone/>
            </a:pPr>
            <a:endParaRPr lang="en-US" altLang="ko-KR" sz="2000" dirty="0" smtClean="0">
              <a:cs typeface="Arial" panose="020B0604020202020204" pitchFamily="34" charset="0"/>
            </a:endParaRPr>
          </a:p>
          <a:p>
            <a:endParaRPr lang="en-US" altLang="ko-KR" sz="2000" dirty="0" smtClean="0">
              <a:cs typeface="Arial" panose="020B0604020202020204" pitchFamily="34" charset="0"/>
            </a:endParaRPr>
          </a:p>
        </p:txBody>
      </p:sp>
    </p:spTree>
    <p:extLst>
      <p:ext uri="{BB962C8B-B14F-4D97-AF65-F5344CB8AC3E}">
        <p14:creationId xmlns:p14="http://schemas.microsoft.com/office/powerpoint/2010/main" val="393729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tissue imaging</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In addition, the visible laser was set up as demonstrated in Figure 6. </a:t>
            </a:r>
          </a:p>
          <a:p>
            <a:r>
              <a:rPr lang="en-US" altLang="ko-KR" sz="2000" dirty="0" smtClean="0"/>
              <a:t>Following, 6 um microsphere were imaged in order to measure the resolution and FOV of the system.</a:t>
            </a:r>
          </a:p>
          <a:p>
            <a:r>
              <a:rPr lang="en-US" altLang="ko-KR" sz="2000" dirty="0" smtClean="0"/>
              <a:t>Measuring the full width half maximum of </a:t>
            </a:r>
            <a:r>
              <a:rPr lang="en-US" altLang="ko-KR" sz="2000" b="1" dirty="0" smtClean="0"/>
              <a:t>the point spread distribution of microspheres yielded 7 um lateral resolution</a:t>
            </a:r>
            <a:r>
              <a:rPr lang="en-US" altLang="ko-KR" sz="2000" dirty="0" smtClean="0"/>
              <a:t>. </a:t>
            </a:r>
          </a:p>
          <a:p>
            <a:r>
              <a:rPr lang="en-US" altLang="ko-KR" sz="2000" dirty="0" smtClean="0"/>
              <a:t>However, the </a:t>
            </a:r>
            <a:r>
              <a:rPr lang="en-US" altLang="ko-KR" sz="2000" b="1" dirty="0" smtClean="0"/>
              <a:t>image sampling of 500 pixels across corresponded to a FOV of 754 um</a:t>
            </a:r>
            <a:r>
              <a:rPr lang="en-US" altLang="ko-KR" sz="2000" dirty="0" smtClean="0"/>
              <a:t>, significantly below expectation. </a:t>
            </a:r>
          </a:p>
          <a:p>
            <a:r>
              <a:rPr lang="en-US" altLang="ko-KR" sz="2000" dirty="0" smtClean="0"/>
              <a:t>Ex vivo mouse ear was imaged to test the system’s ability to resolved tissue layers, which also performed below expectation (Figure 6c).</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3196905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tissue imaging</a:t>
            </a:r>
            <a:endParaRPr lang="ko-KR" altLang="en-US" dirty="0"/>
          </a:p>
        </p:txBody>
      </p:sp>
      <p:sp>
        <p:nvSpPr>
          <p:cNvPr id="5" name="TextBox 4"/>
          <p:cNvSpPr txBox="1"/>
          <p:nvPr/>
        </p:nvSpPr>
        <p:spPr>
          <a:xfrm>
            <a:off x="1112921" y="4909863"/>
            <a:ext cx="6918158" cy="1169551"/>
          </a:xfrm>
          <a:prstGeom prst="rect">
            <a:avLst/>
          </a:prstGeom>
          <a:noFill/>
        </p:spPr>
        <p:txBody>
          <a:bodyPr wrap="square" rtlCol="0">
            <a:spAutoFit/>
          </a:bodyPr>
          <a:lstStyle/>
          <a:p>
            <a:r>
              <a:rPr lang="en-US" altLang="ko-KR" sz="1400" b="1" dirty="0" smtClean="0"/>
              <a:t>Figure 6: </a:t>
            </a:r>
            <a:r>
              <a:rPr lang="en-US" altLang="ko-KR" sz="1400" dirty="0" smtClean="0"/>
              <a:t>(A) The OCT sample arm as depicted in Figure 2 and Figure 3, with the inclusion of the GRIN lens, dichroic mirror, and visible laser. The red line indicates the path of the OCT beam. The green line indicates the path of the visible laser, representing the illumination source. At the nose of the sample arm is a mounted mirror used to measure system efficiency. (B) 6 um microsphere embedded in agarose. (C) OCT intensity image of ex vivo mouse ear.</a:t>
            </a:r>
            <a:endParaRPr lang="ko-KR" altLang="en-US" sz="1400" dirty="0"/>
          </a:p>
        </p:txBody>
      </p:sp>
      <p:pic>
        <p:nvPicPr>
          <p:cNvPr id="13" name="Picture 12"/>
          <p:cNvPicPr/>
          <p:nvPr/>
        </p:nvPicPr>
        <p:blipFill>
          <a:blip r:embed="rId3"/>
          <a:stretch>
            <a:fillRect/>
          </a:stretch>
        </p:blipFill>
        <p:spPr>
          <a:xfrm>
            <a:off x="678647" y="1817520"/>
            <a:ext cx="5072447" cy="2998848"/>
          </a:xfrm>
          <a:prstGeom prst="rect">
            <a:avLst/>
          </a:prstGeom>
        </p:spPr>
      </p:pic>
      <p:pic>
        <p:nvPicPr>
          <p:cNvPr id="14" name="Picture 13"/>
          <p:cNvPicPr/>
          <p:nvPr/>
        </p:nvPicPr>
        <p:blipFill rotWithShape="1">
          <a:blip r:embed="rId4">
            <a:extLst>
              <a:ext uri="{28A0092B-C50C-407E-A947-70E740481C1C}">
                <a14:useLocalDpi xmlns:a14="http://schemas.microsoft.com/office/drawing/2010/main" val="0"/>
              </a:ext>
            </a:extLst>
          </a:blip>
          <a:srcRect l="16484" t="9408" r="27177" b="69426"/>
          <a:stretch/>
        </p:blipFill>
        <p:spPr>
          <a:xfrm>
            <a:off x="5859377" y="1863586"/>
            <a:ext cx="1886501" cy="1416781"/>
          </a:xfrm>
          <a:prstGeom prst="rect">
            <a:avLst/>
          </a:prstGeom>
        </p:spPr>
      </p:pic>
      <p:pic>
        <p:nvPicPr>
          <p:cNvPr id="15" name="Picture 14"/>
          <p:cNvPicPr/>
          <p:nvPr/>
        </p:nvPicPr>
        <p:blipFill rotWithShape="1">
          <a:blip r:embed="rId5">
            <a:extLst>
              <a:ext uri="{28A0092B-C50C-407E-A947-70E740481C1C}">
                <a14:useLocalDpi xmlns:a14="http://schemas.microsoft.com/office/drawing/2010/main" val="0"/>
              </a:ext>
            </a:extLst>
          </a:blip>
          <a:srcRect l="5801" t="6500" r="71109" b="66426"/>
          <a:stretch/>
        </p:blipFill>
        <p:spPr>
          <a:xfrm>
            <a:off x="5859377" y="3373862"/>
            <a:ext cx="1886501" cy="1442506"/>
          </a:xfrm>
          <a:prstGeom prst="rect">
            <a:avLst/>
          </a:prstGeom>
        </p:spPr>
      </p:pic>
      <p:sp>
        <p:nvSpPr>
          <p:cNvPr id="16" name="TextBox 15"/>
          <p:cNvSpPr txBox="1"/>
          <p:nvPr/>
        </p:nvSpPr>
        <p:spPr>
          <a:xfrm>
            <a:off x="682150" y="1829074"/>
            <a:ext cx="316832" cy="307777"/>
          </a:xfrm>
          <a:prstGeom prst="rect">
            <a:avLst/>
          </a:prstGeom>
          <a:solidFill>
            <a:schemeClr val="bg1"/>
          </a:solidFill>
        </p:spPr>
        <p:txBody>
          <a:bodyPr wrap="square" rtlCol="0">
            <a:spAutoFit/>
          </a:bodyPr>
          <a:lstStyle/>
          <a:p>
            <a:r>
              <a:rPr lang="en-US" altLang="ko-KR" sz="1400" b="1" dirty="0" smtClean="0"/>
              <a:t>A</a:t>
            </a:r>
            <a:endParaRPr lang="ko-KR" altLang="en-US" sz="1400" dirty="0"/>
          </a:p>
        </p:txBody>
      </p:sp>
      <p:sp>
        <p:nvSpPr>
          <p:cNvPr id="22" name="TextBox 21"/>
          <p:cNvSpPr txBox="1"/>
          <p:nvPr/>
        </p:nvSpPr>
        <p:spPr>
          <a:xfrm>
            <a:off x="5859377" y="1863586"/>
            <a:ext cx="316832" cy="307777"/>
          </a:xfrm>
          <a:prstGeom prst="rect">
            <a:avLst/>
          </a:prstGeom>
          <a:solidFill>
            <a:schemeClr val="bg1"/>
          </a:solidFill>
        </p:spPr>
        <p:txBody>
          <a:bodyPr wrap="square" rtlCol="0">
            <a:spAutoFit/>
          </a:bodyPr>
          <a:lstStyle/>
          <a:p>
            <a:r>
              <a:rPr lang="en-US" altLang="ko-KR" sz="1400" b="1" dirty="0" smtClean="0"/>
              <a:t>B</a:t>
            </a:r>
            <a:endParaRPr lang="ko-KR" altLang="en-US" sz="1400" dirty="0"/>
          </a:p>
        </p:txBody>
      </p:sp>
      <p:sp>
        <p:nvSpPr>
          <p:cNvPr id="23" name="TextBox 22"/>
          <p:cNvSpPr txBox="1"/>
          <p:nvPr/>
        </p:nvSpPr>
        <p:spPr>
          <a:xfrm>
            <a:off x="5859377" y="3335128"/>
            <a:ext cx="316832" cy="307777"/>
          </a:xfrm>
          <a:prstGeom prst="rect">
            <a:avLst/>
          </a:prstGeom>
          <a:solidFill>
            <a:schemeClr val="bg1"/>
          </a:solidFill>
        </p:spPr>
        <p:txBody>
          <a:bodyPr wrap="square" rtlCol="0">
            <a:spAutoFit/>
          </a:bodyPr>
          <a:lstStyle/>
          <a:p>
            <a:r>
              <a:rPr lang="en-US" altLang="ko-KR" sz="1400" b="1" dirty="0" smtClean="0"/>
              <a:t>C</a:t>
            </a:r>
            <a:endParaRPr lang="ko-KR" altLang="en-US" sz="1400" dirty="0"/>
          </a:p>
        </p:txBody>
      </p:sp>
    </p:spTree>
    <p:extLst>
      <p:ext uri="{BB962C8B-B14F-4D97-AF65-F5344CB8AC3E}">
        <p14:creationId xmlns:p14="http://schemas.microsoft.com/office/powerpoint/2010/main" val="1973776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tissue imaging</a:t>
            </a:r>
            <a:endParaRPr lang="ko-KR" altLang="en-US" dirty="0"/>
          </a:p>
        </p:txBody>
      </p:sp>
      <p:sp>
        <p:nvSpPr>
          <p:cNvPr id="5" name="TextBox 4"/>
          <p:cNvSpPr txBox="1"/>
          <p:nvPr/>
        </p:nvSpPr>
        <p:spPr>
          <a:xfrm>
            <a:off x="1112921" y="4909863"/>
            <a:ext cx="6918158" cy="954107"/>
          </a:xfrm>
          <a:prstGeom prst="rect">
            <a:avLst/>
          </a:prstGeom>
          <a:noFill/>
        </p:spPr>
        <p:txBody>
          <a:bodyPr wrap="square" rtlCol="0">
            <a:spAutoFit/>
          </a:bodyPr>
          <a:lstStyle/>
          <a:p>
            <a:r>
              <a:rPr lang="en-US" altLang="ko-KR" sz="1400" b="1" dirty="0" smtClean="0"/>
              <a:t>Figure 7: </a:t>
            </a:r>
            <a:r>
              <a:rPr lang="en-US" altLang="ko-KR" sz="1400" dirty="0" smtClean="0"/>
              <a:t>(A) Imaging setup of porcine retina with illumination system. (B) imaging locations of the retina: intact retina (red box), retinal detachment (green box). (C, E) Image of intact retina and (D, F) image of retinal detachment, using 25 Gauge GRIN OCT and conventional OCT, respectively. Scale bar: 200 um)</a:t>
            </a:r>
            <a:endParaRPr lang="ko-KR" altLang="en-US" sz="1400" dirty="0"/>
          </a:p>
        </p:txBody>
      </p:sp>
      <p:pic>
        <p:nvPicPr>
          <p:cNvPr id="10" name="Picture 9"/>
          <p:cNvPicPr/>
          <p:nvPr/>
        </p:nvPicPr>
        <p:blipFill>
          <a:blip r:embed="rId3"/>
          <a:stretch>
            <a:fillRect/>
          </a:stretch>
        </p:blipFill>
        <p:spPr>
          <a:xfrm>
            <a:off x="324350" y="1771061"/>
            <a:ext cx="8773273" cy="2716718"/>
          </a:xfrm>
          <a:prstGeom prst="rect">
            <a:avLst/>
          </a:prstGeom>
        </p:spPr>
      </p:pic>
    </p:spTree>
    <p:extLst>
      <p:ext uri="{BB962C8B-B14F-4D97-AF65-F5344CB8AC3E}">
        <p14:creationId xmlns:p14="http://schemas.microsoft.com/office/powerpoint/2010/main" val="3039969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&gt; tissue imaging</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Using a power meter, </a:t>
            </a:r>
            <a:r>
              <a:rPr lang="en-US" altLang="ko-KR" sz="2000" b="1" dirty="0" smtClean="0"/>
              <a:t>the signal to noise ratio was measured to be 64 dB</a:t>
            </a:r>
            <a:r>
              <a:rPr lang="en-US" altLang="ko-KR" sz="2000" dirty="0" smtClean="0"/>
              <a:t>, which is approximately 20 dB less than the minimum acceptable sensitivity for OCT.</a:t>
            </a:r>
          </a:p>
          <a:p>
            <a:r>
              <a:rPr lang="en-US" altLang="ko-KR" sz="2000" dirty="0" smtClean="0"/>
              <a:t>With this in mind, we imaged sites of normal retina and retinal detachment of the excised posterior pole of a porcine eye using our system and conventional OCT. Layers were barely discernable using our system, however there appeared to be some consistency between images taken from both systems.</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2978494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Discussion</a:t>
            </a:r>
            <a:endParaRPr lang="ko-KR" altLang="en-US" dirty="0"/>
          </a:p>
        </p:txBody>
      </p:sp>
      <p:sp>
        <p:nvSpPr>
          <p:cNvPr id="3" name="Content Placeholder 2"/>
          <p:cNvSpPr>
            <a:spLocks noGrp="1"/>
          </p:cNvSpPr>
          <p:nvPr>
            <p:ph idx="1"/>
          </p:nvPr>
        </p:nvSpPr>
        <p:spPr/>
        <p:txBody>
          <a:bodyPr>
            <a:noAutofit/>
          </a:bodyPr>
          <a:lstStyle/>
          <a:p>
            <a:r>
              <a:rPr lang="en-US" altLang="ko-KR" sz="2000" b="1" dirty="0" smtClean="0"/>
              <a:t>In conclusion, the current setup in not optimal for quality imaging.</a:t>
            </a:r>
          </a:p>
          <a:p>
            <a:r>
              <a:rPr lang="en-US" altLang="ko-KR" sz="2000" b="1" dirty="0" smtClean="0"/>
              <a:t>Optimization of this system requires revisiting of GRIN lens optics. </a:t>
            </a:r>
          </a:p>
          <a:p>
            <a:r>
              <a:rPr lang="en-US" altLang="ko-KR" sz="2000" dirty="0" smtClean="0"/>
              <a:t>The GRIN lens (which currently has an NA of 0.5) must have an NA that equals the NA of the OCT objective lens (0.083). In addition, the conventional method of reducing back reflection is not to displace along the optical axis, but to divert the back reflection away from the pupil by shaving a slanted surface.</a:t>
            </a:r>
          </a:p>
          <a:p>
            <a:r>
              <a:rPr lang="en-US" altLang="ko-KR" sz="2000" b="1" dirty="0" smtClean="0"/>
              <a:t>Optimal FOV is achieved when the back surface of the GRIN lens receives the focal point.</a:t>
            </a:r>
            <a:r>
              <a:rPr lang="en-US" altLang="ko-KR" sz="2000" dirty="0" smtClean="0"/>
              <a:t> However, by displacing such that the back aperture is 0.25 mm, this diameter gets relayed to the GRIN lens via relay lens, and reduces the focal length since pitch 1.0 relay lens is laterally symmetrical, as depicted in Figure 8.</a:t>
            </a:r>
          </a:p>
          <a:p>
            <a:r>
              <a:rPr lang="en-US" altLang="ko-KR" sz="2000" dirty="0" smtClean="0"/>
              <a:t>Therefore, </a:t>
            </a:r>
            <a:r>
              <a:rPr lang="en-US" altLang="ko-KR" sz="2000" b="1" dirty="0" smtClean="0"/>
              <a:t>the back end of the relay lens must be reduced by 0.08 pitch to ensure focus at the back surface of the GRIN lens.</a:t>
            </a:r>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 </a:t>
            </a:r>
          </a:p>
        </p:txBody>
      </p:sp>
    </p:spTree>
    <p:extLst>
      <p:ext uri="{BB962C8B-B14F-4D97-AF65-F5344CB8AC3E}">
        <p14:creationId xmlns:p14="http://schemas.microsoft.com/office/powerpoint/2010/main" val="168233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Discussion</a:t>
            </a:r>
            <a:endParaRPr lang="ko-KR" altLang="en-US" dirty="0"/>
          </a:p>
        </p:txBody>
      </p:sp>
      <p:sp>
        <p:nvSpPr>
          <p:cNvPr id="5" name="TextBox 4"/>
          <p:cNvSpPr txBox="1"/>
          <p:nvPr/>
        </p:nvSpPr>
        <p:spPr>
          <a:xfrm>
            <a:off x="1112921" y="4909863"/>
            <a:ext cx="6918158" cy="307777"/>
          </a:xfrm>
          <a:prstGeom prst="rect">
            <a:avLst/>
          </a:prstGeom>
          <a:noFill/>
        </p:spPr>
        <p:txBody>
          <a:bodyPr wrap="square" rtlCol="0">
            <a:spAutoFit/>
          </a:bodyPr>
          <a:lstStyle/>
          <a:p>
            <a:r>
              <a:rPr lang="en-US" altLang="ko-KR" sz="1400" b="1" dirty="0" smtClean="0"/>
              <a:t>Figure 8: </a:t>
            </a:r>
            <a:r>
              <a:rPr lang="en-US" altLang="ko-KR" sz="1400" dirty="0" smtClean="0"/>
              <a:t>Observations regarding the displacement of GRIN lens along the optical axis.</a:t>
            </a:r>
            <a:endParaRPr lang="ko-KR" altLang="en-US" sz="1400"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009762" y="1715754"/>
            <a:ext cx="5124476" cy="2747962"/>
          </a:xfrm>
          <a:prstGeom prst="rect">
            <a:avLst/>
          </a:prstGeom>
          <a:noFill/>
          <a:ln>
            <a:noFill/>
          </a:ln>
          <a:extLst/>
        </p:spPr>
      </p:pic>
    </p:spTree>
    <p:extLst>
      <p:ext uri="{BB962C8B-B14F-4D97-AF65-F5344CB8AC3E}">
        <p14:creationId xmlns:p14="http://schemas.microsoft.com/office/powerpoint/2010/main" val="1457291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Future Speculation</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Finally, in order to produce an optimal illumination system, </a:t>
            </a:r>
            <a:r>
              <a:rPr lang="en-US" altLang="ko-KR" sz="2000" b="1" dirty="0" smtClean="0"/>
              <a:t>a Koehler illumination system must be integrated </a:t>
            </a:r>
            <a:r>
              <a:rPr lang="en-US" altLang="ko-KR" sz="2000" dirty="0" smtClean="0"/>
              <a:t>which has not yet been done in this current system.</a:t>
            </a:r>
          </a:p>
          <a:p>
            <a:r>
              <a:rPr lang="en-US" altLang="ko-KR" sz="2000" dirty="0" smtClean="0"/>
              <a:t>While we have no been successful in completing a handheld OCT probe, as according to our original proposal, we suggest a concept for miniaturizing our current system after it has been optimized. The needle diameter would be 0.5 mm, encased in protection for integrity. In addition, the GRIN lens holder should be approximately 10 cm, and would weight no more than a computer mouse. The rate limiting step of this production would be the customization of the objective lens and MEMs scanner. The design of the handheld probe is patentable, however the optics technique itself is not.</a:t>
            </a:r>
          </a:p>
        </p:txBody>
      </p:sp>
    </p:spTree>
    <p:extLst>
      <p:ext uri="{BB962C8B-B14F-4D97-AF65-F5344CB8AC3E}">
        <p14:creationId xmlns:p14="http://schemas.microsoft.com/office/powerpoint/2010/main" val="3407845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Conclusion</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We have investigated the feasibility of backward scanning OCT through 0.5 mm diameter GRIN lens and thus developed a 25-gauge backward scanning OCT probe capable of producing cross section images of ex vivo pig retina. Further investigation of the optical system is required to produce optimal images. In addition, investigation of component customizability is required to complete the assembly of a handheld probe that satisfied clinical specifications.</a:t>
            </a:r>
            <a:endParaRPr lang="en-US" altLang="ko-KR" sz="2000" dirty="0" smtClean="0"/>
          </a:p>
        </p:txBody>
      </p:sp>
    </p:spTree>
    <p:extLst>
      <p:ext uri="{BB962C8B-B14F-4D97-AF65-F5344CB8AC3E}">
        <p14:creationId xmlns:p14="http://schemas.microsoft.com/office/powerpoint/2010/main" val="1766881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Future Speculation</a:t>
            </a:r>
            <a:endParaRPr lang="ko-KR" altLang="en-US" dirty="0"/>
          </a:p>
        </p:txBody>
      </p:sp>
      <p:sp>
        <p:nvSpPr>
          <p:cNvPr id="5" name="TextBox 4"/>
          <p:cNvSpPr txBox="1"/>
          <p:nvPr/>
        </p:nvSpPr>
        <p:spPr>
          <a:xfrm>
            <a:off x="1558090" y="4909863"/>
            <a:ext cx="6918158" cy="307777"/>
          </a:xfrm>
          <a:prstGeom prst="rect">
            <a:avLst/>
          </a:prstGeom>
          <a:noFill/>
        </p:spPr>
        <p:txBody>
          <a:bodyPr wrap="square" rtlCol="0">
            <a:spAutoFit/>
          </a:bodyPr>
          <a:lstStyle/>
          <a:p>
            <a:r>
              <a:rPr lang="en-US" altLang="ko-KR" sz="1400" b="1" dirty="0" smtClean="0"/>
              <a:t>Figure 8: </a:t>
            </a:r>
            <a:r>
              <a:rPr lang="en-US" altLang="ko-KR" sz="1400" dirty="0" smtClean="0"/>
              <a:t>Concept design of handheld probe with removable GRIN lens holder.</a:t>
            </a:r>
            <a:endParaRPr lang="ko-KR" altLang="en-US" sz="1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292099" y="2294446"/>
            <a:ext cx="4559801" cy="1956285"/>
          </a:xfrm>
          <a:prstGeom prst="rect">
            <a:avLst/>
          </a:prstGeom>
          <a:noFill/>
          <a:ln>
            <a:noFill/>
          </a:ln>
          <a:extLst/>
        </p:spPr>
      </p:pic>
    </p:spTree>
    <p:extLst>
      <p:ext uri="{BB962C8B-B14F-4D97-AF65-F5344CB8AC3E}">
        <p14:creationId xmlns:p14="http://schemas.microsoft.com/office/powerpoint/2010/main" val="35815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References</a:t>
            </a:r>
            <a:endParaRPr lang="ko-KR" altLang="en-US" dirty="0"/>
          </a:p>
        </p:txBody>
      </p:sp>
      <p:sp>
        <p:nvSpPr>
          <p:cNvPr id="3" name="Content Placeholder 2"/>
          <p:cNvSpPr>
            <a:spLocks noGrp="1"/>
          </p:cNvSpPr>
          <p:nvPr>
            <p:ph idx="1"/>
          </p:nvPr>
        </p:nvSpPr>
        <p:spPr/>
        <p:txBody>
          <a:bodyPr>
            <a:normAutofit fontScale="47500" lnSpcReduction="20000"/>
          </a:bodyPr>
          <a:lstStyle/>
          <a:p>
            <a:pPr marL="0" indent="0" defTabSz="4732020" latinLnBrk="1">
              <a:spcBef>
                <a:spcPts val="0"/>
              </a:spcBef>
              <a:buNone/>
              <a:defRPr/>
            </a:pPr>
            <a:r>
              <a:rPr lang="en-US" altLang="ko-KR" dirty="0">
                <a:latin typeface="Cambria Math" panose="02040503050406030204" pitchFamily="18" charset="0"/>
                <a:ea typeface="Cambria Math" panose="02040503050406030204" pitchFamily="18" charset="0"/>
                <a:cs typeface="Times New Roman" pitchFamily="18" charset="0"/>
              </a:rPr>
              <a:t>1. </a:t>
            </a:r>
            <a:r>
              <a:rPr lang="en-US" altLang="ko-KR" dirty="0" err="1">
                <a:latin typeface="Cambria Math" panose="02040503050406030204" pitchFamily="18" charset="0"/>
                <a:ea typeface="Cambria Math" panose="02040503050406030204" pitchFamily="18" charset="0"/>
                <a:cs typeface="Times New Roman" pitchFamily="18" charset="0"/>
              </a:rPr>
              <a:t>Joos</a:t>
            </a:r>
            <a:r>
              <a:rPr lang="en-US" altLang="ko-KR" dirty="0">
                <a:latin typeface="Cambria Math" panose="02040503050406030204" pitchFamily="18" charset="0"/>
                <a:ea typeface="Cambria Math" panose="02040503050406030204" pitchFamily="18" charset="0"/>
                <a:cs typeface="Times New Roman" pitchFamily="18" charset="0"/>
              </a:rPr>
              <a:t> KM, Shen JH. </a:t>
            </a:r>
            <a:r>
              <a:rPr lang="en-US" altLang="ko-KR" b="1" dirty="0">
                <a:latin typeface="Cambria Math" panose="02040503050406030204" pitchFamily="18" charset="0"/>
                <a:ea typeface="Cambria Math" panose="02040503050406030204" pitchFamily="18" charset="0"/>
                <a:cs typeface="Times New Roman" pitchFamily="18" charset="0"/>
              </a:rPr>
              <a:t>Miniature real-time intraoperative forward-imaging optical coherence tomography probe</a:t>
            </a:r>
            <a:r>
              <a:rPr lang="en-US" altLang="ko-KR" dirty="0">
                <a:latin typeface="Cambria Math" panose="02040503050406030204" pitchFamily="18" charset="0"/>
                <a:ea typeface="Cambria Math" panose="02040503050406030204" pitchFamily="18" charset="0"/>
                <a:cs typeface="Times New Roman" pitchFamily="18" charset="0"/>
              </a:rPr>
              <a:t>. Biomed Opt Exp. 2013 Aug;4(8):1342-1350.</a:t>
            </a:r>
          </a:p>
          <a:p>
            <a:pPr marL="0" indent="0" defTabSz="4732020" latinLnBrk="1">
              <a:spcBef>
                <a:spcPts val="0"/>
              </a:spcBef>
              <a:buNone/>
              <a:defRPr/>
            </a:pPr>
            <a:endParaRPr lang="en-US" altLang="ko-KR" dirty="0" smtClean="0">
              <a:latin typeface="Cambria Math" panose="02040503050406030204" pitchFamily="18" charset="0"/>
              <a:ea typeface="Cambria Math" panose="02040503050406030204" pitchFamily="18" charset="0"/>
              <a:cs typeface="Times New Roman" pitchFamily="18" charset="0"/>
            </a:endParaRPr>
          </a:p>
          <a:p>
            <a:pPr marL="0" indent="0" defTabSz="4732020" latinLnBrk="1">
              <a:spcBef>
                <a:spcPts val="0"/>
              </a:spcBef>
              <a:buNone/>
              <a:defRPr/>
            </a:pPr>
            <a:r>
              <a:rPr lang="en-US" altLang="ko-KR" dirty="0" smtClean="0">
                <a:latin typeface="Cambria Math" panose="02040503050406030204" pitchFamily="18" charset="0"/>
                <a:ea typeface="Cambria Math" panose="02040503050406030204" pitchFamily="18" charset="0"/>
                <a:cs typeface="Times New Roman" pitchFamily="18" charset="0"/>
              </a:rPr>
              <a:t>2</a:t>
            </a:r>
            <a:r>
              <a:rPr lang="en-US" altLang="ko-KR" dirty="0">
                <a:latin typeface="Cambria Math" panose="02040503050406030204" pitchFamily="18" charset="0"/>
                <a:ea typeface="Cambria Math" panose="02040503050406030204" pitchFamily="18" charset="0"/>
                <a:cs typeface="Times New Roman" pitchFamily="18" charset="0"/>
              </a:rPr>
              <a:t>.  </a:t>
            </a:r>
            <a:r>
              <a:rPr lang="en-US" altLang="ko-KR" dirty="0" err="1">
                <a:latin typeface="Cambria Math" panose="02040503050406030204" pitchFamily="18" charset="0"/>
                <a:ea typeface="Cambria Math" panose="02040503050406030204" pitchFamily="18" charset="0"/>
                <a:cs typeface="Times New Roman" pitchFamily="18" charset="0"/>
              </a:rPr>
              <a:t>Leitgeb</a:t>
            </a:r>
            <a:r>
              <a:rPr lang="en-US" altLang="ko-KR" dirty="0">
                <a:latin typeface="Cambria Math" panose="02040503050406030204" pitchFamily="18" charset="0"/>
                <a:ea typeface="Cambria Math" panose="02040503050406030204" pitchFamily="18" charset="0"/>
                <a:cs typeface="Times New Roman" pitchFamily="18" charset="0"/>
              </a:rPr>
              <a:t> N, </a:t>
            </a:r>
            <a:r>
              <a:rPr lang="en-US" altLang="ko-KR" dirty="0" err="1">
                <a:latin typeface="Cambria Math" panose="02040503050406030204" pitchFamily="18" charset="0"/>
                <a:ea typeface="Cambria Math" panose="02040503050406030204" pitchFamily="18" charset="0"/>
                <a:cs typeface="Times New Roman" pitchFamily="18" charset="0"/>
              </a:rPr>
              <a:t>Schuy</a:t>
            </a:r>
            <a:r>
              <a:rPr lang="en-US" altLang="ko-KR" dirty="0">
                <a:latin typeface="Cambria Math" panose="02040503050406030204" pitchFamily="18" charset="0"/>
                <a:ea typeface="Cambria Math" panose="02040503050406030204" pitchFamily="18" charset="0"/>
                <a:cs typeface="Times New Roman" pitchFamily="18" charset="0"/>
              </a:rPr>
              <a:t> S, </a:t>
            </a:r>
            <a:r>
              <a:rPr lang="en-US" altLang="ko-KR" dirty="0" err="1">
                <a:latin typeface="Cambria Math" panose="02040503050406030204" pitchFamily="18" charset="0"/>
                <a:ea typeface="Cambria Math" panose="02040503050406030204" pitchFamily="18" charset="0"/>
                <a:cs typeface="Times New Roman" pitchFamily="18" charset="0"/>
              </a:rPr>
              <a:t>Zirm</a:t>
            </a:r>
            <a:r>
              <a:rPr lang="en-US" altLang="ko-KR" dirty="0">
                <a:latin typeface="Cambria Math" panose="02040503050406030204" pitchFamily="18" charset="0"/>
                <a:ea typeface="Cambria Math" panose="02040503050406030204" pitchFamily="18" charset="0"/>
                <a:cs typeface="Times New Roman" pitchFamily="18" charset="0"/>
              </a:rPr>
              <a:t> M. </a:t>
            </a:r>
            <a:r>
              <a:rPr lang="en-US" altLang="ko-KR" b="1" dirty="0">
                <a:latin typeface="Cambria Math" panose="02040503050406030204" pitchFamily="18" charset="0"/>
                <a:ea typeface="Cambria Math" panose="02040503050406030204" pitchFamily="18" charset="0"/>
                <a:cs typeface="Times New Roman" pitchFamily="18" charset="0"/>
              </a:rPr>
              <a:t>Ultrasonic </a:t>
            </a:r>
            <a:r>
              <a:rPr lang="en-US" altLang="ko-KR" b="1" dirty="0" err="1">
                <a:latin typeface="Cambria Math" panose="02040503050406030204" pitchFamily="18" charset="0"/>
                <a:ea typeface="Cambria Math" panose="02040503050406030204" pitchFamily="18" charset="0"/>
                <a:cs typeface="Times New Roman" pitchFamily="18" charset="0"/>
              </a:rPr>
              <a:t>vitrectomy</a:t>
            </a:r>
            <a:r>
              <a:rPr lang="en-US" altLang="ko-KR" b="1" dirty="0">
                <a:latin typeface="Cambria Math" panose="02040503050406030204" pitchFamily="18" charset="0"/>
                <a:ea typeface="Cambria Math" panose="02040503050406030204" pitchFamily="18" charset="0"/>
                <a:cs typeface="Times New Roman" pitchFamily="18" charset="0"/>
              </a:rPr>
              <a:t> – an alternative technique to presently used mechanical procedures. Experimental results</a:t>
            </a:r>
            <a:r>
              <a:rPr lang="en-US" altLang="ko-KR" dirty="0">
                <a:latin typeface="Cambria Math" panose="02040503050406030204" pitchFamily="18" charset="0"/>
                <a:ea typeface="Cambria Math" panose="02040503050406030204" pitchFamily="18" charset="0"/>
                <a:cs typeface="Times New Roman" pitchFamily="18" charset="0"/>
              </a:rPr>
              <a:t>. Albrecht Von </a:t>
            </a:r>
            <a:r>
              <a:rPr lang="en-US" altLang="ko-KR" dirty="0" err="1">
                <a:latin typeface="Cambria Math" panose="02040503050406030204" pitchFamily="18" charset="0"/>
                <a:ea typeface="Cambria Math" panose="02040503050406030204" pitchFamily="18" charset="0"/>
                <a:cs typeface="Times New Roman" pitchFamily="18" charset="0"/>
              </a:rPr>
              <a:t>Graefes</a:t>
            </a:r>
            <a:r>
              <a:rPr lang="en-US" altLang="ko-KR" dirty="0">
                <a:latin typeface="Cambria Math" panose="02040503050406030204" pitchFamily="18" charset="0"/>
                <a:ea typeface="Cambria Math" panose="02040503050406030204" pitchFamily="18" charset="0"/>
                <a:cs typeface="Times New Roman" pitchFamily="18" charset="0"/>
              </a:rPr>
              <a:t> Arch </a:t>
            </a:r>
            <a:r>
              <a:rPr lang="en-US" altLang="ko-KR" dirty="0" err="1">
                <a:latin typeface="Cambria Math" panose="02040503050406030204" pitchFamily="18" charset="0"/>
                <a:ea typeface="Cambria Math" panose="02040503050406030204" pitchFamily="18" charset="0"/>
                <a:cs typeface="Times New Roman" pitchFamily="18" charset="0"/>
              </a:rPr>
              <a:t>Klin</a:t>
            </a:r>
            <a:r>
              <a:rPr lang="en-US" altLang="ko-KR" dirty="0">
                <a:latin typeface="Cambria Math" panose="02040503050406030204" pitchFamily="18" charset="0"/>
                <a:ea typeface="Cambria Math" panose="02040503050406030204" pitchFamily="18" charset="0"/>
                <a:cs typeface="Times New Roman" pitchFamily="18" charset="0"/>
              </a:rPr>
              <a:t> </a:t>
            </a:r>
            <a:r>
              <a:rPr lang="en-US" altLang="ko-KR" dirty="0" err="1">
                <a:latin typeface="Cambria Math" panose="02040503050406030204" pitchFamily="18" charset="0"/>
                <a:ea typeface="Cambria Math" panose="02040503050406030204" pitchFamily="18" charset="0"/>
                <a:cs typeface="Times New Roman" pitchFamily="18" charset="0"/>
              </a:rPr>
              <a:t>Exp</a:t>
            </a:r>
            <a:r>
              <a:rPr lang="en-US" altLang="ko-KR" dirty="0">
                <a:latin typeface="Cambria Math" panose="02040503050406030204" pitchFamily="18" charset="0"/>
                <a:ea typeface="Cambria Math" panose="02040503050406030204" pitchFamily="18" charset="0"/>
                <a:cs typeface="Times New Roman" pitchFamily="18" charset="0"/>
              </a:rPr>
              <a:t> </a:t>
            </a:r>
            <a:r>
              <a:rPr lang="en-US" altLang="ko-KR" dirty="0" err="1">
                <a:latin typeface="Cambria Math" panose="02040503050406030204" pitchFamily="18" charset="0"/>
                <a:ea typeface="Cambria Math" panose="02040503050406030204" pitchFamily="18" charset="0"/>
                <a:cs typeface="Times New Roman" pitchFamily="18" charset="0"/>
              </a:rPr>
              <a:t>Ophthalmol</a:t>
            </a:r>
            <a:r>
              <a:rPr lang="en-US" altLang="ko-KR" dirty="0">
                <a:latin typeface="Cambria Math" panose="02040503050406030204" pitchFamily="18" charset="0"/>
                <a:ea typeface="Cambria Math" panose="02040503050406030204" pitchFamily="18" charset="0"/>
                <a:cs typeface="Times New Roman" pitchFamily="18" charset="0"/>
              </a:rPr>
              <a:t>. 1979 Feb 8;209(4):263-8.</a:t>
            </a:r>
          </a:p>
          <a:p>
            <a:pPr marL="0" indent="0" algn="just" defTabSz="4732020" latinLnBrk="1">
              <a:spcBef>
                <a:spcPts val="0"/>
              </a:spcBef>
              <a:buNone/>
              <a:defRPr/>
            </a:pPr>
            <a:endParaRPr lang="en-US" altLang="ko-KR" dirty="0" smtClean="0">
              <a:latin typeface="Cambria Math" panose="02040503050406030204" pitchFamily="18" charset="0"/>
              <a:cs typeface="Times New Roman" pitchFamily="18" charset="0"/>
            </a:endParaRPr>
          </a:p>
          <a:p>
            <a:pPr marL="0" indent="0" algn="just" defTabSz="4732020" latinLnBrk="1">
              <a:spcBef>
                <a:spcPts val="0"/>
              </a:spcBef>
              <a:buNone/>
              <a:defRPr/>
            </a:pPr>
            <a:r>
              <a:rPr lang="en-US" altLang="ko-KR" dirty="0" smtClean="0">
                <a:latin typeface="Cambria Math" panose="02040503050406030204" pitchFamily="18" charset="0"/>
                <a:cs typeface="Times New Roman" pitchFamily="18" charset="0"/>
              </a:rPr>
              <a:t>3</a:t>
            </a:r>
            <a:r>
              <a:rPr lang="en-US" altLang="ko-KR" dirty="0">
                <a:latin typeface="Cambria Math" panose="02040503050406030204" pitchFamily="18" charset="0"/>
                <a:cs typeface="Times New Roman" pitchFamily="18" charset="0"/>
              </a:rPr>
              <a:t>. </a:t>
            </a:r>
            <a:r>
              <a:rPr lang="en-US" altLang="ko-KR" dirty="0" err="1">
                <a:latin typeface="Cambria Math" panose="02040503050406030204" pitchFamily="18" charset="0"/>
                <a:cs typeface="Times New Roman" pitchFamily="18" charset="0"/>
              </a:rPr>
              <a:t>Marra</a:t>
            </a:r>
            <a:r>
              <a:rPr lang="en-US" altLang="ko-KR" dirty="0">
                <a:latin typeface="Cambria Math" panose="02040503050406030204" pitchFamily="18" charset="0"/>
                <a:cs typeface="Times New Roman" pitchFamily="18" charset="0"/>
              </a:rPr>
              <a:t>, KV, </a:t>
            </a:r>
            <a:r>
              <a:rPr lang="en-US" altLang="ko-KR" dirty="0" err="1">
                <a:latin typeface="Cambria Math" panose="02040503050406030204" pitchFamily="18" charset="0"/>
                <a:cs typeface="Times New Roman" pitchFamily="18" charset="0"/>
              </a:rPr>
              <a:t>Yonekawa</a:t>
            </a:r>
            <a:r>
              <a:rPr lang="en-US" altLang="ko-KR" dirty="0">
                <a:latin typeface="Cambria Math" panose="02040503050406030204" pitchFamily="18" charset="0"/>
                <a:cs typeface="Times New Roman" pitchFamily="18" charset="0"/>
              </a:rPr>
              <a:t> Y, Arroyo J. </a:t>
            </a:r>
            <a:r>
              <a:rPr lang="en-US" altLang="ko-KR" b="1" dirty="0">
                <a:latin typeface="Cambria Math" panose="02040503050406030204" pitchFamily="18" charset="0"/>
                <a:cs typeface="Times New Roman" pitchFamily="18" charset="0"/>
              </a:rPr>
              <a:t>Indications and Techniques of Endoscope Assisted </a:t>
            </a:r>
            <a:r>
              <a:rPr lang="en-US" altLang="ko-KR" b="1" dirty="0" err="1">
                <a:latin typeface="Cambria Math" panose="02040503050406030204" pitchFamily="18" charset="0"/>
                <a:cs typeface="Times New Roman" pitchFamily="18" charset="0"/>
              </a:rPr>
              <a:t>Vitrectomy</a:t>
            </a:r>
            <a:r>
              <a:rPr lang="en-US" altLang="ko-KR" dirty="0">
                <a:latin typeface="Cambria Math" panose="02040503050406030204" pitchFamily="18" charset="0"/>
                <a:cs typeface="Times New Roman" pitchFamily="18" charset="0"/>
              </a:rPr>
              <a:t>. J </a:t>
            </a:r>
            <a:r>
              <a:rPr lang="en-US" altLang="ko-KR" dirty="0" smtClean="0">
                <a:latin typeface="Cambria Math" panose="02040503050406030204" pitchFamily="18" charset="0"/>
                <a:cs typeface="Times New Roman" pitchFamily="18" charset="0"/>
              </a:rPr>
              <a:t>Ophthalmic </a:t>
            </a:r>
            <a:r>
              <a:rPr lang="en-US" altLang="ko-KR" dirty="0">
                <a:latin typeface="Cambria Math" panose="02040503050406030204" pitchFamily="18" charset="0"/>
                <a:cs typeface="Times New Roman" pitchFamily="18" charset="0"/>
              </a:rPr>
              <a:t>Vis Res. 2013 July;8(3):282-290.</a:t>
            </a:r>
          </a:p>
          <a:p>
            <a:pPr marL="0" indent="0" algn="just" defTabSz="4732020" latinLnBrk="1">
              <a:spcBef>
                <a:spcPts val="0"/>
              </a:spcBef>
              <a:buNone/>
              <a:defRPr/>
            </a:pPr>
            <a:endParaRPr lang="en-US" altLang="ko-KR" dirty="0" smtClean="0">
              <a:latin typeface="Cambria Math" panose="02040503050406030204" pitchFamily="18" charset="0"/>
              <a:cs typeface="Times New Roman" pitchFamily="18" charset="0"/>
            </a:endParaRPr>
          </a:p>
          <a:p>
            <a:pPr marL="0" indent="0" algn="just" defTabSz="4732020" latinLnBrk="1">
              <a:spcBef>
                <a:spcPts val="0"/>
              </a:spcBef>
              <a:buNone/>
              <a:defRPr/>
            </a:pPr>
            <a:r>
              <a:rPr lang="en-US" altLang="ko-KR" dirty="0" smtClean="0">
                <a:latin typeface="Cambria Math" panose="02040503050406030204" pitchFamily="18" charset="0"/>
                <a:cs typeface="Times New Roman" pitchFamily="18" charset="0"/>
              </a:rPr>
              <a:t>4</a:t>
            </a:r>
            <a:r>
              <a:rPr lang="en-US" altLang="ko-KR" dirty="0">
                <a:latin typeface="Cambria Math" panose="02040503050406030204" pitchFamily="18" charset="0"/>
                <a:cs typeface="Times New Roman" pitchFamily="18" charset="0"/>
              </a:rPr>
              <a:t>. Han S, </a:t>
            </a:r>
            <a:r>
              <a:rPr lang="en-US" altLang="ko-KR" dirty="0" err="1">
                <a:latin typeface="Cambria Math" panose="02040503050406030204" pitchFamily="18" charset="0"/>
                <a:cs typeface="Times New Roman" pitchFamily="18" charset="0"/>
              </a:rPr>
              <a:t>Sarunic</a:t>
            </a:r>
            <a:r>
              <a:rPr lang="en-US" altLang="ko-KR" dirty="0">
                <a:latin typeface="Cambria Math" panose="02040503050406030204" pitchFamily="18" charset="0"/>
                <a:cs typeface="Times New Roman" pitchFamily="18" charset="0"/>
              </a:rPr>
              <a:t> MV, Wu J, et al. </a:t>
            </a:r>
            <a:r>
              <a:rPr lang="en-US" altLang="ko-KR" b="1" dirty="0">
                <a:latin typeface="Cambria Math" panose="02040503050406030204" pitchFamily="18" charset="0"/>
                <a:cs typeface="Times New Roman" pitchFamily="18" charset="0"/>
              </a:rPr>
              <a:t>Handheld forward-imaging needle endoscope for ophthalmic optical coherence tomography inspection</a:t>
            </a:r>
            <a:r>
              <a:rPr lang="en-US" altLang="ko-KR" dirty="0">
                <a:latin typeface="Cambria Math" panose="02040503050406030204" pitchFamily="18" charset="0"/>
                <a:cs typeface="Times New Roman" pitchFamily="18" charset="0"/>
              </a:rPr>
              <a:t>. J Biomed Opt. 2008 Mar-Apr;13(2):020505.</a:t>
            </a:r>
          </a:p>
          <a:p>
            <a:pPr marL="0" indent="0" algn="just" defTabSz="4732020" latinLnBrk="1">
              <a:spcBef>
                <a:spcPts val="0"/>
              </a:spcBef>
              <a:buNone/>
              <a:defRPr/>
            </a:pPr>
            <a:endParaRPr lang="en-US" altLang="ko-KR" dirty="0" smtClean="0">
              <a:latin typeface="Cambria Math" panose="02040503050406030204" pitchFamily="18" charset="0"/>
              <a:cs typeface="Times New Roman" pitchFamily="18" charset="0"/>
            </a:endParaRPr>
          </a:p>
          <a:p>
            <a:pPr marL="0" indent="0" algn="just" defTabSz="4732020" latinLnBrk="1">
              <a:spcBef>
                <a:spcPts val="0"/>
              </a:spcBef>
              <a:buNone/>
              <a:defRPr/>
            </a:pPr>
            <a:r>
              <a:rPr lang="en-US" altLang="ko-KR" dirty="0" smtClean="0">
                <a:latin typeface="Cambria Math" panose="02040503050406030204" pitchFamily="18" charset="0"/>
                <a:cs typeface="Times New Roman" pitchFamily="18" charset="0"/>
              </a:rPr>
              <a:t>5</a:t>
            </a:r>
            <a:r>
              <a:rPr lang="en-US" altLang="ko-KR" dirty="0">
                <a:latin typeface="Cambria Math" panose="02040503050406030204" pitchFamily="18" charset="0"/>
                <a:cs typeface="Times New Roman" pitchFamily="18" charset="0"/>
              </a:rPr>
              <a:t>. </a:t>
            </a:r>
            <a:r>
              <a:rPr lang="en-US" altLang="ko-KR" dirty="0" err="1">
                <a:latin typeface="Cambria Math" panose="02040503050406030204" pitchFamily="18" charset="0"/>
                <a:cs typeface="Times New Roman" pitchFamily="18" charset="0"/>
              </a:rPr>
              <a:t>Warrier</a:t>
            </a:r>
            <a:r>
              <a:rPr lang="en-US" altLang="ko-KR" dirty="0">
                <a:latin typeface="Cambria Math" panose="02040503050406030204" pitchFamily="18" charset="0"/>
                <a:cs typeface="Times New Roman" pitchFamily="18" charset="0"/>
              </a:rPr>
              <a:t> SK, Jain R, et al. </a:t>
            </a:r>
            <a:r>
              <a:rPr lang="en-US" altLang="ko-KR" b="1" dirty="0" err="1">
                <a:latin typeface="Cambria Math" panose="02040503050406030204" pitchFamily="18" charset="0"/>
                <a:cs typeface="Times New Roman" pitchFamily="18" charset="0"/>
              </a:rPr>
              <a:t>Sutureless</a:t>
            </a:r>
            <a:r>
              <a:rPr lang="en-US" altLang="ko-KR" b="1" dirty="0">
                <a:latin typeface="Cambria Math" panose="02040503050406030204" pitchFamily="18" charset="0"/>
                <a:cs typeface="Times New Roman" pitchFamily="18" charset="0"/>
              </a:rPr>
              <a:t> </a:t>
            </a:r>
            <a:r>
              <a:rPr lang="en-US" altLang="ko-KR" b="1" dirty="0" err="1">
                <a:latin typeface="Cambria Math" panose="02040503050406030204" pitchFamily="18" charset="0"/>
                <a:cs typeface="Times New Roman" pitchFamily="18" charset="0"/>
              </a:rPr>
              <a:t>vitrectomy</a:t>
            </a:r>
            <a:r>
              <a:rPr lang="en-US" altLang="ko-KR" dirty="0">
                <a:latin typeface="Cambria Math" panose="02040503050406030204" pitchFamily="18" charset="0"/>
                <a:cs typeface="Times New Roman" pitchFamily="18" charset="0"/>
              </a:rPr>
              <a:t>. Indian J </a:t>
            </a:r>
            <a:r>
              <a:rPr lang="en-US" altLang="ko-KR" dirty="0" err="1">
                <a:latin typeface="Cambria Math" panose="02040503050406030204" pitchFamily="18" charset="0"/>
                <a:cs typeface="Times New Roman" pitchFamily="18" charset="0"/>
              </a:rPr>
              <a:t>Ophthalmol</a:t>
            </a:r>
            <a:r>
              <a:rPr lang="en-US" altLang="ko-KR" dirty="0">
                <a:latin typeface="Cambria Math" panose="02040503050406030204" pitchFamily="18" charset="0"/>
                <a:cs typeface="Times New Roman" pitchFamily="18" charset="0"/>
              </a:rPr>
              <a:t>. 2008 Nov-Dec;56(6):453-458.</a:t>
            </a:r>
          </a:p>
          <a:p>
            <a:pPr marL="0" indent="0" algn="just" defTabSz="4732020" latinLnBrk="1">
              <a:spcBef>
                <a:spcPts val="0"/>
              </a:spcBef>
              <a:buNone/>
              <a:defRPr/>
            </a:pPr>
            <a:endParaRPr lang="en-US" altLang="ko-KR" dirty="0" smtClean="0">
              <a:latin typeface="Cambria Math" panose="02040503050406030204" pitchFamily="18" charset="0"/>
              <a:cs typeface="Times New Roman" pitchFamily="18" charset="0"/>
            </a:endParaRPr>
          </a:p>
          <a:p>
            <a:pPr marL="0" indent="0" algn="just" defTabSz="4732020" latinLnBrk="1">
              <a:spcBef>
                <a:spcPts val="0"/>
              </a:spcBef>
              <a:buNone/>
              <a:defRPr/>
            </a:pPr>
            <a:r>
              <a:rPr lang="en-US" altLang="ko-KR" dirty="0" smtClean="0">
                <a:latin typeface="Cambria Math" panose="02040503050406030204" pitchFamily="18" charset="0"/>
                <a:cs typeface="Times New Roman" pitchFamily="18" charset="0"/>
              </a:rPr>
              <a:t>6</a:t>
            </a:r>
            <a:r>
              <a:rPr lang="en-US" altLang="ko-KR" dirty="0">
                <a:latin typeface="Cambria Math" panose="02040503050406030204" pitchFamily="18" charset="0"/>
                <a:cs typeface="Times New Roman" pitchFamily="18" charset="0"/>
              </a:rPr>
              <a:t>. Liu X, Cobb MJ, Chen Y. </a:t>
            </a:r>
            <a:r>
              <a:rPr lang="en-US" altLang="ko-KR" b="1" dirty="0">
                <a:latin typeface="Cambria Math" panose="02040503050406030204" pitchFamily="18" charset="0"/>
                <a:cs typeface="Times New Roman" pitchFamily="18" charset="0"/>
              </a:rPr>
              <a:t>Rapid-scanning forward-imaging miniature endoscope for real-time optical coherence tomography</a:t>
            </a:r>
            <a:r>
              <a:rPr lang="en-US" altLang="ko-KR" dirty="0">
                <a:latin typeface="Cambria Math" panose="02040503050406030204" pitchFamily="18" charset="0"/>
                <a:cs typeface="Times New Roman" pitchFamily="18" charset="0"/>
              </a:rPr>
              <a:t>. Optics Letters. 2004 Aug;29(15):1763-1765.</a:t>
            </a:r>
          </a:p>
          <a:p>
            <a:pPr marL="0" indent="0" algn="just" defTabSz="4732020" latinLnBrk="1">
              <a:spcBef>
                <a:spcPts val="0"/>
              </a:spcBef>
              <a:buNone/>
              <a:defRPr/>
            </a:pPr>
            <a:endParaRPr lang="en-US" altLang="ko-KR" dirty="0" smtClean="0">
              <a:latin typeface="Cambria Math" panose="02040503050406030204" pitchFamily="18" charset="0"/>
              <a:cs typeface="Times New Roman" pitchFamily="18" charset="0"/>
            </a:endParaRPr>
          </a:p>
          <a:p>
            <a:pPr marL="0" indent="0" algn="just" defTabSz="4732020" latinLnBrk="1">
              <a:spcBef>
                <a:spcPts val="0"/>
              </a:spcBef>
              <a:buNone/>
              <a:defRPr/>
            </a:pPr>
            <a:r>
              <a:rPr lang="en-US" altLang="ko-KR" dirty="0" smtClean="0">
                <a:latin typeface="Cambria Math" panose="02040503050406030204" pitchFamily="18" charset="0"/>
                <a:cs typeface="Times New Roman" pitchFamily="18" charset="0"/>
              </a:rPr>
              <a:t>7</a:t>
            </a:r>
            <a:r>
              <a:rPr lang="en-US" altLang="ko-KR" dirty="0">
                <a:latin typeface="Cambria Math" panose="02040503050406030204" pitchFamily="18" charset="0"/>
                <a:cs typeface="Times New Roman" pitchFamily="18" charset="0"/>
              </a:rPr>
              <a:t>. Huang Y, Liu X, Song C, Kang JU. </a:t>
            </a:r>
            <a:r>
              <a:rPr lang="en-US" altLang="ko-KR" b="1" dirty="0">
                <a:latin typeface="Cambria Math" panose="02040503050406030204" pitchFamily="18" charset="0"/>
                <a:cs typeface="Times New Roman" pitchFamily="18" charset="0"/>
              </a:rPr>
              <a:t>Motion-compensated hand-held common-path Fourier-domain optical coherence tomography probe for image-guided intervention</a:t>
            </a:r>
            <a:r>
              <a:rPr lang="en-US" altLang="ko-KR" dirty="0">
                <a:latin typeface="Cambria Math" panose="02040503050406030204" pitchFamily="18" charset="0"/>
                <a:cs typeface="Times New Roman" pitchFamily="18" charset="0"/>
              </a:rPr>
              <a:t>. Biomed Opt Exp. 2012 Dec;3(12):3105-3118.</a:t>
            </a:r>
            <a:endParaRPr lang="ko-KR" altLang="ko-KR" dirty="0">
              <a:latin typeface="Cambria Math" panose="02040503050406030204" pitchFamily="18" charset="0"/>
              <a:cs typeface="Times New Roman" pitchFamily="18" charset="0"/>
            </a:endParaRPr>
          </a:p>
          <a:p>
            <a:endParaRPr lang="ko-KR" altLang="en-US" dirty="0"/>
          </a:p>
        </p:txBody>
      </p:sp>
    </p:spTree>
    <p:extLst>
      <p:ext uri="{BB962C8B-B14F-4D97-AF65-F5344CB8AC3E}">
        <p14:creationId xmlns:p14="http://schemas.microsoft.com/office/powerpoint/2010/main" val="96648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Abstract</a:t>
            </a:r>
            <a:endParaRPr lang="ko-KR" altLang="en-US" dirty="0"/>
          </a:p>
        </p:txBody>
      </p:sp>
      <p:sp>
        <p:nvSpPr>
          <p:cNvPr id="3" name="Content Placeholder 2"/>
          <p:cNvSpPr>
            <a:spLocks noGrp="1"/>
          </p:cNvSpPr>
          <p:nvPr>
            <p:ph idx="1"/>
          </p:nvPr>
        </p:nvSpPr>
        <p:spPr/>
        <p:txBody>
          <a:bodyPr>
            <a:normAutofit/>
          </a:bodyPr>
          <a:lstStyle/>
          <a:p>
            <a:r>
              <a:rPr lang="en-US" altLang="ko-KR" sz="2000" dirty="0" smtClean="0">
                <a:cs typeface="Arial" panose="020B0604020202020204" pitchFamily="34" charset="0"/>
              </a:rPr>
              <a:t>Wavelength-swept source (SSOCT-1310, </a:t>
            </a:r>
            <a:r>
              <a:rPr lang="en-US" altLang="ko-KR" sz="2000" dirty="0" err="1" smtClean="0">
                <a:cs typeface="Arial" panose="020B0604020202020204" pitchFamily="34" charset="0"/>
              </a:rPr>
              <a:t>Axsun</a:t>
            </a:r>
            <a:r>
              <a:rPr lang="en-US" altLang="ko-KR" sz="2000" dirty="0" smtClean="0">
                <a:cs typeface="Arial" panose="020B0604020202020204" pitchFamily="34" charset="0"/>
              </a:rPr>
              <a:t>)</a:t>
            </a:r>
          </a:p>
          <a:p>
            <a:r>
              <a:rPr lang="en-US" altLang="ko-KR" sz="2000" dirty="0" smtClean="0">
                <a:cs typeface="Arial" panose="020B0604020202020204" pitchFamily="34" charset="0"/>
              </a:rPr>
              <a:t>10X scanning objective lens (LSM02, </a:t>
            </a:r>
            <a:r>
              <a:rPr lang="en-US" altLang="ko-KR" sz="2000" dirty="0" err="1" smtClean="0">
                <a:cs typeface="Arial" panose="020B0604020202020204" pitchFamily="34" charset="0"/>
              </a:rPr>
              <a:t>Thorlabs</a:t>
            </a:r>
            <a:r>
              <a:rPr lang="en-US" altLang="ko-KR" sz="2000" dirty="0" smtClean="0">
                <a:cs typeface="Arial" panose="020B0604020202020204" pitchFamily="34" charset="0"/>
              </a:rPr>
              <a:t>)</a:t>
            </a:r>
          </a:p>
          <a:p>
            <a:r>
              <a:rPr lang="en-US" altLang="ko-KR" sz="2000" dirty="0" smtClean="0">
                <a:cs typeface="Arial" panose="020B0604020202020204" pitchFamily="34" charset="0"/>
              </a:rPr>
              <a:t>10X GRIN lens, 1 pitch relay lens, 31.5 mm (GRINTECH)</a:t>
            </a:r>
          </a:p>
          <a:p>
            <a:r>
              <a:rPr lang="en-US" altLang="ko-KR" sz="2000" dirty="0" smtClean="0">
                <a:cs typeface="Arial" panose="020B0604020202020204" pitchFamily="34" charset="0"/>
              </a:rPr>
              <a:t>2D </a:t>
            </a:r>
            <a:r>
              <a:rPr lang="en-US" altLang="ko-KR" sz="2000" dirty="0" err="1" smtClean="0">
                <a:cs typeface="Arial" panose="020B0604020202020204" pitchFamily="34" charset="0"/>
              </a:rPr>
              <a:t>Galvo</a:t>
            </a:r>
            <a:r>
              <a:rPr lang="en-US" altLang="ko-KR" sz="2000" dirty="0" smtClean="0">
                <a:cs typeface="Arial" panose="020B0604020202020204" pitchFamily="34" charset="0"/>
              </a:rPr>
              <a:t> scanner (GVS102, </a:t>
            </a:r>
            <a:r>
              <a:rPr lang="en-US" altLang="ko-KR" sz="2000" dirty="0" err="1" smtClean="0">
                <a:cs typeface="Arial" panose="020B0604020202020204" pitchFamily="34" charset="0"/>
              </a:rPr>
              <a:t>Thorlabs</a:t>
            </a:r>
            <a:r>
              <a:rPr lang="en-US" altLang="ko-KR" sz="2000" dirty="0" smtClean="0">
                <a:cs typeface="Arial" panose="020B0604020202020204" pitchFamily="34" charset="0"/>
              </a:rPr>
              <a:t>)</a:t>
            </a:r>
          </a:p>
          <a:p>
            <a:r>
              <a:rPr lang="en-US" altLang="ko-KR" sz="2000" b="1" dirty="0" smtClean="0">
                <a:cs typeface="Arial" panose="020B0604020202020204" pitchFamily="34" charset="0"/>
              </a:rPr>
              <a:t>Scanning rate: </a:t>
            </a:r>
            <a:r>
              <a:rPr lang="en-US" altLang="ko-KR" sz="2000" dirty="0" smtClean="0">
                <a:cs typeface="Arial" panose="020B0604020202020204" pitchFamily="34" charset="0"/>
              </a:rPr>
              <a:t>50 kHz (A-line)</a:t>
            </a:r>
          </a:p>
          <a:p>
            <a:r>
              <a:rPr lang="en-US" altLang="ko-KR" sz="2000" b="1" dirty="0" smtClean="0">
                <a:cs typeface="Arial" panose="020B0604020202020204" pitchFamily="34" charset="0"/>
              </a:rPr>
              <a:t>Signal-to-noise ratio:</a:t>
            </a:r>
            <a:r>
              <a:rPr lang="en-US" altLang="ko-KR" sz="2000" dirty="0" smtClean="0">
                <a:cs typeface="Arial" panose="020B0604020202020204" pitchFamily="34" charset="0"/>
              </a:rPr>
              <a:t> 64 dB</a:t>
            </a:r>
          </a:p>
          <a:p>
            <a:r>
              <a:rPr lang="en-US" altLang="ko-KR" sz="2000" b="1" dirty="0" smtClean="0">
                <a:cs typeface="Arial" panose="020B0604020202020204" pitchFamily="34" charset="0"/>
              </a:rPr>
              <a:t>Image size: </a:t>
            </a:r>
            <a:r>
              <a:rPr lang="en-US" altLang="ko-KR" sz="2000" dirty="0" smtClean="0">
                <a:cs typeface="Arial" panose="020B0604020202020204" pitchFamily="34" charset="0"/>
              </a:rPr>
              <a:t>500 pixels across (754 um FOV)</a:t>
            </a:r>
          </a:p>
          <a:p>
            <a:r>
              <a:rPr lang="en-US" altLang="ko-KR" sz="2000" b="1" dirty="0" smtClean="0">
                <a:cs typeface="Arial" panose="020B0604020202020204" pitchFamily="34" charset="0"/>
              </a:rPr>
              <a:t>Lateral resolution: </a:t>
            </a:r>
            <a:r>
              <a:rPr lang="en-US" altLang="ko-KR" sz="2000" dirty="0" smtClean="0">
                <a:cs typeface="Arial" panose="020B0604020202020204" pitchFamily="34" charset="0"/>
              </a:rPr>
              <a:t>7 um</a:t>
            </a:r>
          </a:p>
          <a:p>
            <a:r>
              <a:rPr lang="en-US" altLang="ko-KR" sz="2000" b="1" dirty="0" smtClean="0">
                <a:cs typeface="Arial" panose="020B0604020202020204" pitchFamily="34" charset="0"/>
              </a:rPr>
              <a:t>Axial resolution: </a:t>
            </a:r>
            <a:r>
              <a:rPr lang="en-US" altLang="ko-KR" sz="2000" dirty="0" smtClean="0">
                <a:cs typeface="Arial" panose="020B0604020202020204" pitchFamily="34" charset="0"/>
              </a:rPr>
              <a:t>7.8 um</a:t>
            </a:r>
          </a:p>
          <a:p>
            <a:pPr marL="0" indent="0">
              <a:buNone/>
            </a:pPr>
            <a:endParaRPr lang="en-US" altLang="ko-KR" sz="2000" dirty="0" smtClean="0">
              <a:cs typeface="Arial" panose="020B0604020202020204" pitchFamily="34" charset="0"/>
            </a:endParaRPr>
          </a:p>
          <a:p>
            <a:r>
              <a:rPr lang="en-US" altLang="ko-KR" sz="2000" b="1" dirty="0" smtClean="0">
                <a:cs typeface="Arial" panose="020B0604020202020204" pitchFamily="34" charset="0"/>
              </a:rPr>
              <a:t>Current setup is not optimal for quality imaging</a:t>
            </a:r>
          </a:p>
          <a:p>
            <a:endParaRPr lang="en-US" altLang="ko-KR" sz="2000" dirty="0">
              <a:cs typeface="Arial" panose="020B0604020202020204" pitchFamily="34" charset="0"/>
            </a:endParaRPr>
          </a:p>
          <a:p>
            <a:pPr marL="0" indent="0">
              <a:buNone/>
            </a:pPr>
            <a:endParaRPr lang="en-US" altLang="ko-KR" sz="2000" dirty="0" smtClean="0">
              <a:cs typeface="Arial" panose="020B0604020202020204" pitchFamily="34" charset="0"/>
            </a:endParaRPr>
          </a:p>
          <a:p>
            <a:endParaRPr lang="en-US" altLang="ko-KR" sz="2000" dirty="0" smtClean="0">
              <a:cs typeface="Arial" panose="020B0604020202020204" pitchFamily="34" charset="0"/>
            </a:endParaRPr>
          </a:p>
        </p:txBody>
      </p:sp>
    </p:spTree>
    <p:extLst>
      <p:ext uri="{BB962C8B-B14F-4D97-AF65-F5344CB8AC3E}">
        <p14:creationId xmlns:p14="http://schemas.microsoft.com/office/powerpoint/2010/main" val="3038597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Appendix</a:t>
            </a:r>
            <a:endParaRPr lang="en-US" dirty="0"/>
          </a:p>
        </p:txBody>
      </p:sp>
      <p:sp>
        <p:nvSpPr>
          <p:cNvPr id="4" name="Subtitle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486038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Proposal &gt; Task #1</a:t>
            </a:r>
            <a:endParaRPr lang="en-US" dirty="0"/>
          </a:p>
        </p:txBody>
      </p:sp>
      <p:sp>
        <p:nvSpPr>
          <p:cNvPr id="3" name="내용 개체 틀 2"/>
          <p:cNvSpPr>
            <a:spLocks noGrp="1"/>
          </p:cNvSpPr>
          <p:nvPr>
            <p:ph idx="1"/>
          </p:nvPr>
        </p:nvSpPr>
        <p:spPr>
          <a:xfrm>
            <a:off x="457200" y="1600201"/>
            <a:ext cx="8229600" cy="4190999"/>
          </a:xfrm>
        </p:spPr>
        <p:txBody>
          <a:bodyPr>
            <a:normAutofit fontScale="55000" lnSpcReduction="20000"/>
          </a:bodyPr>
          <a:lstStyle/>
          <a:p>
            <a:pPr marL="514350" indent="-514350">
              <a:buAutoNum type="arabicPeriod"/>
            </a:pPr>
            <a:r>
              <a:rPr lang="en-US" b="1" dirty="0" smtClean="0"/>
              <a:t>Development of miniaturized OCT integrated with illumination.</a:t>
            </a:r>
          </a:p>
          <a:p>
            <a:pPr marL="0" indent="0">
              <a:buNone/>
            </a:pPr>
            <a:r>
              <a:rPr lang="en-US" dirty="0" smtClean="0"/>
              <a:t>[X] Optical design based on endoscopic OCT and visible illumination.</a:t>
            </a:r>
          </a:p>
          <a:p>
            <a:pPr marL="0" indent="0">
              <a:buNone/>
            </a:pPr>
            <a:r>
              <a:rPr lang="en-US" dirty="0" smtClean="0"/>
              <a:t>[X] Relay lenses paired with GRIN lens to compensate for insufficient length of GRIN lens.</a:t>
            </a:r>
          </a:p>
          <a:p>
            <a:pPr marL="0" indent="0">
              <a:buNone/>
            </a:pPr>
            <a:r>
              <a:rPr lang="en-US" dirty="0" smtClean="0"/>
              <a:t>[X] Achieve 25 gauge probe dimension.</a:t>
            </a:r>
          </a:p>
          <a:p>
            <a:pPr marL="0" indent="0">
              <a:buNone/>
            </a:pPr>
            <a:r>
              <a:rPr lang="en-US" dirty="0" smtClean="0"/>
              <a:t>[X] Include dichroic mirror which transmits OCT laser and reflects visible light in order to achieve simultaneous illumination and high depth-of-focus 3D OCT imaging.</a:t>
            </a:r>
          </a:p>
          <a:p>
            <a:pPr marL="0" indent="0">
              <a:buNone/>
            </a:pPr>
            <a:r>
              <a:rPr lang="en-US" dirty="0" smtClean="0"/>
              <a:t>[X] Match the difference between optical path sample and reference by adding a delay unit within the coherence length of the light.</a:t>
            </a:r>
          </a:p>
          <a:p>
            <a:pPr marL="0" indent="0">
              <a:buNone/>
            </a:pPr>
            <a:r>
              <a:rPr lang="en-US" dirty="0" smtClean="0"/>
              <a:t>[X] Compensate the dispersion due to optical element.</a:t>
            </a:r>
          </a:p>
          <a:p>
            <a:pPr marL="0" indent="0">
              <a:buNone/>
            </a:pPr>
            <a:r>
              <a:rPr lang="en-US" dirty="0" smtClean="0"/>
              <a:t>[  ] Development of wide-viewing lens based on 10x magnifying GRIN lens to obtain a field of view of 4mm and effective NA of 0.01</a:t>
            </a:r>
          </a:p>
          <a:p>
            <a:pPr marL="0" indent="0">
              <a:buNone/>
            </a:pPr>
            <a:endParaRPr lang="en-US" dirty="0" smtClean="0"/>
          </a:p>
          <a:p>
            <a:pPr marL="0" indent="0">
              <a:buNone/>
            </a:pPr>
            <a:r>
              <a:rPr lang="en-US" b="1" dirty="0" smtClean="0"/>
              <a:t>Note: </a:t>
            </a:r>
            <a:r>
              <a:rPr lang="en-US" dirty="0" smtClean="0"/>
              <a:t>4mm FOV not yet achieved. However, may be possible. Refer to Appendix.</a:t>
            </a:r>
            <a:endParaRPr lang="en-US" b="1" dirty="0" smtClean="0"/>
          </a:p>
          <a:p>
            <a:endParaRPr lang="en-US" dirty="0" smtClean="0"/>
          </a:p>
        </p:txBody>
      </p:sp>
    </p:spTree>
    <p:extLst>
      <p:ext uri="{BB962C8B-B14F-4D97-AF65-F5344CB8AC3E}">
        <p14:creationId xmlns:p14="http://schemas.microsoft.com/office/powerpoint/2010/main" val="2142871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Proposal &gt; Task #2</a:t>
            </a:r>
            <a:endParaRPr lang="en-US" dirty="0"/>
          </a:p>
        </p:txBody>
      </p:sp>
      <p:sp>
        <p:nvSpPr>
          <p:cNvPr id="3" name="내용 개체 틀 2"/>
          <p:cNvSpPr>
            <a:spLocks noGrp="1"/>
          </p:cNvSpPr>
          <p:nvPr>
            <p:ph idx="1"/>
          </p:nvPr>
        </p:nvSpPr>
        <p:spPr/>
        <p:txBody>
          <a:bodyPr>
            <a:normAutofit/>
          </a:bodyPr>
          <a:lstStyle/>
          <a:p>
            <a:pPr marL="0" indent="0">
              <a:buNone/>
            </a:pPr>
            <a:r>
              <a:rPr lang="en-US" sz="1800" b="1" dirty="0" smtClean="0"/>
              <a:t>2. Characterization of lateral resolution and imaging depth using 10um diameter microsphere, followed by characterization with tissue samples.</a:t>
            </a:r>
          </a:p>
          <a:p>
            <a:pPr marL="0" indent="0">
              <a:buNone/>
            </a:pPr>
            <a:r>
              <a:rPr lang="en-US" sz="1800" dirty="0" smtClean="0"/>
              <a:t>[</a:t>
            </a:r>
            <a:r>
              <a:rPr lang="en-US" sz="1800" dirty="0"/>
              <a:t>X</a:t>
            </a:r>
            <a:r>
              <a:rPr lang="en-US" sz="1800" dirty="0" smtClean="0"/>
              <a:t>] Use point spread function and Gaussian fit to measure the lateral resolution.</a:t>
            </a:r>
          </a:p>
          <a:p>
            <a:pPr marL="0" indent="0">
              <a:buNone/>
            </a:pPr>
            <a:r>
              <a:rPr lang="en-US" sz="1800" dirty="0" smtClean="0"/>
              <a:t>[  ] Measure the system sensitivity, preferably greater than 85dB.</a:t>
            </a:r>
          </a:p>
          <a:p>
            <a:pPr marL="0" indent="0">
              <a:buNone/>
            </a:pPr>
            <a:r>
              <a:rPr lang="en-US" sz="1800" dirty="0" smtClean="0"/>
              <a:t>[X] Imaging of ex vivo normal tissue and ex vivo affected tissue using cow eye.</a:t>
            </a:r>
          </a:p>
          <a:p>
            <a:pPr marL="0" indent="0">
              <a:buNone/>
            </a:pPr>
            <a:r>
              <a:rPr lang="en-US" sz="1800" dirty="0" smtClean="0"/>
              <a:t>[  ] Comparison of measured depth-of-focus with theoretical values.</a:t>
            </a:r>
          </a:p>
          <a:p>
            <a:pPr marL="0" indent="0">
              <a:buNone/>
            </a:pPr>
            <a:r>
              <a:rPr lang="en-US" sz="1800" dirty="0" smtClean="0"/>
              <a:t>[  ] Other animal model experiments will be conducted in </a:t>
            </a:r>
            <a:r>
              <a:rPr lang="en-US" sz="1800" dirty="0" err="1" smtClean="0"/>
              <a:t>Asan</a:t>
            </a:r>
            <a:r>
              <a:rPr lang="en-US" sz="1800" dirty="0" smtClean="0"/>
              <a:t> Medical Center.</a:t>
            </a:r>
          </a:p>
          <a:p>
            <a:pPr marL="0" indent="0">
              <a:buNone/>
            </a:pPr>
            <a:endParaRPr lang="en-US" sz="1800" dirty="0" smtClean="0"/>
          </a:p>
          <a:p>
            <a:pPr marL="0" indent="0">
              <a:buNone/>
            </a:pPr>
            <a:r>
              <a:rPr lang="en-US" sz="1800" b="1" dirty="0" smtClean="0"/>
              <a:t>Note: </a:t>
            </a:r>
            <a:r>
              <a:rPr lang="en-US" sz="1800" dirty="0" smtClean="0"/>
              <a:t>Besides conducting animal model experiments, all else will be possible to achieve within a few days.</a:t>
            </a:r>
            <a:endParaRPr lang="en-US" sz="1800" b="1" dirty="0" smtClean="0"/>
          </a:p>
          <a:p>
            <a:endParaRPr lang="en-US" sz="1800" dirty="0" smtClean="0"/>
          </a:p>
        </p:txBody>
      </p:sp>
    </p:spTree>
    <p:extLst>
      <p:ext uri="{BB962C8B-B14F-4D97-AF65-F5344CB8AC3E}">
        <p14:creationId xmlns:p14="http://schemas.microsoft.com/office/powerpoint/2010/main" val="1271869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Proposal &gt; Task #3</a:t>
            </a:r>
            <a:endParaRPr lang="en-US" dirty="0"/>
          </a:p>
        </p:txBody>
      </p:sp>
      <p:sp>
        <p:nvSpPr>
          <p:cNvPr id="3" name="내용 개체 틀 2"/>
          <p:cNvSpPr>
            <a:spLocks noGrp="1"/>
          </p:cNvSpPr>
          <p:nvPr>
            <p:ph idx="1"/>
          </p:nvPr>
        </p:nvSpPr>
        <p:spPr/>
        <p:txBody>
          <a:bodyPr>
            <a:normAutofit/>
          </a:bodyPr>
          <a:lstStyle/>
          <a:p>
            <a:pPr marL="0" indent="0">
              <a:buNone/>
            </a:pPr>
            <a:r>
              <a:rPr lang="en-US" sz="1800" dirty="0" smtClean="0"/>
              <a:t>3. Optimize design according to clinical or surgical specifications .</a:t>
            </a:r>
          </a:p>
          <a:p>
            <a:pPr marL="0" indent="0">
              <a:buNone/>
            </a:pPr>
            <a:r>
              <a:rPr lang="en-US" sz="1800" dirty="0" smtClean="0"/>
              <a:t>[  ] Handheld probe designed for flexible positioning.</a:t>
            </a:r>
          </a:p>
          <a:p>
            <a:pPr marL="0" indent="0">
              <a:buNone/>
            </a:pPr>
            <a:r>
              <a:rPr lang="en-US" sz="1800" dirty="0" smtClean="0"/>
              <a:t>[  ] Specifications: probe diameter (0.5-0.8mm), needle length (5cm), handle length (10cm)</a:t>
            </a:r>
          </a:p>
          <a:p>
            <a:pPr marL="0" indent="0">
              <a:buNone/>
            </a:pPr>
            <a:r>
              <a:rPr lang="en-US" sz="1800" dirty="0" smtClean="0"/>
              <a:t>[  ] Weight: light enough to be carried by the hand for several hours without physical strain.</a:t>
            </a:r>
          </a:p>
          <a:p>
            <a:pPr marL="0" indent="0">
              <a:buNone/>
            </a:pPr>
            <a:r>
              <a:rPr lang="en-US" sz="1800" dirty="0" smtClean="0"/>
              <a:t>[  ] Create user-friendly GUI for controlling OCT.</a:t>
            </a:r>
          </a:p>
          <a:p>
            <a:pPr marL="0" indent="0">
              <a:buNone/>
            </a:pPr>
            <a:endParaRPr lang="en-US" sz="1800" dirty="0" smtClean="0"/>
          </a:p>
          <a:p>
            <a:pPr marL="0" indent="0">
              <a:buNone/>
            </a:pPr>
            <a:r>
              <a:rPr lang="en-US" sz="1800" b="1" dirty="0" smtClean="0"/>
              <a:t>Note: </a:t>
            </a:r>
            <a:r>
              <a:rPr lang="en-US" sz="1800" dirty="0" smtClean="0"/>
              <a:t>I will include a proposed design of this probe using </a:t>
            </a:r>
            <a:r>
              <a:rPr lang="en-US" sz="1800" dirty="0" err="1" smtClean="0"/>
              <a:t>Solidworks</a:t>
            </a:r>
            <a:r>
              <a:rPr lang="en-US" sz="1800" dirty="0" smtClean="0"/>
              <a:t> and proposed specifications of optical components.</a:t>
            </a:r>
            <a:endParaRPr lang="en-US" sz="1800" b="1" dirty="0" smtClean="0"/>
          </a:p>
          <a:p>
            <a:endParaRPr lang="en-US" sz="1800" dirty="0" smtClean="0"/>
          </a:p>
        </p:txBody>
      </p:sp>
    </p:spTree>
    <p:extLst>
      <p:ext uri="{BB962C8B-B14F-4D97-AF65-F5344CB8AC3E}">
        <p14:creationId xmlns:p14="http://schemas.microsoft.com/office/powerpoint/2010/main" val="2498078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2483893" y="2495953"/>
            <a:ext cx="3174829" cy="237946"/>
          </a:xfrm>
          <a:prstGeom prst="rect">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0" name="Rectangle 89"/>
          <p:cNvSpPr/>
          <p:nvPr/>
        </p:nvSpPr>
        <p:spPr>
          <a:xfrm>
            <a:off x="5297455" y="2558242"/>
            <a:ext cx="1063773" cy="858408"/>
          </a:xfrm>
          <a:prstGeom prst="rect">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9" name="Rectangle 38"/>
          <p:cNvSpPr/>
          <p:nvPr/>
        </p:nvSpPr>
        <p:spPr>
          <a:xfrm>
            <a:off x="3274435" y="2017815"/>
            <a:ext cx="3086794" cy="858408"/>
          </a:xfrm>
          <a:prstGeom prst="rect">
            <a:avLst/>
          </a:prstGeom>
          <a:solidFill>
            <a:schemeClr val="bg1">
              <a:lumMod val="95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Figure 1a. System Schematic</a:t>
            </a:r>
            <a:endParaRPr lang="en-US" dirty="0"/>
          </a:p>
        </p:txBody>
      </p:sp>
      <p:sp>
        <p:nvSpPr>
          <p:cNvPr id="5" name="Isosceles Triangle 4"/>
          <p:cNvSpPr/>
          <p:nvPr/>
        </p:nvSpPr>
        <p:spPr>
          <a:xfrm rot="16200000">
            <a:off x="3459456" y="2522811"/>
            <a:ext cx="164410" cy="190385"/>
          </a:xfrm>
          <a:prstGeom prs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Isosceles Triangle 68"/>
          <p:cNvSpPr/>
          <p:nvPr/>
        </p:nvSpPr>
        <p:spPr>
          <a:xfrm rot="16200000" flipV="1">
            <a:off x="3362048" y="2563044"/>
            <a:ext cx="82448" cy="118469"/>
          </a:xfrm>
          <a:prstGeom prs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Isosceles Triangle 35"/>
          <p:cNvSpPr/>
          <p:nvPr/>
        </p:nvSpPr>
        <p:spPr>
          <a:xfrm rot="16200000">
            <a:off x="2535235" y="2522439"/>
            <a:ext cx="82205" cy="186851"/>
          </a:xfrm>
          <a:prstGeom prs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p:nvSpPr>
        <p:spPr>
          <a:xfrm rot="5400000">
            <a:off x="5509076" y="2807676"/>
            <a:ext cx="275714" cy="16441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4125603" y="2535798"/>
            <a:ext cx="306099" cy="1686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p:cNvSpPr/>
          <p:nvPr/>
        </p:nvSpPr>
        <p:spPr>
          <a:xfrm rot="16200000">
            <a:off x="4907561" y="2454028"/>
            <a:ext cx="164410" cy="327949"/>
          </a:xfrm>
          <a:prstGeom prs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Isosceles Triangle 10"/>
          <p:cNvSpPr/>
          <p:nvPr/>
        </p:nvSpPr>
        <p:spPr>
          <a:xfrm rot="16200000" flipV="1">
            <a:off x="4588048" y="2454028"/>
            <a:ext cx="164410" cy="327948"/>
          </a:xfrm>
          <a:prstGeom prs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lowchart: Delay 7"/>
          <p:cNvSpPr/>
          <p:nvPr/>
        </p:nvSpPr>
        <p:spPr>
          <a:xfrm>
            <a:off x="4431702" y="2488258"/>
            <a:ext cx="102033" cy="259490"/>
          </a:xfrm>
          <a:prstGeom prst="flowChartDelay">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lowchart: Delay 8"/>
          <p:cNvSpPr/>
          <p:nvPr/>
        </p:nvSpPr>
        <p:spPr>
          <a:xfrm flipH="1">
            <a:off x="5131330" y="2488258"/>
            <a:ext cx="102033" cy="259490"/>
          </a:xfrm>
          <a:prstGeom prst="flowChartDelay">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nip Same Side Corner Rectangle 3"/>
          <p:cNvSpPr/>
          <p:nvPr/>
        </p:nvSpPr>
        <p:spPr>
          <a:xfrm rot="16200000">
            <a:off x="3624923" y="2502124"/>
            <a:ext cx="259490" cy="231758"/>
          </a:xfrm>
          <a:prstGeom prst="snip2Same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5233363" y="2540074"/>
            <a:ext cx="275713" cy="16441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p:cNvGrpSpPr/>
          <p:nvPr/>
        </p:nvGrpSpPr>
        <p:grpSpPr>
          <a:xfrm>
            <a:off x="5509076" y="2488258"/>
            <a:ext cx="275713" cy="263766"/>
            <a:chOff x="7138952" y="3470562"/>
            <a:chExt cx="786191" cy="752123"/>
          </a:xfrm>
        </p:grpSpPr>
        <p:sp>
          <p:nvSpPr>
            <p:cNvPr id="13" name="Rectangle 12"/>
            <p:cNvSpPr/>
            <p:nvPr/>
          </p:nvSpPr>
          <p:spPr>
            <a:xfrm>
              <a:off x="7138952" y="3470562"/>
              <a:ext cx="786191" cy="7399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 name="Straight Connector 14"/>
            <p:cNvCxnSpPr/>
            <p:nvPr/>
          </p:nvCxnSpPr>
          <p:spPr>
            <a:xfrm>
              <a:off x="7138953" y="3470562"/>
              <a:ext cx="786190" cy="752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138954" y="3470562"/>
              <a:ext cx="786189" cy="739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3865809" y="2488258"/>
            <a:ext cx="256914" cy="2594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ight Triangle 25"/>
          <p:cNvSpPr/>
          <p:nvPr/>
        </p:nvSpPr>
        <p:spPr>
          <a:xfrm flipH="1" flipV="1">
            <a:off x="5558457" y="3008218"/>
            <a:ext cx="170680" cy="170680"/>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5729138" y="3008218"/>
            <a:ext cx="275713" cy="16441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Straight Connector 24"/>
          <p:cNvCxnSpPr/>
          <p:nvPr/>
        </p:nvCxnSpPr>
        <p:spPr>
          <a:xfrm>
            <a:off x="5509076" y="2962762"/>
            <a:ext cx="261593" cy="261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5400000">
            <a:off x="5986810" y="2980802"/>
            <a:ext cx="261593" cy="225511"/>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Right Triangle 72"/>
          <p:cNvSpPr/>
          <p:nvPr/>
        </p:nvSpPr>
        <p:spPr>
          <a:xfrm rot="16200000" flipH="1" flipV="1">
            <a:off x="3952250" y="2599230"/>
            <a:ext cx="53441" cy="53441"/>
          </a:xfrm>
          <a:prstGeom prst="rtTriangl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p:cNvCxnSpPr/>
          <p:nvPr/>
        </p:nvCxnSpPr>
        <p:spPr>
          <a:xfrm flipV="1">
            <a:off x="3881862" y="2503019"/>
            <a:ext cx="225126" cy="231368"/>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950423" y="2316229"/>
            <a:ext cx="55268" cy="277015"/>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5" name="Right Triangle 74"/>
          <p:cNvSpPr/>
          <p:nvPr/>
        </p:nvSpPr>
        <p:spPr>
          <a:xfrm rot="16200000">
            <a:off x="3951699" y="2259771"/>
            <a:ext cx="57579" cy="50408"/>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rot="5400000" flipH="1">
            <a:off x="4394935" y="1866363"/>
            <a:ext cx="62922" cy="826092"/>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7" name="Rectangle 76"/>
          <p:cNvSpPr/>
          <p:nvPr/>
        </p:nvSpPr>
        <p:spPr>
          <a:xfrm rot="5400000" flipH="1">
            <a:off x="3764327" y="2475618"/>
            <a:ext cx="60559" cy="293548"/>
          </a:xfrm>
          <a:prstGeom prst="rect">
            <a:avLst/>
          </a:prstGeom>
          <a:solidFill>
            <a:srgbClr val="92D050"/>
          </a:solid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4" name="Isosceles Triangle 93"/>
          <p:cNvSpPr/>
          <p:nvPr/>
        </p:nvSpPr>
        <p:spPr>
          <a:xfrm rot="16200000">
            <a:off x="3519333" y="2538500"/>
            <a:ext cx="51555" cy="162574"/>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2667886" y="2579038"/>
            <a:ext cx="678131" cy="779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Isosceles Triangle 95"/>
          <p:cNvSpPr/>
          <p:nvPr/>
        </p:nvSpPr>
        <p:spPr>
          <a:xfrm rot="5400000">
            <a:off x="4834251" y="2165863"/>
            <a:ext cx="261593" cy="225511"/>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Isosceles Triangle 66"/>
          <p:cNvSpPr/>
          <p:nvPr/>
        </p:nvSpPr>
        <p:spPr>
          <a:xfrm rot="16200000" flipV="1">
            <a:off x="3390480" y="2586199"/>
            <a:ext cx="21441" cy="68308"/>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0" name="Straight Connector 59"/>
          <p:cNvCxnSpPr/>
          <p:nvPr/>
        </p:nvCxnSpPr>
        <p:spPr>
          <a:xfrm flipH="1">
            <a:off x="3861865" y="2142024"/>
            <a:ext cx="230596" cy="242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2473324" y="2614584"/>
            <a:ext cx="186848" cy="1280"/>
          </a:xfrm>
          <a:prstGeom prst="line">
            <a:avLst/>
          </a:prstGeom>
          <a:ln>
            <a:solidFill>
              <a:srgbClr val="92D05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482912" y="2316229"/>
            <a:ext cx="981" cy="6057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77803" y="2267615"/>
            <a:ext cx="19431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218932" y="3105935"/>
            <a:ext cx="52040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5729138" y="3741320"/>
            <a:ext cx="275713" cy="16441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Isosceles Triangle 55"/>
          <p:cNvSpPr/>
          <p:nvPr/>
        </p:nvSpPr>
        <p:spPr>
          <a:xfrm rot="5400000">
            <a:off x="5986810" y="3713904"/>
            <a:ext cx="261593" cy="225511"/>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7" name="Straight Connector 56"/>
          <p:cNvCxnSpPr/>
          <p:nvPr/>
        </p:nvCxnSpPr>
        <p:spPr>
          <a:xfrm>
            <a:off x="6218932" y="3839037"/>
            <a:ext cx="24458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726314" y="3662103"/>
            <a:ext cx="0" cy="2953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463521" y="3839037"/>
            <a:ext cx="0" cy="62506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739335" y="3105935"/>
            <a:ext cx="0" cy="16324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6046358" y="4620418"/>
            <a:ext cx="217237" cy="217237"/>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1" name="Arc 80"/>
          <p:cNvSpPr/>
          <p:nvPr/>
        </p:nvSpPr>
        <p:spPr>
          <a:xfrm>
            <a:off x="6090191" y="4665538"/>
            <a:ext cx="145760" cy="145760"/>
          </a:xfrm>
          <a:prstGeom prst="arc">
            <a:avLst>
              <a:gd name="adj1" fmla="val 10865291"/>
              <a:gd name="adj2" fmla="val 0"/>
            </a:avLst>
          </a:prstGeom>
          <a:noFill/>
          <a:ln>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sp>
        <p:nvSpPr>
          <p:cNvPr id="44" name="TextBox 43"/>
          <p:cNvSpPr txBox="1"/>
          <p:nvPr/>
        </p:nvSpPr>
        <p:spPr>
          <a:xfrm>
            <a:off x="6072948" y="4618819"/>
            <a:ext cx="68580" cy="276999"/>
          </a:xfrm>
          <a:prstGeom prst="rect">
            <a:avLst/>
          </a:prstGeom>
          <a:noFill/>
        </p:spPr>
        <p:txBody>
          <a:bodyPr wrap="square" rtlCol="0">
            <a:spAutoFit/>
          </a:bodyPr>
          <a:lstStyle/>
          <a:p>
            <a:r>
              <a:rPr lang="en-US" altLang="ko-KR" sz="1200" b="1" dirty="0" smtClean="0"/>
              <a:t>C</a:t>
            </a:r>
            <a:endParaRPr lang="ko-KR" altLang="en-US" sz="1200" b="1" dirty="0"/>
          </a:p>
        </p:txBody>
      </p:sp>
      <p:grpSp>
        <p:nvGrpSpPr>
          <p:cNvPr id="46" name="Group 45"/>
          <p:cNvGrpSpPr/>
          <p:nvPr/>
        </p:nvGrpSpPr>
        <p:grpSpPr>
          <a:xfrm>
            <a:off x="5726314" y="4355479"/>
            <a:ext cx="217237" cy="276999"/>
            <a:chOff x="3947599" y="4691981"/>
            <a:chExt cx="217237" cy="276999"/>
          </a:xfrm>
        </p:grpSpPr>
        <p:grpSp>
          <p:nvGrpSpPr>
            <p:cNvPr id="43" name="Group 42"/>
            <p:cNvGrpSpPr/>
            <p:nvPr/>
          </p:nvGrpSpPr>
          <p:grpSpPr>
            <a:xfrm>
              <a:off x="3947599" y="4691981"/>
              <a:ext cx="217237" cy="217237"/>
              <a:chOff x="3730362" y="4989327"/>
              <a:chExt cx="337317" cy="337317"/>
            </a:xfrm>
          </p:grpSpPr>
          <p:sp>
            <p:nvSpPr>
              <p:cNvPr id="41" name="Oval 40"/>
              <p:cNvSpPr/>
              <p:nvPr/>
            </p:nvSpPr>
            <p:spPr>
              <a:xfrm>
                <a:off x="3730362" y="4989327"/>
                <a:ext cx="337317" cy="337317"/>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2" name="Arc 41"/>
              <p:cNvSpPr/>
              <p:nvPr/>
            </p:nvSpPr>
            <p:spPr>
              <a:xfrm>
                <a:off x="3779742" y="5059387"/>
                <a:ext cx="226331" cy="226331"/>
              </a:xfrm>
              <a:prstGeom prst="arc">
                <a:avLst>
                  <a:gd name="adj1" fmla="val 10865291"/>
                  <a:gd name="adj2" fmla="val 0"/>
                </a:avLst>
              </a:prstGeom>
              <a:noFill/>
              <a:ln>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grpSp>
        <p:sp>
          <p:nvSpPr>
            <p:cNvPr id="82" name="TextBox 81"/>
            <p:cNvSpPr txBox="1"/>
            <p:nvPr/>
          </p:nvSpPr>
          <p:spPr>
            <a:xfrm>
              <a:off x="3971784" y="4691981"/>
              <a:ext cx="68580" cy="276999"/>
            </a:xfrm>
            <a:prstGeom prst="rect">
              <a:avLst/>
            </a:prstGeom>
            <a:noFill/>
          </p:spPr>
          <p:txBody>
            <a:bodyPr wrap="square" rtlCol="0">
              <a:spAutoFit/>
            </a:bodyPr>
            <a:lstStyle/>
            <a:p>
              <a:r>
                <a:rPr lang="en-US" altLang="ko-KR" sz="1200" b="1" dirty="0" smtClean="0"/>
                <a:t>C</a:t>
              </a:r>
              <a:endParaRPr lang="ko-KR" altLang="en-US" sz="1200" b="1" dirty="0"/>
            </a:p>
          </p:txBody>
        </p:sp>
      </p:grpSp>
      <p:cxnSp>
        <p:nvCxnSpPr>
          <p:cNvPr id="84" name="Straight Connector 83"/>
          <p:cNvCxnSpPr/>
          <p:nvPr/>
        </p:nvCxnSpPr>
        <p:spPr>
          <a:xfrm>
            <a:off x="5934741" y="4460066"/>
            <a:ext cx="5287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268540" y="4738418"/>
            <a:ext cx="47842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131330" y="4464098"/>
            <a:ext cx="59780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844255" y="4561445"/>
            <a:ext cx="0" cy="771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4852292" y="4738418"/>
            <a:ext cx="11908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142311" y="4464098"/>
            <a:ext cx="0" cy="2743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47833" y="4546359"/>
            <a:ext cx="1204460" cy="461665"/>
          </a:xfrm>
          <a:prstGeom prst="rect">
            <a:avLst/>
          </a:prstGeom>
          <a:noFill/>
          <a:ln w="28575">
            <a:solidFill>
              <a:srgbClr val="FF0000"/>
            </a:solidFill>
          </a:ln>
        </p:spPr>
        <p:txBody>
          <a:bodyPr wrap="square" rtlCol="0">
            <a:spAutoFit/>
          </a:bodyPr>
          <a:lstStyle/>
          <a:p>
            <a:pPr algn="ctr"/>
            <a:r>
              <a:rPr lang="en-US" altLang="ko-KR" sz="1200" b="1" dirty="0" smtClean="0"/>
              <a:t>Wavelength Swept Laser</a:t>
            </a:r>
            <a:endParaRPr lang="ko-KR" altLang="en-US" sz="1200" b="1" dirty="0"/>
          </a:p>
        </p:txBody>
      </p:sp>
      <p:sp>
        <p:nvSpPr>
          <p:cNvPr id="68" name="Oval 67"/>
          <p:cNvSpPr/>
          <p:nvPr/>
        </p:nvSpPr>
        <p:spPr>
          <a:xfrm>
            <a:off x="5046071" y="4632478"/>
            <a:ext cx="192479" cy="192479"/>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70" name="Straight Connector 69"/>
          <p:cNvCxnSpPr/>
          <p:nvPr/>
        </p:nvCxnSpPr>
        <p:spPr>
          <a:xfrm>
            <a:off x="5338214" y="5332556"/>
            <a:ext cx="5287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4122723" y="5200083"/>
            <a:ext cx="1204460" cy="461665"/>
          </a:xfrm>
          <a:prstGeom prst="rect">
            <a:avLst/>
          </a:prstGeom>
          <a:noFill/>
          <a:ln w="28575">
            <a:solidFill>
              <a:schemeClr val="tx1"/>
            </a:solidFill>
          </a:ln>
        </p:spPr>
        <p:txBody>
          <a:bodyPr wrap="square" rtlCol="0">
            <a:spAutoFit/>
          </a:bodyPr>
          <a:lstStyle/>
          <a:p>
            <a:pPr algn="ctr"/>
            <a:r>
              <a:rPr lang="en-US" altLang="ko-KR" sz="1200" b="1" dirty="0" smtClean="0"/>
              <a:t>Balanced</a:t>
            </a:r>
          </a:p>
          <a:p>
            <a:pPr algn="ctr"/>
            <a:r>
              <a:rPr lang="en-US" altLang="ko-KR" sz="1200" b="1" dirty="0" smtClean="0"/>
              <a:t>detection</a:t>
            </a:r>
            <a:endParaRPr lang="ko-KR" altLang="en-US" sz="1200" b="1" dirty="0"/>
          </a:p>
        </p:txBody>
      </p:sp>
      <p:sp>
        <p:nvSpPr>
          <p:cNvPr id="72" name="TextBox 71"/>
          <p:cNvSpPr txBox="1"/>
          <p:nvPr/>
        </p:nvSpPr>
        <p:spPr>
          <a:xfrm>
            <a:off x="3214338" y="5205904"/>
            <a:ext cx="720603" cy="461665"/>
          </a:xfrm>
          <a:prstGeom prst="rect">
            <a:avLst/>
          </a:prstGeom>
          <a:noFill/>
          <a:ln w="28575">
            <a:solidFill>
              <a:schemeClr val="tx1"/>
            </a:solidFill>
          </a:ln>
        </p:spPr>
        <p:txBody>
          <a:bodyPr wrap="square" rtlCol="0">
            <a:spAutoFit/>
          </a:bodyPr>
          <a:lstStyle/>
          <a:p>
            <a:pPr algn="ctr"/>
            <a:r>
              <a:rPr lang="en-US" altLang="ko-KR" sz="1200" b="1" dirty="0" smtClean="0"/>
              <a:t>DAQ</a:t>
            </a:r>
          </a:p>
          <a:p>
            <a:pPr algn="ctr"/>
            <a:endParaRPr lang="ko-KR" altLang="en-US" sz="1200" b="1" dirty="0"/>
          </a:p>
        </p:txBody>
      </p:sp>
      <p:sp>
        <p:nvSpPr>
          <p:cNvPr id="74" name="TextBox 73"/>
          <p:cNvSpPr txBox="1"/>
          <p:nvPr/>
        </p:nvSpPr>
        <p:spPr>
          <a:xfrm>
            <a:off x="2121872" y="5201725"/>
            <a:ext cx="927184" cy="461665"/>
          </a:xfrm>
          <a:prstGeom prst="rect">
            <a:avLst/>
          </a:prstGeom>
          <a:noFill/>
          <a:ln w="28575">
            <a:solidFill>
              <a:schemeClr val="tx1"/>
            </a:solidFill>
          </a:ln>
        </p:spPr>
        <p:txBody>
          <a:bodyPr wrap="square" rtlCol="0">
            <a:spAutoFit/>
          </a:bodyPr>
          <a:lstStyle/>
          <a:p>
            <a:pPr algn="ctr"/>
            <a:r>
              <a:rPr lang="en-US" altLang="ko-KR" sz="1200" b="1" dirty="0" smtClean="0"/>
              <a:t>Computer</a:t>
            </a:r>
          </a:p>
          <a:p>
            <a:pPr algn="ctr"/>
            <a:endParaRPr lang="ko-KR" altLang="en-US" sz="1200" b="1" dirty="0"/>
          </a:p>
        </p:txBody>
      </p:sp>
      <p:cxnSp>
        <p:nvCxnSpPr>
          <p:cNvPr id="78" name="Straight Connector 77"/>
          <p:cNvCxnSpPr/>
          <p:nvPr/>
        </p:nvCxnSpPr>
        <p:spPr>
          <a:xfrm>
            <a:off x="3965673" y="5434725"/>
            <a:ext cx="15993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054408" y="5430915"/>
            <a:ext cx="15993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327183" y="5530898"/>
            <a:ext cx="823856"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151039" y="4837655"/>
            <a:ext cx="0" cy="6932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433460" y="5201725"/>
            <a:ext cx="1083115" cy="461665"/>
          </a:xfrm>
          <a:prstGeom prst="rect">
            <a:avLst/>
          </a:prstGeom>
          <a:noFill/>
          <a:ln w="28575">
            <a:solidFill>
              <a:srgbClr val="92D050"/>
            </a:solidFill>
          </a:ln>
        </p:spPr>
        <p:txBody>
          <a:bodyPr wrap="square" rtlCol="0">
            <a:spAutoFit/>
          </a:bodyPr>
          <a:lstStyle/>
          <a:p>
            <a:pPr algn="ctr"/>
            <a:r>
              <a:rPr lang="en-US" altLang="ko-KR" sz="1200" b="1" dirty="0" smtClean="0"/>
              <a:t>Visible Laser</a:t>
            </a:r>
          </a:p>
          <a:p>
            <a:pPr algn="ctr"/>
            <a:r>
              <a:rPr lang="en-US" altLang="ko-KR" sz="1200" b="1" dirty="0" smtClean="0"/>
              <a:t>Source</a:t>
            </a:r>
            <a:endParaRPr lang="ko-KR" altLang="en-US" sz="1200" b="1" dirty="0"/>
          </a:p>
        </p:txBody>
      </p:sp>
      <p:cxnSp>
        <p:nvCxnSpPr>
          <p:cNvPr id="88" name="Straight Connector 87"/>
          <p:cNvCxnSpPr/>
          <p:nvPr/>
        </p:nvCxnSpPr>
        <p:spPr>
          <a:xfrm>
            <a:off x="7020903" y="2267615"/>
            <a:ext cx="0" cy="293005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883341" y="3970986"/>
            <a:ext cx="468530" cy="276999"/>
          </a:xfrm>
          <a:prstGeom prst="rect">
            <a:avLst/>
          </a:prstGeom>
          <a:noFill/>
          <a:ln w="28575">
            <a:noFill/>
          </a:ln>
        </p:spPr>
        <p:txBody>
          <a:bodyPr wrap="square" rtlCol="0">
            <a:spAutoFit/>
          </a:bodyPr>
          <a:lstStyle/>
          <a:p>
            <a:pPr algn="ctr"/>
            <a:r>
              <a:rPr lang="en-US" altLang="ko-KR" sz="1200" b="1" dirty="0" smtClean="0"/>
              <a:t>Ref</a:t>
            </a:r>
            <a:endParaRPr lang="ko-KR" altLang="en-US" sz="1200" b="1" dirty="0"/>
          </a:p>
        </p:txBody>
      </p:sp>
      <p:sp>
        <p:nvSpPr>
          <p:cNvPr id="95" name="TextBox 94"/>
          <p:cNvSpPr txBox="1"/>
          <p:nvPr/>
        </p:nvSpPr>
        <p:spPr>
          <a:xfrm>
            <a:off x="3109321" y="1688451"/>
            <a:ext cx="748510" cy="276999"/>
          </a:xfrm>
          <a:prstGeom prst="rect">
            <a:avLst/>
          </a:prstGeom>
          <a:noFill/>
          <a:ln w="28575">
            <a:noFill/>
          </a:ln>
        </p:spPr>
        <p:txBody>
          <a:bodyPr wrap="square" rtlCol="0">
            <a:spAutoFit/>
          </a:bodyPr>
          <a:lstStyle/>
          <a:p>
            <a:pPr algn="ctr"/>
            <a:r>
              <a:rPr lang="en-US" altLang="ko-KR" sz="1200" b="1" dirty="0" smtClean="0"/>
              <a:t>Probe</a:t>
            </a:r>
            <a:endParaRPr lang="ko-KR" altLang="en-US" sz="1200" b="1" dirty="0"/>
          </a:p>
        </p:txBody>
      </p:sp>
      <p:cxnSp>
        <p:nvCxnSpPr>
          <p:cNvPr id="47" name="Straight Connector 46"/>
          <p:cNvCxnSpPr/>
          <p:nvPr/>
        </p:nvCxnSpPr>
        <p:spPr>
          <a:xfrm flipH="1">
            <a:off x="1615561" y="6281392"/>
            <a:ext cx="1285587" cy="0"/>
          </a:xfrm>
          <a:prstGeom prst="line">
            <a:avLst/>
          </a:prstGeom>
          <a:ln>
            <a:prstDash val="lgDashDot"/>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1615561" y="5262682"/>
            <a:ext cx="0" cy="955297"/>
          </a:xfrm>
          <a:prstGeom prst="line">
            <a:avLst/>
          </a:prstGeom>
          <a:ln>
            <a:prstDash val="lgDashDot"/>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687077" y="5950576"/>
            <a:ext cx="1584162" cy="276999"/>
          </a:xfrm>
          <a:prstGeom prst="rect">
            <a:avLst/>
          </a:prstGeom>
          <a:noFill/>
          <a:ln w="28575">
            <a:noFill/>
          </a:ln>
        </p:spPr>
        <p:txBody>
          <a:bodyPr wrap="square" rtlCol="0">
            <a:spAutoFit/>
          </a:bodyPr>
          <a:lstStyle/>
          <a:p>
            <a:pPr algn="ctr"/>
            <a:r>
              <a:rPr lang="en-US" altLang="ko-KR" sz="1200" b="1" dirty="0" smtClean="0"/>
              <a:t>External Hardware</a:t>
            </a:r>
            <a:endParaRPr lang="ko-KR" altLang="en-US" sz="1200" b="1" dirty="0"/>
          </a:p>
        </p:txBody>
      </p:sp>
      <p:sp>
        <p:nvSpPr>
          <p:cNvPr id="99" name="TextBox 98"/>
          <p:cNvSpPr txBox="1"/>
          <p:nvPr/>
        </p:nvSpPr>
        <p:spPr>
          <a:xfrm>
            <a:off x="3520403" y="2852478"/>
            <a:ext cx="468530" cy="276999"/>
          </a:xfrm>
          <a:prstGeom prst="rect">
            <a:avLst/>
          </a:prstGeom>
          <a:noFill/>
          <a:ln w="28575">
            <a:noFill/>
          </a:ln>
        </p:spPr>
        <p:txBody>
          <a:bodyPr wrap="square" rtlCol="0">
            <a:spAutoFit/>
          </a:bodyPr>
          <a:lstStyle/>
          <a:p>
            <a:pPr algn="ctr"/>
            <a:r>
              <a:rPr lang="en-US" altLang="ko-KR" sz="1200" b="1" dirty="0" smtClean="0"/>
              <a:t>OL</a:t>
            </a:r>
            <a:endParaRPr lang="ko-KR" altLang="en-US" sz="1200" b="1" dirty="0"/>
          </a:p>
        </p:txBody>
      </p:sp>
      <p:sp>
        <p:nvSpPr>
          <p:cNvPr id="100" name="TextBox 99"/>
          <p:cNvSpPr txBox="1"/>
          <p:nvPr/>
        </p:nvSpPr>
        <p:spPr>
          <a:xfrm>
            <a:off x="3810319" y="2855416"/>
            <a:ext cx="468530" cy="276999"/>
          </a:xfrm>
          <a:prstGeom prst="rect">
            <a:avLst/>
          </a:prstGeom>
          <a:noFill/>
          <a:ln w="28575">
            <a:noFill/>
          </a:ln>
        </p:spPr>
        <p:txBody>
          <a:bodyPr wrap="square" rtlCol="0">
            <a:spAutoFit/>
          </a:bodyPr>
          <a:lstStyle/>
          <a:p>
            <a:pPr algn="ctr"/>
            <a:r>
              <a:rPr lang="en-US" altLang="ko-KR" sz="1200" b="1" dirty="0" smtClean="0"/>
              <a:t>DM</a:t>
            </a:r>
            <a:endParaRPr lang="ko-KR" altLang="en-US" sz="1200" b="1" dirty="0"/>
          </a:p>
        </p:txBody>
      </p:sp>
      <p:sp>
        <p:nvSpPr>
          <p:cNvPr id="101" name="TextBox 100"/>
          <p:cNvSpPr txBox="1"/>
          <p:nvPr/>
        </p:nvSpPr>
        <p:spPr>
          <a:xfrm>
            <a:off x="4545210" y="2848946"/>
            <a:ext cx="468530" cy="276999"/>
          </a:xfrm>
          <a:prstGeom prst="rect">
            <a:avLst/>
          </a:prstGeom>
          <a:noFill/>
          <a:ln w="28575">
            <a:noFill/>
          </a:ln>
        </p:spPr>
        <p:txBody>
          <a:bodyPr wrap="square" rtlCol="0">
            <a:spAutoFit/>
          </a:bodyPr>
          <a:lstStyle/>
          <a:p>
            <a:pPr algn="ctr"/>
            <a:r>
              <a:rPr lang="en-US" altLang="ko-KR" sz="1200" b="1" dirty="0" smtClean="0"/>
              <a:t>LP</a:t>
            </a:r>
            <a:endParaRPr lang="ko-KR" altLang="en-US" sz="1200" b="1" dirty="0"/>
          </a:p>
        </p:txBody>
      </p:sp>
      <p:sp>
        <p:nvSpPr>
          <p:cNvPr id="102" name="TextBox 101"/>
          <p:cNvSpPr txBox="1"/>
          <p:nvPr/>
        </p:nvSpPr>
        <p:spPr>
          <a:xfrm>
            <a:off x="2729861" y="2852665"/>
            <a:ext cx="468530" cy="276999"/>
          </a:xfrm>
          <a:prstGeom prst="rect">
            <a:avLst/>
          </a:prstGeom>
          <a:noFill/>
          <a:ln w="28575">
            <a:noFill/>
          </a:ln>
        </p:spPr>
        <p:txBody>
          <a:bodyPr wrap="square" rtlCol="0">
            <a:spAutoFit/>
          </a:bodyPr>
          <a:lstStyle/>
          <a:p>
            <a:pPr algn="ctr"/>
            <a:r>
              <a:rPr lang="en-US" altLang="ko-KR" sz="1200" b="1" dirty="0" smtClean="0"/>
              <a:t>GL</a:t>
            </a:r>
            <a:endParaRPr lang="ko-KR" altLang="en-US" sz="1200" b="1" dirty="0"/>
          </a:p>
        </p:txBody>
      </p:sp>
      <p:sp>
        <p:nvSpPr>
          <p:cNvPr id="103" name="TextBox 102"/>
          <p:cNvSpPr txBox="1"/>
          <p:nvPr/>
        </p:nvSpPr>
        <p:spPr>
          <a:xfrm>
            <a:off x="5738169" y="2423002"/>
            <a:ext cx="468530" cy="276999"/>
          </a:xfrm>
          <a:prstGeom prst="rect">
            <a:avLst/>
          </a:prstGeom>
          <a:noFill/>
          <a:ln w="28575">
            <a:noFill/>
          </a:ln>
        </p:spPr>
        <p:txBody>
          <a:bodyPr wrap="square" rtlCol="0">
            <a:spAutoFit/>
          </a:bodyPr>
          <a:lstStyle/>
          <a:p>
            <a:pPr algn="ctr"/>
            <a:r>
              <a:rPr lang="en-US" altLang="ko-KR" sz="1200" b="1" dirty="0" smtClean="0"/>
              <a:t>GS</a:t>
            </a:r>
            <a:endParaRPr lang="ko-KR" altLang="en-US" sz="1200" b="1" dirty="0"/>
          </a:p>
        </p:txBody>
      </p:sp>
      <p:sp>
        <p:nvSpPr>
          <p:cNvPr id="104" name="TextBox 103"/>
          <p:cNvSpPr txBox="1"/>
          <p:nvPr/>
        </p:nvSpPr>
        <p:spPr>
          <a:xfrm>
            <a:off x="5046071" y="4794914"/>
            <a:ext cx="468530" cy="276999"/>
          </a:xfrm>
          <a:prstGeom prst="rect">
            <a:avLst/>
          </a:prstGeom>
          <a:noFill/>
          <a:ln w="28575">
            <a:noFill/>
          </a:ln>
        </p:spPr>
        <p:txBody>
          <a:bodyPr wrap="square" rtlCol="0">
            <a:spAutoFit/>
          </a:bodyPr>
          <a:lstStyle/>
          <a:p>
            <a:pPr algn="ctr"/>
            <a:r>
              <a:rPr lang="en-US" altLang="ko-KR" sz="1200" b="1" dirty="0" smtClean="0"/>
              <a:t>BS</a:t>
            </a:r>
            <a:endParaRPr lang="ko-KR" altLang="en-US" sz="1200" b="1" dirty="0"/>
          </a:p>
        </p:txBody>
      </p:sp>
    </p:spTree>
    <p:extLst>
      <p:ext uri="{BB962C8B-B14F-4D97-AF65-F5344CB8AC3E}">
        <p14:creationId xmlns:p14="http://schemas.microsoft.com/office/powerpoint/2010/main" val="4218593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3" name="Content Placeholder 2"/>
          <p:cNvSpPr>
            <a:spLocks noGrp="1"/>
          </p:cNvSpPr>
          <p:nvPr>
            <p:ph idx="1"/>
          </p:nvPr>
        </p:nvSpPr>
        <p:spPr/>
        <p:txBody>
          <a:bodyPr>
            <a:noAutofit/>
          </a:bodyPr>
          <a:lstStyle/>
          <a:p>
            <a:r>
              <a:rPr lang="en-US" altLang="ko-KR" sz="2000" dirty="0" err="1" smtClean="0"/>
              <a:t>Vitrectomy</a:t>
            </a:r>
            <a:r>
              <a:rPr lang="en-US" altLang="ko-KR" sz="2000" dirty="0" smtClean="0"/>
              <a:t> is a surgery in which the vitreous is cleared from the eye so that either debris can be removed or the posterior pole can be operated on to restore vision. </a:t>
            </a:r>
          </a:p>
          <a:p>
            <a:r>
              <a:rPr lang="en-US" altLang="ko-KR" sz="2000" dirty="0" smtClean="0"/>
              <a:t>Three ports enter the eye: vitreous cutter (cuts the vitreous), </a:t>
            </a:r>
            <a:r>
              <a:rPr lang="en-US" altLang="ko-KR" sz="2000" dirty="0" err="1" smtClean="0"/>
              <a:t>endoillumination</a:t>
            </a:r>
            <a:r>
              <a:rPr lang="en-US" altLang="ko-KR" sz="2000" dirty="0" smtClean="0"/>
              <a:t> probe (light source), and fluid cannula (transport of vitreous and fluid)</a:t>
            </a:r>
          </a:p>
          <a:p>
            <a:r>
              <a:rPr lang="en-US" altLang="ko-KR" sz="2000" dirty="0" smtClean="0"/>
              <a:t>Especially in the case of retinal detachment, the biggest difficulty is in assessing the amount of vitreous remaining since the posterior pole has to be as “dry” as physiologically possible.</a:t>
            </a:r>
          </a:p>
          <a:p>
            <a:r>
              <a:rPr lang="en-US" altLang="ko-KR" sz="2000" dirty="0" smtClean="0"/>
              <a:t>In the event that improper attachment of the retina takes place due to the influence of the remaining vitreous, surgery must occur again.</a:t>
            </a:r>
          </a:p>
        </p:txBody>
      </p:sp>
    </p:spTree>
    <p:extLst>
      <p:ext uri="{BB962C8B-B14F-4D97-AF65-F5344CB8AC3E}">
        <p14:creationId xmlns:p14="http://schemas.microsoft.com/office/powerpoint/2010/main" val="390017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3" name="Content Placeholder 2"/>
          <p:cNvSpPr>
            <a:spLocks noGrp="1"/>
          </p:cNvSpPr>
          <p:nvPr>
            <p:ph idx="1"/>
          </p:nvPr>
        </p:nvSpPr>
        <p:spPr/>
        <p:txBody>
          <a:bodyPr>
            <a:noAutofit/>
          </a:bodyPr>
          <a:lstStyle/>
          <a:p>
            <a:r>
              <a:rPr lang="en-US" altLang="ko-KR" sz="2000" dirty="0" smtClean="0"/>
              <a:t>Traditionally, if viewing of the vitreous is not obscured by cataracts, the surgeon views into the eye through the patient’s pupil using a wide viewing lens. </a:t>
            </a:r>
          </a:p>
          <a:p>
            <a:r>
              <a:rPr lang="en-US" altLang="ko-KR" sz="2000" dirty="0" smtClean="0"/>
              <a:t>However, the assistance of imaging modalities such as optical coherence tomography (OCT) or ultrasound are used to better visualize the vitreous or placement of retina. </a:t>
            </a:r>
          </a:p>
          <a:p>
            <a:r>
              <a:rPr lang="en-US" altLang="ko-KR" sz="2000" dirty="0" smtClean="0"/>
              <a:t>To our knowledge, usage of imaging technology and conducting surgery does not occur simultaneously. Therefore, to permit as such, OCT endoscopes for </a:t>
            </a:r>
            <a:r>
              <a:rPr lang="en-US" altLang="ko-KR" sz="2000" dirty="0" err="1" smtClean="0"/>
              <a:t>vitrectomy</a:t>
            </a:r>
            <a:r>
              <a:rPr lang="en-US" altLang="ko-KR" sz="2000" dirty="0" smtClean="0"/>
              <a:t> have been developing.</a:t>
            </a:r>
          </a:p>
        </p:txBody>
      </p:sp>
    </p:spTree>
    <p:extLst>
      <p:ext uri="{BB962C8B-B14F-4D97-AF65-F5344CB8AC3E}">
        <p14:creationId xmlns:p14="http://schemas.microsoft.com/office/powerpoint/2010/main" val="2731546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5" name="TextBox 4"/>
          <p:cNvSpPr txBox="1"/>
          <p:nvPr/>
        </p:nvSpPr>
        <p:spPr>
          <a:xfrm>
            <a:off x="1371599" y="4900678"/>
            <a:ext cx="6918158" cy="523220"/>
          </a:xfrm>
          <a:prstGeom prst="rect">
            <a:avLst/>
          </a:prstGeom>
          <a:noFill/>
        </p:spPr>
        <p:txBody>
          <a:bodyPr wrap="square" rtlCol="0">
            <a:spAutoFit/>
          </a:bodyPr>
          <a:lstStyle/>
          <a:p>
            <a:r>
              <a:rPr lang="en-US" altLang="ko-KR" sz="1400" b="1" dirty="0" smtClean="0"/>
              <a:t>Figure A: </a:t>
            </a:r>
            <a:r>
              <a:rPr lang="en-US" altLang="ko-KR" sz="1400" dirty="0" smtClean="0"/>
              <a:t>(A) Illustration of emergencies treated by </a:t>
            </a:r>
            <a:r>
              <a:rPr lang="en-US" altLang="ko-KR" sz="1400" dirty="0" err="1" smtClean="0"/>
              <a:t>vitrectomy</a:t>
            </a:r>
            <a:r>
              <a:rPr lang="en-US" altLang="ko-KR" sz="1400" dirty="0" smtClean="0"/>
              <a:t>. (B) Example of retinal detachment. (C) Example of vitreous hemorrhage.</a:t>
            </a:r>
            <a:endParaRPr lang="ko-KR" altLang="en-US" sz="1400" dirty="0"/>
          </a:p>
        </p:txBody>
      </p:sp>
      <p:grpSp>
        <p:nvGrpSpPr>
          <p:cNvPr id="3" name="Group 2"/>
          <p:cNvGrpSpPr/>
          <p:nvPr/>
        </p:nvGrpSpPr>
        <p:grpSpPr>
          <a:xfrm>
            <a:off x="1725385" y="1708486"/>
            <a:ext cx="5693229" cy="2760328"/>
            <a:chOff x="1050925" y="11226800"/>
            <a:chExt cx="10579100" cy="5129213"/>
          </a:xfrm>
        </p:grpSpPr>
        <p:pic>
          <p:nvPicPr>
            <p:cNvPr id="10" name="Picture 374" descr="Macintosh HD:private:var:folders:i8:i82EWqKwEfajKi+TJxKJyU+++TI:-Tmp-:TemporaryItems:retinaldetachme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475" y="11226800"/>
              <a:ext cx="351155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76" descr="Macintosh HD:private:var:folders:i8:i82EWqKwEfajKi+TJxKJyU+++TI:-Tmp-:TemporaryItems:Screen shot 2010-07-09 at 5.18.18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475" y="13847763"/>
              <a:ext cx="35115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77" descr="Macintosh HD:private:var:folders:i8:i82EWqKwEfajKi+TJxKJyU+++TI:-Tmp-:TemporaryItems:diabeticRet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925" y="11226800"/>
              <a:ext cx="6951663"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1630771" y="1610488"/>
            <a:ext cx="316832" cy="307777"/>
          </a:xfrm>
          <a:prstGeom prst="rect">
            <a:avLst/>
          </a:prstGeom>
          <a:solidFill>
            <a:schemeClr val="bg1"/>
          </a:solidFill>
        </p:spPr>
        <p:txBody>
          <a:bodyPr wrap="square" rtlCol="0">
            <a:spAutoFit/>
          </a:bodyPr>
          <a:lstStyle/>
          <a:p>
            <a:r>
              <a:rPr lang="en-US" altLang="ko-KR" sz="1400" b="1" dirty="0" smtClean="0"/>
              <a:t>A</a:t>
            </a:r>
            <a:endParaRPr lang="ko-KR" altLang="en-US" sz="1400" dirty="0"/>
          </a:p>
        </p:txBody>
      </p:sp>
      <p:sp>
        <p:nvSpPr>
          <p:cNvPr id="14" name="TextBox 13"/>
          <p:cNvSpPr txBox="1"/>
          <p:nvPr/>
        </p:nvSpPr>
        <p:spPr>
          <a:xfrm>
            <a:off x="5527602" y="1708486"/>
            <a:ext cx="316832" cy="307777"/>
          </a:xfrm>
          <a:prstGeom prst="rect">
            <a:avLst/>
          </a:prstGeom>
          <a:solidFill>
            <a:schemeClr val="bg1"/>
          </a:solidFill>
        </p:spPr>
        <p:txBody>
          <a:bodyPr wrap="square" rtlCol="0">
            <a:spAutoFit/>
          </a:bodyPr>
          <a:lstStyle/>
          <a:p>
            <a:r>
              <a:rPr lang="en-US" altLang="ko-KR" sz="1400" b="1" dirty="0" smtClean="0"/>
              <a:t>B</a:t>
            </a:r>
            <a:endParaRPr lang="ko-KR" altLang="en-US" sz="1400" dirty="0"/>
          </a:p>
        </p:txBody>
      </p:sp>
      <p:sp>
        <p:nvSpPr>
          <p:cNvPr id="15" name="TextBox 14"/>
          <p:cNvSpPr txBox="1"/>
          <p:nvPr/>
        </p:nvSpPr>
        <p:spPr>
          <a:xfrm>
            <a:off x="5527602" y="3108418"/>
            <a:ext cx="316832" cy="307777"/>
          </a:xfrm>
          <a:prstGeom prst="rect">
            <a:avLst/>
          </a:prstGeom>
          <a:solidFill>
            <a:schemeClr val="bg1"/>
          </a:solidFill>
        </p:spPr>
        <p:txBody>
          <a:bodyPr wrap="square" rtlCol="0">
            <a:spAutoFit/>
          </a:bodyPr>
          <a:lstStyle/>
          <a:p>
            <a:r>
              <a:rPr lang="en-US" altLang="ko-KR" sz="1400" b="1" dirty="0" smtClean="0"/>
              <a:t>C</a:t>
            </a:r>
            <a:endParaRPr lang="ko-KR" altLang="en-US" sz="1400" dirty="0"/>
          </a:p>
        </p:txBody>
      </p:sp>
    </p:spTree>
    <p:extLst>
      <p:ext uri="{BB962C8B-B14F-4D97-AF65-F5344CB8AC3E}">
        <p14:creationId xmlns:p14="http://schemas.microsoft.com/office/powerpoint/2010/main" val="365453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5" name="TextBox 4"/>
          <p:cNvSpPr txBox="1"/>
          <p:nvPr/>
        </p:nvSpPr>
        <p:spPr>
          <a:xfrm>
            <a:off x="6487611" y="3396069"/>
            <a:ext cx="2656389" cy="1815882"/>
          </a:xfrm>
          <a:prstGeom prst="rect">
            <a:avLst/>
          </a:prstGeom>
          <a:noFill/>
        </p:spPr>
        <p:txBody>
          <a:bodyPr wrap="square" rtlCol="0">
            <a:spAutoFit/>
          </a:bodyPr>
          <a:lstStyle/>
          <a:p>
            <a:r>
              <a:rPr lang="en-US" altLang="ko-KR" sz="1400" b="1" dirty="0" smtClean="0"/>
              <a:t>Figure B: </a:t>
            </a:r>
            <a:r>
              <a:rPr lang="en-US" altLang="ko-KR" sz="1400" dirty="0" smtClean="0"/>
              <a:t>(A) OCT is based on the Michelson interferometer with a low coherence light source. (B) Measured backscattered intensity across the depth generates cross sectional images. (C) Cross section of the retina. (D) 3D image of the retina.</a:t>
            </a:r>
            <a:endParaRPr lang="ko-KR" altLang="en-US" sz="1400" dirty="0"/>
          </a:p>
        </p:txBody>
      </p:sp>
      <p:grpSp>
        <p:nvGrpSpPr>
          <p:cNvPr id="4" name="Group 3"/>
          <p:cNvGrpSpPr/>
          <p:nvPr/>
        </p:nvGrpSpPr>
        <p:grpSpPr>
          <a:xfrm>
            <a:off x="463350" y="1503623"/>
            <a:ext cx="5889311" cy="3648006"/>
            <a:chOff x="12342813" y="11304588"/>
            <a:chExt cx="9331325" cy="5780087"/>
          </a:xfrm>
        </p:grpSpPr>
        <p:pic>
          <p:nvPicPr>
            <p:cNvPr id="16" name="Picture 412" descr="Macintosh HD:private:var:folders:i8:i82EWqKwEfajKi+TJxKJyU+++TI:-Tmp-:TemporaryItems:oct_slo.jpg"/>
            <p:cNvPicPr>
              <a:picLocks noChangeAspect="1" noChangeArrowheads="1"/>
            </p:cNvPicPr>
            <p:nvPr/>
          </p:nvPicPr>
          <p:blipFill>
            <a:blip r:embed="rId3">
              <a:extLst>
                <a:ext uri="{28A0092B-C50C-407E-A947-70E740481C1C}">
                  <a14:useLocalDpi xmlns:a14="http://schemas.microsoft.com/office/drawing/2010/main" val="0"/>
                </a:ext>
              </a:extLst>
            </a:blip>
            <a:srcRect b="17400"/>
            <a:stretch>
              <a:fillRect/>
            </a:stretch>
          </p:blipFill>
          <p:spPr bwMode="auto">
            <a:xfrm>
              <a:off x="16236950" y="14612938"/>
              <a:ext cx="5419725"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19" descr="Macintosh HD:private:var:folders:i8:i82EWqKwEfajKi+TJxKJyU+++TI:-Tmp-:TemporaryItems:Plaquenil-toxic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0275" y="14568488"/>
              <a:ext cx="3724275"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342813" y="11304588"/>
              <a:ext cx="933132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Box 18"/>
          <p:cNvSpPr txBox="1"/>
          <p:nvPr/>
        </p:nvSpPr>
        <p:spPr>
          <a:xfrm>
            <a:off x="474371" y="3547368"/>
            <a:ext cx="316832" cy="307777"/>
          </a:xfrm>
          <a:prstGeom prst="rect">
            <a:avLst/>
          </a:prstGeom>
          <a:solidFill>
            <a:schemeClr val="bg1"/>
          </a:solidFill>
        </p:spPr>
        <p:txBody>
          <a:bodyPr wrap="square" rtlCol="0">
            <a:spAutoFit/>
          </a:bodyPr>
          <a:lstStyle/>
          <a:p>
            <a:r>
              <a:rPr lang="en-US" altLang="ko-KR" sz="1400" b="1" dirty="0" smtClean="0"/>
              <a:t>C</a:t>
            </a:r>
            <a:endParaRPr lang="ko-KR" altLang="en-US" sz="1400" dirty="0"/>
          </a:p>
        </p:txBody>
      </p:sp>
      <p:sp>
        <p:nvSpPr>
          <p:cNvPr id="20" name="TextBox 19"/>
          <p:cNvSpPr txBox="1"/>
          <p:nvPr/>
        </p:nvSpPr>
        <p:spPr>
          <a:xfrm>
            <a:off x="2833980" y="3460335"/>
            <a:ext cx="316832" cy="307777"/>
          </a:xfrm>
          <a:prstGeom prst="rect">
            <a:avLst/>
          </a:prstGeom>
          <a:solidFill>
            <a:schemeClr val="bg1"/>
          </a:solidFill>
        </p:spPr>
        <p:txBody>
          <a:bodyPr wrap="square" rtlCol="0">
            <a:spAutoFit/>
          </a:bodyPr>
          <a:lstStyle/>
          <a:p>
            <a:r>
              <a:rPr lang="en-US" altLang="ko-KR" sz="1400" b="1" dirty="0" smtClean="0"/>
              <a:t>D</a:t>
            </a:r>
            <a:endParaRPr lang="ko-KR" altLang="en-US" sz="1400" dirty="0"/>
          </a:p>
        </p:txBody>
      </p:sp>
      <p:sp>
        <p:nvSpPr>
          <p:cNvPr id="21" name="TextBox 20"/>
          <p:cNvSpPr txBox="1"/>
          <p:nvPr/>
        </p:nvSpPr>
        <p:spPr>
          <a:xfrm>
            <a:off x="1312744" y="5439814"/>
            <a:ext cx="6952951" cy="1169551"/>
          </a:xfrm>
          <a:prstGeom prst="rect">
            <a:avLst/>
          </a:prstGeom>
          <a:noFill/>
        </p:spPr>
        <p:txBody>
          <a:bodyPr wrap="square" rtlCol="0">
            <a:spAutoFit/>
          </a:bodyPr>
          <a:lstStyle/>
          <a:p>
            <a:r>
              <a:rPr lang="en-US" altLang="ko-KR" sz="1400" b="1" dirty="0" smtClean="0"/>
              <a:t>Note: </a:t>
            </a:r>
            <a:r>
              <a:rPr lang="en-US" altLang="ko-KR" sz="1400" dirty="0" smtClean="0"/>
              <a:t>OCT </a:t>
            </a:r>
          </a:p>
          <a:p>
            <a:pPr marL="285750" indent="-285750">
              <a:buFontTx/>
              <a:buChar char="-"/>
            </a:pPr>
            <a:r>
              <a:rPr lang="en-US" altLang="ko-KR" sz="1400" dirty="0" smtClean="0"/>
              <a:t>Noninvasive imaging technique</a:t>
            </a:r>
          </a:p>
          <a:p>
            <a:pPr marL="285750" indent="-285750">
              <a:buFontTx/>
              <a:buChar char="-"/>
            </a:pPr>
            <a:r>
              <a:rPr lang="en-US" altLang="ko-KR" sz="1400" dirty="0" smtClean="0"/>
              <a:t>Uses infrared absorption and reflective properties of material for 3D imaging</a:t>
            </a:r>
          </a:p>
          <a:p>
            <a:pPr marL="285750" indent="-285750">
              <a:buFontTx/>
              <a:buChar char="-"/>
            </a:pPr>
            <a:r>
              <a:rPr lang="en-US" altLang="ko-KR" sz="1400" dirty="0" smtClean="0"/>
              <a:t>Widely used in the clinic for diagnosing and monitoring diseases of the posterior pole</a:t>
            </a:r>
          </a:p>
          <a:p>
            <a:pPr marL="285750" indent="-285750">
              <a:buFontTx/>
              <a:buChar char="-"/>
            </a:pPr>
            <a:r>
              <a:rPr lang="en-US" altLang="ko-KR" sz="1400" dirty="0" smtClean="0"/>
              <a:t>Signal detection based on low coherence interferometry</a:t>
            </a:r>
            <a:endParaRPr lang="en-US" altLang="ko-KR" sz="1400" dirty="0"/>
          </a:p>
        </p:txBody>
      </p:sp>
    </p:spTree>
    <p:extLst>
      <p:ext uri="{BB962C8B-B14F-4D97-AF65-F5344CB8AC3E}">
        <p14:creationId xmlns:p14="http://schemas.microsoft.com/office/powerpoint/2010/main" val="3619754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5" name="TextBox 4"/>
          <p:cNvSpPr txBox="1"/>
          <p:nvPr/>
        </p:nvSpPr>
        <p:spPr>
          <a:xfrm>
            <a:off x="1817018" y="5534794"/>
            <a:ext cx="5230543" cy="738664"/>
          </a:xfrm>
          <a:prstGeom prst="rect">
            <a:avLst/>
          </a:prstGeom>
          <a:noFill/>
        </p:spPr>
        <p:txBody>
          <a:bodyPr wrap="square" rtlCol="0">
            <a:spAutoFit/>
          </a:bodyPr>
          <a:lstStyle/>
          <a:p>
            <a:r>
              <a:rPr lang="en-US" altLang="ko-KR" sz="1400" b="1" dirty="0" smtClean="0"/>
              <a:t>Note: </a:t>
            </a:r>
            <a:r>
              <a:rPr lang="en-US" altLang="ko-KR" sz="1400" dirty="0" smtClean="0"/>
              <a:t>Miniature forward scanning probes require complex designs of piezoelectric motors. Limitations of each system collectively include: manual scanning, large diameter, and slow scanning rate.</a:t>
            </a:r>
            <a:endParaRPr lang="ko-KR" altLang="en-US" sz="1400" dirty="0"/>
          </a:p>
        </p:txBody>
      </p:sp>
      <p:pic>
        <p:nvPicPr>
          <p:cNvPr id="10" name="Picture 386"/>
          <p:cNvPicPr>
            <a:picLocks noChangeAspect="1"/>
          </p:cNvPicPr>
          <p:nvPr/>
        </p:nvPicPr>
        <p:blipFill>
          <a:blip r:embed="rId3">
            <a:extLst>
              <a:ext uri="{28A0092B-C50C-407E-A947-70E740481C1C}">
                <a14:useLocalDpi xmlns:a14="http://schemas.microsoft.com/office/drawing/2010/main" val="0"/>
              </a:ext>
            </a:extLst>
          </a:blip>
          <a:srcRect l="2829" t="50484" r="3276" b="3609"/>
          <a:stretch>
            <a:fillRect/>
          </a:stretch>
        </p:blipFill>
        <p:spPr bwMode="auto">
          <a:xfrm>
            <a:off x="1358272" y="1745261"/>
            <a:ext cx="3045979" cy="138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388"/>
          <p:cNvPicPr>
            <a:picLocks noChangeAspect="1"/>
          </p:cNvPicPr>
          <p:nvPr/>
        </p:nvPicPr>
        <p:blipFill>
          <a:blip r:embed="rId4">
            <a:extLst>
              <a:ext uri="{28A0092B-C50C-407E-A947-70E740481C1C}">
                <a14:useLocalDpi xmlns:a14="http://schemas.microsoft.com/office/drawing/2010/main" val="0"/>
              </a:ext>
            </a:extLst>
          </a:blip>
          <a:srcRect l="2147" t="2963" r="1727" b="5888"/>
          <a:stretch>
            <a:fillRect/>
          </a:stretch>
        </p:blipFill>
        <p:spPr bwMode="auto">
          <a:xfrm>
            <a:off x="1301074" y="3528362"/>
            <a:ext cx="3047796" cy="1354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8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50934" y="1775222"/>
            <a:ext cx="1870259" cy="1379089"/>
          </a:xfrm>
          <a:prstGeom prst="rect">
            <a:avLst/>
          </a:prstGeom>
          <a:solidFill>
            <a:schemeClr val="tx1"/>
          </a:solidFill>
          <a:ln w="9525">
            <a:solidFill>
              <a:schemeClr val="tx1"/>
            </a:solidFill>
            <a:miter lim="800000"/>
            <a:headEnd/>
            <a:tailEnd/>
          </a:ln>
        </p:spPr>
      </p:pic>
      <p:pic>
        <p:nvPicPr>
          <p:cNvPr id="13" name="Picture 2" descr="An external file that holds a picture, illustration, etc.&#10;Object name is boe-4-8-1342-g0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645" y="3569218"/>
            <a:ext cx="2858954" cy="1337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881263" y="3115033"/>
            <a:ext cx="1662908" cy="307777"/>
          </a:xfrm>
          <a:prstGeom prst="rect">
            <a:avLst/>
          </a:prstGeom>
          <a:noFill/>
        </p:spPr>
        <p:txBody>
          <a:bodyPr wrap="square" rtlCol="0">
            <a:spAutoFit/>
          </a:bodyPr>
          <a:lstStyle/>
          <a:p>
            <a:r>
              <a:rPr lang="en-US" altLang="ko-KR" sz="1400" dirty="0" err="1" smtClean="0"/>
              <a:t>Iftimia</a:t>
            </a:r>
            <a:r>
              <a:rPr lang="en-US" altLang="ko-KR" sz="1400" dirty="0" smtClean="0"/>
              <a:t> et al. (2005)</a:t>
            </a:r>
            <a:endParaRPr lang="ko-KR" altLang="en-US" sz="1400" dirty="0"/>
          </a:p>
        </p:txBody>
      </p:sp>
      <p:sp>
        <p:nvSpPr>
          <p:cNvPr id="32" name="TextBox 31"/>
          <p:cNvSpPr txBox="1"/>
          <p:nvPr/>
        </p:nvSpPr>
        <p:spPr>
          <a:xfrm>
            <a:off x="5609025" y="3154311"/>
            <a:ext cx="1418932" cy="307777"/>
          </a:xfrm>
          <a:prstGeom prst="rect">
            <a:avLst/>
          </a:prstGeom>
          <a:noFill/>
        </p:spPr>
        <p:txBody>
          <a:bodyPr wrap="square" rtlCol="0">
            <a:spAutoFit/>
          </a:bodyPr>
          <a:lstStyle/>
          <a:p>
            <a:r>
              <a:rPr lang="en-US" altLang="ko-KR" sz="1400" dirty="0" smtClean="0"/>
              <a:t>Wu et al. (2006)</a:t>
            </a:r>
            <a:endParaRPr lang="ko-KR" altLang="en-US" sz="1400" dirty="0"/>
          </a:p>
        </p:txBody>
      </p:sp>
      <p:sp>
        <p:nvSpPr>
          <p:cNvPr id="33" name="TextBox 32"/>
          <p:cNvSpPr txBox="1"/>
          <p:nvPr/>
        </p:nvSpPr>
        <p:spPr>
          <a:xfrm>
            <a:off x="2881262" y="4947920"/>
            <a:ext cx="1522990" cy="307777"/>
          </a:xfrm>
          <a:prstGeom prst="rect">
            <a:avLst/>
          </a:prstGeom>
          <a:noFill/>
        </p:spPr>
        <p:txBody>
          <a:bodyPr wrap="square" rtlCol="0">
            <a:spAutoFit/>
          </a:bodyPr>
          <a:lstStyle/>
          <a:p>
            <a:r>
              <a:rPr lang="en-US" altLang="ko-KR" sz="1400" dirty="0" smtClean="0"/>
              <a:t>Huang et al. (2012)</a:t>
            </a:r>
            <a:endParaRPr lang="ko-KR" altLang="en-US" sz="1400" dirty="0"/>
          </a:p>
        </p:txBody>
      </p:sp>
      <p:sp>
        <p:nvSpPr>
          <p:cNvPr id="34" name="TextBox 33"/>
          <p:cNvSpPr txBox="1"/>
          <p:nvPr/>
        </p:nvSpPr>
        <p:spPr>
          <a:xfrm>
            <a:off x="6224122" y="4925916"/>
            <a:ext cx="1429477" cy="307777"/>
          </a:xfrm>
          <a:prstGeom prst="rect">
            <a:avLst/>
          </a:prstGeom>
          <a:noFill/>
        </p:spPr>
        <p:txBody>
          <a:bodyPr wrap="square" rtlCol="0">
            <a:spAutoFit/>
          </a:bodyPr>
          <a:lstStyle/>
          <a:p>
            <a:r>
              <a:rPr lang="en-US" altLang="ko-KR" sz="1400" dirty="0" err="1" smtClean="0"/>
              <a:t>Joos</a:t>
            </a:r>
            <a:r>
              <a:rPr lang="en-US" altLang="ko-KR" sz="1400" dirty="0" smtClean="0"/>
              <a:t> et al. (2013)</a:t>
            </a:r>
            <a:endParaRPr lang="ko-KR" altLang="en-US" sz="1400" dirty="0"/>
          </a:p>
        </p:txBody>
      </p:sp>
    </p:spTree>
    <p:extLst>
      <p:ext uri="{BB962C8B-B14F-4D97-AF65-F5344CB8AC3E}">
        <p14:creationId xmlns:p14="http://schemas.microsoft.com/office/powerpoint/2010/main" val="406209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Introduction</a:t>
            </a:r>
            <a:endParaRPr lang="ko-KR" altLang="en-US" dirty="0"/>
          </a:p>
        </p:txBody>
      </p:sp>
      <p:sp>
        <p:nvSpPr>
          <p:cNvPr id="3" name="Content Placeholder 2"/>
          <p:cNvSpPr>
            <a:spLocks noGrp="1"/>
          </p:cNvSpPr>
          <p:nvPr>
            <p:ph idx="1"/>
          </p:nvPr>
        </p:nvSpPr>
        <p:spPr/>
        <p:txBody>
          <a:bodyPr>
            <a:noAutofit/>
          </a:bodyPr>
          <a:lstStyle/>
          <a:p>
            <a:r>
              <a:rPr lang="en-US" altLang="ko-KR" sz="2000" b="1" dirty="0" smtClean="0"/>
              <a:t>We have proposed to develop a 25 gauge probe that serves simultaneously as an illumination probe and a 3D imaging OCT system</a:t>
            </a:r>
            <a:r>
              <a:rPr lang="en-US" altLang="ko-KR" sz="2000" dirty="0" smtClean="0"/>
              <a:t>, with hopes of providing the surgeon with a more comfortable </a:t>
            </a:r>
            <a:r>
              <a:rPr lang="en-US" altLang="ko-KR" sz="2000" dirty="0" err="1" smtClean="0"/>
              <a:t>vitrectomy</a:t>
            </a:r>
            <a:r>
              <a:rPr lang="en-US" altLang="ko-KR" sz="2000" dirty="0" smtClean="0"/>
              <a:t> experience as well as to increase the efficacy of surgical outcome for the patients. </a:t>
            </a:r>
            <a:r>
              <a:rPr lang="en-US" altLang="ko-KR" sz="2000" b="1" dirty="0" smtClean="0"/>
              <a:t>25 gauge, or 0.5 mm diameter, was set as a requirement</a:t>
            </a:r>
            <a:r>
              <a:rPr lang="en-US" altLang="ko-KR" sz="2000" dirty="0" smtClean="0"/>
              <a:t> since this dimension is the current standard for obviating the need for suturing. </a:t>
            </a:r>
          </a:p>
          <a:p>
            <a:r>
              <a:rPr lang="en-US" altLang="ko-KR" sz="2000" dirty="0" smtClean="0"/>
              <a:t>In addition, currently proposed models of </a:t>
            </a:r>
            <a:r>
              <a:rPr lang="en-US" altLang="ko-KR" sz="2000" dirty="0" err="1" smtClean="0"/>
              <a:t>vitrectomy</a:t>
            </a:r>
            <a:r>
              <a:rPr lang="en-US" altLang="ko-KR" sz="2000" dirty="0" smtClean="0"/>
              <a:t> endoscopes only serve as a cross-sectional imaging modality. They achieve this through forward-scanning techniques, which pose limitations such as manual scanning or the requirement of a complex design schematic involving piezoelectric motors and the movement of optical components at the needle-end of the probe.</a:t>
            </a:r>
          </a:p>
          <a:p>
            <a:r>
              <a:rPr lang="en-US" altLang="ko-KR" sz="2000" b="1" dirty="0" smtClean="0"/>
              <a:t>We wanted to eliminate this need and achieve back-scanning of the gradient index (GRIN)-relay lens which will be the only optical component of the needle end of the probe.</a:t>
            </a:r>
          </a:p>
        </p:txBody>
      </p:sp>
    </p:spTree>
    <p:extLst>
      <p:ext uri="{BB962C8B-B14F-4D97-AF65-F5344CB8AC3E}">
        <p14:creationId xmlns:p14="http://schemas.microsoft.com/office/powerpoint/2010/main" val="1551646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7291</TotalTime>
  <Words>3428</Words>
  <Application>Microsoft Office PowerPoint</Application>
  <PresentationFormat>On-screen Show (4:3)</PresentationFormat>
  <Paragraphs>250</Paragraphs>
  <Slides>34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맑은 고딕</vt:lpstr>
      <vt:lpstr>Arial</vt:lpstr>
      <vt:lpstr>Calibri</vt:lpstr>
      <vt:lpstr>Cambria Math</vt:lpstr>
      <vt:lpstr>Times New Roman</vt:lpstr>
      <vt:lpstr>Office Theme</vt:lpstr>
      <vt:lpstr>Development of a Handheld OCT Probe for Guiding 25 Gauge Vitrectomy</vt:lpstr>
      <vt:lpstr>Abstract</vt:lpstr>
      <vt:lpstr>Abstract</vt:lpstr>
      <vt:lpstr>Introduction</vt:lpstr>
      <vt:lpstr>Introduction</vt:lpstr>
      <vt:lpstr>Introduction</vt:lpstr>
      <vt:lpstr>Introduction</vt:lpstr>
      <vt:lpstr>Introduction</vt:lpstr>
      <vt:lpstr>Introduction</vt:lpstr>
      <vt:lpstr>Motive</vt:lpstr>
      <vt:lpstr>Progress</vt:lpstr>
      <vt:lpstr>Progress</vt:lpstr>
      <vt:lpstr>Progress</vt:lpstr>
      <vt:lpstr>Progress</vt:lpstr>
      <vt:lpstr>Progress</vt:lpstr>
      <vt:lpstr>Progress &gt; OCT w/o GRIN</vt:lpstr>
      <vt:lpstr>Progress &gt; OCT w/o GRIN</vt:lpstr>
      <vt:lpstr>Progress &gt; OCT w/ GRIN</vt:lpstr>
      <vt:lpstr>Progress &gt; OCT w/ GRIN</vt:lpstr>
      <vt:lpstr>Progress &gt; tissue imaging</vt:lpstr>
      <vt:lpstr>Progress &gt; tissue imaging</vt:lpstr>
      <vt:lpstr>Progress &gt; tissue imaging</vt:lpstr>
      <vt:lpstr>Progress &gt; tissue imaging</vt:lpstr>
      <vt:lpstr>Discussion</vt:lpstr>
      <vt:lpstr>Discussion</vt:lpstr>
      <vt:lpstr>Future Speculation</vt:lpstr>
      <vt:lpstr>Conclusion</vt:lpstr>
      <vt:lpstr>Future Speculation</vt:lpstr>
      <vt:lpstr>References</vt:lpstr>
      <vt:lpstr>Appendix</vt:lpstr>
      <vt:lpstr>Proposal &gt; Task #1</vt:lpstr>
      <vt:lpstr>Proposal &gt; Task #2</vt:lpstr>
      <vt:lpstr>Proposal &gt; Task #3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Handheld OCT Probe for Guiding 25 Gauge Vitrectomy</dc:title>
  <dc:creator>Calvin Yoon</dc:creator>
  <cp:lastModifiedBy>Calvin Yoon</cp:lastModifiedBy>
  <cp:revision>101</cp:revision>
  <dcterms:created xsi:type="dcterms:W3CDTF">2014-03-07T06:30:55Z</dcterms:created>
  <dcterms:modified xsi:type="dcterms:W3CDTF">2015-02-26T08:12:23Z</dcterms:modified>
</cp:coreProperties>
</file>