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7" r:id="rId6"/>
    <p:sldId id="269" r:id="rId7"/>
    <p:sldId id="274" r:id="rId8"/>
    <p:sldId id="273" r:id="rId9"/>
    <p:sldId id="268" r:id="rId10"/>
    <p:sldId id="270" r:id="rId11"/>
    <p:sldId id="275" r:id="rId12"/>
    <p:sldId id="266" r:id="rId13"/>
    <p:sldId id="277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/>
    <p:restoredTop sz="94719"/>
  </p:normalViewPr>
  <p:slideViewPr>
    <p:cSldViewPr snapToGrid="0" snapToObjects="1">
      <p:cViewPr varScale="1">
        <p:scale>
          <a:sx n="118" d="100"/>
          <a:sy n="11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F84C9-E7A0-7A46-9C9C-7B34ECB15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53DF6-958D-414C-88FB-590957FC7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3D288-EA68-7046-96C4-2EDDEF7B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D870D-1EE9-BE49-9ADB-0824A365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7924A-444F-2848-858C-82C16C69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44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DAD76-961A-7543-A198-AD044644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D533F-EDA7-094B-B254-1A33B3DDA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41BC1-FF4F-EA45-96D7-244E901E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95C1D-416C-A047-9018-CD24849F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7DC5B-C3A0-BF40-A8DB-A9B3C250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2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0F8CC9-ABCE-DA4C-BC7A-867EE65D3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83929-FB5C-9B4A-B902-559501913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9CFD2-38AF-C94C-9C16-B72C04B2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DDD5D-F42B-9A4B-BC98-F5F55B7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53F47-D67D-FB4F-BC68-1BDB8212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8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277B6-ABF8-4448-A8CF-115DF5EB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D43AB-E13D-EE45-89F4-9982150B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05F91-4C93-BE4A-82B0-2C9DE069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CFD87-C2B5-6B41-97AC-EA15D6AB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77A39-9C80-EC4C-BF4D-D5E2B22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74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16ACA-A1C3-4D42-92D7-50C6AF5D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9043A-C4C2-5B44-AEAC-355003E1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976B6-022F-0B4F-81F9-BBA541AC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1EC4B-D105-6143-9AB2-BB82DCD9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AAB9-52FE-704F-B9E0-9F3EB8C2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1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95A38-42BC-C14F-A170-BE017FAE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3BE44-A347-9E47-AF47-0E9516B1F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9296D-70D9-EB46-B371-7BDB9A1B1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A5FD6-5B96-9F4B-9B6A-ED100E67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AF8C3-CA03-3540-8826-861E8279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63772-27A1-3B42-97C9-300C4FF1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4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0BE03-70A5-8F46-B56E-BD68EE60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28B78-B6F0-A64D-A550-E17105D4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5AA47-397B-514D-ABE6-16EF7A3A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D40B79-DDAD-4D46-8BD5-E7D0AEBE1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B8C255-D2E4-944A-901D-D99B4BABA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5A960A-1519-E94A-8704-06E8B311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EE93BF-424E-2547-BFF5-046097D9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A804F-E8BB-C747-83EF-62A37346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1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B500E-5C2D-CB40-8989-8F3B4FCC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F32F7-1FD0-1A49-900D-971D52EA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F6AD8-AABD-FC4E-9986-7DF04F3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1A5EA8-9DBC-234A-9AED-A3185580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70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273F6-3688-F047-AC2A-549C3D3C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6DC2E-3091-E84E-B29D-6A6939D6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6632CA-49A4-3640-A4D8-1E41C202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51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C47E-21DF-F244-9F9B-5B492CB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AADD9-7B2E-5B47-B8C0-0A9408B2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F53E5-E81A-D548-A53E-FCDB7587A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9CB64-2916-DB4E-99BE-4EA170A9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6A046-2081-674E-A375-42B33F92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7C08C-5A94-D746-85CF-A8B1FBB7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6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B189A-BC8B-9D4A-AA3F-E6CD3BBE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6C32DD-578B-AE42-9523-006250F62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C7F37-C3AA-F84C-BB66-AA70D5705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DE4B2-A03B-F34F-8ABE-87E01CB4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8D1AA-251A-574D-B425-776DFF74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2257E-BA87-6E46-BFB4-60B2BB23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85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9F0832-BABC-7347-962B-8336EE83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BC220-5DB5-304E-95D6-34105786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40B3-A52E-CE48-BCF1-D2017C0E9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CCA18-5968-DF41-841F-301FA8C1EC76}" type="datetimeFigureOut">
              <a:rPr kumimoji="1" lang="zh-CN" altLang="en-US" smtClean="0"/>
              <a:t>2022/6/17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916DB-4249-C549-AE6F-95E9E1DCF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F3450-92E9-0147-981B-3C9608D32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7206-0A68-D249-929C-A0E80EB372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8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F1D1D79-36CE-2042-9A3F-8ECD83E7AB0B}"/>
              </a:ext>
            </a:extLst>
          </p:cNvPr>
          <p:cNvSpPr txBox="1"/>
          <p:nvPr/>
        </p:nvSpPr>
        <p:spPr>
          <a:xfrm>
            <a:off x="3813463" y="2157865"/>
            <a:ext cx="4176651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7200" dirty="0">
                <a:latin typeface="SimHei" panose="02010609060101010101" pitchFamily="49" charset="-122"/>
                <a:ea typeface="SimHei" panose="02010609060101010101" pitchFamily="49" charset="-122"/>
              </a:rPr>
              <a:t>分单算法</a:t>
            </a:r>
          </a:p>
        </p:txBody>
      </p:sp>
    </p:spTree>
    <p:extLst>
      <p:ext uri="{BB962C8B-B14F-4D97-AF65-F5344CB8AC3E}">
        <p14:creationId xmlns:p14="http://schemas.microsoft.com/office/powerpoint/2010/main" val="99015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D007D6-F925-744E-B634-FC5049B60BE7}"/>
              </a:ext>
            </a:extLst>
          </p:cNvPr>
          <p:cNvSpPr txBox="1"/>
          <p:nvPr/>
        </p:nvSpPr>
        <p:spPr>
          <a:xfrm>
            <a:off x="767256" y="409903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指派问题</a:t>
            </a:r>
            <a:r>
              <a:rPr kumimoji="1" lang="en-US" altLang="zh-CN" sz="3200" dirty="0"/>
              <a:t>-</a:t>
            </a:r>
            <a:r>
              <a:rPr kumimoji="1" lang="zh-CN" altLang="en-US" sz="3200" dirty="0"/>
              <a:t>匈牙利算法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2A78A7-2AE6-B14D-B482-A096820B3B28}"/>
              </a:ext>
            </a:extLst>
          </p:cNvPr>
          <p:cNvSpPr txBox="1"/>
          <p:nvPr/>
        </p:nvSpPr>
        <p:spPr>
          <a:xfrm>
            <a:off x="838103" y="2160369"/>
            <a:ext cx="10515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（1）对费用矩阵先做行变换再做列变换。从每一行减去该行的最小值，从每一列减去该列的最小值</a:t>
            </a:r>
          </a:p>
          <a:p>
            <a:r>
              <a:rPr lang="zh-CN" altLang="en-US" dirty="0"/>
              <a:t>（2）用最少的水平线或垂直线覆盖所有零</a:t>
            </a:r>
          </a:p>
          <a:p>
            <a:r>
              <a:rPr lang="zh-CN" altLang="en-US" dirty="0"/>
              <a:t>（3）如果水平线和垂直线的总数小于样本数N，则找到没有被覆盖的最小值，没有被覆盖的每行减去最小值，被覆盖的每列加上最小值。然后重复步骤（2）、（3）知道水平线和垂直线的总数等于样本数</a:t>
            </a:r>
          </a:p>
          <a:p>
            <a:r>
              <a:rPr lang="zh-CN" altLang="en-US" dirty="0"/>
              <a:t>（4）根据零元素所在位置确定最优指派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FDEDCB-514B-7F47-9A9B-33EFDD31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6" y="4301797"/>
            <a:ext cx="3505200" cy="2146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C32518-C090-7F45-9BA4-9A58ECEA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99" y="4346247"/>
            <a:ext cx="3365500" cy="2057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F5B89F-486E-CD4B-B1B5-DBC0B7B44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840" y="3637697"/>
            <a:ext cx="6096000" cy="63500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56E597CF-4074-E04B-91E7-2DE267B0D7E8}"/>
              </a:ext>
            </a:extLst>
          </p:cNvPr>
          <p:cNvSpPr/>
          <p:nvPr/>
        </p:nvSpPr>
        <p:spPr>
          <a:xfrm>
            <a:off x="5449708" y="5169995"/>
            <a:ext cx="728039" cy="40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2C5358-7858-2041-A4A5-2DF4CBDAAD3E}"/>
              </a:ext>
            </a:extLst>
          </p:cNvPr>
          <p:cNvSpPr txBox="1"/>
          <p:nvPr/>
        </p:nvSpPr>
        <p:spPr>
          <a:xfrm>
            <a:off x="838103" y="1223580"/>
            <a:ext cx="10134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算法依据：如果系数矩阵</a:t>
            </a:r>
            <a:r>
              <a:rPr kumimoji="1" lang="en-US" altLang="zh-CN" sz="2000" dirty="0"/>
              <a:t>C=</a:t>
            </a:r>
            <a:r>
              <a:rPr kumimoji="1" lang="zh-CN" altLang="en-US" sz="2000" dirty="0"/>
              <a:t>（</a:t>
            </a:r>
            <a:r>
              <a:rPr kumimoji="1" lang="en-US" altLang="zh-CN" sz="2000" dirty="0" err="1"/>
              <a:t>c</a:t>
            </a:r>
            <a:r>
              <a:rPr kumimoji="1" lang="en-US" altLang="zh-CN" sz="2000" baseline="-25000" dirty="0" err="1"/>
              <a:t>ij</a:t>
            </a:r>
            <a:r>
              <a:rPr kumimoji="1" lang="zh-CN" altLang="en-US" sz="2000" dirty="0"/>
              <a:t>）一行（或一列）中每一元素都加上或减去同一个数，得到一个新矩阵</a:t>
            </a:r>
            <a:r>
              <a:rPr kumimoji="1" lang="en-US" altLang="zh-CN" sz="2000" dirty="0"/>
              <a:t>B=(</a:t>
            </a:r>
            <a:r>
              <a:rPr kumimoji="1" lang="en-US" altLang="zh-CN" sz="2000" dirty="0" err="1"/>
              <a:t>b</a:t>
            </a:r>
            <a:r>
              <a:rPr kumimoji="1" lang="en-US" altLang="zh-CN" sz="2000" baseline="-25000" dirty="0" err="1"/>
              <a:t>ij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，则以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或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为系数矩阵的指派问题具有相同的最优指派。</a:t>
            </a:r>
          </a:p>
        </p:txBody>
      </p:sp>
    </p:spTree>
    <p:extLst>
      <p:ext uri="{BB962C8B-B14F-4D97-AF65-F5344CB8AC3E}">
        <p14:creationId xmlns:p14="http://schemas.microsoft.com/office/powerpoint/2010/main" val="260798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D007D6-F925-744E-B634-FC5049B60BE7}"/>
              </a:ext>
            </a:extLst>
          </p:cNvPr>
          <p:cNvSpPr txBox="1"/>
          <p:nvPr/>
        </p:nvSpPr>
        <p:spPr>
          <a:xfrm>
            <a:off x="767256" y="409903"/>
            <a:ext cx="4891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最优指派问题</a:t>
            </a:r>
            <a:r>
              <a:rPr kumimoji="1" lang="en-US" altLang="zh-CN" sz="3200" dirty="0"/>
              <a:t>-</a:t>
            </a:r>
            <a:r>
              <a:rPr kumimoji="1" lang="zh-CN" altLang="en-US" sz="3200" dirty="0"/>
              <a:t>匈牙利算法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0D92B8-8CC2-DD43-BC93-A79B7D75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6" y="2140655"/>
            <a:ext cx="3365500" cy="2057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554415-2586-DD44-8648-4D03412F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878" y="2000955"/>
            <a:ext cx="4800600" cy="2336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7A2BB1-7BE3-464E-AEDB-2535FE04D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1238955"/>
            <a:ext cx="3454400" cy="76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8A4F9B-CD3B-1342-A35D-946666996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089" y="4721732"/>
            <a:ext cx="9080500" cy="622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6A20CC-9E42-3842-88FA-3B7894EBFD3E}"/>
              </a:ext>
            </a:extLst>
          </p:cNvPr>
          <p:cNvSpPr txBox="1"/>
          <p:nvPr/>
        </p:nvSpPr>
        <p:spPr>
          <a:xfrm>
            <a:off x="1118089" y="586332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这种变化的特性可以通过网络流来去解释；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598716B5-E1D5-164C-8ADE-C08ADB6D456A}"/>
              </a:ext>
            </a:extLst>
          </p:cNvPr>
          <p:cNvSpPr/>
          <p:nvPr/>
        </p:nvSpPr>
        <p:spPr>
          <a:xfrm>
            <a:off x="5294319" y="2951439"/>
            <a:ext cx="728039" cy="40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7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6359C5-1BB2-8749-BFCE-D5E452A00FE6}"/>
              </a:ext>
            </a:extLst>
          </p:cNvPr>
          <p:cNvSpPr txBox="1"/>
          <p:nvPr/>
        </p:nvSpPr>
        <p:spPr>
          <a:xfrm>
            <a:off x="310495" y="5611710"/>
            <a:ext cx="826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相关的</a:t>
            </a:r>
            <a:r>
              <a:rPr kumimoji="1" lang="en-US" altLang="zh-CN" b="1" dirty="0"/>
              <a:t>python</a:t>
            </a:r>
            <a:r>
              <a:rPr kumimoji="1" lang="zh-CN" altLang="en-US" b="1" dirty="0"/>
              <a:t>包：</a:t>
            </a:r>
            <a:endParaRPr kumimoji="1" lang="en-US" altLang="zh-CN" b="1" dirty="0"/>
          </a:p>
          <a:p>
            <a:r>
              <a:rPr kumimoji="1" lang="en-US" altLang="zh-CN" dirty="0" err="1"/>
              <a:t>scipy</a:t>
            </a:r>
            <a:r>
              <a:rPr kumimoji="1" lang="zh-CN" altLang="en-US" dirty="0"/>
              <a:t>包链接：</a:t>
            </a:r>
            <a:r>
              <a:rPr kumimoji="1" lang="en" altLang="zh-CN" dirty="0" err="1"/>
              <a:t>scipy.optimize.linear_sum_assignment</a:t>
            </a:r>
            <a:endParaRPr kumimoji="1" lang="en" altLang="zh-CN" dirty="0"/>
          </a:p>
          <a:p>
            <a:r>
              <a:rPr lang="en" altLang="zh-CN" dirty="0" err="1"/>
              <a:t>hungarian</a:t>
            </a:r>
            <a:r>
              <a:rPr lang="en" altLang="zh-CN" dirty="0"/>
              <a:t>-algorithm</a:t>
            </a:r>
            <a:r>
              <a:rPr lang="zh-CN" altLang="en" dirty="0"/>
              <a:t>包</a:t>
            </a:r>
            <a:r>
              <a:rPr lang="zh-CN" altLang="en-US" dirty="0"/>
              <a:t>链接：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pypi.org</a:t>
            </a:r>
            <a:r>
              <a:rPr kumimoji="1" lang="en" altLang="zh-CN" dirty="0"/>
              <a:t>/project/</a:t>
            </a:r>
            <a:r>
              <a:rPr kumimoji="1" lang="en" altLang="zh-CN" dirty="0" err="1"/>
              <a:t>hungarian</a:t>
            </a:r>
            <a:r>
              <a:rPr kumimoji="1" lang="en" altLang="zh-CN" dirty="0"/>
              <a:t>-algorithm/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56DAAC-1A13-9249-8A86-2A6CD522D88B}"/>
              </a:ext>
            </a:extLst>
          </p:cNvPr>
          <p:cNvSpPr txBox="1"/>
          <p:nvPr/>
        </p:nvSpPr>
        <p:spPr>
          <a:xfrm>
            <a:off x="310495" y="15195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指派问题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代码实现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B7117-6317-C549-A8CA-96AC1FEC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8" y="1810527"/>
            <a:ext cx="6444942" cy="34855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04D8A1-BAE1-3D43-85CC-D15314789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50" y="584183"/>
            <a:ext cx="7008742" cy="12263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0F506A-6227-AD43-9E8B-328F77453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638" y="2474053"/>
            <a:ext cx="5215467" cy="25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5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749D40-8E54-2140-BF0F-30875FB04ABC}"/>
              </a:ext>
            </a:extLst>
          </p:cNvPr>
          <p:cNvSpPr txBox="1"/>
          <p:nvPr/>
        </p:nvSpPr>
        <p:spPr>
          <a:xfrm>
            <a:off x="463631" y="4619753"/>
            <a:ext cx="9779836" cy="1019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算法演进：降时间复杂度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）启发式求解代替精确求解，对偶问题迭代求解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EC776-781D-BC4C-A18C-A28BDAE0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6" y="1100343"/>
            <a:ext cx="4556109" cy="25685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4DEF660-97BC-704A-BB45-C3268EED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95" y="907534"/>
            <a:ext cx="6267269" cy="29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3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44F74F-57A9-9D47-AFFF-D133CC71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31" y="337017"/>
            <a:ext cx="3364935" cy="37443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749D40-8E54-2140-BF0F-30875FB04ABC}"/>
              </a:ext>
            </a:extLst>
          </p:cNvPr>
          <p:cNvSpPr txBox="1"/>
          <p:nvPr/>
        </p:nvSpPr>
        <p:spPr>
          <a:xfrm>
            <a:off x="870030" y="4822954"/>
            <a:ext cx="10452725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技术功能演进：</a:t>
            </a:r>
            <a:r>
              <a:rPr kumimoji="1" lang="en-US" altLang="zh-CN" sz="2400" dirty="0"/>
              <a:t>ETA</a:t>
            </a:r>
            <a:r>
              <a:rPr kumimoji="1" lang="zh-CN" altLang="en-US" sz="2400" dirty="0"/>
              <a:t>、导航距离、安全、高效派单、供需预测、强化学习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一些关键点：定价、补贴、分单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人才需求：运筹、因果推断、相关性模型</a:t>
            </a:r>
            <a:r>
              <a:rPr kumimoji="1" lang="en-US" altLang="zh-CN" sz="1400" dirty="0"/>
              <a:t>(</a:t>
            </a:r>
            <a:r>
              <a:rPr kumimoji="1" lang="zh-CN" altLang="en-US" sz="1400" dirty="0"/>
              <a:t>搜广推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风控</a:t>
            </a:r>
            <a:r>
              <a:rPr kumimoji="1" lang="en-US" altLang="zh-CN" sz="1400" dirty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383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AF9915-7DE0-0A4A-8D20-2B57C1FB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98" y="1580934"/>
            <a:ext cx="4302519" cy="24875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4D384E-4B7C-F649-AF5B-1A2A8BB2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85" y="1580934"/>
            <a:ext cx="4381035" cy="24875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6C6A4D-BB99-2C42-B7DC-5C3B7BC4BC87}"/>
              </a:ext>
            </a:extLst>
          </p:cNvPr>
          <p:cNvSpPr txBox="1"/>
          <p:nvPr/>
        </p:nvSpPr>
        <p:spPr>
          <a:xfrm>
            <a:off x="782297" y="5092400"/>
            <a:ext cx="972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概念： 导航距离  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 球面距离（直线距离）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假设： 简化问题，距离与到达时间是成正比， 不考虑堵车；</a:t>
            </a:r>
          </a:p>
        </p:txBody>
      </p:sp>
    </p:spTree>
    <p:extLst>
      <p:ext uri="{BB962C8B-B14F-4D97-AF65-F5344CB8AC3E}">
        <p14:creationId xmlns:p14="http://schemas.microsoft.com/office/powerpoint/2010/main" val="21583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181B9B-0340-F84D-8183-333BFF4572A2}"/>
              </a:ext>
            </a:extLst>
          </p:cNvPr>
          <p:cNvSpPr txBox="1"/>
          <p:nvPr/>
        </p:nvSpPr>
        <p:spPr>
          <a:xfrm>
            <a:off x="7346731" y="1719317"/>
            <a:ext cx="403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这种派单合理吗？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E7C8B-6681-1340-B3ED-3F2E38C3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5" y="437575"/>
            <a:ext cx="5147327" cy="29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9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>
            <a:extLst>
              <a:ext uri="{FF2B5EF4-FFF2-40B4-BE49-F238E27FC236}">
                <a16:creationId xmlns:a16="http://schemas.microsoft.com/office/drawing/2014/main" id="{F3A03E02-E640-F641-8852-B594F8F248A6}"/>
              </a:ext>
            </a:extLst>
          </p:cNvPr>
          <p:cNvSpPr/>
          <p:nvPr/>
        </p:nvSpPr>
        <p:spPr>
          <a:xfrm>
            <a:off x="5496911" y="1366346"/>
            <a:ext cx="728039" cy="40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FD75A0-3FDF-794A-B712-B1F1BBFFE3CB}"/>
              </a:ext>
            </a:extLst>
          </p:cNvPr>
          <p:cNvSpPr txBox="1"/>
          <p:nvPr/>
        </p:nvSpPr>
        <p:spPr>
          <a:xfrm>
            <a:off x="1570335" y="5491654"/>
            <a:ext cx="9051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effectLst/>
                <a:latin typeface="-apple-system"/>
              </a:rPr>
              <a:t>派单策略主要原则：站在全局视角，让总的接驾距离和时间最短。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B67A56-22B1-0B44-AE9B-371A3672B808}"/>
              </a:ext>
            </a:extLst>
          </p:cNvPr>
          <p:cNvSpPr txBox="1"/>
          <p:nvPr/>
        </p:nvSpPr>
        <p:spPr>
          <a:xfrm>
            <a:off x="3558856" y="3766137"/>
            <a:ext cx="4604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局部最优   </a:t>
            </a:r>
            <a:r>
              <a:rPr kumimoji="1" lang="en-US" altLang="zh-CN" sz="3200" dirty="0"/>
              <a:t>VS</a:t>
            </a:r>
            <a:r>
              <a:rPr kumimoji="1" lang="zh-CN" altLang="en-US" sz="3200" dirty="0"/>
              <a:t>   全局最优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81F6FE-39D3-D540-B31E-74444CCC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90" y="127013"/>
            <a:ext cx="5224721" cy="30065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F180A-43B6-F741-9DF7-3E4D67E2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4" y="174430"/>
            <a:ext cx="5147327" cy="29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9D7228-C555-654B-B7EF-6BD17D5E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425" y="3359150"/>
            <a:ext cx="2984500" cy="3321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568FC2-4201-9E4B-A337-7A8D7E2A3418}"/>
              </a:ext>
            </a:extLst>
          </p:cNvPr>
          <p:cNvSpPr txBox="1"/>
          <p:nvPr/>
        </p:nvSpPr>
        <p:spPr>
          <a:xfrm>
            <a:off x="620935" y="3958366"/>
            <a:ext cx="5833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问题抽象：</a:t>
            </a:r>
            <a:endParaRPr lang="en-US" altLang="zh-CN" sz="2800" dirty="0">
              <a:solidFill>
                <a:srgbClr val="121212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二分图匹配问题（</a:t>
            </a: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指派问题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sz="28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D2F41E7-5EA6-9B42-8E2B-46D75FF79ACD}"/>
              </a:ext>
            </a:extLst>
          </p:cNvPr>
          <p:cNvSpPr/>
          <p:nvPr/>
        </p:nvSpPr>
        <p:spPr>
          <a:xfrm>
            <a:off x="5496911" y="1366346"/>
            <a:ext cx="728039" cy="40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91F09D-3D2B-9541-B374-4A4D27DF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90" y="127013"/>
            <a:ext cx="5224721" cy="30065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52B8DD-3755-2D4F-AB90-277E787F3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14" y="174430"/>
            <a:ext cx="5147327" cy="29116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1DFD355-0771-0C4A-9EE3-84460B733C04}"/>
              </a:ext>
            </a:extLst>
          </p:cNvPr>
          <p:cNvSpPr txBox="1"/>
          <p:nvPr/>
        </p:nvSpPr>
        <p:spPr>
          <a:xfrm>
            <a:off x="620935" y="58846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穷举时间复杂度： </a:t>
            </a:r>
            <a:r>
              <a:rPr kumimoji="1" lang="en-US" altLang="zh-CN" sz="2800" dirty="0"/>
              <a:t>n!</a:t>
            </a:r>
            <a:r>
              <a:rPr kumimoji="1" lang="zh-CN" altLang="en-US" sz="2800" dirty="0"/>
              <a:t>    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708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D007D6-F925-744E-B634-FC5049B60BE7}"/>
              </a:ext>
            </a:extLst>
          </p:cNvPr>
          <p:cNvSpPr txBox="1"/>
          <p:nvPr/>
        </p:nvSpPr>
        <p:spPr>
          <a:xfrm>
            <a:off x="767256" y="409903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指派问题</a:t>
            </a:r>
            <a:r>
              <a:rPr kumimoji="1" lang="en-US" altLang="zh-CN" sz="3200" dirty="0"/>
              <a:t>-</a:t>
            </a:r>
            <a:r>
              <a:rPr kumimoji="1" lang="zh-CN" altLang="en-US" sz="3200" dirty="0"/>
              <a:t>二分图最优匹配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CF1D0A-2FCE-604D-B98C-C7894EE8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1" y="1341164"/>
            <a:ext cx="2688167" cy="29913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49BB90-6980-3C40-B3C3-0535105FF941}"/>
              </a:ext>
            </a:extLst>
          </p:cNvPr>
          <p:cNvSpPr txBox="1"/>
          <p:nvPr/>
        </p:nvSpPr>
        <p:spPr>
          <a:xfrm>
            <a:off x="3855739" y="1607118"/>
            <a:ext cx="75573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找寻司机和订单分配的全局最优是一个 二分图匹配问题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en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bipartite graph matching)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，也叫指派问题</a:t>
            </a:r>
            <a:r>
              <a:rPr lang="zh-CN" altLang="en" sz="28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一边是乘客、一边是司机，可用运筹优化中各种解决</a:t>
            </a:r>
            <a:r>
              <a:rPr lang="zh-CN" altLang="en" sz="2800" b="0" i="0" dirty="0">
                <a:solidFill>
                  <a:srgbClr val="121212"/>
                </a:solidFill>
                <a:effectLst/>
                <a:latin typeface="-apple-system"/>
              </a:rPr>
              <a:t>匹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配问题的方法进行求</a:t>
            </a: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解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740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D007D6-F925-744E-B634-FC5049B60BE7}"/>
              </a:ext>
            </a:extLst>
          </p:cNvPr>
          <p:cNvSpPr txBox="1"/>
          <p:nvPr/>
        </p:nvSpPr>
        <p:spPr>
          <a:xfrm>
            <a:off x="767256" y="409903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指派问题</a:t>
            </a:r>
            <a:r>
              <a:rPr kumimoji="1" lang="en-US" altLang="zh-CN" sz="3200" dirty="0"/>
              <a:t>-</a:t>
            </a:r>
            <a:r>
              <a:rPr kumimoji="1" lang="zh-CN" altLang="en-US" sz="3200" dirty="0"/>
              <a:t>二分图最优匹配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CF1D0A-2FCE-604D-B98C-C7894EE8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97" y="1827114"/>
            <a:ext cx="3364935" cy="374438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9476D7D-587A-444D-BB95-A7280861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739" y="1471081"/>
            <a:ext cx="5215467" cy="25734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4AB502-5317-9742-948A-BF115E5CC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678" y="4044502"/>
            <a:ext cx="2265709" cy="2239515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ABDB24E1-8817-6343-A76D-01169246BA7F}"/>
              </a:ext>
            </a:extLst>
          </p:cNvPr>
          <p:cNvSpPr/>
          <p:nvPr/>
        </p:nvSpPr>
        <p:spPr>
          <a:xfrm>
            <a:off x="4434040" y="3839550"/>
            <a:ext cx="1720819" cy="40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59547B-80ED-A04F-85BC-F49B3D28FA89}"/>
              </a:ext>
            </a:extLst>
          </p:cNvPr>
          <p:cNvSpPr txBox="1"/>
          <p:nvPr/>
        </p:nvSpPr>
        <p:spPr>
          <a:xfrm>
            <a:off x="4188123" y="33299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带权值的最优匹配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64FB21-7C4B-CF46-9150-919338656FD8}"/>
              </a:ext>
            </a:extLst>
          </p:cNvPr>
          <p:cNvSpPr txBox="1"/>
          <p:nvPr/>
        </p:nvSpPr>
        <p:spPr>
          <a:xfrm>
            <a:off x="6461271" y="47949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距离矩阵</a:t>
            </a:r>
          </a:p>
        </p:txBody>
      </p:sp>
    </p:spTree>
    <p:extLst>
      <p:ext uri="{BB962C8B-B14F-4D97-AF65-F5344CB8AC3E}">
        <p14:creationId xmlns:p14="http://schemas.microsoft.com/office/powerpoint/2010/main" val="346506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D007D6-F925-744E-B634-FC5049B60BE7}"/>
              </a:ext>
            </a:extLst>
          </p:cNvPr>
          <p:cNvSpPr txBox="1"/>
          <p:nvPr/>
        </p:nvSpPr>
        <p:spPr>
          <a:xfrm>
            <a:off x="767256" y="409903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指派问题</a:t>
            </a:r>
            <a:r>
              <a:rPr kumimoji="1" lang="en-US" altLang="zh-CN" sz="3200" dirty="0"/>
              <a:t>-</a:t>
            </a:r>
            <a:r>
              <a:rPr kumimoji="1" lang="zh-CN" altLang="en-US" sz="3200" dirty="0"/>
              <a:t>二分图最优匹配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DA8B88-61D9-9849-9699-F63CA865FC57}"/>
              </a:ext>
            </a:extLst>
          </p:cNvPr>
          <p:cNvSpPr txBox="1"/>
          <p:nvPr/>
        </p:nvSpPr>
        <p:spPr>
          <a:xfrm>
            <a:off x="5630729" y="5197387"/>
            <a:ext cx="561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穷举时间复杂度： </a:t>
            </a:r>
            <a:r>
              <a:rPr kumimoji="1" lang="en-US" altLang="zh-CN" dirty="0"/>
              <a:t>n!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成熟的匈牙利变体（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世纪</a:t>
            </a:r>
            <a:r>
              <a:rPr kumimoji="1" lang="en-US" altLang="zh-CN" dirty="0"/>
              <a:t>60</a:t>
            </a:r>
            <a:r>
              <a:rPr kumimoji="1" lang="zh-CN" altLang="en-US" dirty="0"/>
              <a:t>年代）：    </a:t>
            </a:r>
            <a:r>
              <a:rPr kumimoji="1" lang="en-US" altLang="zh-CN" dirty="0"/>
              <a:t>n</a:t>
            </a:r>
            <a:r>
              <a:rPr kumimoji="1" lang="en-US" altLang="zh-CN" baseline="30000" dirty="0"/>
              <a:t>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6BFBE4-7E3A-754B-9DB6-EC15F470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07" y="1507683"/>
            <a:ext cx="3783292" cy="18667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8AE3F94-3F5A-CE47-B28C-524D8EE09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74" y="3662082"/>
            <a:ext cx="2341739" cy="2369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A56B61-9433-BB4B-B021-9C1F22F9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29" y="1551900"/>
            <a:ext cx="5825772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4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7438B9-905E-4748-BF23-76276BA462AB}"/>
              </a:ext>
            </a:extLst>
          </p:cNvPr>
          <p:cNvSpPr txBox="1"/>
          <p:nvPr/>
        </p:nvSpPr>
        <p:spPr>
          <a:xfrm>
            <a:off x="1115908" y="1460938"/>
            <a:ext cx="3042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全国每天均值大概 </a:t>
            </a:r>
            <a:r>
              <a:rPr kumimoji="1" lang="en-US" altLang="zh-CN" dirty="0"/>
              <a:t>2500</a:t>
            </a:r>
            <a:r>
              <a:rPr kumimoji="1" lang="zh-CN" altLang="en-US" dirty="0"/>
              <a:t>万单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高峰期每分钟</a:t>
            </a:r>
            <a:r>
              <a:rPr kumimoji="1" lang="en-US" altLang="zh-CN" dirty="0"/>
              <a:t>6</a:t>
            </a:r>
            <a:r>
              <a:rPr kumimoji="1" lang="zh-CN" altLang="en-US" dirty="0"/>
              <a:t>万单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D007D6-F925-744E-B634-FC5049B60BE7}"/>
              </a:ext>
            </a:extLst>
          </p:cNvPr>
          <p:cNvSpPr txBox="1"/>
          <p:nvPr/>
        </p:nvSpPr>
        <p:spPr>
          <a:xfrm>
            <a:off x="767256" y="4099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分而治之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02979B-2079-6349-AE93-BB93B64C4F95}"/>
              </a:ext>
            </a:extLst>
          </p:cNvPr>
          <p:cNvSpPr txBox="1"/>
          <p:nvPr/>
        </p:nvSpPr>
        <p:spPr>
          <a:xfrm>
            <a:off x="1110729" y="4078774"/>
            <a:ext cx="6115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时间：   每十秒一个时间切片</a:t>
            </a:r>
            <a:r>
              <a:rPr kumimoji="1" lang="zh-CN" altLang="en-US" sz="1200" dirty="0"/>
              <a:t>（实际是每</a:t>
            </a:r>
            <a:r>
              <a:rPr kumimoji="1" lang="en-US" altLang="zh-CN" sz="1200" dirty="0"/>
              <a:t>2</a:t>
            </a:r>
            <a:r>
              <a:rPr kumimoji="1" lang="zh-CN" altLang="en-US" sz="1200" dirty="0"/>
              <a:t>秒一个切片）</a:t>
            </a:r>
            <a:endParaRPr kumimoji="1" lang="en-US" altLang="zh-CN" sz="1200" dirty="0"/>
          </a:p>
          <a:p>
            <a:r>
              <a:rPr kumimoji="1" lang="zh-CN" altLang="en-US" sz="2400" dirty="0"/>
              <a:t>空间：   分区块</a:t>
            </a:r>
            <a:r>
              <a:rPr kumimoji="1" lang="zh-CN" altLang="en-US" sz="1200" dirty="0"/>
              <a:t>（现在每个城市一个切片）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E581EF-2019-5D48-8F21-A472C4691C68}"/>
              </a:ext>
            </a:extLst>
          </p:cNvPr>
          <p:cNvSpPr txBox="1"/>
          <p:nvPr/>
        </p:nvSpPr>
        <p:spPr>
          <a:xfrm>
            <a:off x="1110729" y="3099531"/>
            <a:ext cx="6644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优化后的匈牙利变体（</a:t>
            </a:r>
            <a:r>
              <a:rPr kumimoji="1" lang="en-US" altLang="zh-CN" sz="2400" dirty="0"/>
              <a:t>20</a:t>
            </a:r>
            <a:r>
              <a:rPr kumimoji="1" lang="zh-CN" altLang="en-US" sz="2400" dirty="0"/>
              <a:t>世纪</a:t>
            </a:r>
            <a:r>
              <a:rPr kumimoji="1" lang="en-US" altLang="zh-CN" sz="2400" dirty="0"/>
              <a:t>60</a:t>
            </a:r>
            <a:r>
              <a:rPr kumimoji="1" lang="zh-CN" altLang="en-US" sz="2400" dirty="0"/>
              <a:t>年代）：    </a:t>
            </a:r>
            <a:r>
              <a:rPr kumimoji="1" lang="en-US" altLang="zh-CN" sz="2400" dirty="0"/>
              <a:t>n</a:t>
            </a:r>
            <a:r>
              <a:rPr kumimoji="1" lang="en-US" altLang="zh-CN" sz="2400" baseline="30000" dirty="0"/>
              <a:t>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9B0208-B39F-2C4F-A559-BDE802FB2248}"/>
              </a:ext>
            </a:extLst>
          </p:cNvPr>
          <p:cNvSpPr txBox="1"/>
          <p:nvPr/>
        </p:nvSpPr>
        <p:spPr>
          <a:xfrm>
            <a:off x="2649894" y="5492811"/>
            <a:ext cx="564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O(10000</a:t>
            </a:r>
            <a:r>
              <a:rPr kumimoji="1" lang="en-US" altLang="zh-CN" sz="2400" baseline="30000" dirty="0"/>
              <a:t>3</a:t>
            </a:r>
            <a:r>
              <a:rPr kumimoji="1" lang="en-US" altLang="zh-CN" sz="2400" dirty="0"/>
              <a:t> )</a:t>
            </a:r>
            <a:r>
              <a:rPr kumimoji="1" lang="zh-CN" altLang="en-US" sz="2400" dirty="0"/>
              <a:t>      </a:t>
            </a:r>
            <a:r>
              <a:rPr kumimoji="1" lang="en-US" altLang="zh-CN" sz="2400" dirty="0"/>
              <a:t>&gt;&gt;</a:t>
            </a:r>
            <a:r>
              <a:rPr kumimoji="1" lang="zh-CN" altLang="en-US" sz="2400" dirty="0"/>
              <a:t>    </a:t>
            </a:r>
            <a:r>
              <a:rPr kumimoji="1" lang="en-US" altLang="zh-CN" sz="2400" dirty="0"/>
              <a:t>O(10</a:t>
            </a:r>
            <a:r>
              <a:rPr kumimoji="1" lang="zh-CN" altLang="en-US" sz="2400" dirty="0"/>
              <a:t> * 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 * </a:t>
            </a:r>
            <a:r>
              <a:rPr kumimoji="1" lang="en-US" altLang="zh-CN" sz="2400" dirty="0"/>
              <a:t>100</a:t>
            </a:r>
            <a:r>
              <a:rPr kumimoji="1" lang="en-US" altLang="zh-CN" sz="2400" baseline="30000" dirty="0"/>
              <a:t>3</a:t>
            </a:r>
            <a:r>
              <a:rPr kumimoji="1" lang="en-US" altLang="zh-CN" sz="2400" dirty="0"/>
              <a:t> )</a:t>
            </a:r>
            <a:endParaRPr kumimoji="1" lang="zh-CN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2925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559</Words>
  <Application>Microsoft Macintosh PowerPoint</Application>
  <PresentationFormat>宽屏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等线</vt:lpstr>
      <vt:lpstr>等线 Light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239</cp:revision>
  <dcterms:created xsi:type="dcterms:W3CDTF">2022-06-05T10:09:36Z</dcterms:created>
  <dcterms:modified xsi:type="dcterms:W3CDTF">2022-06-17T05:26:23Z</dcterms:modified>
</cp:coreProperties>
</file>