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0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5" r:id="rId16"/>
    <p:sldId id="271" r:id="rId17"/>
    <p:sldId id="276" r:id="rId18"/>
    <p:sldId id="277" r:id="rId19"/>
    <p:sldId id="278" r:id="rId20"/>
    <p:sldId id="279" r:id="rId21"/>
    <p:sldId id="281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94"/>
  </p:normalViewPr>
  <p:slideViewPr>
    <p:cSldViewPr snapToGrid="0" snapToObjects="1">
      <p:cViewPr varScale="1">
        <p:scale>
          <a:sx n="203" d="100"/>
          <a:sy n="203" d="100"/>
        </p:scale>
        <p:origin x="7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Uvrščanje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glasbe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(developer </a:t>
            </a:r>
            <a:r>
              <a:rPr lang="en-US" sz="1600" dirty="0" err="1"/>
              <a:t>platforma</a:t>
            </a:r>
            <a:r>
              <a:rPr lang="en-US" sz="1600" dirty="0"/>
              <a:t> </a:t>
            </a:r>
            <a:r>
              <a:rPr lang="en-US" sz="1600" dirty="0" err="1"/>
              <a:t>spotify</a:t>
            </a:r>
            <a:r>
              <a:rPr lang="en-US" sz="1600" dirty="0"/>
              <a:t> – </a:t>
            </a:r>
            <a:r>
              <a:rPr lang="en-US" sz="1600" dirty="0" err="1"/>
              <a:t>knjiznica</a:t>
            </a:r>
            <a:r>
              <a:rPr lang="en-US" sz="1600" dirty="0"/>
              <a:t> </a:t>
            </a:r>
            <a:r>
              <a:rPr lang="en-US" sz="1600" dirty="0" err="1"/>
              <a:t>Spotipy</a:t>
            </a:r>
            <a:r>
              <a:rPr lang="en-US" sz="1600" dirty="0"/>
              <a:t>) 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voljo</a:t>
            </a:r>
            <a:r>
              <a:rPr lang="en-US" sz="1600" dirty="0"/>
              <a:t> </a:t>
            </a:r>
            <a:r>
              <a:rPr lang="en-US" sz="1600" dirty="0" err="1"/>
              <a:t>veliko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fleksibilnost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naslovi</a:t>
            </a:r>
            <a:r>
              <a:rPr lang="en-US" sz="1600" dirty="0"/>
              <a:t>, </a:t>
            </a:r>
            <a:r>
              <a:rPr lang="en-US" sz="1600" dirty="0" err="1"/>
              <a:t>izvajalci</a:t>
            </a:r>
            <a:r>
              <a:rPr lang="en-US" sz="1600" dirty="0"/>
              <a:t>, </a:t>
            </a:r>
            <a:r>
              <a:rPr lang="en-US" sz="1600" dirty="0" err="1"/>
              <a:t>lastnosti</a:t>
            </a:r>
            <a:r>
              <a:rPr lang="en-US" sz="1600" dirty="0"/>
              <a:t>, datum, album…)</a:t>
            </a:r>
          </a:p>
          <a:p>
            <a:pPr>
              <a:buFontTx/>
              <a:buChar char="-"/>
            </a:pP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(80.000+, 15 </a:t>
            </a:r>
            <a:r>
              <a:rPr lang="en-US" sz="1600" dirty="0" err="1"/>
              <a:t>atributov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r>
              <a:rPr lang="en-US" sz="1600" dirty="0"/>
              <a:t> (</a:t>
            </a:r>
            <a:r>
              <a:rPr lang="en-US" sz="1600" dirty="0" err="1"/>
              <a:t>zanri</a:t>
            </a:r>
            <a:r>
              <a:rPr lang="en-US" sz="1600" dirty="0"/>
              <a:t>, </a:t>
            </a:r>
            <a:r>
              <a:rPr lang="en-US" sz="1600" dirty="0" err="1"/>
              <a:t>datumi</a:t>
            </a:r>
            <a:r>
              <a:rPr lang="en-US" sz="1600" dirty="0"/>
              <a:t>, </a:t>
            </a:r>
            <a:r>
              <a:rPr lang="en-US" sz="1600" dirty="0" err="1"/>
              <a:t>duplikati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odstranitev</a:t>
            </a:r>
            <a:r>
              <a:rPr lang="en-US" sz="1600" dirty="0"/>
              <a:t> </a:t>
            </a:r>
            <a:r>
              <a:rPr lang="en-US" sz="1600" dirty="0" err="1"/>
              <a:t>duplikatov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Uvrščanje</a:t>
            </a:r>
            <a:r>
              <a:rPr lang="en-US" sz="1600" dirty="0"/>
              <a:t> </a:t>
            </a:r>
            <a:r>
              <a:rPr lang="en-US" sz="1600" dirty="0" err="1"/>
              <a:t>glasbe</a:t>
            </a:r>
            <a:r>
              <a:rPr lang="en-US" sz="1600" dirty="0"/>
              <a:t> glede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vzdušje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Uvrščanje</a:t>
            </a:r>
            <a:r>
              <a:rPr lang="en-US" sz="1600" dirty="0"/>
              <a:t> </a:t>
            </a:r>
            <a:r>
              <a:rPr lang="en-US" sz="1600" dirty="0" err="1"/>
              <a:t>glasbe</a:t>
            </a:r>
            <a:r>
              <a:rPr lang="en-US" sz="1600" dirty="0"/>
              <a:t> glede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žanr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Urvščanje</a:t>
            </a:r>
            <a:r>
              <a:rPr lang="en-US" sz="1600" dirty="0"/>
              <a:t> </a:t>
            </a:r>
            <a:r>
              <a:rPr lang="en-US" sz="1600" dirty="0" err="1"/>
              <a:t>glasbe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playlist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Matic Knez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14. 4. 2022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PR21-22,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98C08B-2E16-A907-A0D5-6BDE4075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83" y="102393"/>
            <a:ext cx="6799028" cy="452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5634-60E4-1F7F-DD54-071EF2B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Osamelci</a:t>
            </a:r>
            <a:endParaRPr lang="en-S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5B8E8-5EE1-3D56-4F71-ADC3A1C6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3D056-CE33-7CB0-95CB-836868A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E83E8-F716-24C1-E758-FD7EDDAC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09BC-2EF1-17BA-4E7A-74876DEB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027" y="741151"/>
            <a:ext cx="6072046" cy="3661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6C668-37F4-BE1B-0286-04D5B4152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1" y="1487244"/>
            <a:ext cx="2937155" cy="357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D8E532-7EA5-DAE4-B3C8-9260DA6D7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2" y="2263664"/>
            <a:ext cx="2937155" cy="3810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EB5F7-477A-A23A-CA72-7A6DBA621B8A}"/>
              </a:ext>
            </a:extLst>
          </p:cNvPr>
          <p:cNvSpPr txBox="1"/>
          <p:nvPr/>
        </p:nvSpPr>
        <p:spPr>
          <a:xfrm>
            <a:off x="188771" y="1170549"/>
            <a:ext cx="55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Prej</a:t>
            </a:r>
            <a:endParaRPr lang="en-S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6A22B-B8E1-289A-EC5C-EBB5AFFF7561}"/>
              </a:ext>
            </a:extLst>
          </p:cNvPr>
          <p:cNvSpPr txBox="1"/>
          <p:nvPr/>
        </p:nvSpPr>
        <p:spPr>
          <a:xfrm>
            <a:off x="188771" y="1936286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Potem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7188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DE472-492F-9E97-4346-C9F4EFD6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7" y="201933"/>
            <a:ext cx="6736563" cy="4503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2CCAE-34C0-8536-09CC-4E7A0BFC8238}"/>
              </a:ext>
            </a:extLst>
          </p:cNvPr>
          <p:cNvSpPr txBox="1"/>
          <p:nvPr/>
        </p:nvSpPr>
        <p:spPr>
          <a:xfrm>
            <a:off x="6457950" y="2571750"/>
            <a:ext cx="256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Povprecna</a:t>
            </a:r>
            <a:r>
              <a:rPr lang="en-US" dirty="0"/>
              <a:t> </a:t>
            </a:r>
            <a:r>
              <a:rPr lang="en-US" dirty="0" err="1"/>
              <a:t>dolzina</a:t>
            </a:r>
            <a:r>
              <a:rPr lang="en-US" dirty="0"/>
              <a:t> </a:t>
            </a:r>
            <a:r>
              <a:rPr lang="en-US" dirty="0" err="1"/>
              <a:t>pesmi</a:t>
            </a:r>
            <a:r>
              <a:rPr lang="en-US" dirty="0"/>
              <a:t> </a:t>
            </a:r>
          </a:p>
          <a:p>
            <a:r>
              <a:rPr lang="en-US" dirty="0"/>
              <a:t>200s = 3.3 min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376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558A-39D9-1C88-2A4C-7E4BA66E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751EE-BDB2-D65C-5E27-494262FE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C548-C680-81B4-D03E-828EF8B2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DFB8C-82F2-66A5-4ABF-57D9DB8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38" y="417688"/>
            <a:ext cx="7866724" cy="401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AA477-EF1D-9E0C-DE88-A2442540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00CE3-4C0B-339D-F695-F82152D0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0302-139F-5E03-01A9-B85B59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059CA-244E-AC8E-D35E-9542DC8F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7" y="293510"/>
            <a:ext cx="8411461" cy="42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4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3EC-1DF5-F2F4-6E13-348F03CE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Klasifikacija</a:t>
            </a:r>
            <a:endParaRPr lang="en-S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F0CF6-9475-7A64-7946-6FDB5F14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11320-502F-15AC-3F31-E9C755B0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5A4C8-4A08-784F-2736-70809EBE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B3E36E-BECA-ADF5-D8B7-A20350D4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17" y="1201033"/>
            <a:ext cx="4264533" cy="30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3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B6953-08A6-7066-4DC4-C7324236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66" y="268685"/>
            <a:ext cx="6796623" cy="42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1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1DEA-D1AD-A6CD-ACCF-634B5571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-apple-system"/>
              </a:rPr>
              <a:t>3.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Sistem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napovedovanja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2700" i="0" dirty="0">
                <a:solidFill>
                  <a:srgbClr val="000000"/>
                </a:solidFill>
                <a:effectLst/>
                <a:latin typeface="Helvetica Neue"/>
              </a:rPr>
              <a:t>3.1 </a:t>
            </a:r>
            <a:r>
              <a:rPr lang="en-US" sz="2700" i="0" dirty="0" err="1">
                <a:solidFill>
                  <a:srgbClr val="000000"/>
                </a:solidFill>
                <a:effectLst/>
                <a:latin typeface="Helvetica Neue"/>
              </a:rPr>
              <a:t>podobnost</a:t>
            </a:r>
            <a:r>
              <a:rPr lang="en-US" sz="27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700" i="0" dirty="0" err="1">
                <a:solidFill>
                  <a:srgbClr val="000000"/>
                </a:solidFill>
                <a:effectLst/>
                <a:latin typeface="Helvetica Neue"/>
              </a:rPr>
              <a:t>vektorjev</a:t>
            </a:r>
            <a:endParaRPr lang="en-SI" sz="31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422F2-BF7A-AB84-4D27-3C298991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8DA86-E0C6-B0C5-46A6-89D43589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EC93C-E1C2-5C0F-FA3B-9C84986F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43607-209C-25CF-8FF5-938B4AC8D86E}"/>
              </a:ext>
            </a:extLst>
          </p:cNvPr>
          <p:cNvSpPr txBox="1"/>
          <p:nvPr/>
        </p:nvSpPr>
        <p:spPr>
          <a:xfrm>
            <a:off x="493539" y="1354667"/>
            <a:ext cx="72477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sl-SI" sz="1600" dirty="0"/>
              <a:t>Izracun vekotorja - povprecje (mean) ALI sestevek (sum) vseh vrstic 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err="1"/>
              <a:t>Dodamo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deleza</a:t>
            </a:r>
            <a:r>
              <a:rPr lang="en-US" sz="1600" dirty="0"/>
              <a:t> </a:t>
            </a:r>
            <a:r>
              <a:rPr lang="en-US" sz="1600" dirty="0" err="1"/>
              <a:t>zanra</a:t>
            </a:r>
            <a:r>
              <a:rPr lang="en-US" sz="1600" dirty="0"/>
              <a:t> (</a:t>
            </a:r>
            <a:r>
              <a:rPr lang="en-US" sz="1600" dirty="0" err="1"/>
              <a:t>klasifikacijski</a:t>
            </a:r>
            <a:r>
              <a:rPr lang="en-US" sz="1600" dirty="0"/>
              <a:t> model)</a:t>
            </a:r>
            <a:endParaRPr lang="sl-SI" sz="1600" dirty="0"/>
          </a:p>
          <a:p>
            <a:r>
              <a:rPr lang="en-US" sz="1600" dirty="0"/>
              <a:t>3</a:t>
            </a:r>
            <a:r>
              <a:rPr lang="sl-SI" sz="1600" dirty="0"/>
              <a:t>. </a:t>
            </a:r>
            <a:r>
              <a:rPr lang="en-US" sz="1600" dirty="0"/>
              <a:t>   </a:t>
            </a:r>
            <a:r>
              <a:rPr lang="sl-SI" sz="1600" dirty="0"/>
              <a:t>Primerjava dveh vektorjev s funkcijo cosine_similarity (primerja smer 2 vektorjev)</a:t>
            </a:r>
            <a:endParaRPr lang="en-SI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23F4-F58E-BD67-C8BE-77202D3E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71" y="2703725"/>
            <a:ext cx="6535336" cy="1637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75A171-BDB9-B2BC-F400-A250A04AA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9" y="2746045"/>
            <a:ext cx="2115388" cy="1764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0CC1B5-3C55-DD16-8F6A-C53F6F8D1F60}"/>
              </a:ext>
            </a:extLst>
          </p:cNvPr>
          <p:cNvSpPr txBox="1"/>
          <p:nvPr/>
        </p:nvSpPr>
        <p:spPr>
          <a:xfrm>
            <a:off x="3318933" y="2290070"/>
            <a:ext cx="216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Vektor</a:t>
            </a:r>
            <a:r>
              <a:rPr lang="en-US" b="1" dirty="0"/>
              <a:t> </a:t>
            </a:r>
            <a:r>
              <a:rPr lang="en-US" b="1" dirty="0" err="1"/>
              <a:t>deleza</a:t>
            </a:r>
            <a:r>
              <a:rPr lang="en-US" b="1" dirty="0"/>
              <a:t> </a:t>
            </a:r>
            <a:r>
              <a:rPr lang="en-US" b="1" dirty="0" err="1"/>
              <a:t>zanrov</a:t>
            </a:r>
            <a:endParaRPr lang="en-SI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A0E8A-304E-00F1-66AC-1BBFAE6AA26F}"/>
              </a:ext>
            </a:extLst>
          </p:cNvPr>
          <p:cNvSpPr txBox="1"/>
          <p:nvPr/>
        </p:nvSpPr>
        <p:spPr>
          <a:xfrm>
            <a:off x="395111" y="2358979"/>
            <a:ext cx="168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Vektor</a:t>
            </a:r>
            <a:r>
              <a:rPr lang="en-US" b="1" dirty="0"/>
              <a:t> </a:t>
            </a:r>
            <a:r>
              <a:rPr lang="en-US" b="1" dirty="0" err="1"/>
              <a:t>lastnosti</a:t>
            </a:r>
            <a:endParaRPr lang="en-SI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58E9C3-0E02-EC31-FF66-D0A4ABC5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493" y="2198865"/>
            <a:ext cx="2057400" cy="27187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F2E5EB-4D57-F33A-32A3-0B4C44F64E10}"/>
              </a:ext>
            </a:extLst>
          </p:cNvPr>
          <p:cNvSpPr/>
          <p:nvPr/>
        </p:nvSpPr>
        <p:spPr>
          <a:xfrm>
            <a:off x="2490371" y="2272315"/>
            <a:ext cx="4272188" cy="2069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8D048-DEB3-D8F5-D057-0552750CD46D}"/>
              </a:ext>
            </a:extLst>
          </p:cNvPr>
          <p:cNvSpPr/>
          <p:nvPr/>
        </p:nvSpPr>
        <p:spPr>
          <a:xfrm>
            <a:off x="178265" y="2294476"/>
            <a:ext cx="2216292" cy="230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8CBB33-B66A-4281-D861-429E038E10EF}"/>
              </a:ext>
            </a:extLst>
          </p:cNvPr>
          <p:cNvSpPr/>
          <p:nvPr/>
        </p:nvSpPr>
        <p:spPr>
          <a:xfrm>
            <a:off x="6858372" y="2229986"/>
            <a:ext cx="2107363" cy="2639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107D9C-071D-A7F8-CD67-C60E264AE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195" y="215431"/>
            <a:ext cx="1741715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BEC4-8DBF-A1F1-033E-DD23EF87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3.2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Napoved</a:t>
            </a:r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 pesmi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uporabnikom</a:t>
            </a:r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 (KNN)</a:t>
            </a:r>
            <a:br>
              <a:rPr lang="sl-SI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S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82ABA-1019-BB1F-8755-156813C7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3752F-DF06-55BE-3824-4083AFAF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ECCC7-EA8E-0D90-3AD5-31512740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D2F7C-8AC1-E6FA-DF87-420703B0D52D}"/>
              </a:ext>
            </a:extLst>
          </p:cNvPr>
          <p:cNvSpPr txBox="1"/>
          <p:nvPr/>
        </p:nvSpPr>
        <p:spPr>
          <a:xfrm>
            <a:off x="354277" y="917770"/>
            <a:ext cx="82133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I" sz="1600" dirty="0"/>
              <a:t>1. </a:t>
            </a:r>
            <a:r>
              <a:rPr lang="en-SI" sz="1600" dirty="0" err="1"/>
              <a:t>Nakljucno</a:t>
            </a:r>
            <a:r>
              <a:rPr lang="en-SI" sz="1600" dirty="0"/>
              <a:t> </a:t>
            </a:r>
            <a:r>
              <a:rPr lang="en-SI" sz="1600" dirty="0" err="1"/>
              <a:t>izberemo</a:t>
            </a:r>
            <a:r>
              <a:rPr lang="en-SI" sz="1600" dirty="0"/>
              <a:t> </a:t>
            </a:r>
            <a:r>
              <a:rPr lang="en-US" sz="1600" dirty="0"/>
              <a:t>n</a:t>
            </a:r>
            <a:r>
              <a:rPr lang="en-SI" sz="1600" dirty="0"/>
              <a:t> </a:t>
            </a:r>
            <a:r>
              <a:rPr lang="en-US" sz="1600" dirty="0"/>
              <a:t>- </a:t>
            </a:r>
            <a:r>
              <a:rPr lang="en-SI" sz="1600" dirty="0" err="1"/>
              <a:t>pesemi</a:t>
            </a:r>
            <a:r>
              <a:rPr lang="en-SI" sz="1600" dirty="0"/>
              <a:t>, </a:t>
            </a:r>
            <a:r>
              <a:rPr lang="en-SI" sz="1600" dirty="0" err="1"/>
              <a:t>te</a:t>
            </a:r>
            <a:r>
              <a:rPr lang="en-SI" sz="1600" dirty="0"/>
              <a:t> </a:t>
            </a:r>
            <a:r>
              <a:rPr lang="en-SI" sz="1600" dirty="0" err="1"/>
              <a:t>pesmi</a:t>
            </a:r>
            <a:r>
              <a:rPr lang="en-SI" sz="1600" dirty="0"/>
              <a:t> </a:t>
            </a:r>
            <a:r>
              <a:rPr lang="en-SI" sz="1600" dirty="0" err="1"/>
              <a:t>bomo</a:t>
            </a:r>
            <a:r>
              <a:rPr lang="en-SI" sz="1600" dirty="0"/>
              <a:t> </a:t>
            </a:r>
            <a:r>
              <a:rPr lang="en-SI" sz="1600" dirty="0" err="1"/>
              <a:t>napovedovali</a:t>
            </a:r>
            <a:r>
              <a:rPr lang="en-SI" sz="1600" dirty="0"/>
              <a:t> </a:t>
            </a:r>
            <a:r>
              <a:rPr lang="en-SI" sz="1600" dirty="0" err="1"/>
              <a:t>uporabnikom</a:t>
            </a:r>
            <a:endParaRPr lang="en-SI" sz="1600" dirty="0"/>
          </a:p>
          <a:p>
            <a:r>
              <a:rPr lang="en-SI" sz="1600" dirty="0"/>
              <a:t>2. Za </a:t>
            </a:r>
            <a:r>
              <a:rPr lang="en-SI" sz="1600" dirty="0" err="1"/>
              <a:t>vsako</a:t>
            </a:r>
            <a:r>
              <a:rPr lang="en-SI" sz="1600" dirty="0"/>
              <a:t> </a:t>
            </a:r>
            <a:r>
              <a:rPr lang="en-SI" sz="1600" dirty="0" err="1"/>
              <a:t>pesem</a:t>
            </a:r>
            <a:r>
              <a:rPr lang="en-SI" sz="1600" dirty="0"/>
              <a:t> </a:t>
            </a:r>
            <a:r>
              <a:rPr lang="en-SI" sz="1600" dirty="0" err="1"/>
              <a:t>izracunamo</a:t>
            </a:r>
            <a:r>
              <a:rPr lang="en-SI" sz="1600" dirty="0"/>
              <a:t> 200 </a:t>
            </a:r>
            <a:r>
              <a:rPr lang="en-SI" sz="1600" dirty="0" err="1"/>
              <a:t>najbliznjih</a:t>
            </a:r>
            <a:r>
              <a:rPr lang="en-SI" sz="1600" dirty="0"/>
              <a:t> </a:t>
            </a:r>
            <a:r>
              <a:rPr lang="en-SI" sz="1600" dirty="0" err="1"/>
              <a:t>sosedov</a:t>
            </a:r>
            <a:r>
              <a:rPr lang="en-SI" sz="1600" dirty="0"/>
              <a:t> </a:t>
            </a:r>
            <a:r>
              <a:rPr lang="en-SI" sz="1600" dirty="0" err="1"/>
              <a:t>vseh</a:t>
            </a:r>
            <a:r>
              <a:rPr lang="en-SI" sz="1600" dirty="0"/>
              <a:t> </a:t>
            </a:r>
            <a:r>
              <a:rPr lang="en-US" sz="1600" dirty="0" err="1"/>
              <a:t>uporabnikov</a:t>
            </a:r>
            <a:endParaRPr lang="en-SI" sz="1600" dirty="0"/>
          </a:p>
          <a:p>
            <a:r>
              <a:rPr lang="en-SI" sz="1600" dirty="0"/>
              <a:t>3. </a:t>
            </a:r>
            <a:r>
              <a:rPr lang="en-SI" sz="1600" dirty="0" err="1"/>
              <a:t>Izracunamo</a:t>
            </a:r>
            <a:r>
              <a:rPr lang="en-SI" sz="1600" dirty="0"/>
              <a:t> </a:t>
            </a:r>
            <a:r>
              <a:rPr lang="en-US" sz="1600" dirty="0" err="1"/>
              <a:t>pri</a:t>
            </a:r>
            <a:r>
              <a:rPr lang="en-US" sz="1600" dirty="0"/>
              <a:t> </a:t>
            </a:r>
            <a:r>
              <a:rPr lang="en-US" sz="1600" dirty="0" err="1"/>
              <a:t>katerih</a:t>
            </a:r>
            <a:r>
              <a:rPr lang="en-US" sz="1600" dirty="0"/>
              <a:t> </a:t>
            </a:r>
            <a:r>
              <a:rPr lang="en-US" sz="1600" dirty="0" err="1"/>
              <a:t>uporabnikih</a:t>
            </a:r>
            <a:r>
              <a:rPr lang="en-US" sz="1600" dirty="0"/>
              <a:t> </a:t>
            </a:r>
            <a:r>
              <a:rPr lang="en-SI" sz="1600" dirty="0"/>
              <a:t>se </a:t>
            </a:r>
            <a:r>
              <a:rPr lang="en-SI" sz="1600" dirty="0" err="1"/>
              <a:t>pojavi</a:t>
            </a:r>
            <a:r>
              <a:rPr lang="en-SI" sz="1600" dirty="0"/>
              <a:t> </a:t>
            </a:r>
            <a:r>
              <a:rPr lang="en-SI" sz="1600" dirty="0" err="1"/>
              <a:t>najvec</a:t>
            </a:r>
            <a:r>
              <a:rPr lang="en-SI" sz="1600" dirty="0"/>
              <a:t> </a:t>
            </a:r>
            <a:r>
              <a:rPr lang="en-SI" sz="1600" dirty="0" err="1"/>
              <a:t>sosed</a:t>
            </a:r>
            <a:r>
              <a:rPr lang="en-SI" sz="1600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delez</a:t>
            </a:r>
            <a:r>
              <a:rPr lang="en-US" sz="1600" dirty="0"/>
              <a:t>)</a:t>
            </a:r>
            <a:endParaRPr lang="en-SI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0592A7-7807-B487-0A62-F21BD20C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779543"/>
            <a:ext cx="3751079" cy="29877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F040AD-A888-709B-ED7B-8C34612B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736" y="2228680"/>
            <a:ext cx="3434427" cy="19478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AFB085-6E8A-53D9-D6E9-A5ABB8E4D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98" y="273844"/>
            <a:ext cx="2143330" cy="16670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B625C82-BA46-D8C6-62E1-5BDF6302A2CA}"/>
              </a:ext>
            </a:extLst>
          </p:cNvPr>
          <p:cNvSpPr/>
          <p:nvPr/>
        </p:nvSpPr>
        <p:spPr>
          <a:xfrm>
            <a:off x="4572000" y="2219464"/>
            <a:ext cx="3603163" cy="195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71E493-7B3F-979E-42D8-DD96DA4927AD}"/>
              </a:ext>
            </a:extLst>
          </p:cNvPr>
          <p:cNvSpPr/>
          <p:nvPr/>
        </p:nvSpPr>
        <p:spPr>
          <a:xfrm>
            <a:off x="354277" y="1779545"/>
            <a:ext cx="3818317" cy="1494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B14340-5A9E-44DD-7DE1-E58854789595}"/>
              </a:ext>
            </a:extLst>
          </p:cNvPr>
          <p:cNvSpPr/>
          <p:nvPr/>
        </p:nvSpPr>
        <p:spPr>
          <a:xfrm>
            <a:off x="354277" y="3273028"/>
            <a:ext cx="3818317" cy="1494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2463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45AC-AFC7-3B78-4C64-5479F650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3.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3</a:t>
            </a:r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Sistem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Helvetica Neue"/>
              </a:rPr>
              <a:t>napovedovanja</a:t>
            </a:r>
            <a:r>
              <a:rPr lang="en-US" sz="240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sl-SI" sz="2400" i="0" dirty="0">
                <a:solidFill>
                  <a:srgbClr val="000000"/>
                </a:solidFill>
                <a:effectLst/>
                <a:latin typeface="Helvetica Neue"/>
              </a:rPr>
              <a:t>(KNN)</a:t>
            </a:r>
            <a:br>
              <a:rPr lang="sl-SI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S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953A6-5339-EA90-DA8C-E953EC4C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E1829-A266-6B3E-D66B-ABCB82B5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DB44B-029A-F175-09C8-113A0FA3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79406-8D7E-C2D9-61F8-DFDCD90DF009}"/>
              </a:ext>
            </a:extLst>
          </p:cNvPr>
          <p:cNvSpPr txBox="1"/>
          <p:nvPr/>
        </p:nvSpPr>
        <p:spPr>
          <a:xfrm>
            <a:off x="259644" y="806351"/>
            <a:ext cx="77907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600" dirty="0"/>
              <a:t>1. Iskanje podobnih playlistov (KNN mean) - izberemo 3 njabolj podobne</a:t>
            </a:r>
          </a:p>
          <a:p>
            <a:r>
              <a:rPr lang="sl-SI" sz="1600" dirty="0"/>
              <a:t>2. Izbira bliznjih/podobnih pesmi (KNN) - izberemo 2 pesmi iz vsakega </a:t>
            </a:r>
            <a:r>
              <a:rPr lang="en-US" sz="1600" dirty="0"/>
              <a:t>(</a:t>
            </a:r>
            <a:r>
              <a:rPr lang="en-US" sz="1600" dirty="0" err="1"/>
              <a:t>podobnega</a:t>
            </a:r>
            <a:r>
              <a:rPr lang="en-US" sz="1600" dirty="0"/>
              <a:t>) </a:t>
            </a:r>
            <a:r>
              <a:rPr lang="sl-SI" sz="1600" dirty="0"/>
              <a:t>playlista</a:t>
            </a:r>
          </a:p>
          <a:p>
            <a:r>
              <a:rPr lang="sl-SI" sz="1600" dirty="0"/>
              <a:t>3. Predlagamo 6 najbolj podobnih pesmi (3 PL * 2 pesmi)</a:t>
            </a:r>
            <a:endParaRPr lang="en-SI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2DD32-7947-5271-7505-2C5AC17D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1867792"/>
            <a:ext cx="4609052" cy="246935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E398FA-282A-0963-5309-F91559D9FC12}"/>
              </a:ext>
            </a:extLst>
          </p:cNvPr>
          <p:cNvSpPr/>
          <p:nvPr/>
        </p:nvSpPr>
        <p:spPr>
          <a:xfrm>
            <a:off x="2018942" y="1867792"/>
            <a:ext cx="4439007" cy="2376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6D6C07-0A70-6AEF-EDEE-B36AD5BED173}"/>
              </a:ext>
            </a:extLst>
          </p:cNvPr>
          <p:cNvSpPr/>
          <p:nvPr/>
        </p:nvSpPr>
        <p:spPr>
          <a:xfrm>
            <a:off x="2018942" y="1867792"/>
            <a:ext cx="4439008" cy="94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2D725-6F5E-E8D2-FF3A-8738B5199E5B}"/>
              </a:ext>
            </a:extLst>
          </p:cNvPr>
          <p:cNvSpPr/>
          <p:nvPr/>
        </p:nvSpPr>
        <p:spPr>
          <a:xfrm>
            <a:off x="2018942" y="2810934"/>
            <a:ext cx="4439007" cy="778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3202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02B4-4447-8B62-F792-8BD62E8C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Audio </a:t>
            </a:r>
            <a:r>
              <a:rPr lang="en-US" b="1" dirty="0" err="1"/>
              <a:t>lastnosti</a:t>
            </a:r>
            <a:r>
              <a:rPr lang="en-US" b="1" dirty="0"/>
              <a:t> </a:t>
            </a:r>
            <a:r>
              <a:rPr lang="en-US" b="1" dirty="0" err="1"/>
              <a:t>pesmi</a:t>
            </a:r>
            <a:endParaRPr lang="en-SI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1E3A5-52F9-9442-7E41-2DB1650A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7C3FA-D85D-F6F5-0C2E-8B4A4EA7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6AC85-6DEF-37F8-5877-47EF9F5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10C7F-5B3F-863C-3B07-970127D3D28E}"/>
              </a:ext>
            </a:extLst>
          </p:cNvPr>
          <p:cNvSpPr txBox="1"/>
          <p:nvPr/>
        </p:nvSpPr>
        <p:spPr>
          <a:xfrm>
            <a:off x="628650" y="1192654"/>
            <a:ext cx="83932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Danceability - kako primerna je skladba za ples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Acousticness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 ali je skladba akustična</a:t>
            </a: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Energy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- </a:t>
            </a:r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kako intenzivna in aktivna je skladbe.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Instrumentalness - ali skladba vsebuje vokale.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Liveness - ali je prisotnot publike (nastop v živo).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Loudness - povprečna glasnot skladbe v decibelih(dB</a:t>
            </a:r>
            <a:endParaRPr lang="en-US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Speechiness - kako verjetno je, da je govor v skladbi.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Tempo - BPM (Beats per minute)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Valence - kako pozitivna je skladba.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Mode - Tonaliteta (dur ali mol) skladbe</a:t>
            </a: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Key - V katerem ključu je skladb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</a:t>
            </a:r>
            <a:endParaRPr lang="sl-SI" sz="16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sl-SI" sz="1600" b="0" i="0" dirty="0">
                <a:solidFill>
                  <a:srgbClr val="000000"/>
                </a:solidFill>
                <a:effectLst/>
                <a:latin typeface="Helvetica Neue"/>
              </a:rPr>
              <a:t>Duration_ms - Dolizna pesmi v mili sekundah.</a:t>
            </a:r>
          </a:p>
        </p:txBody>
      </p:sp>
    </p:spTree>
    <p:extLst>
      <p:ext uri="{BB962C8B-B14F-4D97-AF65-F5344CB8AC3E}">
        <p14:creationId xmlns:p14="http://schemas.microsoft.com/office/powerpoint/2010/main" val="337376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2DAF-E013-8487-78F3-A47D6DAC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39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 err="1"/>
              <a:t>Rezultati</a:t>
            </a:r>
            <a:endParaRPr lang="en-SI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B02FA-13AE-8D44-370A-6CEAD03D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E357B-8A22-2D81-8C05-03DE9DC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3772F-5C0E-80A8-96D6-C5A6A5B9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7E099-2AB4-6A8F-4060-1471A87F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51" y="1096565"/>
            <a:ext cx="7434376" cy="1532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A12C4-8E49-1805-7B74-53465097D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4" y="2920218"/>
            <a:ext cx="3596031" cy="1532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165717-3614-F6D4-252C-3DD3C80C9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639" y="2918757"/>
            <a:ext cx="4548622" cy="15003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6FF4C01-56E8-BFD6-CE71-8F2C7286C0A7}"/>
              </a:ext>
            </a:extLst>
          </p:cNvPr>
          <p:cNvSpPr/>
          <p:nvPr/>
        </p:nvSpPr>
        <p:spPr>
          <a:xfrm>
            <a:off x="411738" y="996670"/>
            <a:ext cx="7569505" cy="1631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6899EB-7866-868D-581D-367FD5A03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679" y="102392"/>
            <a:ext cx="1928998" cy="150033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0726F5C-6DF0-63B8-2AFD-678C8D5CB4E6}"/>
              </a:ext>
            </a:extLst>
          </p:cNvPr>
          <p:cNvSpPr/>
          <p:nvPr/>
        </p:nvSpPr>
        <p:spPr>
          <a:xfrm>
            <a:off x="299812" y="2923467"/>
            <a:ext cx="3596031" cy="1400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142F3-1AA3-DEAB-E47C-B52212AD732A}"/>
              </a:ext>
            </a:extLst>
          </p:cNvPr>
          <p:cNvSpPr/>
          <p:nvPr/>
        </p:nvSpPr>
        <p:spPr>
          <a:xfrm>
            <a:off x="4150406" y="2926716"/>
            <a:ext cx="4364944" cy="1396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9349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7A4B-F7FE-3B5B-F7B1-1E68CF056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END</a:t>
            </a:r>
            <a:endParaRPr lang="en-SI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138C-E49B-72B8-6A76-A9D9F260D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73D7-5A3A-3118-8EC6-FAB53B8A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41618-3D70-CD94-9720-5A12F067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A672-81BA-8257-D57F-25CD7B9A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200" b="1" i="0" dirty="0" err="1">
                <a:effectLst/>
                <a:latin typeface="-apple-system"/>
              </a:rPr>
              <a:t>Uvrščanje</a:t>
            </a:r>
            <a:r>
              <a:rPr lang="en-GB" sz="1200" b="1" i="0" dirty="0">
                <a:effectLst/>
                <a:latin typeface="-apple-system"/>
              </a:rPr>
              <a:t> </a:t>
            </a:r>
            <a:r>
              <a:rPr lang="en-GB" sz="1200" b="1" i="0" dirty="0" err="1">
                <a:effectLst/>
                <a:latin typeface="-apple-system"/>
              </a:rPr>
              <a:t>glasbe</a:t>
            </a:r>
            <a:r>
              <a:rPr lang="en-GB" sz="1200" b="1" i="0" dirty="0">
                <a:effectLst/>
                <a:latin typeface="-apple-system"/>
              </a:rPr>
              <a:t> glede </a:t>
            </a:r>
            <a:r>
              <a:rPr lang="en-GB" sz="1200" b="1" i="0" dirty="0" err="1">
                <a:effectLst/>
                <a:latin typeface="-apple-system"/>
              </a:rPr>
              <a:t>na</a:t>
            </a:r>
            <a:r>
              <a:rPr lang="en-GB" sz="1200" b="1" i="0" dirty="0">
                <a:effectLst/>
                <a:latin typeface="-apple-system"/>
              </a:rPr>
              <a:t> </a:t>
            </a:r>
            <a:r>
              <a:rPr lang="en-GB" sz="1200" b="1" i="0" dirty="0" err="1">
                <a:effectLst/>
                <a:latin typeface="-apple-system"/>
              </a:rPr>
              <a:t>vzdušje</a:t>
            </a:r>
            <a:endParaRPr lang="en-GB" sz="1200" b="1" i="0" dirty="0">
              <a:effectLst/>
              <a:latin typeface="-apple-system"/>
            </a:endParaRPr>
          </a:p>
          <a:p>
            <a:pPr lvl="1">
              <a:buFontTx/>
              <a:buChar char="-"/>
            </a:pPr>
            <a:r>
              <a:rPr lang="en-GB" sz="1200" dirty="0">
                <a:latin typeface="-apple-system"/>
              </a:rPr>
              <a:t>5 </a:t>
            </a:r>
            <a:r>
              <a:rPr lang="en-GB" sz="1200" dirty="0" err="1">
                <a:latin typeface="-apple-system"/>
              </a:rPr>
              <a:t>vzdušji</a:t>
            </a:r>
            <a:r>
              <a:rPr lang="en-GB" sz="1200" dirty="0">
                <a:latin typeface="-apple-system"/>
              </a:rPr>
              <a:t> (za </a:t>
            </a:r>
            <a:r>
              <a:rPr lang="en-GB" sz="1200" dirty="0" err="1">
                <a:latin typeface="-apple-system"/>
              </a:rPr>
              <a:t>vsako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enako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število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podatkov</a:t>
            </a:r>
            <a:r>
              <a:rPr lang="en-GB" sz="1200" dirty="0">
                <a:latin typeface="-apple-system"/>
              </a:rPr>
              <a:t>)</a:t>
            </a:r>
          </a:p>
          <a:p>
            <a:pPr lvl="1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6 </a:t>
            </a:r>
            <a:r>
              <a:rPr lang="en-GB" sz="1200" i="0" dirty="0" err="1">
                <a:effectLst/>
                <a:latin typeface="-apple-system"/>
              </a:rPr>
              <a:t>klasifikacijskih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modelov</a:t>
            </a:r>
            <a:endParaRPr lang="en-GB" sz="1200" i="0" dirty="0">
              <a:effectLst/>
              <a:latin typeface="-apple-system"/>
            </a:endParaRP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Logistic Regression</a:t>
            </a: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Support Vector Classification</a:t>
            </a: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Random Forest</a:t>
            </a: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Multi-layer Perceptron (Neural Network)</a:t>
            </a: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K-Nearest Neighbours</a:t>
            </a:r>
          </a:p>
          <a:p>
            <a:pPr lvl="2">
              <a:buFontTx/>
              <a:buChar char="-"/>
            </a:pPr>
            <a:r>
              <a:rPr lang="en-GB" sz="1200" i="0" dirty="0">
                <a:effectLst/>
                <a:latin typeface="-apple-system"/>
              </a:rPr>
              <a:t>Decision Tree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/>
              <a:t>Analiza</a:t>
            </a:r>
            <a:r>
              <a:rPr lang="en-US" sz="1200" dirty="0"/>
              <a:t> </a:t>
            </a:r>
            <a:r>
              <a:rPr lang="en-US" sz="1200" dirty="0" err="1"/>
              <a:t>podatkov</a:t>
            </a:r>
            <a:r>
              <a:rPr lang="en-US" sz="1200" dirty="0"/>
              <a:t> </a:t>
            </a:r>
          </a:p>
          <a:p>
            <a:pPr>
              <a:buFontTx/>
              <a:buChar char="-"/>
            </a:pPr>
            <a:r>
              <a:rPr lang="en-US" sz="1200" dirty="0" err="1"/>
              <a:t>Lastnosti</a:t>
            </a:r>
            <a:r>
              <a:rPr lang="en-US" sz="1200" dirty="0"/>
              <a:t> </a:t>
            </a:r>
            <a:r>
              <a:rPr lang="en-US" sz="1200" dirty="0" err="1"/>
              <a:t>pri</a:t>
            </a:r>
            <a:r>
              <a:rPr lang="en-US" sz="1200" dirty="0"/>
              <a:t> </a:t>
            </a:r>
            <a:r>
              <a:rPr lang="en-US" sz="1200" dirty="0" err="1"/>
              <a:t>žalostno</a:t>
            </a:r>
            <a:r>
              <a:rPr lang="en-US" sz="1200" dirty="0"/>
              <a:t> in </a:t>
            </a:r>
            <a:r>
              <a:rPr lang="en-US" sz="1200" dirty="0" err="1"/>
              <a:t>mirno</a:t>
            </a:r>
            <a:r>
              <a:rPr lang="en-US" sz="1200" dirty="0"/>
              <a:t> </a:t>
            </a:r>
            <a:r>
              <a:rPr lang="en-US" sz="1200" dirty="0" err="1"/>
              <a:t>ter</a:t>
            </a:r>
            <a:r>
              <a:rPr lang="en-US" sz="1200" dirty="0"/>
              <a:t> </a:t>
            </a:r>
            <a:r>
              <a:rPr lang="en-US" sz="1200" dirty="0" err="1"/>
              <a:t>veselo</a:t>
            </a:r>
            <a:r>
              <a:rPr lang="en-US" sz="1200" dirty="0"/>
              <a:t> in </a:t>
            </a:r>
            <a:r>
              <a:rPr lang="en-US" sz="1200" dirty="0" err="1"/>
              <a:t>živahno</a:t>
            </a:r>
            <a:r>
              <a:rPr lang="en-US" sz="1200" dirty="0"/>
              <a:t> so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zelo</a:t>
            </a:r>
            <a:r>
              <a:rPr lang="en-US" sz="1200" dirty="0"/>
              <a:t> </a:t>
            </a:r>
            <a:r>
              <a:rPr lang="en-US" sz="1200" dirty="0" err="1"/>
              <a:t>podobne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 err="1"/>
              <a:t>Rezultati</a:t>
            </a:r>
            <a:endParaRPr lang="en-US" sz="1200" dirty="0"/>
          </a:p>
          <a:p>
            <a:pPr>
              <a:buFontTx/>
              <a:buChar char="-"/>
            </a:pPr>
            <a:r>
              <a:rPr lang="en-GB" sz="1200" b="0" i="0" dirty="0" err="1">
                <a:effectLst/>
                <a:latin typeface="-apple-system"/>
              </a:rPr>
              <a:t>Najbolje</a:t>
            </a:r>
            <a:r>
              <a:rPr lang="en-GB" sz="1200" b="0" i="0" dirty="0">
                <a:effectLst/>
                <a:latin typeface="-apple-system"/>
              </a:rPr>
              <a:t> se </a:t>
            </a:r>
            <a:r>
              <a:rPr lang="en-GB" sz="1200" b="0" i="0" dirty="0" err="1">
                <a:effectLst/>
                <a:latin typeface="-apple-system"/>
              </a:rPr>
              <a:t>izkaže</a:t>
            </a:r>
            <a:r>
              <a:rPr lang="en-GB" sz="1200" b="0" i="0" dirty="0">
                <a:effectLst/>
                <a:latin typeface="-apple-system"/>
              </a:rPr>
              <a:t> Random Forest, s </a:t>
            </a:r>
            <a:r>
              <a:rPr lang="en-GB" sz="1200" b="0" i="0" dirty="0" err="1">
                <a:effectLst/>
                <a:latin typeface="-apple-system"/>
              </a:rPr>
              <a:t>točnostjo</a:t>
            </a:r>
            <a:r>
              <a:rPr lang="en-GB" sz="1200" b="0" i="0" dirty="0">
                <a:effectLst/>
                <a:latin typeface="-apple-system"/>
              </a:rPr>
              <a:t> </a:t>
            </a:r>
            <a:r>
              <a:rPr lang="en-GB" sz="1200" b="0" i="0" dirty="0" err="1">
                <a:effectLst/>
                <a:latin typeface="-apple-system"/>
              </a:rPr>
              <a:t>okoli</a:t>
            </a:r>
            <a:r>
              <a:rPr lang="en-GB" sz="1200" b="0" i="0" dirty="0">
                <a:effectLst/>
                <a:latin typeface="-apple-system"/>
              </a:rPr>
              <a:t> 0.46.</a:t>
            </a:r>
          </a:p>
          <a:p>
            <a:pPr>
              <a:buFontTx/>
              <a:buChar char="-"/>
            </a:pPr>
            <a:r>
              <a:rPr lang="en-GB" sz="1200" dirty="0" err="1">
                <a:latin typeface="-apple-system"/>
              </a:rPr>
              <a:t>Veliko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pesmi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označenih</a:t>
            </a:r>
            <a:r>
              <a:rPr lang="en-GB" sz="1200" dirty="0">
                <a:latin typeface="-apple-system"/>
              </a:rPr>
              <a:t> z </a:t>
            </a:r>
            <a:r>
              <a:rPr lang="en-GB" sz="1200" dirty="0" err="1">
                <a:latin typeface="-apple-system"/>
              </a:rPr>
              <a:t>mirno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klasificira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kot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žalostne</a:t>
            </a:r>
            <a:r>
              <a:rPr lang="en-GB" sz="1200" dirty="0">
                <a:latin typeface="-apple-system"/>
              </a:rPr>
              <a:t>. Kar </a:t>
            </a:r>
            <a:r>
              <a:rPr lang="en-GB" sz="1200" dirty="0" err="1">
                <a:latin typeface="-apple-system"/>
              </a:rPr>
              <a:t>nekajkrat</a:t>
            </a:r>
            <a:r>
              <a:rPr lang="en-GB" sz="1200" dirty="0">
                <a:latin typeface="-apple-system"/>
              </a:rPr>
              <a:t> pa </a:t>
            </a:r>
            <a:r>
              <a:rPr lang="en-GB" sz="1200" dirty="0" err="1">
                <a:latin typeface="-apple-system"/>
              </a:rPr>
              <a:t>zameša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tudi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vesele</a:t>
            </a:r>
            <a:r>
              <a:rPr lang="en-GB" sz="1200" dirty="0">
                <a:latin typeface="-apple-system"/>
              </a:rPr>
              <a:t> in </a:t>
            </a:r>
            <a:r>
              <a:rPr lang="en-GB" sz="1200" dirty="0" err="1">
                <a:latin typeface="-apple-system"/>
              </a:rPr>
              <a:t>živahne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pesmi</a:t>
            </a:r>
            <a:r>
              <a:rPr lang="en-GB" sz="1200" dirty="0">
                <a:latin typeface="-apple-system"/>
              </a:rPr>
              <a:t>.</a:t>
            </a:r>
          </a:p>
          <a:p>
            <a:pPr marL="0" indent="0">
              <a:buNone/>
            </a:pPr>
            <a:endParaRPr lang="en-GB" sz="1200" dirty="0">
              <a:latin typeface="-apple-system"/>
            </a:endParaRPr>
          </a:p>
          <a:p>
            <a:pPr>
              <a:buFontTx/>
              <a:buChar char="-"/>
            </a:pPr>
            <a:r>
              <a:rPr lang="en-GB" sz="1200" dirty="0" err="1">
                <a:latin typeface="-apple-system"/>
              </a:rPr>
              <a:t>Iste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klasifikacijske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modele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poiskusimo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še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na</a:t>
            </a:r>
            <a:r>
              <a:rPr lang="en-GB" sz="1200" i="0" dirty="0">
                <a:effectLst/>
                <a:latin typeface="-apple-system"/>
              </a:rPr>
              <a:t> </a:t>
            </a:r>
            <a:r>
              <a:rPr lang="en-GB" sz="1200" i="0" dirty="0" err="1">
                <a:effectLst/>
                <a:latin typeface="-apple-system"/>
              </a:rPr>
              <a:t>samo</a:t>
            </a:r>
            <a:r>
              <a:rPr lang="en-GB" sz="1200" i="0" dirty="0">
                <a:effectLst/>
                <a:latin typeface="-apple-system"/>
              </a:rPr>
              <a:t> 3 </a:t>
            </a:r>
            <a:r>
              <a:rPr lang="en-GB" sz="1200" i="0" dirty="0" err="1">
                <a:effectLst/>
                <a:latin typeface="-apple-system"/>
              </a:rPr>
              <a:t>počutjih</a:t>
            </a:r>
            <a:r>
              <a:rPr lang="en-GB" sz="1200" dirty="0">
                <a:latin typeface="-apple-system"/>
              </a:rPr>
              <a:t>, ki so </a:t>
            </a:r>
            <a:r>
              <a:rPr lang="en-GB" sz="1200" dirty="0" err="1">
                <a:latin typeface="-apple-system"/>
              </a:rPr>
              <a:t>si</a:t>
            </a:r>
            <a:r>
              <a:rPr lang="en-GB" sz="1200" dirty="0">
                <a:latin typeface="-apple-system"/>
              </a:rPr>
              <a:t> med </a:t>
            </a:r>
            <a:r>
              <a:rPr lang="en-GB" sz="1200" dirty="0" err="1">
                <a:latin typeface="-apple-system"/>
              </a:rPr>
              <a:t>seboj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različna</a:t>
            </a:r>
            <a:r>
              <a:rPr lang="en-GB" sz="1200" dirty="0">
                <a:latin typeface="-apple-system"/>
              </a:rPr>
              <a:t>.</a:t>
            </a:r>
          </a:p>
          <a:p>
            <a:pPr>
              <a:buFontTx/>
              <a:buChar char="-"/>
            </a:pPr>
            <a:r>
              <a:rPr lang="en-GB" sz="1200" dirty="0" err="1">
                <a:latin typeface="-apple-system"/>
              </a:rPr>
              <a:t>Tokrat</a:t>
            </a:r>
            <a:r>
              <a:rPr lang="en-GB" sz="1200" dirty="0">
                <a:latin typeface="-apple-system"/>
              </a:rPr>
              <a:t> so </a:t>
            </a:r>
            <a:r>
              <a:rPr lang="en-GB" sz="1200" dirty="0" err="1">
                <a:latin typeface="-apple-system"/>
              </a:rPr>
              <a:t>rezultati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boljši</a:t>
            </a:r>
            <a:r>
              <a:rPr lang="en-GB" sz="1200" dirty="0">
                <a:latin typeface="-apple-system"/>
              </a:rPr>
              <a:t>. Random </a:t>
            </a:r>
            <a:r>
              <a:rPr lang="en-GB" sz="1200" dirty="0" err="1">
                <a:latin typeface="-apple-system"/>
              </a:rPr>
              <a:t>Forst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doseže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točnost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okoli</a:t>
            </a:r>
            <a:r>
              <a:rPr lang="en-GB" sz="1200" dirty="0">
                <a:latin typeface="-apple-system"/>
              </a:rPr>
              <a:t> 0.73.</a:t>
            </a:r>
          </a:p>
          <a:p>
            <a:pPr>
              <a:buFontTx/>
              <a:buChar char="-"/>
            </a:pPr>
            <a:endParaRPr lang="en-GB" sz="1200" dirty="0">
              <a:latin typeface="-apple-system"/>
            </a:endParaRPr>
          </a:p>
          <a:p>
            <a:pPr>
              <a:buFontTx/>
              <a:buChar char="-"/>
            </a:pPr>
            <a:r>
              <a:rPr lang="en-GB" sz="1200" dirty="0">
                <a:latin typeface="-apple-system"/>
              </a:rPr>
              <a:t>Koliko bi se </a:t>
            </a:r>
            <a:r>
              <a:rPr lang="en-GB" sz="1200" dirty="0" err="1">
                <a:latin typeface="-apple-system"/>
              </a:rPr>
              <a:t>rezultati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izbolšali</a:t>
            </a:r>
            <a:r>
              <a:rPr lang="en-GB" sz="1200" dirty="0">
                <a:latin typeface="-apple-system"/>
              </a:rPr>
              <a:t>, </a:t>
            </a:r>
            <a:r>
              <a:rPr lang="en-GB" sz="1200" dirty="0" err="1">
                <a:latin typeface="-apple-system"/>
              </a:rPr>
              <a:t>če</a:t>
            </a:r>
            <a:r>
              <a:rPr lang="en-GB" sz="1200" dirty="0">
                <a:latin typeface="-apple-system"/>
              </a:rPr>
              <a:t> bi </a:t>
            </a:r>
            <a:r>
              <a:rPr lang="en-GB" sz="1200" dirty="0" err="1">
                <a:latin typeface="-apple-system"/>
              </a:rPr>
              <a:t>dodali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še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analizo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besedila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pesmi</a:t>
            </a:r>
            <a:r>
              <a:rPr lang="en-GB" sz="1200" dirty="0">
                <a:latin typeface="-apple-system"/>
              </a:rPr>
              <a:t>?</a:t>
            </a:r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08A4726-AE4D-AA23-3EAB-5C69CAC4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" y="2678309"/>
            <a:ext cx="2725218" cy="1950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147A8-2A29-A5F3-FF37-EC79E8E1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642" y="3192661"/>
            <a:ext cx="2725218" cy="19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GB" sz="1200" b="1" dirty="0" err="1">
                <a:latin typeface="-apple-system"/>
              </a:rPr>
              <a:t>Združevanje</a:t>
            </a:r>
            <a:r>
              <a:rPr lang="en-GB" sz="1200" b="1" dirty="0">
                <a:latin typeface="-apple-system"/>
              </a:rPr>
              <a:t> </a:t>
            </a:r>
            <a:r>
              <a:rPr lang="en-GB" sz="1200" b="1" dirty="0" err="1">
                <a:latin typeface="-apple-system"/>
              </a:rPr>
              <a:t>glasbe</a:t>
            </a:r>
            <a:r>
              <a:rPr lang="en-GB" sz="1200" b="1" dirty="0">
                <a:latin typeface="-apple-system"/>
              </a:rPr>
              <a:t> v </a:t>
            </a:r>
            <a:r>
              <a:rPr lang="en-GB" sz="1200" b="1" dirty="0" err="1">
                <a:latin typeface="-apple-system"/>
              </a:rPr>
              <a:t>skupine</a:t>
            </a:r>
            <a:endParaRPr lang="en-GB" sz="1200" b="1" dirty="0">
              <a:latin typeface="-apple-system"/>
            </a:endParaRPr>
          </a:p>
          <a:p>
            <a:pPr lvl="1">
              <a:buFontTx/>
              <a:buChar char="-"/>
            </a:pPr>
            <a:r>
              <a:rPr lang="en-GB" sz="1200" dirty="0">
                <a:latin typeface="-apple-system"/>
              </a:rPr>
              <a:t>K-Means Clustering</a:t>
            </a:r>
          </a:p>
          <a:p>
            <a:pPr lvl="2">
              <a:buFontTx/>
              <a:buChar char="-"/>
            </a:pPr>
            <a:r>
              <a:rPr lang="en-GB" sz="1200" dirty="0">
                <a:latin typeface="-apple-system"/>
              </a:rPr>
              <a:t>Elbow </a:t>
            </a:r>
            <a:r>
              <a:rPr lang="en-GB" sz="1200" dirty="0" err="1">
                <a:latin typeface="-apple-system"/>
              </a:rPr>
              <a:t>metoda</a:t>
            </a:r>
            <a:r>
              <a:rPr lang="en-GB" sz="1200" dirty="0">
                <a:latin typeface="-apple-system"/>
              </a:rPr>
              <a:t> za </a:t>
            </a:r>
            <a:r>
              <a:rPr lang="en-GB" sz="1200" dirty="0" err="1">
                <a:latin typeface="-apple-system"/>
              </a:rPr>
              <a:t>izračun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optimalne</a:t>
            </a:r>
            <a:r>
              <a:rPr lang="en-GB" sz="1200" dirty="0">
                <a:latin typeface="-apple-system"/>
              </a:rPr>
              <a:t> </a:t>
            </a:r>
            <a:r>
              <a:rPr lang="en-GB" sz="1200" dirty="0" err="1">
                <a:latin typeface="-apple-system"/>
              </a:rPr>
              <a:t>vrednosti</a:t>
            </a:r>
            <a:r>
              <a:rPr lang="en-GB" sz="1200" dirty="0">
                <a:latin typeface="-apple-system"/>
              </a:rPr>
              <a:t> k.</a:t>
            </a:r>
          </a:p>
          <a:p>
            <a:pPr>
              <a:buFontTx/>
              <a:buChar char="-"/>
            </a:pPr>
            <a:endParaRPr lang="en-GB" sz="1200" i="0" dirty="0">
              <a:effectLst/>
              <a:latin typeface="-apple-system"/>
            </a:endParaRP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200" dirty="0" err="1"/>
              <a:t>Rezultati</a:t>
            </a:r>
            <a:endParaRPr lang="en-US" sz="1200" dirty="0"/>
          </a:p>
          <a:p>
            <a:pPr>
              <a:buFontTx/>
              <a:buChar char="-"/>
            </a:pPr>
            <a:r>
              <a:rPr lang="en-US" sz="1200" dirty="0" err="1"/>
              <a:t>Skupine</a:t>
            </a:r>
            <a:r>
              <a:rPr lang="en-US" sz="1200" dirty="0"/>
              <a:t> so med </a:t>
            </a:r>
            <a:r>
              <a:rPr lang="en-US" sz="1200" dirty="0" err="1"/>
              <a:t>seboj</a:t>
            </a:r>
            <a:r>
              <a:rPr lang="en-US" sz="1200" dirty="0"/>
              <a:t> </a:t>
            </a:r>
            <a:r>
              <a:rPr lang="en-US" sz="1200" dirty="0" err="1"/>
              <a:t>najbolj</a:t>
            </a:r>
            <a:r>
              <a:rPr lang="en-US" sz="1200" dirty="0"/>
              <a:t> </a:t>
            </a:r>
            <a:r>
              <a:rPr lang="en-US" sz="1200" dirty="0" err="1"/>
              <a:t>jasno</a:t>
            </a:r>
            <a:r>
              <a:rPr lang="en-US" sz="1200" dirty="0"/>
              <a:t> </a:t>
            </a:r>
            <a:r>
              <a:rPr lang="en-US" sz="1200" dirty="0" err="1"/>
              <a:t>ločene</a:t>
            </a:r>
            <a:r>
              <a:rPr lang="en-US" sz="1200" dirty="0"/>
              <a:t>, </a:t>
            </a:r>
            <a:r>
              <a:rPr lang="en-US" sz="1200" dirty="0" err="1"/>
              <a:t>če</a:t>
            </a:r>
            <a:r>
              <a:rPr lang="en-US" sz="1200" dirty="0"/>
              <a:t> je k </a:t>
            </a:r>
            <a:r>
              <a:rPr lang="en-US" sz="1200" dirty="0" err="1"/>
              <a:t>enako</a:t>
            </a:r>
            <a:r>
              <a:rPr lang="en-US" sz="1200" dirty="0"/>
              <a:t> 3.</a:t>
            </a:r>
          </a:p>
          <a:p>
            <a:pPr>
              <a:buFontTx/>
              <a:buChar char="-"/>
            </a:pPr>
            <a:endParaRPr lang="en-US" sz="1200" dirty="0"/>
          </a:p>
          <a:p>
            <a:pPr>
              <a:buFontTx/>
              <a:buChar char="-"/>
            </a:pPr>
            <a:r>
              <a:rPr lang="en-US" sz="1200" dirty="0"/>
              <a:t>Po </a:t>
            </a:r>
            <a:r>
              <a:rPr lang="en-US" sz="1200" dirty="0" err="1"/>
              <a:t>analizi</a:t>
            </a:r>
            <a:r>
              <a:rPr lang="en-US" sz="1200" dirty="0"/>
              <a:t> </a:t>
            </a:r>
            <a:r>
              <a:rPr lang="en-US" sz="1200" dirty="0" err="1"/>
              <a:t>skupin</a:t>
            </a:r>
            <a:r>
              <a:rPr lang="en-US" sz="1200" dirty="0"/>
              <a:t> </a:t>
            </a:r>
            <a:r>
              <a:rPr lang="en-US" sz="1200" dirty="0" err="1"/>
              <a:t>lahko</a:t>
            </a:r>
            <a:r>
              <a:rPr lang="en-US" sz="1200" dirty="0"/>
              <a:t> </a:t>
            </a:r>
            <a:r>
              <a:rPr lang="en-US" sz="1200" dirty="0" err="1"/>
              <a:t>razberemo</a:t>
            </a:r>
            <a:r>
              <a:rPr lang="en-US" sz="1200" dirty="0"/>
              <a:t>, da se 2. </a:t>
            </a:r>
            <a:r>
              <a:rPr lang="en-US" sz="1200" dirty="0" err="1"/>
              <a:t>skupina</a:t>
            </a:r>
            <a:r>
              <a:rPr lang="en-US" sz="1200" dirty="0"/>
              <a:t> od </a:t>
            </a:r>
            <a:r>
              <a:rPr lang="en-US" sz="1200" dirty="0" err="1"/>
              <a:t>ostalih</a:t>
            </a:r>
            <a:r>
              <a:rPr lang="en-US" sz="1200" dirty="0"/>
              <a:t> </a:t>
            </a:r>
            <a:r>
              <a:rPr lang="en-US" sz="1200" dirty="0" err="1"/>
              <a:t>dveh</a:t>
            </a:r>
            <a:r>
              <a:rPr lang="en-US" sz="1200" dirty="0"/>
              <a:t> </a:t>
            </a:r>
            <a:r>
              <a:rPr lang="en-US" sz="1200" dirty="0" err="1"/>
              <a:t>zelo</a:t>
            </a:r>
            <a:r>
              <a:rPr lang="en-US" sz="1200" dirty="0"/>
              <a:t> </a:t>
            </a:r>
            <a:r>
              <a:rPr lang="en-US" sz="1200" dirty="0" err="1"/>
              <a:t>razlikuje</a:t>
            </a:r>
            <a:r>
              <a:rPr lang="en-US" sz="1200" dirty="0"/>
              <a:t> </a:t>
            </a:r>
            <a:r>
              <a:rPr lang="en-US" sz="1200" dirty="0" err="1"/>
              <a:t>še</a:t>
            </a:r>
            <a:r>
              <a:rPr lang="en-US" sz="1200" dirty="0"/>
              <a:t> </a:t>
            </a:r>
            <a:r>
              <a:rPr lang="en-US" sz="1200" dirty="0" err="1"/>
              <a:t>posebaj</a:t>
            </a:r>
            <a:r>
              <a:rPr lang="en-US" sz="1200" dirty="0"/>
              <a:t> po '</a:t>
            </a:r>
            <a:r>
              <a:rPr lang="en-US" sz="1200" dirty="0" err="1"/>
              <a:t>acousticness</a:t>
            </a:r>
            <a:r>
              <a:rPr lang="en-US" sz="1200" dirty="0"/>
              <a:t>','energy', 'loudness' in 'valence'. V </a:t>
            </a:r>
            <a:r>
              <a:rPr lang="en-US" sz="1200" dirty="0" err="1"/>
              <a:t>tej</a:t>
            </a:r>
            <a:r>
              <a:rPr lang="en-US" sz="1200" dirty="0"/>
              <a:t> </a:t>
            </a:r>
            <a:r>
              <a:rPr lang="en-US" sz="1200" dirty="0" err="1"/>
              <a:t>skupini</a:t>
            </a:r>
            <a:r>
              <a:rPr lang="en-US" sz="1200" dirty="0"/>
              <a:t> so </a:t>
            </a:r>
            <a:r>
              <a:rPr lang="en-US" sz="1200" dirty="0" err="1"/>
              <a:t>pesmi</a:t>
            </a:r>
            <a:r>
              <a:rPr lang="en-US" sz="1200" dirty="0"/>
              <a:t> </a:t>
            </a:r>
            <a:r>
              <a:rPr lang="en-US" sz="1200" dirty="0" err="1"/>
              <a:t>bolj</a:t>
            </a:r>
            <a:r>
              <a:rPr lang="en-US" sz="1200" dirty="0"/>
              <a:t> </a:t>
            </a:r>
            <a:r>
              <a:rPr lang="en-US" sz="1200" dirty="0" err="1"/>
              <a:t>mirne</a:t>
            </a:r>
            <a:r>
              <a:rPr lang="en-US" sz="1200" dirty="0"/>
              <a:t> in </a:t>
            </a:r>
            <a:r>
              <a:rPr lang="en-US" sz="1200" dirty="0" err="1"/>
              <a:t>akustične</a:t>
            </a:r>
            <a:r>
              <a:rPr lang="en-US" sz="1200" dirty="0"/>
              <a:t>. </a:t>
            </a:r>
          </a:p>
          <a:p>
            <a:pPr>
              <a:buFontTx/>
              <a:buChar char="-"/>
            </a:pPr>
            <a:r>
              <a:rPr lang="en-US" sz="1200" dirty="0" err="1"/>
              <a:t>Ostali</a:t>
            </a:r>
            <a:r>
              <a:rPr lang="en-US" sz="1200" dirty="0"/>
              <a:t> </a:t>
            </a:r>
            <a:r>
              <a:rPr lang="en-US" sz="1200" dirty="0" err="1"/>
              <a:t>dve</a:t>
            </a:r>
            <a:r>
              <a:rPr lang="en-US" sz="1200" dirty="0"/>
              <a:t> </a:t>
            </a:r>
            <a:r>
              <a:rPr lang="en-US" sz="1200" dirty="0" err="1"/>
              <a:t>skupini</a:t>
            </a:r>
            <a:r>
              <a:rPr lang="en-US" sz="1200" dirty="0"/>
              <a:t> pa </a:t>
            </a:r>
            <a:r>
              <a:rPr lang="en-US" sz="1200" dirty="0" err="1"/>
              <a:t>sta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medseboj</a:t>
            </a:r>
            <a:r>
              <a:rPr lang="en-US" sz="1200" dirty="0"/>
              <a:t> </a:t>
            </a:r>
            <a:r>
              <a:rPr lang="en-US" sz="1200" dirty="0" err="1"/>
              <a:t>zelo</a:t>
            </a:r>
            <a:r>
              <a:rPr lang="en-US" sz="1200" dirty="0"/>
              <a:t> </a:t>
            </a:r>
            <a:r>
              <a:rPr lang="en-US" sz="1200" dirty="0" err="1"/>
              <a:t>podobni</a:t>
            </a:r>
            <a:r>
              <a:rPr lang="en-US" sz="1200" dirty="0"/>
              <a:t> in </a:t>
            </a:r>
            <a:r>
              <a:rPr lang="en-US" sz="1200" dirty="0" err="1"/>
              <a:t>sta</a:t>
            </a:r>
            <a:r>
              <a:rPr lang="en-US" sz="1200" dirty="0"/>
              <a:t> </a:t>
            </a:r>
            <a:r>
              <a:rPr lang="en-US" sz="1200" dirty="0" err="1"/>
              <a:t>bolj</a:t>
            </a:r>
            <a:r>
              <a:rPr lang="en-US" sz="1200" dirty="0"/>
              <a:t> </a:t>
            </a:r>
            <a:r>
              <a:rPr lang="en-US" sz="1200" dirty="0" err="1"/>
              <a:t>živahni</a:t>
            </a:r>
            <a:r>
              <a:rPr lang="en-US" sz="1200" dirty="0"/>
              <a:t> in </a:t>
            </a:r>
            <a:r>
              <a:rPr lang="en-US" sz="1200" dirty="0" err="1"/>
              <a:t>polni</a:t>
            </a:r>
            <a:r>
              <a:rPr lang="en-US" sz="1200" dirty="0"/>
              <a:t> </a:t>
            </a:r>
            <a:r>
              <a:rPr lang="en-US" sz="1200" dirty="0" err="1"/>
              <a:t>energije</a:t>
            </a:r>
            <a:r>
              <a:rPr lang="en-US" sz="12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pic>
        <p:nvPicPr>
          <p:cNvPr id="17" name="Picture 1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EC6F7A1-A86E-7973-9F85-83FEB927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960" y="1622272"/>
            <a:ext cx="4612577" cy="3279531"/>
          </a:xfrm>
          <a:prstGeom prst="rect">
            <a:avLst/>
          </a:prstGeom>
        </p:spPr>
      </p:pic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6F7BF80D-28C3-B971-8263-7A225BB3F788}"/>
              </a:ext>
            </a:extLst>
          </p:cNvPr>
          <p:cNvSpPr txBox="1">
            <a:spLocks/>
          </p:cNvSpPr>
          <p:nvPr/>
        </p:nvSpPr>
        <p:spPr>
          <a:xfrm>
            <a:off x="4705342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7D6FC50E-8D02-7BA8-50A2-D296315A722A}"/>
              </a:ext>
            </a:extLst>
          </p:cNvPr>
          <p:cNvSpPr txBox="1">
            <a:spLocks/>
          </p:cNvSpPr>
          <p:nvPr/>
        </p:nvSpPr>
        <p:spPr>
          <a:xfrm>
            <a:off x="4857742" y="8727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27EA2161-3C25-26BF-6254-9AAFEE723AC2}"/>
              </a:ext>
            </a:extLst>
          </p:cNvPr>
          <p:cNvSpPr txBox="1">
            <a:spLocks/>
          </p:cNvSpPr>
          <p:nvPr/>
        </p:nvSpPr>
        <p:spPr>
          <a:xfrm>
            <a:off x="5010142" y="10251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2C5D39BB-7E7A-CF24-6B18-3663CD3689D6}"/>
              </a:ext>
            </a:extLst>
          </p:cNvPr>
          <p:cNvSpPr txBox="1">
            <a:spLocks/>
          </p:cNvSpPr>
          <p:nvPr/>
        </p:nvSpPr>
        <p:spPr>
          <a:xfrm>
            <a:off x="5162542" y="11775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382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930C11C-4031-0C4F-9FCB-82287CA4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93" y="716703"/>
            <a:ext cx="4915025" cy="3983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4C4A7-E778-143F-6AF5-18394F6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i="0" dirty="0">
                <a:effectLst/>
                <a:latin typeface="-apple-system"/>
              </a:rPr>
              <a:t>2. Uvrščanje glasbe v žanr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BD84-560B-AC07-AEC7-FFEA80888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Classical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Rap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Rock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EDM 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Latin 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sl-SI" b="0" i="0" dirty="0">
                <a:effectLst/>
                <a:latin typeface="-apple-system"/>
              </a:rPr>
              <a:t>pop</a:t>
            </a:r>
            <a:endParaRPr lang="en-S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210A-BA20-B6B9-0F5E-A42B291C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14C74-B5E3-8759-9FC3-BDC991D4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D1F8-1E31-43C4-F9C1-9E0BE03F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CCF10A-5DCB-3B46-1C72-BFBD9FC0E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21" y="1981997"/>
            <a:ext cx="2587872" cy="14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FB241-A334-C5FA-05B8-43C6F996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3EB1-57E3-B250-48D5-89364A6F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51259-294D-8308-3273-7799F447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B0BBCA9-280A-2D99-522F-2474F40D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1FFDBD-C861-8E14-0A6C-8C865EE09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058" y="273843"/>
            <a:ext cx="6537031" cy="43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7E333-8CEA-C848-FC25-89366165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01" y="102393"/>
            <a:ext cx="6786110" cy="44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B017B-844E-20D9-6EE9-2B5B9DA9D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00" y="192704"/>
            <a:ext cx="6786643" cy="44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6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E70935-8246-243D-1590-11934130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9E0F-E5F6-199A-6411-9C33A6DA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E887-A46A-28B2-EDA3-A6A2DE63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C2339-9ABA-F699-DF9F-6B0173C2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08" y="191911"/>
            <a:ext cx="7007113" cy="45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805</Words>
  <Application>Microsoft Office PowerPoint</Application>
  <PresentationFormat>On-screen Show (16:9)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Helvetica Neue</vt:lpstr>
      <vt:lpstr>Office Theme</vt:lpstr>
      <vt:lpstr>Uvrščanje  glasbe</vt:lpstr>
      <vt:lpstr>Audio lastnosti pesmi</vt:lpstr>
      <vt:lpstr>PowerPoint Presentation</vt:lpstr>
      <vt:lpstr>PowerPoint Presentation</vt:lpstr>
      <vt:lpstr>2. Uvrščanje glasbe v žanr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Osamelci</vt:lpstr>
      <vt:lpstr>PowerPoint Presentation</vt:lpstr>
      <vt:lpstr>PowerPoint Presentation</vt:lpstr>
      <vt:lpstr>PowerPoint Presentation</vt:lpstr>
      <vt:lpstr>Klasifikacija</vt:lpstr>
      <vt:lpstr>PowerPoint Presentation</vt:lpstr>
      <vt:lpstr>3. Sistem napovedovanja 3.1 podobnost vektorjev</vt:lpstr>
      <vt:lpstr>3.2 Napoved pesmi uporabnikom (KNN) </vt:lpstr>
      <vt:lpstr>3.3 Sistem napovedovanja (KNN) </vt:lpstr>
      <vt:lpstr>Rezultati</vt:lpstr>
      <vt:lpstr>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>Matic Knez</dc:creator>
  <cp:keywords/>
  <dc:description/>
  <cp:lastModifiedBy>Matic Knez</cp:lastModifiedBy>
  <cp:revision>41</cp:revision>
  <dcterms:created xsi:type="dcterms:W3CDTF">2020-04-03T06:53:29Z</dcterms:created>
  <dcterms:modified xsi:type="dcterms:W3CDTF">2023-12-12T14:35:54Z</dcterms:modified>
  <cp:category/>
</cp:coreProperties>
</file>