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24"/>
  </p:handoutMasterIdLst>
  <p:sldIdLst>
    <p:sldId id="256" r:id="rId3"/>
    <p:sldId id="317" r:id="rId4"/>
    <p:sldId id="358" r:id="rId6"/>
    <p:sldId id="356" r:id="rId7"/>
    <p:sldId id="357" r:id="rId8"/>
    <p:sldId id="351" r:id="rId9"/>
    <p:sldId id="328" r:id="rId10"/>
    <p:sldId id="319" r:id="rId11"/>
    <p:sldId id="336" r:id="rId12"/>
    <p:sldId id="335" r:id="rId13"/>
    <p:sldId id="337" r:id="rId14"/>
    <p:sldId id="359" r:id="rId15"/>
    <p:sldId id="339" r:id="rId16"/>
    <p:sldId id="340" r:id="rId17"/>
    <p:sldId id="342" r:id="rId18"/>
    <p:sldId id="377" r:id="rId19"/>
    <p:sldId id="321" r:id="rId20"/>
    <p:sldId id="344" r:id="rId21"/>
    <p:sldId id="326" r:id="rId22"/>
    <p:sldId id="29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52A2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æ·±è²æ ·å¼ 2 - å¼ºè° 3/å¼ºè°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75" d="100"/>
          <a:sy n="75" d="100"/>
        </p:scale>
        <p:origin x="3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The incidence of locally acquired hepatitis E increased in recent years across Europe. There are only a few data on hepatitis E in Romania. </a:t>
            </a:r>
            <a:endParaRPr lang="en-US" altLang="en-US"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We found a higher prevalence of comorbidities in hepatitis E patients</a:t>
            </a:r>
            <a:r>
              <a:rPr lang="en-US" altLang="en-US">
                <a:sym typeface="+mn-ea"/>
              </a:rPr>
              <a:t>, regardless of </a:t>
            </a:r>
            <a:r>
              <a:rPr lang="en-US">
                <a:sym typeface="+mn-ea"/>
              </a:rPr>
              <a:t>age &amp; gender. </a:t>
            </a:r>
            <a:r>
              <a:rPr lang="en-US" altLang="en-US">
                <a:sym typeface="+mn-ea"/>
              </a:rPr>
              <a:t>27% of hepatitis E patients and only 4% of hepatitis A patients had chronic liver diasase, relation that remains significant after controling for demographics or other comorbidities. </a:t>
            </a:r>
            <a:endParaRPr lang="en-US" altLang="en-US">
              <a:sym typeface="+mn-ea"/>
            </a:endParaRPr>
          </a:p>
          <a:p>
            <a:r>
              <a:rPr lang="en-US" altLang="en-US">
                <a:sym typeface="+mn-ea"/>
              </a:rPr>
              <a:t>Of them, liver cirrhosis is especially prevalent in hepatitis E.</a:t>
            </a:r>
            <a:endParaRPr lang="en-US" altLang="en-US">
              <a:sym typeface="+mn-ea"/>
            </a:endParaRPr>
          </a:p>
          <a:p>
            <a:endParaRPr lang="en-US"/>
          </a:p>
          <a:p>
            <a:r>
              <a:rPr lang="en-US" altLang="en-US">
                <a:sym typeface="+mn-ea"/>
              </a:rPr>
              <a:t>We found other chronic comorbidities, more frequently in hepatitis E patients, all with rather impressive odds ratios. Adjusted for age and gender, only preexisting neurologic conditions remainined significatly associated more with hepatitis E with confidence intervals that bearly cross the neutrality line.</a:t>
            </a:r>
            <a:endParaRPr lang="en-US"/>
          </a:p>
          <a:p>
            <a:endParaRPr lang="en-US"/>
          </a:p>
          <a:p>
            <a:r>
              <a:rPr lang="en-US" altLang="en-US">
                <a:sym typeface="+mn-ea"/>
              </a:rPr>
              <a:t>Additional treatment was needed in </a:t>
            </a:r>
            <a:r>
              <a:rPr lang="en-US">
                <a:sym typeface="+mn-ea"/>
              </a:rPr>
              <a:t>5 hepatitis A patients </a:t>
            </a:r>
            <a:r>
              <a:rPr lang="en-US" altLang="en-US">
                <a:sym typeface="+mn-ea"/>
              </a:rPr>
              <a:t>(where we administeted plasma pruducs)</a:t>
            </a:r>
            <a:r>
              <a:rPr lang="en-US">
                <a:sym typeface="+mn-ea"/>
              </a:rPr>
              <a:t> compared to </a:t>
            </a:r>
            <a:r>
              <a:rPr lang="en-US" altLang="en-US">
                <a:sym typeface="+mn-ea"/>
              </a:rPr>
              <a:t>9 </a:t>
            </a:r>
            <a:r>
              <a:rPr lang="en-US">
                <a:sym typeface="+mn-ea"/>
              </a:rPr>
              <a:t>hepatitis E patients</a:t>
            </a:r>
            <a:r>
              <a:rPr lang="en-US" altLang="en-US">
                <a:sym typeface="+mn-ea"/>
              </a:rPr>
              <a:t>, where ribavirin was used</a:t>
            </a:r>
            <a:r>
              <a:rPr lang="en-US">
                <a:sym typeface="+mn-ea"/>
              </a:rPr>
              <a:t>. </a:t>
            </a:r>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atin typeface="Calibri" panose="020F0502020204030204" pitchFamily="34" charset="0"/>
                <a:cs typeface="Calibri" panose="020F0502020204030204" pitchFamily="34" charset="0"/>
                <a:sym typeface="+mn-ea"/>
              </a:rPr>
              <a:t>All hepatitis E patients who received ribavirin had favorable evolution and were either discharged at home or to another department for specialized treatment </a:t>
            </a:r>
            <a:r>
              <a:rPr lang="en-US" altLang="en-US">
                <a:latin typeface="Calibri" panose="020F0502020204030204" pitchFamily="34" charset="0"/>
                <a:cs typeface="Calibri" panose="020F0502020204030204" pitchFamily="34" charset="0"/>
                <a:sym typeface="+mn-ea"/>
              </a:rPr>
              <a:t>for</a:t>
            </a:r>
            <a:r>
              <a:rPr lang="en-US">
                <a:latin typeface="Calibri" panose="020F0502020204030204" pitchFamily="34" charset="0"/>
                <a:cs typeface="Calibri" panose="020F0502020204030204" pitchFamily="34" charset="0"/>
                <a:sym typeface="+mn-ea"/>
              </a:rPr>
              <a:t> their comorbidities.</a:t>
            </a:r>
            <a:endParaRPr 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sym typeface="+mn-ea"/>
              </a:rPr>
              <a:t>A short course of ribavirin treatment, was considered fo</a:t>
            </a:r>
            <a:r>
              <a:rPr lang="en-US" altLang="en-US">
                <a:latin typeface="Calibri" panose="020F0502020204030204" pitchFamily="34" charset="0"/>
                <a:cs typeface="Calibri" panose="020F0502020204030204" pitchFamily="34" charset="0"/>
                <a:sym typeface="+mn-ea"/>
              </a:rPr>
              <a:t>r</a:t>
            </a:r>
            <a:r>
              <a:rPr lang="en-US">
                <a:latin typeface="Calibri" panose="020F0502020204030204" pitchFamily="34" charset="0"/>
                <a:cs typeface="Calibri" panose="020F0502020204030204" pitchFamily="34" charset="0"/>
                <a:sym typeface="+mn-ea"/>
              </a:rPr>
              <a:t> these patients and </a:t>
            </a:r>
            <a:r>
              <a:rPr lang="en-US" altLang="en-US">
                <a:latin typeface="Calibri" panose="020F0502020204030204" pitchFamily="34" charset="0"/>
                <a:cs typeface="Calibri" panose="020F0502020204030204" pitchFamily="34" charset="0"/>
                <a:sym typeface="+mn-ea"/>
              </a:rPr>
              <a:t>we observed </a:t>
            </a:r>
            <a:r>
              <a:rPr lang="en-US">
                <a:latin typeface="Calibri" panose="020F0502020204030204" pitchFamily="34" charset="0"/>
                <a:cs typeface="Calibri" panose="020F0502020204030204" pitchFamily="34" charset="0"/>
                <a:sym typeface="+mn-ea"/>
              </a:rPr>
              <a:t>good results</a:t>
            </a:r>
            <a:r>
              <a:rPr lang="en-US" altLang="en-US">
                <a:latin typeface="Calibri" panose="020F0502020204030204" pitchFamily="34" charset="0"/>
                <a:cs typeface="Calibri" panose="020F0502020204030204" pitchFamily="34" charset="0"/>
                <a:sym typeface="+mn-ea"/>
              </a:rPr>
              <a:t>. There was a </a:t>
            </a:r>
            <a:r>
              <a:rPr lang="en-US">
                <a:latin typeface="Calibri" panose="020F0502020204030204" pitchFamily="34" charset="0"/>
                <a:cs typeface="Calibri" panose="020F0502020204030204" pitchFamily="34" charset="0"/>
                <a:sym typeface="+mn-ea"/>
              </a:rPr>
              <a:t>tendency </a:t>
            </a:r>
            <a:r>
              <a:rPr lang="en-US" altLang="en-US">
                <a:latin typeface="Calibri" panose="020F0502020204030204" pitchFamily="34" charset="0"/>
                <a:cs typeface="Calibri" panose="020F0502020204030204" pitchFamily="34" charset="0"/>
                <a:sym typeface="+mn-ea"/>
              </a:rPr>
              <a:t>for </a:t>
            </a:r>
            <a:r>
              <a:rPr lang="en-US">
                <a:latin typeface="Calibri" panose="020F0502020204030204" pitchFamily="34" charset="0"/>
                <a:cs typeface="Calibri" panose="020F0502020204030204" pitchFamily="34" charset="0"/>
                <a:sym typeface="+mn-ea"/>
              </a:rPr>
              <a:t>normalization of laboratory parameters. </a:t>
            </a:r>
            <a:endParaRPr 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sym typeface="+mn-ea"/>
              </a:rPr>
              <a:t>Ribavirin treatment was stopped after 19 days in </a:t>
            </a:r>
            <a:r>
              <a:rPr lang="en-US" altLang="en-US" b="1">
                <a:latin typeface="Calibri" panose="020F0502020204030204" pitchFamily="34" charset="0"/>
                <a:cs typeface="Calibri" panose="020F0502020204030204" pitchFamily="34" charset="0"/>
                <a:sym typeface="+mn-ea"/>
              </a:rPr>
              <a:t>this </a:t>
            </a:r>
            <a:r>
              <a:rPr lang="en-US">
                <a:latin typeface="Calibri" panose="020F0502020204030204" pitchFamily="34" charset="0"/>
                <a:cs typeface="Calibri" panose="020F0502020204030204" pitchFamily="34" charset="0"/>
                <a:sym typeface="+mn-ea"/>
              </a:rPr>
              <a:t>patient due to severe thrombocytopenia. Two patients were transferred to other clinics </a:t>
            </a:r>
            <a:r>
              <a:rPr lang="en-US" altLang="en-US">
                <a:latin typeface="Calibri" panose="020F0502020204030204" pitchFamily="34" charset="0"/>
                <a:cs typeface="Calibri" panose="020F0502020204030204" pitchFamily="34" charset="0"/>
                <a:sym typeface="+mn-ea"/>
              </a:rPr>
              <a:t>where</a:t>
            </a:r>
            <a:r>
              <a:rPr lang="en-US">
                <a:latin typeface="Calibri" panose="020F0502020204030204" pitchFamily="34" charset="0"/>
                <a:cs typeface="Calibri" panose="020F0502020204030204" pitchFamily="34" charset="0"/>
                <a:sym typeface="+mn-ea"/>
              </a:rPr>
              <a:t> their treatment was presumably continued. </a:t>
            </a:r>
            <a:endParaRPr 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sym typeface="+mn-ea"/>
              </a:rPr>
              <a:t>One severely immunosuppressed patient was recommended 3 months but showed good results within the first 12 days</a:t>
            </a:r>
            <a:r>
              <a:rPr lang="en-US" altLang="en-US">
                <a:latin typeface="Calibri" panose="020F0502020204030204" pitchFamily="34" charset="0"/>
                <a:cs typeface="Calibri" panose="020F0502020204030204" pitchFamily="34" charset="0"/>
                <a:sym typeface="+mn-ea"/>
              </a:rPr>
              <a:t>.</a:t>
            </a:r>
            <a:endParaRPr lang="en-US">
              <a:latin typeface="Calibri" panose="020F0502020204030204" pitchFamily="34" charset="0"/>
              <a:cs typeface="Calibri" panose="020F0502020204030204" pitchFamily="34" charset="0"/>
              <a:sym typeface="+mn-ea"/>
            </a:endParaRPr>
          </a:p>
          <a:p>
            <a:endParaRPr lang="en-US" b="0">
              <a:latin typeface="Calibri" panose="020F0502020204030204" pitchFamily="34" charset="0"/>
              <a:ea typeface="Times New Roman" panose="02020603050405020304" charset="0"/>
              <a:cs typeface="Calibri" panose="020F0502020204030204" pitchFamily="34" charset="0"/>
            </a:endParaRP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atin typeface="Calibri" panose="020F0502020204030204" pitchFamily="34" charset="0"/>
                <a:cs typeface="Calibri" panose="020F0502020204030204" pitchFamily="34" charset="0"/>
                <a:sym typeface="+mn-ea"/>
              </a:rPr>
              <a:t>The three deceased patients </a:t>
            </a:r>
            <a:r>
              <a:rPr lang="en-US" altLang="en-US">
                <a:latin typeface="Calibri" panose="020F0502020204030204" pitchFamily="34" charset="0"/>
                <a:cs typeface="Calibri" panose="020F0502020204030204" pitchFamily="34" charset="0"/>
                <a:sym typeface="+mn-ea"/>
              </a:rPr>
              <a:t>all had </a:t>
            </a:r>
            <a:r>
              <a:rPr lang="en-US">
                <a:latin typeface="Calibri" panose="020F0502020204030204" pitchFamily="34" charset="0"/>
                <a:cs typeface="Calibri" panose="020F0502020204030204" pitchFamily="34" charset="0"/>
                <a:sym typeface="+mn-ea"/>
              </a:rPr>
              <a:t>hepatitis E infection </a:t>
            </a:r>
            <a:r>
              <a:rPr lang="en-US" altLang="en-US">
                <a:latin typeface="Calibri" panose="020F0502020204030204" pitchFamily="34" charset="0"/>
                <a:cs typeface="Calibri" panose="020F0502020204030204" pitchFamily="34" charset="0"/>
                <a:sym typeface="+mn-ea"/>
              </a:rPr>
              <a:t>on top of </a:t>
            </a:r>
            <a:r>
              <a:rPr lang="en-US">
                <a:latin typeface="Calibri" panose="020F0502020204030204" pitchFamily="34" charset="0"/>
                <a:cs typeface="Calibri" panose="020F0502020204030204" pitchFamily="34" charset="0"/>
                <a:sym typeface="+mn-ea"/>
              </a:rPr>
              <a:t>end-stage alcoholic liver disease and none of them received ribavirin because of severe thrombocytopenia. </a:t>
            </a:r>
            <a:endParaRPr lang="en-US">
              <a:latin typeface="Calibri" panose="020F0502020204030204" pitchFamily="34" charset="0"/>
              <a:cs typeface="Calibri" panose="020F0502020204030204" pitchFamily="34" charset="0"/>
              <a:sym typeface="+mn-ea"/>
            </a:endParaRPr>
          </a:p>
          <a:p>
            <a:r>
              <a:rPr lang="en-US" altLang="en-US">
                <a:latin typeface="Calibri" panose="020F0502020204030204" pitchFamily="34" charset="0"/>
                <a:cs typeface="Calibri" panose="020F0502020204030204" pitchFamily="34" charset="0"/>
                <a:sym typeface="+mn-ea"/>
              </a:rPr>
              <a:t>They represented </a:t>
            </a:r>
            <a:r>
              <a:rPr lang="en-US">
                <a:latin typeface="Calibri" panose="020F0502020204030204" pitchFamily="34" charset="0"/>
                <a:cs typeface="Calibri" panose="020F0502020204030204" pitchFamily="34" charset="0"/>
                <a:sym typeface="+mn-ea"/>
              </a:rPr>
              <a:t>6.25% of all hepatitis E patients and 23.1% of hepatitis E patients with preexisting liver disease</a:t>
            </a:r>
            <a:r>
              <a:rPr lang="en-US" altLang="en-US">
                <a:latin typeface="Calibri" panose="020F0502020204030204" pitchFamily="34" charset="0"/>
                <a:cs typeface="Calibri" panose="020F0502020204030204" pitchFamily="34" charset="0"/>
                <a:sym typeface="+mn-ea"/>
              </a:rPr>
              <a:t>.</a:t>
            </a:r>
            <a:endParaRPr lang="en-US" alt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sym typeface="+mn-ea"/>
              </a:rPr>
              <a:t>Two of them died because of bleeding from esophageal varices. The third patient, with chronic hepatitis B infection and  endocarditis died because of cerebral hemorrhage, septic cerebral embolism and multiple system organ failure</a:t>
            </a:r>
            <a:r>
              <a:rPr lang="en-US" altLang="en-US">
                <a:latin typeface="Calibri" panose="020F0502020204030204" pitchFamily="34" charset="0"/>
                <a:cs typeface="Calibri" panose="020F0502020204030204" pitchFamily="34" charset="0"/>
                <a:sym typeface="+mn-ea"/>
              </a:rPr>
              <a:t>.</a:t>
            </a:r>
            <a:endParaRPr lang="en-US">
              <a:latin typeface="Calibri" panose="020F0502020204030204" pitchFamily="34" charset="0"/>
              <a:cs typeface="Calibri" panose="020F0502020204030204" pitchFamily="34" charset="0"/>
              <a:sym typeface="+mn-ea"/>
            </a:endParaRPr>
          </a:p>
          <a:p>
            <a:endParaRPr lang="en-US" b="0">
              <a:latin typeface="Calibri" panose="020F0502020204030204" pitchFamily="34" charset="0"/>
              <a:ea typeface="Times New Roman" panose="02020603050405020304" charset="0"/>
              <a:cs typeface="Calibri" panose="020F0502020204030204" pitchFamily="34" charset="0"/>
            </a:endParaRPr>
          </a:p>
          <a:p>
            <a:endParaRPr lang="en-US" b="0">
              <a:latin typeface="Calibri" panose="020F0502020204030204" pitchFamily="34" charset="0"/>
              <a:ea typeface="Times New Roman" panose="02020603050405020304" charset="0"/>
              <a:cs typeface="Calibri" panose="020F0502020204030204" pitchFamily="34" charset="0"/>
            </a:endParaRP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The average age in hepatitis E (n=48) patients was 50.6 versus 39.1 years in hepatitis A (n=152) and two thirds of the patients in both groups were men.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Compared to hepatitis A, patients with hepatitis E presented with significantly less modified bilirubin</a:t>
            </a:r>
            <a:r>
              <a:rPr lang="en-US" altLang="en-US">
                <a:sym typeface="+mn-ea"/>
              </a:rPr>
              <a:t>, transaminase and </a:t>
            </a:r>
            <a:r>
              <a:rPr lang="en-US">
                <a:sym typeface="+mn-ea"/>
              </a:rPr>
              <a:t>and INR levels.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latin typeface="Times New Roman" panose="02020603050405020304" charset="0"/>
                <a:cs typeface="Times New Roman" panose="02020603050405020304" charset="0"/>
                <a:sym typeface="+mn-ea"/>
              </a:rPr>
              <a:t>At admission, Transaminases showed only moderate increases in hepatits E patients with only one third for AST and half of the patients, for ALT, showing values 10 times larger that our laboratory's reference values. Both enzymes were significantly more increased in hepatitis A, regardless of age or gender.</a:t>
            </a:r>
            <a:endParaRPr lang="en-US" altLang="en-US">
              <a:latin typeface="Times New Roman" panose="02020603050405020304" charset="0"/>
              <a:cs typeface="Times New Roman" panose="02020603050405020304" charset="0"/>
              <a:sym typeface="+mn-ea"/>
            </a:endParaRPr>
          </a:p>
          <a:p>
            <a:endParaRPr lang="en-US" altLang="en-US" i="1">
              <a:latin typeface="Times New Roman" panose="02020603050405020304" charset="0"/>
              <a:cs typeface="Times New Roman" panose="02020603050405020304" charset="0"/>
              <a:sym typeface="+mn-ea"/>
            </a:endParaRPr>
          </a:p>
          <a:p>
            <a:r>
              <a:rPr lang="en-US" altLang="en-US" i="1">
                <a:latin typeface="Times New Roman" panose="02020603050405020304" charset="0"/>
                <a:cs typeface="Times New Roman" panose="02020603050405020304" charset="0"/>
                <a:sym typeface="+mn-ea"/>
              </a:rPr>
              <a:t>both </a:t>
            </a:r>
            <a:r>
              <a:rPr lang="en-US" i="1">
                <a:latin typeface="Times New Roman" panose="02020603050405020304" charset="0"/>
                <a:cs typeface="Times New Roman" panose="02020603050405020304" charset="0"/>
                <a:sym typeface="+mn-ea"/>
              </a:rPr>
              <a:t>variables were transformed to base 10 logarithm</a:t>
            </a:r>
            <a:r>
              <a:rPr lang="en-US" altLang="en-US" i="1">
                <a:latin typeface="Times New Roman" panose="02020603050405020304" charset="0"/>
                <a:cs typeface="Times New Roman" panose="02020603050405020304" charset="0"/>
                <a:sym typeface="+mn-ea"/>
              </a:rPr>
              <a:t>s</a:t>
            </a:r>
            <a:r>
              <a:rPr lang="en-US" i="1">
                <a:latin typeface="Times New Roman" panose="02020603050405020304" charset="0"/>
                <a:cs typeface="Times New Roman" panose="02020603050405020304" charset="0"/>
                <a:sym typeface="+mn-ea"/>
              </a:rPr>
              <a:t> </a:t>
            </a:r>
            <a:r>
              <a:rPr lang="en-US" altLang="en-US" i="1">
                <a:latin typeface="Times New Roman" panose="02020603050405020304" charset="0"/>
                <a:cs typeface="Times New Roman" panose="02020603050405020304" charset="0"/>
                <a:sym typeface="+mn-ea"/>
              </a:rPr>
              <a:t>before multivariate analysis</a:t>
            </a:r>
            <a:r>
              <a:rPr lang="en-US" i="1">
                <a:latin typeface="Times New Roman" panose="02020603050405020304" charset="0"/>
                <a:cs typeface="Times New Roman" panose="02020603050405020304" charset="0"/>
                <a:sym typeface="+mn-ea"/>
              </a:rPr>
              <a:t>, </a:t>
            </a:r>
            <a:r>
              <a:rPr lang="en-US" altLang="en-US" i="1">
                <a:latin typeface="Times New Roman" panose="02020603050405020304" charset="0"/>
                <a:cs typeface="Times New Roman" panose="02020603050405020304" charset="0"/>
                <a:sym typeface="+mn-ea"/>
              </a:rPr>
              <a:t>so</a:t>
            </a:r>
            <a:r>
              <a:rPr lang="en-US" i="1">
                <a:latin typeface="Times New Roman" panose="02020603050405020304" charset="0"/>
                <a:cs typeface="Times New Roman" panose="02020603050405020304" charset="0"/>
                <a:sym typeface="+mn-ea"/>
              </a:rPr>
              <a:t>odds-ratios </a:t>
            </a:r>
            <a:r>
              <a:rPr lang="en-US" altLang="en-US" i="1">
                <a:latin typeface="Times New Roman" panose="02020603050405020304" charset="0"/>
                <a:cs typeface="Times New Roman" panose="02020603050405020304" charset="0"/>
                <a:sym typeface="+mn-ea"/>
              </a:rPr>
              <a:t>reflect </a:t>
            </a:r>
            <a:r>
              <a:rPr lang="en-US" i="1">
                <a:latin typeface="Times New Roman" panose="02020603050405020304" charset="0"/>
                <a:cs typeface="Times New Roman" panose="02020603050405020304" charset="0"/>
                <a:sym typeface="+mn-ea"/>
              </a:rPr>
              <a:t>tenfold increases/decreases in the </a:t>
            </a:r>
            <a:r>
              <a:rPr lang="en-US" altLang="en-US" i="1">
                <a:latin typeface="Times New Roman" panose="02020603050405020304" charset="0"/>
                <a:cs typeface="Times New Roman" panose="02020603050405020304" charset="0"/>
                <a:sym typeface="+mn-ea"/>
              </a:rPr>
              <a:t>original laboratory values</a:t>
            </a:r>
            <a:endParaRPr lang="en-US" i="1">
              <a:latin typeface="Times New Roman" panose="02020603050405020304" charset="0"/>
              <a:cs typeface="Times New Roman" panose="02020603050405020304" charset="0"/>
              <a:sym typeface="+mn-ea"/>
            </a:endParaRPr>
          </a:p>
          <a:p>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Similarly, bilirubin values at admission were much lower than in hepatitis A patients. Alcaline phosphatase and gamma-GT values both had smaller increases in hepatitis E. Controlling for age and gender, all appear significantly less modified.</a:t>
            </a: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sym typeface="+mn-ea"/>
              </a:rPr>
              <a:t>Coagulation paramenters were also worse in hepatitis A patients, however coagulopathy with INR above 1.5, which required plasma products, was found in aproximatively 10% of the patients of both groups.</a:t>
            </a:r>
            <a:endParaRPr lang="en-US"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latin typeface="Times New Roman" panose="02020603050405020304" charset="0"/>
                <a:cs typeface="Times New Roman" panose="02020603050405020304" charset="0"/>
                <a:sym typeface="+mn-ea"/>
              </a:rPr>
              <a:t>At admission, Transaminases showed only moderate increases in hepatits E patients with only one third for AST and half of the patients, for ALT, showing values 10 times larger that our laboratory's reference values. Both enzymes were significantly more increased in hepatitis A, regardless of age or gender.</a:t>
            </a:r>
            <a:endParaRPr lang="en-US" altLang="en-US">
              <a:latin typeface="Times New Roman" panose="02020603050405020304" charset="0"/>
              <a:cs typeface="Times New Roman" panose="02020603050405020304" charset="0"/>
              <a:sym typeface="+mn-ea"/>
            </a:endParaRPr>
          </a:p>
          <a:p>
            <a:endParaRPr lang="en-US" altLang="en-US" i="1">
              <a:latin typeface="Times New Roman" panose="02020603050405020304" charset="0"/>
              <a:cs typeface="Times New Roman" panose="02020603050405020304" charset="0"/>
              <a:sym typeface="+mn-ea"/>
            </a:endParaRPr>
          </a:p>
          <a:p>
            <a:r>
              <a:rPr lang="en-US" altLang="en-US" i="1">
                <a:latin typeface="Times New Roman" panose="02020603050405020304" charset="0"/>
                <a:cs typeface="Times New Roman" panose="02020603050405020304" charset="0"/>
                <a:sym typeface="+mn-ea"/>
              </a:rPr>
              <a:t>both </a:t>
            </a:r>
            <a:r>
              <a:rPr lang="en-US" i="1">
                <a:latin typeface="Times New Roman" panose="02020603050405020304" charset="0"/>
                <a:cs typeface="Times New Roman" panose="02020603050405020304" charset="0"/>
                <a:sym typeface="+mn-ea"/>
              </a:rPr>
              <a:t>variables were transformed to base 10 logarithm</a:t>
            </a:r>
            <a:r>
              <a:rPr lang="en-US" altLang="en-US" i="1">
                <a:latin typeface="Times New Roman" panose="02020603050405020304" charset="0"/>
                <a:cs typeface="Times New Roman" panose="02020603050405020304" charset="0"/>
                <a:sym typeface="+mn-ea"/>
              </a:rPr>
              <a:t>s</a:t>
            </a:r>
            <a:r>
              <a:rPr lang="en-US" i="1">
                <a:latin typeface="Times New Roman" panose="02020603050405020304" charset="0"/>
                <a:cs typeface="Times New Roman" panose="02020603050405020304" charset="0"/>
                <a:sym typeface="+mn-ea"/>
              </a:rPr>
              <a:t> </a:t>
            </a:r>
            <a:r>
              <a:rPr lang="en-US" altLang="en-US" i="1">
                <a:latin typeface="Times New Roman" panose="02020603050405020304" charset="0"/>
                <a:cs typeface="Times New Roman" panose="02020603050405020304" charset="0"/>
                <a:sym typeface="+mn-ea"/>
              </a:rPr>
              <a:t>before multivariate analysis</a:t>
            </a:r>
            <a:r>
              <a:rPr lang="en-US" i="1">
                <a:latin typeface="Times New Roman" panose="02020603050405020304" charset="0"/>
                <a:cs typeface="Times New Roman" panose="02020603050405020304" charset="0"/>
                <a:sym typeface="+mn-ea"/>
              </a:rPr>
              <a:t>, </a:t>
            </a:r>
            <a:r>
              <a:rPr lang="en-US" altLang="en-US" i="1">
                <a:latin typeface="Times New Roman" panose="02020603050405020304" charset="0"/>
                <a:cs typeface="Times New Roman" panose="02020603050405020304" charset="0"/>
                <a:sym typeface="+mn-ea"/>
              </a:rPr>
              <a:t>so</a:t>
            </a:r>
            <a:r>
              <a:rPr lang="en-US" i="1">
                <a:latin typeface="Times New Roman" panose="02020603050405020304" charset="0"/>
                <a:cs typeface="Times New Roman" panose="02020603050405020304" charset="0"/>
                <a:sym typeface="+mn-ea"/>
              </a:rPr>
              <a:t>odds-ratios </a:t>
            </a:r>
            <a:r>
              <a:rPr lang="en-US" altLang="en-US" i="1">
                <a:latin typeface="Times New Roman" panose="02020603050405020304" charset="0"/>
                <a:cs typeface="Times New Roman" panose="02020603050405020304" charset="0"/>
                <a:sym typeface="+mn-ea"/>
              </a:rPr>
              <a:t>reflect </a:t>
            </a:r>
            <a:r>
              <a:rPr lang="en-US" i="1">
                <a:latin typeface="Times New Roman" panose="02020603050405020304" charset="0"/>
                <a:cs typeface="Times New Roman" panose="02020603050405020304" charset="0"/>
                <a:sym typeface="+mn-ea"/>
              </a:rPr>
              <a:t>tenfold increases/decreases in the </a:t>
            </a:r>
            <a:r>
              <a:rPr lang="en-US" altLang="en-US" i="1">
                <a:latin typeface="Times New Roman" panose="02020603050405020304" charset="0"/>
                <a:cs typeface="Times New Roman" panose="02020603050405020304" charset="0"/>
                <a:sym typeface="+mn-ea"/>
              </a:rPr>
              <a:t>original laboratory values</a:t>
            </a:r>
            <a:endParaRPr lang="en-US" altLang="en-US" i="1">
              <a:latin typeface="Times New Roman" panose="02020603050405020304" charset="0"/>
              <a:cs typeface="Times New Roman" panose="02020603050405020304" charset="0"/>
              <a:sym typeface="+mn-ea"/>
            </a:endParaRPr>
          </a:p>
          <a:p>
            <a:endParaRPr lang="en-US"/>
          </a:p>
          <a:p>
            <a:r>
              <a:rPr lang="en-US" altLang="en-US">
                <a:sym typeface="+mn-ea"/>
              </a:rPr>
              <a:t>Similarly, bilirubin values at admission were much lower than in hepatitis A patients. Alcaline phosphatase and gamma-GT values both had smaller increases in hepatitis E. Controlling for age and gender, all appear significantly less modified.</a:t>
            </a:r>
            <a:endParaRPr lang="en-US" altLang="en-US">
              <a:sym typeface="+mn-ea"/>
            </a:endParaRPr>
          </a:p>
          <a:p>
            <a:endParaRPr lang="en-US" altLang="en-US">
              <a:sym typeface="+mn-ea"/>
            </a:endParaRPr>
          </a:p>
          <a:p>
            <a:r>
              <a:rPr lang="en-US" altLang="en-US">
                <a:sym typeface="+mn-ea"/>
              </a:rPr>
              <a:t>Coagulation paramenters were also worse in hepatitis A patients, however coagulopathy with INR above 1.5, which required plasma products, was found in aproximatively 10% of the patients of both groups. </a:t>
            </a:r>
            <a:endParaRPr lang="en-US" altLang="en-US">
              <a:sym typeface="+mn-ea"/>
            </a:endParaRPr>
          </a:p>
          <a:p>
            <a:r>
              <a:rPr lang="en-US" altLang="en-US" i="1">
                <a:sym typeface="+mn-ea"/>
              </a:rPr>
              <a:t>For these, adjusted odds ratios are relative to every 10% and 0.1 points variations in prothrombin index and INR, respectively</a:t>
            </a:r>
            <a:endParaRPr lang="en-US" altLang="en-US">
              <a:sym typeface="+mn-ea"/>
            </a:endParaRPr>
          </a:p>
          <a:p>
            <a:endParaRPr lang="en-US" altLang="en-US">
              <a:sym typeface="+mn-ea"/>
            </a:endParaRPr>
          </a:p>
          <a:p>
            <a:endParaRPr lang="en-US"/>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We found a higher prevalence of comorbidities in hepatitis E patients</a:t>
            </a:r>
            <a:r>
              <a:rPr lang="en-US" altLang="en-US">
                <a:sym typeface="+mn-ea"/>
              </a:rPr>
              <a:t>, regardless of </a:t>
            </a:r>
            <a:r>
              <a:rPr lang="en-US">
                <a:sym typeface="+mn-ea"/>
              </a:rPr>
              <a:t>age &amp; gender. </a:t>
            </a:r>
            <a:r>
              <a:rPr lang="en-US" altLang="en-US">
                <a:sym typeface="+mn-ea"/>
              </a:rPr>
              <a:t>27% of hepatitis E patients and only 4% of hepatitis A patients had chronic liver diasase, relation that remains significant after controling for demographics or other comorbidities. </a:t>
            </a:r>
            <a:endParaRPr lang="en-US" altLang="en-US">
              <a:sym typeface="+mn-ea"/>
            </a:endParaRPr>
          </a:p>
          <a:p>
            <a:r>
              <a:rPr lang="en-US" altLang="en-US">
                <a:sym typeface="+mn-ea"/>
              </a:rPr>
              <a:t>Of them, liver cirrhosis is especially prevalent in hepatitis E.</a:t>
            </a:r>
            <a:endParaRPr lang="en-US" alt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We found other chronic comorbidities, more frequently in hepatitis E patients, all with rather impressive odds ratios. Adjusted for age and gender, only preexisting neurologic conditions remainined significatly associated more with hepatitis E with confidence intervals that bearly cross the neutrality line.</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C9CAD897-D46E-4AD2-BD9B-49DD3E64087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15" y="-3810"/>
            <a:ext cx="12217400" cy="6346825"/>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20EBB0C4-6273-4C6E-B9BD-2EDC30F1CD5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a:t>Comparație între hepatitele E și A într-un spital universita</a:t>
            </a:r>
            <a:r>
              <a:rPr lang="" altLang="en-US" sz="5400"/>
              <a:t>r</a:t>
            </a:r>
            <a:r>
              <a:rPr lang="en-US" sz="5400"/>
              <a:t> din </a:t>
            </a:r>
            <a:br>
              <a:rPr lang="en-US" sz="5400"/>
            </a:br>
            <a:r>
              <a:rPr lang="en-US" sz="5400"/>
              <a:t>nord-vestul României</a:t>
            </a:r>
            <a:endParaRPr lang="en-US" sz="5400"/>
          </a:p>
        </p:txBody>
      </p:sp>
      <p:sp>
        <p:nvSpPr>
          <p:cNvPr id="3" name="Subtitle 2"/>
          <p:cNvSpPr>
            <a:spLocks noGrp="1"/>
          </p:cNvSpPr>
          <p:nvPr>
            <p:ph type="subTitle" idx="1"/>
          </p:nvPr>
        </p:nvSpPr>
        <p:spPr/>
        <p:txBody>
          <a:bodyPr>
            <a:normAutofit/>
          </a:bodyPr>
          <a:lstStyle/>
          <a:p>
            <a:r>
              <a:rPr lang="" altLang="en-US" b="1">
                <a:sym typeface="+mn-ea"/>
              </a:rPr>
              <a:t>H</a:t>
            </a:r>
            <a:r>
              <a:rPr lang="en-US" b="1">
                <a:sym typeface="+mn-ea"/>
              </a:rPr>
              <a:t>epatita acută E</a:t>
            </a:r>
            <a:r>
              <a:rPr lang="en-US">
                <a:sym typeface="+mn-ea"/>
              </a:rPr>
              <a:t> – o boală ușoară?</a:t>
            </a:r>
            <a:endParaRPr lang="en-US">
              <a:sym typeface="+mn-ea"/>
            </a:endParaRPr>
          </a:p>
        </p:txBody>
      </p:sp>
      <p:sp>
        <p:nvSpPr>
          <p:cNvPr id="4" name="Subtitle 2"/>
          <p:cNvSpPr>
            <a:spLocks noGrp="1"/>
          </p:cNvSpPr>
          <p:nvPr/>
        </p:nvSpPr>
        <p:spPr>
          <a:xfrm>
            <a:off x="1066800" y="6396990"/>
            <a:ext cx="10058400" cy="463550"/>
          </a:xfrm>
          <a:prstGeom prst="rect">
            <a:avLst/>
          </a:prstGeom>
        </p:spPr>
        <p:txBody>
          <a:bodyPr vert="horz" lIns="91440" tIns="45720" rIns="91440" bIns="45720" rtlCol="0">
            <a:normAutofit fontScale="9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pPr algn="l"/>
            <a:r>
              <a:rPr lang="" altLang="en-US" b="1" cap="small" dirty="0">
                <a:solidFill>
                  <a:schemeClr val="tx1"/>
                </a:solidFill>
                <a:uFillTx/>
                <a:sym typeface="+mn-ea"/>
              </a:rPr>
              <a:t>Conf. Dr. </a:t>
            </a:r>
            <a:r>
              <a:rPr lang="en-US" altLang="en-US" b="1" cap="small" dirty="0">
                <a:solidFill>
                  <a:schemeClr val="tx1"/>
                </a:solidFill>
                <a:uFillTx/>
                <a:sym typeface="+mn-ea"/>
              </a:rPr>
              <a:t>Amanda </a:t>
            </a:r>
            <a:r>
              <a:rPr lang="en-US" altLang="en-US" b="1" cap="small" dirty="0" err="1">
                <a:solidFill>
                  <a:schemeClr val="tx1"/>
                </a:solidFill>
                <a:uFillTx/>
                <a:sym typeface="+mn-ea"/>
              </a:rPr>
              <a:t>Rădulescu</a:t>
            </a:r>
            <a:r>
              <a:rPr lang="en-US" altLang="en-US" b="1" cap="small" dirty="0">
                <a:solidFill>
                  <a:schemeClr val="tx1"/>
                </a:solidFill>
                <a:uFillTx/>
                <a:sym typeface="+mn-ea"/>
              </a:rPr>
              <a:t> 	</a:t>
            </a:r>
            <a:r>
              <a:rPr lang="en-US" altLang="en-US" b="1" cap="small" dirty="0">
                <a:solidFill>
                  <a:schemeClr val="tx1"/>
                </a:solidFill>
                <a:uFillTx/>
                <a:latin typeface="东文宋体" charset="0"/>
                <a:sym typeface="+mn-ea"/>
              </a:rPr>
              <a:t>●</a:t>
            </a:r>
            <a:r>
              <a:rPr lang="en-US" altLang="en-US" b="1" cap="small" dirty="0">
                <a:solidFill>
                  <a:schemeClr val="tx1"/>
                </a:solidFill>
                <a:uFillTx/>
                <a:sym typeface="+mn-ea"/>
              </a:rPr>
              <a:t> 		Alexandru Istrate</a:t>
            </a:r>
            <a:endParaRPr lang="en-US" altLang="en-US" b="1" i="1" cap="small" baseline="30000" dirty="0">
              <a:solidFill>
                <a:schemeClr val="tx1"/>
              </a:solidFill>
              <a:uFillTx/>
              <a:latin typeface="东文宋体" charset="0"/>
              <a:sym typeface="+mn-ea"/>
            </a:endParaRPr>
          </a:p>
        </p:txBody>
      </p:sp>
      <p:pic>
        <p:nvPicPr>
          <p:cNvPr id="9" name="Picture 8"/>
          <p:cNvPicPr>
            <a:picLocks noChangeAspect="1"/>
          </p:cNvPicPr>
          <p:nvPr/>
        </p:nvPicPr>
        <p:blipFill rotWithShape="1">
          <a:blip r:embed="rId1"/>
          <a:srcRect l="36519" r="1865"/>
          <a:stretch>
            <a:fillRect/>
          </a:stretch>
        </p:blipFill>
        <p:spPr>
          <a:xfrm>
            <a:off x="1097280" y="174879"/>
            <a:ext cx="5075306" cy="1168146"/>
          </a:xfrm>
          <a:prstGeom prst="rect">
            <a:avLst/>
          </a:prstGeom>
        </p:spPr>
      </p:pic>
      <p:pic>
        <p:nvPicPr>
          <p:cNvPr id="1028" name="Picture 4" descr="Image result for sigla umf cluj"/>
          <p:cNvPicPr>
            <a:picLocks noChangeAspect="1" noChangeArrowheads="1"/>
          </p:cNvPicPr>
          <p:nvPr/>
        </p:nvPicPr>
        <p:blipFill rotWithShape="1">
          <a:blip r:embed="rId2">
            <a:extLst>
              <a:ext uri="{28A0092B-C50C-407E-A947-70E740481C1C}">
                <a14:useLocalDpi xmlns:a14="http://schemas.microsoft.com/office/drawing/2010/main" val="0"/>
              </a:ext>
            </a:extLst>
          </a:blip>
          <a:srcRect r="49149"/>
          <a:stretch>
            <a:fillRect/>
          </a:stretch>
        </p:blipFill>
        <p:spPr bwMode="auto">
          <a:xfrm>
            <a:off x="8385743" y="67768"/>
            <a:ext cx="2769937" cy="1382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sym typeface="+mn-ea"/>
              </a:rPr>
              <a:t>Rezultate</a:t>
            </a:r>
            <a:r>
              <a:rPr lang="en-US">
                <a:sym typeface="+mn-ea"/>
              </a:rPr>
              <a:t>: </a:t>
            </a:r>
            <a:r>
              <a:rPr lang="en-US" altLang="en-US">
                <a:sym typeface="+mn-ea"/>
              </a:rPr>
              <a:t>funcția hepatică</a:t>
            </a:r>
            <a:endParaRPr lang="en-US" altLang="en-US"/>
          </a:p>
        </p:txBody>
      </p:sp>
      <p:graphicFrame>
        <p:nvGraphicFramePr>
          <p:cNvPr id="7" name="Content Placeholder 6"/>
          <p:cNvGraphicFramePr>
            <a:graphicFrameLocks noGrp="1"/>
          </p:cNvGraphicFramePr>
          <p:nvPr>
            <p:ph idx="1"/>
          </p:nvPr>
        </p:nvGraphicFramePr>
        <p:xfrm>
          <a:off x="1097280" y="1845945"/>
          <a:ext cx="10059034" cy="4304665"/>
        </p:xfrm>
        <a:graphic>
          <a:graphicData uri="http://schemas.openxmlformats.org/drawingml/2006/table">
            <a:tbl>
              <a:tblPr firstRow="1">
                <a:tableStyleId>{91EBBBCC-DAD2-459C-BE2E-F6DE35CF9A28}</a:tableStyleId>
              </a:tblPr>
              <a:tblGrid>
                <a:gridCol w="2272030"/>
                <a:gridCol w="1785937"/>
                <a:gridCol w="1785937"/>
                <a:gridCol w="1621790"/>
                <a:gridCol w="2593340"/>
              </a:tblGrid>
              <a:tr h="538480">
                <a:tc rowSpan="2">
                  <a:txBody>
                    <a:bodyPr/>
                    <a:lstStyle/>
                    <a:p>
                      <a:pPr indent="0">
                        <a:buNone/>
                      </a:pPr>
                      <a:r>
                        <a:rPr lang="en-US" sz="2000">
                          <a:latin typeface="Calibri" panose="020F0502020204030204" pitchFamily="34" charset="0"/>
                          <a:cs typeface="Calibri" panose="020F0502020204030204" pitchFamily="34" charset="0"/>
                        </a:rPr>
                        <a:t>Hepatit</a:t>
                      </a:r>
                      <a:r>
                        <a:rPr lang="" altLang="en-US" sz="2000">
                          <a:latin typeface="Calibri" panose="020F0502020204030204" pitchFamily="34" charset="0"/>
                          <a:cs typeface="Calibri" panose="020F0502020204030204" pitchFamily="34" charset="0"/>
                        </a:rPr>
                        <a:t>a</a:t>
                      </a:r>
                      <a:r>
                        <a:rPr lang="en-US" altLang="en-US" sz="2000">
                          <a:latin typeface="Calibri" panose="020F0502020204030204" pitchFamily="34" charset="0"/>
                          <a:cs typeface="Calibri" panose="020F0502020204030204" pitchFamily="34" charset="0"/>
                        </a:rPr>
                        <a:t>: </a:t>
                      </a:r>
                      <a:endParaRPr lang="en-US" altLang="en-US" sz="2000">
                        <a:latin typeface="Calibri" panose="020F0502020204030204" pitchFamily="34" charset="0"/>
                        <a:cs typeface="Calibri" panose="020F0502020204030204" pitchFamily="34" charset="0"/>
                      </a:endParaRPr>
                    </a:p>
                    <a:p>
                      <a:pPr indent="0">
                        <a:buNone/>
                      </a:pPr>
                      <a:r>
                        <a:rPr lang="en-US" altLang="en-US" sz="2000" b="0">
                          <a:latin typeface="Calibri" panose="020F0502020204030204" pitchFamily="34" charset="0"/>
                          <a:cs typeface="Calibri" panose="020F0502020204030204" pitchFamily="34" charset="0"/>
                        </a:rPr>
                        <a:t>Median</a:t>
                      </a:r>
                      <a:r>
                        <a:rPr lang="" altLang="en-US" sz="2000" b="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 (IQR)</a:t>
                      </a:r>
                      <a:endParaRPr lang="en-US" altLang="en-US" sz="2000" b="0">
                        <a:latin typeface="Calibri" panose="020F0502020204030204" pitchFamily="34" charset="0"/>
                        <a:cs typeface="Calibri" panose="020F0502020204030204" pitchFamily="34" charset="0"/>
                      </a:endParaRPr>
                    </a:p>
                  </a:txBody>
                  <a:tcPr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E</a:t>
                      </a:r>
                      <a:r>
                        <a:rPr lang="en-US" altLang="en-US" sz="2000" b="0">
                          <a:latin typeface="Calibri" panose="020F0502020204030204" pitchFamily="34" charset="0"/>
                          <a:cs typeface="Calibri" panose="020F0502020204030204" pitchFamily="34" charset="0"/>
                        </a:rPr>
                        <a:t>: </a:t>
                      </a:r>
                      <a:r>
                        <a:rPr lang="en-US" sz="2000" b="0">
                          <a:latin typeface="Calibri" panose="020F0502020204030204" pitchFamily="34" charset="0"/>
                          <a:cs typeface="Calibri" panose="020F0502020204030204" pitchFamily="34" charset="0"/>
                        </a:rPr>
                        <a:t>n (%)</a:t>
                      </a:r>
                      <a:endParaRPr lang="en-US" sz="2000" b="0">
                        <a:latin typeface="Calibri" panose="020F0502020204030204" pitchFamily="34" charset="0"/>
                        <a:cs typeface="Calibri" panose="020F0502020204030204" pitchFamily="34" charset="0"/>
                      </a:endParaRP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 n (%)</a:t>
                      </a:r>
                      <a:endParaRPr lang="en-US" sz="2000" b="0">
                        <a:latin typeface="Calibri" panose="020F0502020204030204" pitchFamily="34" charset="0"/>
                        <a:cs typeface="Calibri" panose="020F0502020204030204" pitchFamily="34" charset="0"/>
                      </a:endParaRP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rowSpan="2">
                  <a:txBody>
                    <a:bodyPr/>
                    <a:lstStyle/>
                    <a:p>
                      <a:pPr indent="0">
                        <a:buNone/>
                      </a:pPr>
                      <a:r>
                        <a:rPr lang="en-US" altLang="en-US" sz="2000">
                          <a:latin typeface="Calibri" panose="020F0502020204030204" pitchFamily="34" charset="0"/>
                          <a:cs typeface="Calibri" panose="020F0502020204030204" pitchFamily="34" charset="0"/>
                          <a:sym typeface="+mn-ea"/>
                        </a:rPr>
                        <a:t>Stati</a:t>
                      </a:r>
                      <a:r>
                        <a:rPr lang="" altLang="en-US" sz="2000">
                          <a:latin typeface="Calibri" panose="020F0502020204030204" pitchFamily="34" charset="0"/>
                          <a:cs typeface="Calibri" panose="020F0502020204030204" pitchFamily="34" charset="0"/>
                          <a:sym typeface="+mn-ea"/>
                        </a:rPr>
                        <a:t>s</a:t>
                      </a:r>
                      <a:r>
                        <a:rPr lang="en-US" altLang="en-US" sz="2000">
                          <a:latin typeface="Calibri" panose="020F0502020204030204" pitchFamily="34" charset="0"/>
                          <a:cs typeface="Calibri" panose="020F0502020204030204" pitchFamily="34" charset="0"/>
                          <a:sym typeface="+mn-ea"/>
                        </a:rPr>
                        <a:t>tică u</a:t>
                      </a:r>
                      <a:r>
                        <a:rPr lang="en-US" sz="2000">
                          <a:latin typeface="Calibri" panose="020F0502020204030204" pitchFamily="34" charset="0"/>
                          <a:cs typeface="Calibri" panose="020F0502020204030204" pitchFamily="34" charset="0"/>
                          <a:sym typeface="+mn-ea"/>
                        </a:rPr>
                        <a:t>nivariat</a:t>
                      </a:r>
                      <a:r>
                        <a:rPr lang="en-US" altLang="en-US" sz="2000">
                          <a:latin typeface="Calibri" panose="020F0502020204030204" pitchFamily="34" charset="0"/>
                          <a:cs typeface="Calibri" panose="020F0502020204030204" pitchFamily="34" charset="0"/>
                          <a:sym typeface="+mn-ea"/>
                        </a:rPr>
                        <a:t>ă</a:t>
                      </a:r>
                      <a:endParaRPr lang="en-US" sz="2000">
                        <a:solidFill>
                          <a:schemeClr val="bg1"/>
                        </a:solidFill>
                        <a:latin typeface="Calibri" panose="020F0502020204030204" pitchFamily="3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a:latin typeface="Calibri" panose="020F0502020204030204" pitchFamily="34" charset="0"/>
                          <a:cs typeface="Calibri" panose="020F0502020204030204" pitchFamily="34" charset="0"/>
                          <a:sym typeface="+mn-ea"/>
                        </a:rPr>
                        <a:t>OR</a:t>
                      </a:r>
                      <a:r>
                        <a:rPr lang="en-US" sz="2000">
                          <a:latin typeface="Calibri" panose="020F0502020204030204" pitchFamily="34" charset="0"/>
                          <a:cs typeface="Calibri" panose="020F0502020204030204" pitchFamily="34" charset="0"/>
                          <a:sym typeface="+mn-ea"/>
                        </a:rPr>
                        <a:t> </a:t>
                      </a:r>
                      <a:r>
                        <a:rPr lang="en-US" altLang="en-US" sz="2000">
                          <a:latin typeface="Calibri" panose="020F0502020204030204" pitchFamily="34" charset="0"/>
                          <a:cs typeface="Calibri" panose="020F0502020204030204" pitchFamily="34" charset="0"/>
                          <a:sym typeface="+mn-ea"/>
                        </a:rPr>
                        <a:t>ajustat</a:t>
                      </a:r>
                      <a:endParaRPr lang="en-US" sz="2000" b="1">
                        <a:latin typeface="Calibri" panose="020F0502020204030204" pitchFamily="34" charset="0"/>
                        <a:cs typeface="Calibri" panose="020F0502020204030204" pitchFamily="34" charset="0"/>
                        <a:sym typeface="+mn-ea"/>
                      </a:endParaRPr>
                    </a:p>
                    <a:p>
                      <a:pPr indent="0">
                        <a:buNone/>
                      </a:pPr>
                      <a:r>
                        <a:rPr lang="en-US" altLang="en-US" sz="2000" i="1">
                          <a:latin typeface="Calibri" panose="020F0502020204030204" pitchFamily="34" charset="0"/>
                          <a:cs typeface="Calibri" panose="020F0502020204030204" pitchFamily="34" charset="0"/>
                          <a:sym typeface="+mn-ea"/>
                        </a:rPr>
                        <a:t>pt. vârstă &amp; sex</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sym typeface="+mn-ea"/>
                        </a:rPr>
                        <a:t>[</a:t>
                      </a:r>
                      <a:r>
                        <a:rPr lang="en-US" altLang="en-US" sz="2000" b="0">
                          <a:latin typeface="Calibri" panose="020F0502020204030204" pitchFamily="34" charset="0"/>
                          <a:cs typeface="Calibri" panose="020F0502020204030204" pitchFamily="34" charset="0"/>
                          <a:sym typeface="+mn-ea"/>
                        </a:rPr>
                        <a:t>IC </a:t>
                      </a:r>
                      <a:r>
                        <a:rPr lang="en-US" sz="2000" b="0">
                          <a:latin typeface="Calibri" panose="020F0502020204030204" pitchFamily="34" charset="0"/>
                          <a:cs typeface="Calibri" panose="020F0502020204030204" pitchFamily="34" charset="0"/>
                          <a:sym typeface="+mn-ea"/>
                        </a:rPr>
                        <a:t>95%]</a:t>
                      </a:r>
                      <a:r>
                        <a:rPr lang="en-US" altLang="en-US" sz="2000" b="0">
                          <a:latin typeface="Calibri" panose="020F0502020204030204" pitchFamily="34" charset="0"/>
                          <a:cs typeface="Calibri" panose="020F0502020204030204" pitchFamily="34" charset="0"/>
                          <a:sym typeface="+mn-ea"/>
                        </a:rPr>
                        <a:t>, p</a:t>
                      </a:r>
                      <a:endParaRPr lang="en-US"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r>
              <a:tr h="538480">
                <a:tc vMerge="1">
                  <a:tcPr>
                    <a:lnL w="12700">
                      <a:solidFill>
                        <a:schemeClr val="tx1"/>
                      </a:solidFill>
                      <a:prstDash val="solid"/>
                    </a:lnL>
                    <a:lnB w="12700">
                      <a:solidFill>
                        <a:schemeClr val="tx1"/>
                      </a:solidFill>
                      <a:prstDash val="solid"/>
                    </a:lnB>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48 (24.0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endParaRPr lang="en-US" sz="2000" i="1">
                        <a:solidFill>
                          <a:schemeClr val="bg1"/>
                        </a:solidFill>
                        <a:latin typeface="Calibri" panose="020F0502020204030204" pitchFamily="34" charset="0"/>
                        <a:cs typeface="Calibri" panose="020F0502020204030204" pitchFamily="34" charset="0"/>
                      </a:endParaRP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152 (76.0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endParaRPr lang="en-US" sz="2000" i="1">
                        <a:solidFill>
                          <a:schemeClr val="bg1"/>
                        </a:solidFill>
                        <a:latin typeface="Calibri" panose="020F0502020204030204" pitchFamily="34" charset="0"/>
                        <a:cs typeface="Calibri" panose="020F0502020204030204" pitchFamily="34" charset="0"/>
                      </a:endParaRP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vMerge="1">
                  <a:tcPr>
                    <a:lnL>
                      <a:noFill/>
                    </a:lnL>
                    <a:lnR>
                      <a:noFill/>
                    </a:lnR>
                    <a:lnB w="12700">
                      <a:solidFill>
                        <a:schemeClr val="tx1"/>
                      </a:solidFill>
                      <a:prstDash val="solid"/>
                    </a:lnB>
                    <a:solidFill>
                      <a:schemeClr val="accent4"/>
                    </a:solidFill>
                  </a:tcPr>
                </a:tc>
                <a:tc vMerge="1">
                  <a:tcPr>
                    <a:lnL>
                      <a:noFill/>
                    </a:lnL>
                    <a:lnR w="12700">
                      <a:solidFill>
                        <a:schemeClr val="tx1"/>
                      </a:solidFill>
                      <a:prstDash val="solid"/>
                    </a:lnR>
                    <a:lnB w="12700">
                      <a:solidFill>
                        <a:schemeClr val="tx1"/>
                      </a:solidFill>
                      <a:prstDash val="solid"/>
                    </a:lnB>
                    <a:solidFill>
                      <a:schemeClr val="accent4"/>
                    </a:solidFill>
                  </a:tcPr>
                </a:tc>
              </a:tr>
              <a:tr h="806450">
                <a:tc>
                  <a:txBody>
                    <a:bodyPr/>
                    <a:lstStyle/>
                    <a:p>
                      <a:pPr indent="0">
                        <a:buNone/>
                      </a:pPr>
                      <a:r>
                        <a:rPr lang="" altLang="en-US" sz="2000" b="0">
                          <a:latin typeface="Calibri" panose="020F0502020204030204" pitchFamily="34" charset="0"/>
                          <a:cs typeface="Calibri" panose="020F0502020204030204" pitchFamily="34" charset="0"/>
                        </a:rPr>
                        <a:t>Bilirubina directă</a:t>
                      </a:r>
                      <a:endParaRPr lang="" alt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(mg/dL</a:t>
                      </a:r>
                      <a:r>
                        <a:rPr lang="en-US" altLang="en-US" sz="2000" b="0">
                          <a:latin typeface="Calibri" panose="020F0502020204030204" pitchFamily="34" charset="0"/>
                          <a:cs typeface="Calibri" panose="020F0502020204030204" pitchFamily="34" charset="0"/>
                        </a:rPr>
                        <a:t>, log10</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1.24</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(0.34-5.02)</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4.9</a:t>
                      </a:r>
                      <a:endParaRPr lang="en-US" sz="2000" b="0">
                        <a:latin typeface="Calibri" panose="020F0502020204030204" pitchFamily="34" charset="0"/>
                        <a:cs typeface="Calibri" panose="020F0502020204030204" pitchFamily="34" charset="0"/>
                      </a:endParaRPr>
                    </a:p>
                    <a:p>
                      <a:pPr indent="0">
                        <a:buNone/>
                      </a:pP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2.66-6.99)</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p&lt;</a:t>
                      </a:r>
                      <a:r>
                        <a:rPr lang="en-US" altLang="en-US" sz="2000" b="0">
                          <a:latin typeface="Calibri" panose="020F0502020204030204" pitchFamily="34" charset="0"/>
                          <a:cs typeface="Calibri" panose="020F0502020204030204" pitchFamily="34" charset="0"/>
                        </a:rPr>
                        <a:t>0</a:t>
                      </a:r>
                      <a:r>
                        <a:rPr lang="en-US" sz="2000" b="0">
                          <a:latin typeface="Calibri" panose="020F0502020204030204" pitchFamily="34" charset="0"/>
                          <a:cs typeface="Calibri" panose="020F0502020204030204" pitchFamily="34" charset="0"/>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0.194</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[0.09, 0.38]</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a:noFill/>
                    </a:lnB>
                    <a:lnTlToBr>
                      <a:noFill/>
                    </a:lnTlToBr>
                    <a:lnBlToTr>
                      <a:noFill/>
                    </a:lnBlToTr>
                  </a:tcPr>
                </a:tc>
              </a:tr>
              <a:tr h="807085">
                <a:tc>
                  <a:txBody>
                    <a:bodyPr/>
                    <a:lstStyle/>
                    <a:p>
                      <a:pPr indent="0">
                        <a:buNone/>
                      </a:pPr>
                      <a:r>
                        <a:rPr lang="" altLang="en-US" sz="2000" b="0">
                          <a:latin typeface="Calibri" panose="020F0502020204030204" pitchFamily="34" charset="0"/>
                          <a:cs typeface="Calibri" panose="020F0502020204030204" pitchFamily="34" charset="0"/>
                        </a:rPr>
                        <a:t>Bilirubina totală</a:t>
                      </a:r>
                      <a:r>
                        <a:rPr lang="en-US" sz="2000" b="0">
                          <a:latin typeface="Calibri" panose="020F0502020204030204" pitchFamily="34" charset="0"/>
                          <a:cs typeface="Calibri" panose="020F0502020204030204" pitchFamily="34" charset="0"/>
                        </a:rPr>
                        <a:t> (mg/dL</a:t>
                      </a:r>
                      <a:r>
                        <a:rPr lang="en-US" altLang="en-US" sz="2000">
                          <a:latin typeface="Calibri" panose="020F0502020204030204" pitchFamily="34" charset="0"/>
                          <a:cs typeface="Calibri" panose="020F0502020204030204" pitchFamily="34" charset="0"/>
                          <a:sym typeface="+mn-ea"/>
                        </a:rPr>
                        <a:t>, log10</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1.73</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0.68-5.76)</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5.87</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(3.38-8.2)</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p&lt;</a:t>
                      </a:r>
                      <a:r>
                        <a:rPr lang="en-US" altLang="en-US" sz="2000" b="0">
                          <a:latin typeface="Calibri" panose="020F0502020204030204" pitchFamily="34" charset="0"/>
                          <a:cs typeface="Calibri" panose="020F0502020204030204" pitchFamily="34" charset="0"/>
                        </a:rPr>
                        <a:t>0</a:t>
                      </a:r>
                      <a:r>
                        <a:rPr lang="en-US" sz="2000" b="0">
                          <a:latin typeface="Calibri" panose="020F0502020204030204" pitchFamily="34" charset="0"/>
                          <a:cs typeface="Calibri" panose="020F0502020204030204" pitchFamily="34" charset="0"/>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0.182</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[0.08, 0.39]</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w="12700">
                      <a:solidFill>
                        <a:schemeClr val="tx1"/>
                      </a:solidFill>
                      <a:prstDash val="solid"/>
                    </a:lnB>
                    <a:lnTlToBr>
                      <a:noFill/>
                    </a:lnTlToBr>
                    <a:lnBlToTr>
                      <a:noFill/>
                    </a:lnBlToTr>
                  </a:tcPr>
                </a:tc>
              </a:tr>
              <a:tr h="807085">
                <a:tc>
                  <a:txBody>
                    <a:bodyPr/>
                    <a:lstStyle/>
                    <a:p>
                      <a:pPr indent="0">
                        <a:buNone/>
                      </a:pPr>
                      <a:r>
                        <a:rPr lang="" altLang="en-US" sz="2000" b="0">
                          <a:latin typeface="Calibri" panose="020F0502020204030204" pitchFamily="34" charset="0"/>
                          <a:cs typeface="Calibri" panose="020F0502020204030204" pitchFamily="34" charset="0"/>
                        </a:rPr>
                        <a:t>Fosfataza alcalină</a:t>
                      </a:r>
                      <a:endParaRPr lang="" alt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(IU/L</a:t>
                      </a:r>
                      <a:r>
                        <a:rPr lang="en-US" altLang="en-US" sz="2000">
                          <a:latin typeface="Calibri" panose="020F0502020204030204" pitchFamily="34" charset="0"/>
                          <a:cs typeface="Calibri" panose="020F0502020204030204" pitchFamily="34" charset="0"/>
                          <a:sym typeface="+mn-ea"/>
                        </a:rPr>
                        <a:t>, log10</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154.5</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(119.25-192.75)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205</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(159.25-260.5)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p&lt;</a:t>
                      </a:r>
                      <a:r>
                        <a:rPr lang="en-US" altLang="en-US" sz="2000" b="0">
                          <a:latin typeface="Calibri" panose="020F0502020204030204" pitchFamily="34" charset="0"/>
                          <a:cs typeface="Calibri" panose="020F0502020204030204" pitchFamily="34" charset="0"/>
                        </a:rPr>
                        <a:t>0</a:t>
                      </a:r>
                      <a:r>
                        <a:rPr lang="en-US" sz="2000" b="0">
                          <a:latin typeface="Calibri" panose="020F0502020204030204" pitchFamily="34" charset="0"/>
                          <a:cs typeface="Calibri" panose="020F0502020204030204" pitchFamily="34" charset="0"/>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0.046</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[0.01, 0.34], p=0.003</a:t>
                      </a:r>
                      <a:endParaRPr lang="en-US" sz="2000" b="0">
                        <a:latin typeface="Calibri" panose="020F0502020204030204" pitchFamily="3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a:noFill/>
                    </a:lnB>
                    <a:lnTlToBr>
                      <a:noFill/>
                    </a:lnTlToBr>
                    <a:lnBlToTr>
                      <a:noFill/>
                    </a:lnBlToTr>
                  </a:tcPr>
                </a:tc>
              </a:tr>
              <a:tr h="807085">
                <a:tc>
                  <a:txBody>
                    <a:bodyPr/>
                    <a:lstStyle/>
                    <a:p>
                      <a:pPr indent="0">
                        <a:buNone/>
                      </a:pPr>
                      <a:r>
                        <a:rPr lang="en-US" sz="2000" b="0">
                          <a:latin typeface="Calibri" panose="020F0502020204030204" pitchFamily="34" charset="0"/>
                          <a:cs typeface="Calibri" panose="020F0502020204030204" pitchFamily="34" charset="0"/>
                        </a:rPr>
                        <a:t>γ-GT (IU/L</a:t>
                      </a:r>
                      <a:r>
                        <a:rPr lang="en-US" altLang="en-US" sz="2000">
                          <a:latin typeface="Calibri" panose="020F0502020204030204" pitchFamily="34" charset="0"/>
                          <a:cs typeface="Calibri" panose="020F0502020204030204" pitchFamily="34" charset="0"/>
                          <a:sym typeface="+mn-ea"/>
                        </a:rPr>
                        <a:t>, log10</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229</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(123.5-327)</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246</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(154.75-355.5)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ns.</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0.343</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[0.12, 0.99]</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.048</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w="12700">
                      <a:solidFill>
                        <a:schemeClr val="tx1"/>
                      </a:solidFill>
                      <a:prstDash val="solid"/>
                    </a:lnB>
                    <a:lnTlToBr>
                      <a:noFill/>
                    </a:lnTlToBr>
                    <a:lnBlToTr>
                      <a:noFill/>
                    </a:lnBlToTr>
                  </a:tcPr>
                </a:tc>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sym typeface="+mn-ea"/>
              </a:rPr>
              <a:t>Rezultate</a:t>
            </a:r>
            <a:r>
              <a:rPr lang="en-US">
                <a:sym typeface="+mn-ea"/>
              </a:rPr>
              <a:t>: </a:t>
            </a:r>
            <a:r>
              <a:rPr lang="" altLang="en-US">
                <a:sym typeface="+mn-ea"/>
              </a:rPr>
              <a:t>hemostaza</a:t>
            </a:r>
            <a:endParaRPr lang="" altLang="en-US">
              <a:sym typeface="+mn-ea"/>
            </a:endParaRPr>
          </a:p>
        </p:txBody>
      </p:sp>
      <p:graphicFrame>
        <p:nvGraphicFramePr>
          <p:cNvPr id="7" name="Content Placeholder 6"/>
          <p:cNvGraphicFramePr>
            <a:graphicFrameLocks noGrp="1"/>
          </p:cNvGraphicFramePr>
          <p:nvPr>
            <p:ph idx="1"/>
          </p:nvPr>
        </p:nvGraphicFramePr>
        <p:xfrm>
          <a:off x="1097280" y="1845945"/>
          <a:ext cx="10059035" cy="4287520"/>
        </p:xfrm>
        <a:graphic>
          <a:graphicData uri="http://schemas.openxmlformats.org/drawingml/2006/table">
            <a:tbl>
              <a:tblPr firstRow="1">
                <a:tableStyleId>{91EBBBCC-DAD2-459C-BE2E-F6DE35CF9A28}</a:tableStyleId>
              </a:tblPr>
              <a:tblGrid>
                <a:gridCol w="1875790"/>
                <a:gridCol w="1586865"/>
                <a:gridCol w="1488440"/>
                <a:gridCol w="2593974"/>
                <a:gridCol w="2513965"/>
              </a:tblGrid>
              <a:tr h="535940">
                <a:tc rowSpan="2">
                  <a:txBody>
                    <a:bodyPr/>
                    <a:lstStyle/>
                    <a:p>
                      <a:pPr indent="0">
                        <a:buNone/>
                      </a:pPr>
                      <a:r>
                        <a:rPr lang="en-US" sz="2000">
                          <a:latin typeface="Calibri" panose="020F0502020204030204" pitchFamily="34" charset="0"/>
                          <a:cs typeface="Calibri" panose="020F0502020204030204" pitchFamily="34" charset="0"/>
                        </a:rPr>
                        <a:t>Hepatit</a:t>
                      </a:r>
                      <a:r>
                        <a:rPr lang="" altLang="en-US" sz="2000">
                          <a:latin typeface="Calibri" panose="020F0502020204030204" pitchFamily="34" charset="0"/>
                          <a:cs typeface="Calibri" panose="020F0502020204030204" pitchFamily="34" charset="0"/>
                        </a:rPr>
                        <a:t>a</a:t>
                      </a:r>
                      <a:r>
                        <a:rPr lang="en-US" altLang="en-US" sz="2000">
                          <a:latin typeface="Calibri" panose="020F0502020204030204" pitchFamily="34" charset="0"/>
                          <a:cs typeface="Calibri" panose="020F0502020204030204" pitchFamily="34" charset="0"/>
                        </a:rPr>
                        <a:t>: </a:t>
                      </a:r>
                      <a:endParaRPr lang="en-US" altLang="en-US" sz="2000">
                        <a:latin typeface="Calibri" panose="020F0502020204030204" pitchFamily="34" charset="0"/>
                        <a:cs typeface="Calibri" panose="020F0502020204030204" pitchFamily="34" charset="0"/>
                      </a:endParaRPr>
                    </a:p>
                    <a:p>
                      <a:pPr indent="0">
                        <a:buNone/>
                      </a:pPr>
                      <a:r>
                        <a:rPr lang="en-US" altLang="en-US" sz="2000" b="0">
                          <a:latin typeface="Calibri" panose="020F0502020204030204" pitchFamily="34" charset="0"/>
                          <a:cs typeface="Calibri" panose="020F0502020204030204" pitchFamily="34" charset="0"/>
                        </a:rPr>
                        <a:t>Median</a:t>
                      </a:r>
                      <a:r>
                        <a:rPr lang="" altLang="en-US" sz="2000" b="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 (IQR)</a:t>
                      </a:r>
                      <a:endParaRPr lang="en-US" altLang="en-US" sz="2000" b="0">
                        <a:latin typeface="Calibri" panose="020F0502020204030204" pitchFamily="34" charset="0"/>
                        <a:cs typeface="Calibri" panose="020F0502020204030204" pitchFamily="34" charset="0"/>
                      </a:endParaRPr>
                    </a:p>
                  </a:txBody>
                  <a:tcPr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E</a:t>
                      </a:r>
                      <a:r>
                        <a:rPr lang="en-US" altLang="en-US" sz="2000" b="0">
                          <a:latin typeface="Calibri" panose="020F0502020204030204" pitchFamily="34" charset="0"/>
                          <a:cs typeface="Calibri" panose="020F0502020204030204" pitchFamily="34" charset="0"/>
                        </a:rPr>
                        <a:t>: </a:t>
                      </a:r>
                      <a:r>
                        <a:rPr lang="en-US" sz="2000" b="0">
                          <a:latin typeface="Calibri" panose="020F0502020204030204" pitchFamily="34" charset="0"/>
                          <a:cs typeface="Calibri" panose="020F0502020204030204" pitchFamily="34" charset="0"/>
                        </a:rPr>
                        <a:t>n (%)</a:t>
                      </a:r>
                      <a:endParaRPr lang="en-US" sz="2000" b="0">
                        <a:latin typeface="Calibri" panose="020F0502020204030204" pitchFamily="34" charset="0"/>
                        <a:cs typeface="Calibri" panose="020F0502020204030204" pitchFamily="34" charset="0"/>
                      </a:endParaRP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 n (%)</a:t>
                      </a:r>
                      <a:endParaRPr lang="en-US" sz="2000" b="0">
                        <a:latin typeface="Calibri" panose="020F0502020204030204" pitchFamily="34" charset="0"/>
                        <a:cs typeface="Calibri" panose="020F0502020204030204" pitchFamily="34" charset="0"/>
                      </a:endParaRP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rowSpan="2">
                  <a:txBody>
                    <a:bodyPr/>
                    <a:lstStyle/>
                    <a:p>
                      <a:pPr indent="0">
                        <a:buNone/>
                      </a:pPr>
                      <a:r>
                        <a:rPr lang="en-US" altLang="en-US" sz="2000">
                          <a:latin typeface="Calibri" panose="020F0502020204030204" pitchFamily="34" charset="0"/>
                          <a:cs typeface="Calibri" panose="020F0502020204030204" pitchFamily="34" charset="0"/>
                          <a:sym typeface="+mn-ea"/>
                        </a:rPr>
                        <a:t>Statistică</a:t>
                      </a:r>
                      <a:endParaRPr lang="en-US" altLang="en-US" sz="2000">
                        <a:latin typeface="Calibri" panose="020F0502020204030204" pitchFamily="34" charset="0"/>
                        <a:cs typeface="Calibri" panose="020F0502020204030204" pitchFamily="34" charset="0"/>
                        <a:sym typeface="+mn-ea"/>
                      </a:endParaRPr>
                    </a:p>
                    <a:p>
                      <a:pPr indent="0">
                        <a:buNone/>
                      </a:pPr>
                      <a:r>
                        <a:rPr lang="en-US" altLang="en-US" sz="2000">
                          <a:latin typeface="Calibri" panose="020F0502020204030204" pitchFamily="34" charset="0"/>
                          <a:cs typeface="Calibri" panose="020F0502020204030204" pitchFamily="34" charset="0"/>
                          <a:sym typeface="+mn-ea"/>
                        </a:rPr>
                        <a:t>u</a:t>
                      </a:r>
                      <a:r>
                        <a:rPr lang="en-US" sz="2000">
                          <a:latin typeface="Calibri" panose="020F0502020204030204" pitchFamily="34" charset="0"/>
                          <a:cs typeface="Calibri" panose="020F0502020204030204" pitchFamily="34" charset="0"/>
                          <a:sym typeface="+mn-ea"/>
                        </a:rPr>
                        <a:t>nivariat</a:t>
                      </a:r>
                      <a:r>
                        <a:rPr lang="en-US" altLang="en-US" sz="2000">
                          <a:latin typeface="Calibri" panose="020F0502020204030204" pitchFamily="34" charset="0"/>
                          <a:cs typeface="Calibri" panose="020F0502020204030204" pitchFamily="34" charset="0"/>
                          <a:sym typeface="+mn-ea"/>
                        </a:rPr>
                        <a:t>ă</a:t>
                      </a:r>
                      <a:endParaRPr lang="en-US" sz="2000">
                        <a:solidFill>
                          <a:schemeClr val="bg1"/>
                        </a:solidFill>
                        <a:latin typeface="Calibri" panose="020F0502020204030204" pitchFamily="3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a:latin typeface="Calibri" panose="020F0502020204030204" pitchFamily="34" charset="0"/>
                          <a:cs typeface="Calibri" panose="020F0502020204030204" pitchFamily="34" charset="0"/>
                          <a:sym typeface="+mn-ea"/>
                        </a:rPr>
                        <a:t>OR</a:t>
                      </a:r>
                      <a:r>
                        <a:rPr lang="en-US" sz="2000">
                          <a:latin typeface="Calibri" panose="020F0502020204030204" pitchFamily="34" charset="0"/>
                          <a:cs typeface="Calibri" panose="020F0502020204030204" pitchFamily="34" charset="0"/>
                          <a:sym typeface="+mn-ea"/>
                        </a:rPr>
                        <a:t> </a:t>
                      </a:r>
                      <a:r>
                        <a:rPr lang="en-US" altLang="en-US" sz="2000">
                          <a:latin typeface="Calibri" panose="020F0502020204030204" pitchFamily="34" charset="0"/>
                          <a:cs typeface="Calibri" panose="020F0502020204030204" pitchFamily="34" charset="0"/>
                          <a:sym typeface="+mn-ea"/>
                        </a:rPr>
                        <a:t>ajustat</a:t>
                      </a:r>
                      <a:endParaRPr lang="en-US" sz="2000" b="1">
                        <a:latin typeface="Calibri" panose="020F0502020204030204" pitchFamily="34" charset="0"/>
                        <a:cs typeface="Calibri" panose="020F0502020204030204" pitchFamily="34" charset="0"/>
                        <a:sym typeface="+mn-ea"/>
                      </a:endParaRPr>
                    </a:p>
                    <a:p>
                      <a:pPr indent="0">
                        <a:buNone/>
                      </a:pPr>
                      <a:r>
                        <a:rPr lang="en-US" altLang="en-US" sz="2000" i="1">
                          <a:latin typeface="Calibri" panose="020F0502020204030204" pitchFamily="34" charset="0"/>
                          <a:cs typeface="Calibri" panose="020F0502020204030204" pitchFamily="34" charset="0"/>
                          <a:sym typeface="+mn-ea"/>
                        </a:rPr>
                        <a:t>pt. vârstă &amp; sex</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sym typeface="+mn-ea"/>
                        </a:rPr>
                        <a:t>[</a:t>
                      </a:r>
                      <a:r>
                        <a:rPr lang="en-US" altLang="en-US" sz="2000" b="0">
                          <a:latin typeface="Calibri" panose="020F0502020204030204" pitchFamily="34" charset="0"/>
                          <a:cs typeface="Calibri" panose="020F0502020204030204" pitchFamily="34" charset="0"/>
                          <a:sym typeface="+mn-ea"/>
                        </a:rPr>
                        <a:t>IC </a:t>
                      </a:r>
                      <a:r>
                        <a:rPr lang="en-US" sz="2000" b="0">
                          <a:latin typeface="Calibri" panose="020F0502020204030204" pitchFamily="34" charset="0"/>
                          <a:cs typeface="Calibri" panose="020F0502020204030204" pitchFamily="34" charset="0"/>
                          <a:sym typeface="+mn-ea"/>
                        </a:rPr>
                        <a:t>95%]</a:t>
                      </a:r>
                      <a:r>
                        <a:rPr lang="en-US" altLang="en-US" sz="2000" b="0">
                          <a:latin typeface="Calibri" panose="020F0502020204030204" pitchFamily="34" charset="0"/>
                          <a:cs typeface="Calibri" panose="020F0502020204030204" pitchFamily="34" charset="0"/>
                          <a:sym typeface="+mn-ea"/>
                        </a:rPr>
                        <a:t>, p</a:t>
                      </a:r>
                      <a:endParaRPr lang="en-US"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r>
              <a:tr h="535940">
                <a:tc vMerge="1">
                  <a:tcPr>
                    <a:lnL w="12700">
                      <a:solidFill>
                        <a:schemeClr val="tx1"/>
                      </a:solidFill>
                      <a:prstDash val="solid"/>
                    </a:lnL>
                    <a:lnB w="12700">
                      <a:solidFill>
                        <a:schemeClr val="tx1"/>
                      </a:solidFill>
                      <a:prstDash val="solid"/>
                    </a:lnB>
                  </a:tcPr>
                </a:tc>
                <a:tc>
                  <a:txBody>
                    <a:bodyPr/>
                    <a:lstStyle/>
                    <a:p>
                      <a:pPr indent="0">
                        <a:buNone/>
                      </a:pPr>
                      <a:r>
                        <a:rPr lang="en-US" sz="2000" b="0" i="1">
                          <a:solidFill>
                            <a:schemeClr val="bg1"/>
                          </a:solidFill>
                          <a:latin typeface="Calibri" panose="020F0502020204030204" pitchFamily="34" charset="0"/>
                          <a:cs typeface="Calibri" panose="020F0502020204030204" pitchFamily="34" charset="0"/>
                        </a:rPr>
                        <a:t>48 (24.0</a:t>
                      </a:r>
                      <a:r>
                        <a:rPr lang="en-US" altLang="en-US" sz="2000" b="0" i="1">
                          <a:solidFill>
                            <a:schemeClr val="bg1"/>
                          </a:solidFill>
                          <a:latin typeface="Calibri" panose="020F0502020204030204" pitchFamily="34" charset="0"/>
                          <a:cs typeface="Calibri" panose="020F0502020204030204" pitchFamily="34" charset="0"/>
                        </a:rPr>
                        <a:t>%</a:t>
                      </a:r>
                      <a:r>
                        <a:rPr lang="en-US" sz="2000" b="0" i="1">
                          <a:solidFill>
                            <a:schemeClr val="bg1"/>
                          </a:solidFill>
                          <a:latin typeface="Calibri" panose="020F0502020204030204" pitchFamily="34" charset="0"/>
                          <a:cs typeface="Calibri" panose="020F0502020204030204" pitchFamily="34" charset="0"/>
                        </a:rPr>
                        <a:t>)</a:t>
                      </a:r>
                      <a:endParaRPr lang="en-US" sz="2000" b="0" i="1">
                        <a:solidFill>
                          <a:schemeClr val="bg1"/>
                        </a:solidFill>
                        <a:latin typeface="Calibri" panose="020F0502020204030204" pitchFamily="34" charset="0"/>
                        <a:cs typeface="Calibri" panose="020F0502020204030204" pitchFamily="34" charset="0"/>
                      </a:endParaRP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b="0" i="1">
                          <a:solidFill>
                            <a:schemeClr val="bg1"/>
                          </a:solidFill>
                          <a:latin typeface="Calibri" panose="020F0502020204030204" pitchFamily="34" charset="0"/>
                          <a:cs typeface="Calibri" panose="020F0502020204030204" pitchFamily="34" charset="0"/>
                        </a:rPr>
                        <a:t>152 (76.0</a:t>
                      </a:r>
                      <a:r>
                        <a:rPr lang="en-US" altLang="en-US" sz="2000" b="0" i="1">
                          <a:solidFill>
                            <a:schemeClr val="bg1"/>
                          </a:solidFill>
                          <a:latin typeface="Calibri" panose="020F0502020204030204" pitchFamily="34" charset="0"/>
                          <a:cs typeface="Calibri" panose="020F0502020204030204" pitchFamily="34" charset="0"/>
                        </a:rPr>
                        <a:t>%</a:t>
                      </a:r>
                      <a:r>
                        <a:rPr lang="en-US" sz="2000" b="0" i="1">
                          <a:solidFill>
                            <a:schemeClr val="bg1"/>
                          </a:solidFill>
                          <a:latin typeface="Calibri" panose="020F0502020204030204" pitchFamily="34" charset="0"/>
                          <a:cs typeface="Calibri" panose="020F0502020204030204" pitchFamily="34" charset="0"/>
                        </a:rPr>
                        <a:t>)</a:t>
                      </a:r>
                      <a:endParaRPr lang="en-US" sz="2000" b="0" i="1">
                        <a:solidFill>
                          <a:schemeClr val="bg1"/>
                        </a:solidFill>
                        <a:latin typeface="Calibri" panose="020F0502020204030204" pitchFamily="34" charset="0"/>
                        <a:cs typeface="Calibri" panose="020F0502020204030204" pitchFamily="34" charset="0"/>
                      </a:endParaRP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vMerge="1">
                  <a:tcPr>
                    <a:lnL>
                      <a:noFill/>
                    </a:lnL>
                    <a:lnR>
                      <a:noFill/>
                    </a:lnR>
                    <a:lnB w="12700">
                      <a:solidFill>
                        <a:schemeClr val="tx1"/>
                      </a:solidFill>
                      <a:prstDash val="solid"/>
                    </a:lnB>
                    <a:solidFill>
                      <a:schemeClr val="accent4"/>
                    </a:solidFill>
                  </a:tcPr>
                </a:tc>
                <a:tc vMerge="1">
                  <a:tcPr>
                    <a:lnL>
                      <a:noFill/>
                    </a:lnL>
                    <a:lnR w="12700">
                      <a:solidFill>
                        <a:schemeClr val="tx1"/>
                      </a:solidFill>
                      <a:prstDash val="solid"/>
                    </a:lnR>
                    <a:lnB w="12700">
                      <a:solidFill>
                        <a:schemeClr val="tx1"/>
                      </a:solidFill>
                      <a:prstDash val="solid"/>
                    </a:lnB>
                    <a:solidFill>
                      <a:schemeClr val="accent4"/>
                    </a:solidFill>
                  </a:tcPr>
                </a:tc>
              </a:tr>
              <a:tr h="803910">
                <a:tc>
                  <a:txBody>
                    <a:bodyPr/>
                    <a:lstStyle/>
                    <a:p>
                      <a:pPr indent="0">
                        <a:buNone/>
                      </a:pPr>
                      <a:r>
                        <a:rPr lang="" altLang="en-US" sz="2000" b="0">
                          <a:latin typeface="Calibri" panose="020F0502020204030204" pitchFamily="34" charset="0"/>
                          <a:cs typeface="Calibri" panose="020F0502020204030204" pitchFamily="34" charset="0"/>
                        </a:rPr>
                        <a:t>I</a:t>
                      </a:r>
                      <a:r>
                        <a:rPr lang="en-US" sz="2000" b="0">
                          <a:latin typeface="Calibri" panose="020F0502020204030204" pitchFamily="34" charset="0"/>
                          <a:cs typeface="Calibri" panose="020F0502020204030204" pitchFamily="34" charset="0"/>
                        </a:rPr>
                        <a:t>ndex </a:t>
                      </a:r>
                      <a:r>
                        <a:rPr lang="" altLang="en-US" sz="2000" b="0">
                          <a:latin typeface="Calibri" panose="020F0502020204030204" pitchFamily="34" charset="0"/>
                          <a:cs typeface="Calibri" panose="020F0502020204030204" pitchFamily="34" charset="0"/>
                        </a:rPr>
                        <a:t>de protrombină</a:t>
                      </a:r>
                      <a:r>
                        <a:rPr lang="en-US" sz="2000" b="0">
                          <a:latin typeface="Calibri" panose="020F0502020204030204" pitchFamily="34" charset="0"/>
                          <a:cs typeface="Calibri" panose="020F0502020204030204" pitchFamily="34" charset="0"/>
                        </a:rPr>
                        <a:t> (%)</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88.25 </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(75.2-100.38)</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72.7</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(59.9-86.85)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T-test: p&lt;0.001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1.039</a:t>
                      </a:r>
                      <a:endParaRPr lang="en-US" sz="2000" b="0">
                        <a:latin typeface="Calibri" panose="020F0502020204030204" pitchFamily="34" charset="0"/>
                        <a:cs typeface="Calibri" panose="020F0502020204030204" pitchFamily="34" charset="0"/>
                      </a:endParaRPr>
                    </a:p>
                    <a:p>
                      <a:pPr indent="0">
                        <a:buNone/>
                      </a:pP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1.02, 1.06]</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a:noFill/>
                    </a:lnB>
                    <a:lnTlToBr>
                      <a:noFill/>
                    </a:lnTlToBr>
                    <a:lnBlToTr>
                      <a:noFill/>
                    </a:lnBlToTr>
                  </a:tcPr>
                </a:tc>
              </a:tr>
              <a:tr h="803910">
                <a:tc>
                  <a:txBody>
                    <a:bodyPr/>
                    <a:lstStyle/>
                    <a:p>
                      <a:pPr lvl="1" indent="0">
                        <a:buNone/>
                      </a:pPr>
                      <a:r>
                        <a:rPr lang="en-US" sz="2000" b="0" i="1">
                          <a:latin typeface="Calibri" panose="020F0502020204030204" pitchFamily="34" charset="0"/>
                          <a:cs typeface="Calibri" panose="020F0502020204030204" pitchFamily="34" charset="0"/>
                        </a:rPr>
                        <a:t> </a:t>
                      </a:r>
                      <a:r>
                        <a:rPr lang="en-US" sz="2000" b="0" i="1">
                          <a:latin typeface="Calibri" panose="020F0502020204030204" pitchFamily="34" charset="0"/>
                          <a:cs typeface="Calibri" panose="020F0502020204030204" pitchFamily="34" charset="0"/>
                          <a:sym typeface="+mn-ea"/>
                        </a:rPr>
                        <a:t>&lt; 70</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9 (</a:t>
                      </a:r>
                      <a:r>
                        <a:rPr lang="en-US" sz="2000" b="1" i="1">
                          <a:latin typeface="Calibri" panose="020F0502020204030204" pitchFamily="34" charset="0"/>
                          <a:cs typeface="Calibri" panose="020F0502020204030204" pitchFamily="34" charset="0"/>
                        </a:rPr>
                        <a:t>18.8</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60 (</a:t>
                      </a:r>
                      <a:r>
                        <a:rPr lang="en-US" sz="2000" b="1" i="1">
                          <a:latin typeface="Calibri" panose="020F0502020204030204" pitchFamily="34" charset="0"/>
                          <a:cs typeface="Calibri" panose="020F0502020204030204" pitchFamily="34" charset="0"/>
                        </a:rPr>
                        <a:t>42.0</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OR=</a:t>
                      </a:r>
                      <a:r>
                        <a:rPr lang="en-US" sz="2000" b="1" i="1">
                          <a:latin typeface="Calibri" panose="020F0502020204030204" pitchFamily="34" charset="0"/>
                          <a:cs typeface="Calibri" panose="020F0502020204030204" pitchFamily="34" charset="0"/>
                        </a:rPr>
                        <a:t>0.32</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[0.14, 0.71]</a:t>
                      </a:r>
                      <a:r>
                        <a:rPr lang="en-US" altLang="en-US" sz="2000" b="0" i="1">
                          <a:latin typeface="Calibri" panose="020F0502020204030204" pitchFamily="34" charset="0"/>
                          <a:cs typeface="Calibri" panose="020F0502020204030204" pitchFamily="34" charset="0"/>
                        </a:rPr>
                        <a:t>, </a:t>
                      </a:r>
                      <a:r>
                        <a:rPr lang="en-US" sz="2000" i="1">
                          <a:latin typeface="Calibri" panose="020F0502020204030204" pitchFamily="34" charset="0"/>
                          <a:cs typeface="Calibri" panose="020F0502020204030204" pitchFamily="34" charset="0"/>
                          <a:sym typeface="+mn-ea"/>
                        </a:rPr>
                        <a:t>p=</a:t>
                      </a:r>
                      <a:r>
                        <a:rPr lang="en-US" altLang="en-US" sz="2000" i="1">
                          <a:latin typeface="Calibri" panose="020F0502020204030204" pitchFamily="34" charset="0"/>
                          <a:cs typeface="Calibri" panose="020F0502020204030204" pitchFamily="34" charset="0"/>
                          <a:sym typeface="+mn-ea"/>
                        </a:rPr>
                        <a:t>0</a:t>
                      </a:r>
                      <a:r>
                        <a:rPr lang="en-US" sz="2000" i="1">
                          <a:latin typeface="Calibri" panose="020F0502020204030204" pitchFamily="34" charset="0"/>
                          <a:cs typeface="Calibri" panose="020F0502020204030204" pitchFamily="34" charset="0"/>
                          <a:sym typeface="+mn-ea"/>
                        </a:rPr>
                        <a:t>.005</a:t>
                      </a:r>
                      <a:endParaRPr lang="en-US" alt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0.268</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[0.11, 0.61]</a:t>
                      </a:r>
                      <a:r>
                        <a:rPr lang="en-US" sz="2000" i="1">
                          <a:latin typeface="Calibri" panose="020F0502020204030204" pitchFamily="34" charset="0"/>
                          <a:cs typeface="Calibri" panose="020F0502020204030204" pitchFamily="34" charset="0"/>
                          <a:sym typeface="+mn-ea"/>
                        </a:rPr>
                        <a:t>, p=</a:t>
                      </a:r>
                      <a:r>
                        <a:rPr lang="en-US" altLang="en-US" sz="2000" i="1">
                          <a:latin typeface="Calibri" panose="020F0502020204030204" pitchFamily="34" charset="0"/>
                          <a:cs typeface="Calibri" panose="020F0502020204030204" pitchFamily="34" charset="0"/>
                          <a:sym typeface="+mn-ea"/>
                        </a:rPr>
                        <a:t>0</a:t>
                      </a:r>
                      <a:r>
                        <a:rPr lang="en-US" sz="2000" i="1">
                          <a:latin typeface="Calibri" panose="020F0502020204030204" pitchFamily="34" charset="0"/>
                          <a:cs typeface="Calibri" panose="020F0502020204030204" pitchFamily="34" charset="0"/>
                          <a:sym typeface="+mn-ea"/>
                        </a:rPr>
                        <a:t>.002</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w="12700">
                      <a:solidFill>
                        <a:schemeClr val="tx1"/>
                      </a:solidFill>
                      <a:prstDash val="solid"/>
                    </a:lnB>
                    <a:lnTlToBr>
                      <a:noFill/>
                    </a:lnTlToBr>
                    <a:lnBlToTr>
                      <a:noFill/>
                    </a:lnBlToTr>
                  </a:tcPr>
                </a:tc>
              </a:tr>
              <a:tr h="803910">
                <a:tc>
                  <a:txBody>
                    <a:bodyPr/>
                    <a:lstStyle/>
                    <a:p>
                      <a:pPr indent="0">
                        <a:buNone/>
                      </a:pPr>
                      <a:r>
                        <a:rPr lang="en-US" altLang="en-US" sz="2000">
                          <a:latin typeface="Calibri" panose="020F0502020204030204" pitchFamily="34" charset="0"/>
                          <a:cs typeface="Calibri" panose="020F0502020204030204" pitchFamily="34" charset="0"/>
                          <a:sym typeface="+mn-ea"/>
                        </a:rPr>
                        <a:t>I</a:t>
                      </a:r>
                      <a:r>
                        <a:rPr lang="en-US" sz="2000">
                          <a:latin typeface="Calibri" panose="020F0502020204030204" pitchFamily="34" charset="0"/>
                          <a:cs typeface="Calibri" panose="020F0502020204030204" pitchFamily="34" charset="0"/>
                          <a:sym typeface="+mn-ea"/>
                        </a:rPr>
                        <a:t>NR</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1.06</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(0.99-1.13)</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1.16</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(1.07-1.31)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p&lt;</a:t>
                      </a:r>
                      <a:r>
                        <a:rPr lang="en-US" altLang="en-US" sz="2000" b="0">
                          <a:latin typeface="Calibri" panose="020F0502020204030204" pitchFamily="34" charset="0"/>
                          <a:cs typeface="Calibri" panose="020F0502020204030204" pitchFamily="34" charset="0"/>
                        </a:rPr>
                        <a:t>0</a:t>
                      </a:r>
                      <a:r>
                        <a:rPr lang="en-US" sz="2000" b="0">
                          <a:latin typeface="Calibri" panose="020F0502020204030204" pitchFamily="34" charset="0"/>
                          <a:cs typeface="Calibri" panose="020F0502020204030204" pitchFamily="34" charset="0"/>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0.036</a:t>
                      </a:r>
                      <a:endParaRPr lang="en-US" sz="2000" b="0">
                        <a:latin typeface="Calibri" panose="020F0502020204030204" pitchFamily="34" charset="0"/>
                        <a:cs typeface="Calibri" panose="020F0502020204030204" pitchFamily="34" charset="0"/>
                      </a:endParaRPr>
                    </a:p>
                    <a:p>
                      <a:pPr indent="0">
                        <a:buNone/>
                      </a:pP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0.0, 0.26]</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.002</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a:noFill/>
                    </a:lnB>
                    <a:lnTlToBr>
                      <a:noFill/>
                    </a:lnTlToBr>
                    <a:lnBlToTr>
                      <a:noFill/>
                    </a:lnBlToTr>
                  </a:tcPr>
                </a:tc>
              </a:tr>
              <a:tr h="803910">
                <a:tc>
                  <a:txBody>
                    <a:bodyPr/>
                    <a:lstStyle/>
                    <a:p>
                      <a:pPr lvl="1" indent="0">
                        <a:buNone/>
                      </a:pPr>
                      <a:r>
                        <a:rPr lang="en-US" sz="2000" b="0" i="1">
                          <a:latin typeface="Calibri" panose="020F0502020204030204" pitchFamily="34" charset="0"/>
                          <a:cs typeface="Calibri" panose="020F0502020204030204" pitchFamily="34" charset="0"/>
                        </a:rPr>
                        <a:t> </a:t>
                      </a:r>
                      <a:r>
                        <a:rPr lang="en-US" sz="2000" b="0" i="1">
                          <a:latin typeface="Calibri" panose="020F0502020204030204" pitchFamily="34" charset="0"/>
                          <a:cs typeface="Calibri" panose="020F0502020204030204" pitchFamily="34" charset="0"/>
                          <a:sym typeface="+mn-ea"/>
                        </a:rPr>
                        <a:t> &gt; 1.5</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4 (</a:t>
                      </a:r>
                      <a:r>
                        <a:rPr lang="en-US" sz="2000" b="1" i="1">
                          <a:latin typeface="Calibri" panose="020F0502020204030204" pitchFamily="34" charset="0"/>
                          <a:cs typeface="Calibri" panose="020F0502020204030204" pitchFamily="34" charset="0"/>
                        </a:rPr>
                        <a:t>8.3</a:t>
                      </a:r>
                      <a:r>
                        <a:rPr lang="en-US" altLang="en-US" sz="2000" b="1"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a:t>
                      </a:r>
                      <a:endParaRPr lang="en-US" sz="2000" b="1"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16 (</a:t>
                      </a:r>
                      <a:r>
                        <a:rPr lang="en-US" sz="2000" b="1" i="1">
                          <a:latin typeface="Calibri" panose="020F0502020204030204" pitchFamily="34" charset="0"/>
                          <a:cs typeface="Calibri" panose="020F0502020204030204" pitchFamily="34" charset="0"/>
                        </a:rPr>
                        <a:t>11.2</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ns.</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ns.</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w="12700">
                      <a:solidFill>
                        <a:schemeClr val="tx1"/>
                      </a:solidFill>
                      <a:prstDash val="solid"/>
                    </a:lnB>
                    <a:lnTlToBr>
                      <a:noFill/>
                    </a:lnTlToBr>
                    <a:lnBlToTr>
                      <a:noFill/>
                    </a:lnBlToTr>
                  </a:tcPr>
                </a:tc>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55095" y="655503"/>
            <a:ext cx="4306957" cy="496674"/>
          </a:xfrm>
          <a:prstGeom prst="rect">
            <a:avLst/>
          </a:prstGeom>
          <a:solidFill>
            <a:srgbClr val="FFFFFF">
              <a:alpha val="50196"/>
            </a:srgbClr>
          </a:solidFill>
        </p:spPr>
        <p:txBody>
          <a:bodyPr wrap="square" rtlCol="0">
            <a:spAutoFit/>
          </a:bodyPr>
          <a:lstStyle/>
          <a:p>
            <a:pPr>
              <a:lnSpc>
                <a:spcPts val="1500"/>
              </a:lnSpc>
            </a:pPr>
            <a:r>
              <a:rPr lang="en-US" sz="2000" b="1" dirty="0"/>
              <a:t>–</a:t>
            </a:r>
            <a:r>
              <a:rPr lang="en-US" altLang="en-US" sz="2000" b="1" cap="small" dirty="0">
                <a:sym typeface="+mn-ea"/>
              </a:rPr>
              <a:t>●</a:t>
            </a:r>
            <a:r>
              <a:rPr lang="en-US" sz="2000" b="1" dirty="0"/>
              <a:t>–</a:t>
            </a:r>
            <a:r>
              <a:rPr lang="en-US" sz="1600" i="1" dirty="0"/>
              <a:t> Univariate, unadjusted</a:t>
            </a:r>
            <a:endParaRPr lang="en-US" sz="1600" i="1" dirty="0"/>
          </a:p>
          <a:p>
            <a:pPr>
              <a:lnSpc>
                <a:spcPts val="1500"/>
              </a:lnSpc>
            </a:pPr>
            <a:r>
              <a:rPr lang="en-US" sz="2000" b="1" dirty="0">
                <a:solidFill>
                  <a:srgbClr val="0000FF"/>
                </a:solidFill>
              </a:rPr>
              <a:t>–</a:t>
            </a:r>
            <a:r>
              <a:rPr lang="en-US" altLang="en-US" sz="2000" b="1" cap="small" dirty="0">
                <a:solidFill>
                  <a:srgbClr val="0000FF"/>
                </a:solidFill>
                <a:sym typeface="+mn-ea"/>
              </a:rPr>
              <a:t>●</a:t>
            </a:r>
            <a:r>
              <a:rPr lang="en-US" sz="2000" b="1" dirty="0">
                <a:solidFill>
                  <a:srgbClr val="0000FF"/>
                </a:solidFill>
              </a:rPr>
              <a:t>–</a:t>
            </a:r>
            <a:r>
              <a:rPr lang="en-US" sz="1600" i="1" dirty="0">
                <a:solidFill>
                  <a:srgbClr val="0000FF"/>
                </a:solidFill>
              </a:rPr>
              <a:t> Model 1: Adjusted for Age &amp; Sex</a:t>
            </a:r>
            <a:endParaRPr lang="en-US" sz="1600" i="1" dirty="0">
              <a:solidFill>
                <a:srgbClr val="0000FF"/>
              </a:solidFill>
            </a:endParaRPr>
          </a:p>
        </p:txBody>
      </p:sp>
      <p:sp>
        <p:nvSpPr>
          <p:cNvPr id="3" name="Title 2"/>
          <p:cNvSpPr>
            <a:spLocks noGrp="1"/>
          </p:cNvSpPr>
          <p:nvPr>
            <p:ph type="title"/>
          </p:nvPr>
        </p:nvSpPr>
        <p:spPr/>
        <p:txBody>
          <a:bodyPr/>
          <a:lstStyle/>
          <a:p>
            <a:endParaRPr lang="en-US" altLang="en-US"/>
          </a:p>
        </p:txBody>
      </p:sp>
      <p:sp>
        <p:nvSpPr>
          <p:cNvPr id="13" name="Content Placeholder 12"/>
          <p:cNvSpPr>
            <a:spLocks noGrp="1"/>
          </p:cNvSpPr>
          <p:nvPr>
            <p:ph idx="1"/>
          </p:nvPr>
        </p:nvSpPr>
        <p:spPr/>
        <p:txBody>
          <a:bodyPr/>
          <a:lstStyle/>
          <a:p>
            <a:endParaRPr lang="en-US"/>
          </a:p>
        </p:txBody>
      </p:sp>
      <p:pic>
        <p:nvPicPr>
          <p:cNvPr id="15" name="Picture 14" descr="/home/calzzone/Dropbox/Stats/hepe/p1_ro.pngp1_ro"/>
          <p:cNvPicPr>
            <a:picLocks noChangeAspect="1"/>
          </p:cNvPicPr>
          <p:nvPr/>
        </p:nvPicPr>
        <p:blipFill>
          <a:blip r:embed="rId1"/>
          <a:srcRect/>
          <a:stretch>
            <a:fillRect/>
          </a:stretch>
        </p:blipFill>
        <p:spPr>
          <a:xfrm>
            <a:off x="27813" y="228790"/>
            <a:ext cx="12142470" cy="60712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sym typeface="+mn-ea"/>
              </a:rPr>
              <a:t>Rezultate</a:t>
            </a:r>
            <a:r>
              <a:rPr lang="en-US">
                <a:sym typeface="+mn-ea"/>
              </a:rPr>
              <a:t>: </a:t>
            </a:r>
            <a:r>
              <a:rPr lang="" altLang="en-US">
                <a:sym typeface="+mn-ea"/>
              </a:rPr>
              <a:t>comorbidități</a:t>
            </a:r>
            <a:endParaRPr lang="" altLang="en-US">
              <a:sym typeface="+mn-ea"/>
            </a:endParaRPr>
          </a:p>
        </p:txBody>
      </p:sp>
      <p:graphicFrame>
        <p:nvGraphicFramePr>
          <p:cNvPr id="7" name="Content Placeholder 6"/>
          <p:cNvGraphicFramePr>
            <a:graphicFrameLocks noGrp="1"/>
          </p:cNvGraphicFramePr>
          <p:nvPr>
            <p:ph idx="1"/>
          </p:nvPr>
        </p:nvGraphicFramePr>
        <p:xfrm>
          <a:off x="1097280" y="1845945"/>
          <a:ext cx="10059035" cy="4398009"/>
        </p:xfrm>
        <a:graphic>
          <a:graphicData uri="http://schemas.openxmlformats.org/drawingml/2006/table">
            <a:tbl>
              <a:tblPr firstRow="1">
                <a:tableStyleId>{91EBBBCC-DAD2-459C-BE2E-F6DE35CF9A28}</a:tableStyleId>
              </a:tblPr>
              <a:tblGrid>
                <a:gridCol w="1602740"/>
                <a:gridCol w="1620520"/>
                <a:gridCol w="1796415"/>
                <a:gridCol w="2540000"/>
                <a:gridCol w="2499360"/>
              </a:tblGrid>
              <a:tr h="466090">
                <a:tc rowSpan="2">
                  <a:txBody>
                    <a:bodyPr/>
                    <a:lstStyle/>
                    <a:p>
                      <a:pPr indent="0">
                        <a:buNone/>
                      </a:pPr>
                      <a:r>
                        <a:rPr lang="en-US" sz="2000">
                          <a:latin typeface="Calibri" panose="020F0502020204030204" pitchFamily="34" charset="0"/>
                          <a:cs typeface="Calibri" panose="020F0502020204030204" pitchFamily="34" charset="0"/>
                        </a:rPr>
                        <a:t>Hepatit</a:t>
                      </a:r>
                      <a:r>
                        <a:rPr lang="" altLang="en-US" sz="2000">
                          <a:latin typeface="Calibri" panose="020F0502020204030204" pitchFamily="34" charset="0"/>
                          <a:cs typeface="Calibri" panose="020F0502020204030204" pitchFamily="34" charset="0"/>
                        </a:rPr>
                        <a:t>a</a:t>
                      </a:r>
                      <a:r>
                        <a:rPr lang="en-US" altLang="en-US" sz="2000">
                          <a:latin typeface="Calibri" panose="020F0502020204030204" pitchFamily="34" charset="0"/>
                          <a:cs typeface="Calibri" panose="020F0502020204030204" pitchFamily="34" charset="0"/>
                        </a:rPr>
                        <a:t>: </a:t>
                      </a:r>
                      <a:endParaRPr lang="en-US" altLang="en-US" sz="2000">
                        <a:latin typeface="Calibri" panose="020F0502020204030204" pitchFamily="34" charset="0"/>
                        <a:cs typeface="Calibri" panose="020F0502020204030204" pitchFamily="34" charset="0"/>
                      </a:endParaRPr>
                    </a:p>
                    <a:p>
                      <a:pPr indent="0">
                        <a:buNone/>
                      </a:pPr>
                      <a:r>
                        <a:rPr lang="en-US" altLang="en-US" sz="2000" b="0">
                          <a:latin typeface="Calibri" panose="020F0502020204030204" pitchFamily="34" charset="0"/>
                          <a:cs typeface="Calibri" panose="020F0502020204030204" pitchFamily="34" charset="0"/>
                        </a:rPr>
                        <a:t>n (%)</a:t>
                      </a:r>
                      <a:endParaRPr lang="en-US" altLang="en-US" sz="2000" b="0">
                        <a:latin typeface="Calibri" panose="020F0502020204030204" pitchFamily="34" charset="0"/>
                        <a:cs typeface="Calibri" panose="020F0502020204030204" pitchFamily="34" charset="0"/>
                      </a:endParaRPr>
                    </a:p>
                  </a:txBody>
                  <a:tcPr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E</a:t>
                      </a:r>
                      <a:r>
                        <a:rPr lang="en-US" altLang="en-US" sz="2000" b="0">
                          <a:latin typeface="Calibri" panose="020F0502020204030204" pitchFamily="34" charset="0"/>
                          <a:cs typeface="Calibri" panose="020F0502020204030204" pitchFamily="34" charset="0"/>
                        </a:rPr>
                        <a:t>: </a:t>
                      </a:r>
                      <a:r>
                        <a:rPr lang="en-US" sz="2000" b="0">
                          <a:latin typeface="Calibri" panose="020F0502020204030204" pitchFamily="34" charset="0"/>
                          <a:cs typeface="Calibri" panose="020F0502020204030204" pitchFamily="34" charset="0"/>
                        </a:rPr>
                        <a:t>n (%)</a:t>
                      </a:r>
                      <a:endParaRPr lang="en-US" sz="2000" b="0">
                        <a:latin typeface="Calibri" panose="020F0502020204030204" pitchFamily="34" charset="0"/>
                        <a:cs typeface="Calibri" panose="020F0502020204030204" pitchFamily="34" charset="0"/>
                      </a:endParaRP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 n (%)</a:t>
                      </a:r>
                      <a:endParaRPr lang="en-US" sz="2000" b="0">
                        <a:latin typeface="Calibri" panose="020F0502020204030204" pitchFamily="34" charset="0"/>
                        <a:cs typeface="Calibri" panose="020F0502020204030204" pitchFamily="34" charset="0"/>
                      </a:endParaRP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rowSpan="2">
                  <a:txBody>
                    <a:bodyPr/>
                    <a:lstStyle/>
                    <a:p>
                      <a:pPr indent="0">
                        <a:buNone/>
                      </a:pPr>
                      <a:r>
                        <a:rPr lang="en-US" altLang="en-US" sz="2000">
                          <a:latin typeface="Calibri" panose="020F0502020204030204" pitchFamily="34" charset="0"/>
                          <a:cs typeface="Calibri" panose="020F0502020204030204" pitchFamily="34" charset="0"/>
                          <a:sym typeface="+mn-ea"/>
                        </a:rPr>
                        <a:t>Statistică </a:t>
                      </a:r>
                      <a:r>
                        <a:rPr lang="en-US" altLang="en-US" sz="2000">
                          <a:latin typeface="Calibri" panose="020F0502020204030204" pitchFamily="34" charset="0"/>
                          <a:cs typeface="Calibri" panose="020F0502020204030204" pitchFamily="34" charset="0"/>
                          <a:sym typeface="+mn-ea"/>
                        </a:rPr>
                        <a:t>u</a:t>
                      </a:r>
                      <a:r>
                        <a:rPr lang="en-US" sz="2000">
                          <a:latin typeface="Calibri" panose="020F0502020204030204" pitchFamily="34" charset="0"/>
                          <a:cs typeface="Calibri" panose="020F0502020204030204" pitchFamily="34" charset="0"/>
                          <a:sym typeface="+mn-ea"/>
                        </a:rPr>
                        <a:t>nivariat</a:t>
                      </a:r>
                      <a:r>
                        <a:rPr lang="en-US" altLang="en-US" sz="2000">
                          <a:latin typeface="Calibri" panose="020F0502020204030204" pitchFamily="34" charset="0"/>
                          <a:cs typeface="Calibri" panose="020F0502020204030204" pitchFamily="34" charset="0"/>
                          <a:sym typeface="+mn-ea"/>
                        </a:rPr>
                        <a:t>ă</a:t>
                      </a:r>
                      <a:endParaRPr lang="en-US" sz="2000" b="1">
                        <a:latin typeface="Calibri" panose="020F0502020204030204" pitchFamily="34" charset="0"/>
                        <a:cs typeface="Calibri" panose="020F0502020204030204" pitchFamily="34" charset="0"/>
                      </a:endParaRPr>
                    </a:p>
                    <a:p>
                      <a:pPr indent="0">
                        <a:buNone/>
                      </a:pPr>
                      <a:r>
                        <a:rPr lang="en-US" sz="2000" b="0">
                          <a:solidFill>
                            <a:schemeClr val="bg1"/>
                          </a:solidFill>
                          <a:latin typeface="Calibri" panose="020F0502020204030204" pitchFamily="34" charset="0"/>
                          <a:cs typeface="Calibri" panose="020F0502020204030204" pitchFamily="34" charset="0"/>
                          <a:sym typeface="+mn-ea"/>
                        </a:rPr>
                        <a:t>OR [95% CI], p</a:t>
                      </a:r>
                      <a:endParaRPr lang="en-US" sz="2000">
                        <a:solidFill>
                          <a:schemeClr val="bg1"/>
                        </a:solidFill>
                        <a:latin typeface="Calibri" panose="020F0502020204030204" pitchFamily="3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a:latin typeface="Calibri" panose="020F0502020204030204" pitchFamily="34" charset="0"/>
                          <a:cs typeface="Calibri" panose="020F0502020204030204" pitchFamily="34" charset="0"/>
                          <a:sym typeface="+mn-ea"/>
                        </a:rPr>
                        <a:t>OR</a:t>
                      </a:r>
                      <a:r>
                        <a:rPr lang="en-US" sz="2000">
                          <a:latin typeface="Calibri" panose="020F0502020204030204" pitchFamily="34" charset="0"/>
                          <a:cs typeface="Calibri" panose="020F0502020204030204" pitchFamily="34" charset="0"/>
                          <a:sym typeface="+mn-ea"/>
                        </a:rPr>
                        <a:t> </a:t>
                      </a:r>
                      <a:r>
                        <a:rPr lang="en-US" altLang="en-US" sz="2000">
                          <a:latin typeface="Calibri" panose="020F0502020204030204" pitchFamily="34" charset="0"/>
                          <a:cs typeface="Calibri" panose="020F0502020204030204" pitchFamily="34" charset="0"/>
                          <a:sym typeface="+mn-ea"/>
                        </a:rPr>
                        <a:t>ajustat</a:t>
                      </a:r>
                      <a:endParaRPr lang="en-US" sz="2000" b="1">
                        <a:latin typeface="Calibri" panose="020F0502020204030204" pitchFamily="34" charset="0"/>
                        <a:cs typeface="Calibri" panose="020F0502020204030204" pitchFamily="34" charset="0"/>
                        <a:sym typeface="+mn-ea"/>
                      </a:endParaRPr>
                    </a:p>
                    <a:p>
                      <a:pPr indent="0">
                        <a:buNone/>
                      </a:pPr>
                      <a:r>
                        <a:rPr lang="en-US" altLang="en-US" sz="2000" i="1">
                          <a:latin typeface="Calibri" panose="020F0502020204030204" pitchFamily="34" charset="0"/>
                          <a:cs typeface="Calibri" panose="020F0502020204030204" pitchFamily="34" charset="0"/>
                          <a:sym typeface="+mn-ea"/>
                        </a:rPr>
                        <a:t>pt. vârstă &amp; sex</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sym typeface="+mn-ea"/>
                        </a:rPr>
                        <a:t>[</a:t>
                      </a:r>
                      <a:r>
                        <a:rPr lang="en-US" altLang="en-US" sz="2000" b="0">
                          <a:latin typeface="Calibri" panose="020F0502020204030204" pitchFamily="34" charset="0"/>
                          <a:cs typeface="Calibri" panose="020F0502020204030204" pitchFamily="34" charset="0"/>
                          <a:sym typeface="+mn-ea"/>
                        </a:rPr>
                        <a:t>IC </a:t>
                      </a:r>
                      <a:r>
                        <a:rPr lang="en-US" sz="2000" b="0">
                          <a:latin typeface="Calibri" panose="020F0502020204030204" pitchFamily="34" charset="0"/>
                          <a:cs typeface="Calibri" panose="020F0502020204030204" pitchFamily="34" charset="0"/>
                          <a:sym typeface="+mn-ea"/>
                        </a:rPr>
                        <a:t>95%]</a:t>
                      </a:r>
                      <a:r>
                        <a:rPr lang="en-US" altLang="en-US" sz="2000" b="0">
                          <a:latin typeface="Calibri" panose="020F0502020204030204" pitchFamily="34" charset="0"/>
                          <a:cs typeface="Calibri" panose="020F0502020204030204" pitchFamily="34" charset="0"/>
                          <a:sym typeface="+mn-ea"/>
                        </a:rPr>
                        <a:t>, p</a:t>
                      </a:r>
                      <a:endParaRPr lang="en-US" sz="2000" b="0">
                        <a:solidFill>
                          <a:schemeClr val="bg1"/>
                        </a:solidFill>
                        <a:latin typeface="Calibri" panose="020F0502020204030204" pitchFamily="3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r>
              <a:tr h="491490">
                <a:tc vMerge="1">
                  <a:tcPr>
                    <a:lnL w="12700">
                      <a:solidFill>
                        <a:schemeClr val="tx1"/>
                      </a:solidFill>
                      <a:prstDash val="solid"/>
                    </a:lnL>
                    <a:lnB w="12700">
                      <a:solidFill>
                        <a:schemeClr val="tx1"/>
                      </a:solidFill>
                      <a:prstDash val="solid"/>
                    </a:lnB>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48 (24.0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endParaRPr lang="en-US" sz="2000" i="1">
                        <a:solidFill>
                          <a:schemeClr val="bg1"/>
                        </a:solidFill>
                        <a:latin typeface="Calibri" panose="020F0502020204030204" pitchFamily="34" charset="0"/>
                        <a:cs typeface="Calibri" panose="020F0502020204030204" pitchFamily="34" charset="0"/>
                      </a:endParaRP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152 (76.0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endParaRPr lang="en-US" sz="2000" i="1">
                        <a:solidFill>
                          <a:schemeClr val="bg1"/>
                        </a:solidFill>
                        <a:latin typeface="Calibri" panose="020F0502020204030204" pitchFamily="34" charset="0"/>
                        <a:cs typeface="Calibri" panose="020F0502020204030204" pitchFamily="34" charset="0"/>
                      </a:endParaRP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vMerge="1">
                  <a:tcPr>
                    <a:lnL>
                      <a:noFill/>
                    </a:lnL>
                    <a:lnR>
                      <a:noFill/>
                    </a:lnR>
                    <a:lnB w="12700">
                      <a:solidFill>
                        <a:schemeClr val="tx1"/>
                      </a:solidFill>
                      <a:prstDash val="solid"/>
                    </a:lnB>
                    <a:solidFill>
                      <a:schemeClr val="accent4"/>
                    </a:solidFill>
                  </a:tcPr>
                </a:tc>
                <a:tc vMerge="1">
                  <a:tcPr>
                    <a:lnL>
                      <a:noFill/>
                    </a:lnL>
                    <a:lnR w="12700">
                      <a:solidFill>
                        <a:schemeClr val="tx1"/>
                      </a:solidFill>
                      <a:prstDash val="solid"/>
                    </a:lnR>
                    <a:lnB w="12700">
                      <a:solidFill>
                        <a:schemeClr val="tx1"/>
                      </a:solidFill>
                      <a:prstDash val="solid"/>
                    </a:lnB>
                    <a:solidFill>
                      <a:schemeClr val="accent4"/>
                    </a:solidFill>
                  </a:tcPr>
                </a:tc>
              </a:tr>
              <a:tr h="873760">
                <a:tc>
                  <a:txBody>
                    <a:bodyPr/>
                    <a:lstStyle/>
                    <a:p>
                      <a:pPr indent="0">
                        <a:buNone/>
                      </a:pPr>
                      <a:r>
                        <a:rPr lang="" altLang="en-US" sz="2000" b="0">
                          <a:latin typeface="Calibri" panose="020F0502020204030204" pitchFamily="34" charset="0"/>
                          <a:cs typeface="Calibri" panose="020F0502020204030204" pitchFamily="34" charset="0"/>
                        </a:rPr>
                        <a:t>Boli cronice </a:t>
                      </a:r>
                      <a:r>
                        <a:rPr lang="" altLang="en-US" sz="2000" b="1">
                          <a:latin typeface="Calibri" panose="020F0502020204030204" pitchFamily="34" charset="0"/>
                          <a:cs typeface="Calibri" panose="020F0502020204030204" pitchFamily="34" charset="0"/>
                        </a:rPr>
                        <a:t>hepatice</a:t>
                      </a:r>
                      <a:endParaRPr lang="" altLang="en-US" sz="2000" b="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w="19050">
                      <a:solidFill>
                        <a:schemeClr val="tx1"/>
                      </a:solidFill>
                      <a:prstDash val="sysDot"/>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13</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27.1</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19050">
                      <a:solidFill>
                        <a:schemeClr val="tx1"/>
                      </a:solidFill>
                      <a:prstDash val="sysDot"/>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6</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3.9</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19050">
                      <a:solidFill>
                        <a:schemeClr val="tx1"/>
                      </a:solidFill>
                      <a:prstDash val="sysDot"/>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9.04</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[3.21, 25.45</a:t>
                      </a:r>
                      <a:r>
                        <a:rPr lang="en-US" altLang="en-US" sz="2000" b="0">
                          <a:latin typeface="Calibri" panose="020F0502020204030204" pitchFamily="34" charset="0"/>
                          <a:cs typeface="Calibri" panose="020F0502020204030204" pitchFamily="34" charset="0"/>
                        </a:rPr>
                        <a:t>]</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19050">
                      <a:solidFill>
                        <a:schemeClr val="tx1"/>
                      </a:solidFill>
                      <a:prstDash val="sysDot"/>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7.19</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[2.53, 22.73]</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9050">
                      <a:solidFill>
                        <a:schemeClr val="tx1"/>
                      </a:solidFill>
                      <a:prstDash val="sysDot"/>
                    </a:lnB>
                    <a:lnTlToBr>
                      <a:noFill/>
                    </a:lnTlToBr>
                    <a:lnBlToTr>
                      <a:noFill/>
                    </a:lnBlToTr>
                  </a:tcPr>
                </a:tc>
              </a:tr>
              <a:tr h="360680">
                <a:tc gridSpan="5">
                  <a:txBody>
                    <a:bodyPr/>
                    <a:lstStyle/>
                    <a:p>
                      <a:pPr indent="0" algn="l">
                        <a:buNone/>
                      </a:pPr>
                      <a:r>
                        <a:rPr lang="" altLang="en-US" sz="2000" b="0" i="1">
                          <a:latin typeface="Calibri" panose="020F0502020204030204" pitchFamily="34" charset="0"/>
                          <a:ea typeface="Times New Roman" panose="02020603050405020304" charset="0"/>
                          <a:cs typeface="Calibri" panose="020F0502020204030204" pitchFamily="34" charset="0"/>
                        </a:rPr>
                        <a:t>dintre care:</a:t>
                      </a:r>
                      <a:endParaRPr lang="en-US" alt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w="12700">
                      <a:solidFill>
                        <a:schemeClr val="tx1"/>
                      </a:solidFill>
                      <a:prstDash val="solid"/>
                    </a:lnR>
                    <a:lnT w="19050">
                      <a:solidFill>
                        <a:schemeClr val="tx1"/>
                      </a:solidFill>
                      <a:prstDash val="sysDot"/>
                    </a:lnT>
                    <a:lnB>
                      <a:noFill/>
                    </a:lnB>
                    <a:lnTlToBr>
                      <a:noFill/>
                    </a:lnTlToBr>
                    <a:lnBlToTr>
                      <a:noFill/>
                    </a:lnBlToTr>
                  </a:tcPr>
                </a:tc>
                <a:tc hMerge="1">
                  <a:tcPr marL="68580" marR="68580" marT="0" marB="0" anchor="ctr">
                    <a:lnL>
                      <a:noFill/>
                    </a:lnL>
                    <a:lnR>
                      <a:noFill/>
                    </a:lnR>
                    <a:lnT w="19050">
                      <a:solidFill>
                        <a:schemeClr val="tx1"/>
                      </a:solidFill>
                      <a:prstDash val="sysDot"/>
                    </a:lnT>
                    <a:lnB>
                      <a:noFill/>
                    </a:lnB>
                    <a:lnTlToBr>
                      <a:noFill/>
                    </a:lnTlToBr>
                    <a:lnBlToTr>
                      <a:noFill/>
                    </a:lnBlToTr>
                  </a:tcPr>
                </a:tc>
                <a:tc hMerge="1">
                  <a:tcPr marL="68580" marR="68580" marT="0" marB="0" anchor="ctr">
                    <a:lnL>
                      <a:noFill/>
                    </a:lnL>
                    <a:lnR>
                      <a:noFill/>
                    </a:lnR>
                    <a:lnT w="19050">
                      <a:solidFill>
                        <a:schemeClr val="tx1"/>
                      </a:solidFill>
                      <a:prstDash val="sysDot"/>
                    </a:lnT>
                    <a:lnB>
                      <a:noFill/>
                    </a:lnB>
                    <a:lnTlToBr>
                      <a:noFill/>
                    </a:lnTlToBr>
                    <a:lnBlToTr>
                      <a:noFill/>
                    </a:lnBlToTr>
                  </a:tcPr>
                </a:tc>
                <a:tc hMerge="1">
                  <a:tcPr marL="68580" marR="68580" marT="0" marB="0" anchor="ctr">
                    <a:lnL>
                      <a:noFill/>
                    </a:lnL>
                    <a:lnR>
                      <a:noFill/>
                    </a:lnR>
                    <a:lnT w="19050">
                      <a:solidFill>
                        <a:schemeClr val="tx1"/>
                      </a:solidFill>
                      <a:prstDash val="sysDot"/>
                    </a:lnT>
                    <a:lnB>
                      <a:noFill/>
                    </a:lnB>
                    <a:lnTlToBr>
                      <a:noFill/>
                    </a:lnTlToBr>
                    <a:lnBlToTr>
                      <a:noFill/>
                    </a:lnBlToTr>
                  </a:tcPr>
                </a:tc>
                <a:tc hMerge="1">
                  <a:tcPr marL="68580" marR="68580" marT="0" marB="0" anchor="ctr">
                    <a:lnL>
                      <a:noFill/>
                    </a:lnL>
                    <a:lnR w="12700">
                      <a:solidFill>
                        <a:schemeClr val="tx1"/>
                      </a:solidFill>
                      <a:prstDash val="solid"/>
                    </a:lnR>
                    <a:lnT w="19050">
                      <a:solidFill>
                        <a:schemeClr val="tx1"/>
                      </a:solidFill>
                      <a:prstDash val="sysDot"/>
                    </a:lnT>
                    <a:lnB>
                      <a:noFill/>
                    </a:lnB>
                    <a:lnTlToBr>
                      <a:noFill/>
                    </a:lnTlToBr>
                    <a:lnBlToTr>
                      <a:noFill/>
                    </a:lnBlToTr>
                  </a:tcPr>
                </a:tc>
              </a:tr>
              <a:tr h="925830">
                <a:tc>
                  <a:txBody>
                    <a:bodyPr/>
                    <a:lstStyle/>
                    <a:p>
                      <a:pPr indent="0" algn="r">
                        <a:buNone/>
                      </a:pPr>
                      <a:r>
                        <a:rPr lang="en-US" sz="2000" b="0" i="1">
                          <a:latin typeface="Calibri" panose="020F0502020204030204" pitchFamily="34" charset="0"/>
                          <a:cs typeface="Calibri" panose="020F0502020204030204" pitchFamily="34" charset="0"/>
                        </a:rPr>
                        <a:t> </a:t>
                      </a:r>
                      <a:r>
                        <a:rPr lang="" altLang="en-US" sz="2000" b="0" i="1">
                          <a:latin typeface="Calibri" panose="020F0502020204030204" pitchFamily="34" charset="0"/>
                          <a:cs typeface="Calibri" panose="020F0502020204030204" pitchFamily="34" charset="0"/>
                        </a:rPr>
                        <a:t>Ciroză hepatică</a:t>
                      </a:r>
                      <a:endParaRPr lang="" alt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a:noFill/>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6</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12.5</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a:noFill/>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1</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0.7</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a:noFill/>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21.57</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[2.53, 184.16]</a:t>
                      </a:r>
                      <a:r>
                        <a:rPr lang="en-US" altLang="en-US" sz="2000" b="0" i="1">
                          <a:latin typeface="Calibri" panose="020F0502020204030204" pitchFamily="34" charset="0"/>
                          <a:cs typeface="Calibri" panose="020F0502020204030204" pitchFamily="34" charset="0"/>
                        </a:rPr>
                        <a:t>, </a:t>
                      </a:r>
                      <a:r>
                        <a:rPr lang="en-US" sz="2000" b="0" i="1">
                          <a:latin typeface="Calibri" panose="020F0502020204030204" pitchFamily="34" charset="0"/>
                          <a:cs typeface="Calibri" panose="020F0502020204030204" pitchFamily="34" charset="0"/>
                        </a:rPr>
                        <a:t>p&lt;0.001</a:t>
                      </a:r>
                      <a:endParaRPr lang="en-US" sz="2000" b="0" i="1">
                        <a:latin typeface="Calibri" panose="020F0502020204030204" pitchFamily="34" charset="0"/>
                        <a:cs typeface="Calibri" panose="020F0502020204030204" pitchFamily="34" charset="0"/>
                      </a:endParaRPr>
                    </a:p>
                  </a:txBody>
                  <a:tcPr marL="68580" marR="68580" marT="0" marB="0" anchor="ctr">
                    <a:lnL>
                      <a:noFill/>
                    </a:lnL>
                    <a:lnR>
                      <a:noFill/>
                    </a:lnR>
                    <a:lnT>
                      <a:noFill/>
                    </a:lnT>
                    <a:lnB>
                      <a:noFill/>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12.5</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[1.86, 250]</a:t>
                      </a:r>
                      <a:r>
                        <a:rPr lang="en-US" sz="2000" i="1">
                          <a:latin typeface="Calibri" panose="020F0502020204030204" pitchFamily="34" charset="0"/>
                          <a:cs typeface="Calibri" panose="020F0502020204030204" pitchFamily="34" charset="0"/>
                          <a:sym typeface="+mn-ea"/>
                        </a:rPr>
                        <a:t>, p=</a:t>
                      </a:r>
                      <a:r>
                        <a:rPr lang="en-US" altLang="en-US" sz="2000" i="1">
                          <a:latin typeface="Calibri" panose="020F0502020204030204" pitchFamily="34" charset="0"/>
                          <a:cs typeface="Calibri" panose="020F0502020204030204" pitchFamily="34" charset="0"/>
                          <a:sym typeface="+mn-ea"/>
                        </a:rPr>
                        <a:t>0</a:t>
                      </a:r>
                      <a:r>
                        <a:rPr lang="en-US" sz="2000" i="1">
                          <a:latin typeface="Calibri" panose="020F0502020204030204" pitchFamily="34" charset="0"/>
                          <a:cs typeface="Calibri" panose="020F0502020204030204" pitchFamily="34" charset="0"/>
                          <a:sym typeface="+mn-ea"/>
                        </a:rPr>
                        <a:t>.026</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a:noFill/>
                    </a:lnB>
                    <a:lnTlToBr>
                      <a:noFill/>
                    </a:lnTlToBr>
                    <a:lnBlToTr>
                      <a:noFill/>
                    </a:lnBlToTr>
                  </a:tcPr>
                </a:tc>
              </a:tr>
              <a:tr h="925830">
                <a:tc>
                  <a:txBody>
                    <a:bodyPr/>
                    <a:lstStyle/>
                    <a:p>
                      <a:pPr indent="0" algn="r">
                        <a:buNone/>
                      </a:pPr>
                      <a:r>
                        <a:rPr lang="" altLang="en-US" sz="2000" b="0" i="1">
                          <a:latin typeface="Calibri" panose="020F0502020204030204" pitchFamily="34" charset="0"/>
                          <a:cs typeface="Calibri" panose="020F0502020204030204" pitchFamily="34" charset="0"/>
                        </a:rPr>
                        <a:t>Hepatită cronică B</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a:solidFill>
                        <a:prstClr val="black"/>
                      </a:solidFill>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6</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12.5</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a:solidFill>
                        <a:prstClr val="black"/>
                      </a:solidFill>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4</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2.6</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a:solidFill>
                        <a:prstClr val="black"/>
                      </a:solidFill>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5.29</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[1.43, 19.60]</a:t>
                      </a:r>
                      <a:r>
                        <a:rPr lang="en-US" sz="2000">
                          <a:latin typeface="Calibri" panose="020F0502020204030204" pitchFamily="34" charset="0"/>
                          <a:cs typeface="Calibri" panose="020F0502020204030204" pitchFamily="34" charset="0"/>
                          <a:sym typeface="+mn-ea"/>
                        </a:rPr>
                        <a:t>, </a:t>
                      </a:r>
                      <a:r>
                        <a:rPr lang="en-US" sz="2000" i="1">
                          <a:latin typeface="Calibri" panose="020F0502020204030204" pitchFamily="34" charset="0"/>
                          <a:cs typeface="Calibri" panose="020F0502020204030204" pitchFamily="34" charset="0"/>
                          <a:sym typeface="+mn-ea"/>
                        </a:rPr>
                        <a:t>p=</a:t>
                      </a:r>
                      <a:r>
                        <a:rPr lang="en-US" altLang="en-US" sz="2000" i="1">
                          <a:latin typeface="Calibri" panose="020F0502020204030204" pitchFamily="34" charset="0"/>
                          <a:cs typeface="Calibri" panose="020F0502020204030204" pitchFamily="34" charset="0"/>
                          <a:sym typeface="+mn-ea"/>
                        </a:rPr>
                        <a:t>0</a:t>
                      </a:r>
                      <a:r>
                        <a:rPr lang="en-US" sz="2000" i="1">
                          <a:latin typeface="Calibri" panose="020F0502020204030204" pitchFamily="34" charset="0"/>
                          <a:cs typeface="Calibri" panose="020F0502020204030204" pitchFamily="34" charset="0"/>
                          <a:sym typeface="+mn-ea"/>
                        </a:rPr>
                        <a:t>.014</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a:solidFill>
                        <a:prstClr val="black"/>
                      </a:solidFill>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6.71</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[1.7, 29.41]</a:t>
                      </a:r>
                      <a:r>
                        <a:rPr lang="en-US" sz="2000" i="1">
                          <a:latin typeface="Calibri" panose="020F0502020204030204" pitchFamily="34" charset="0"/>
                          <a:cs typeface="Calibri" panose="020F0502020204030204" pitchFamily="34" charset="0"/>
                          <a:sym typeface="+mn-ea"/>
                        </a:rPr>
                        <a:t>, p=</a:t>
                      </a:r>
                      <a:r>
                        <a:rPr lang="en-US" altLang="en-US" sz="2000" i="1">
                          <a:latin typeface="Calibri" panose="020F0502020204030204" pitchFamily="34" charset="0"/>
                          <a:cs typeface="Calibri" panose="020F0502020204030204" pitchFamily="34" charset="0"/>
                          <a:sym typeface="+mn-ea"/>
                        </a:rPr>
                        <a:t>0</a:t>
                      </a:r>
                      <a:r>
                        <a:rPr lang="en-US" sz="2000" i="1">
                          <a:latin typeface="Calibri" panose="020F0502020204030204" pitchFamily="34" charset="0"/>
                          <a:cs typeface="Calibri" panose="020F0502020204030204" pitchFamily="34" charset="0"/>
                          <a:sym typeface="+mn-ea"/>
                        </a:rPr>
                        <a:t>.007</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a:solidFill>
                        <a:prstClr val="black"/>
                      </a:solidFill>
                    </a:lnB>
                    <a:lnTlToBr>
                      <a:noFill/>
                    </a:lnTlToBr>
                    <a:lnBlToTr>
                      <a:noFill/>
                    </a:lnBlToTr>
                  </a:tcPr>
                </a:tc>
              </a:tr>
              <a:tr h="354329">
                <a:tc gridSpan="5">
                  <a:txBody>
                    <a:bodyPr/>
                    <a:lstStyle/>
                    <a:p>
                      <a:pPr indent="0" algn="r">
                        <a:buNone/>
                      </a:pPr>
                      <a:r>
                        <a:rPr lang="en-US" sz="2000" b="1" i="1">
                          <a:latin typeface="Calibri" panose="020F0502020204030204" pitchFamily="34" charset="0"/>
                          <a:cs typeface="Calibri" panose="020F0502020204030204" pitchFamily="34" charset="0"/>
                          <a:sym typeface="+mn-ea"/>
                        </a:rPr>
                        <a:t>OR </a:t>
                      </a:r>
                      <a:r>
                        <a:rPr lang="en-US" altLang="en-US" sz="2000" b="1" i="1">
                          <a:latin typeface="Calibri" panose="020F0502020204030204" pitchFamily="34" charset="0"/>
                          <a:cs typeface="Calibri" panose="020F0502020204030204" pitchFamily="34" charset="0"/>
                          <a:sym typeface="+mn-ea"/>
                        </a:rPr>
                        <a:t>ajustat </a:t>
                      </a:r>
                      <a:r>
                        <a:rPr lang="" altLang="en-US" sz="2000" b="0" i="1">
                          <a:latin typeface="Calibri" panose="020F0502020204030204" pitchFamily="34" charset="0"/>
                          <a:cs typeface="Calibri" panose="020F0502020204030204" pitchFamily="34" charset="0"/>
                          <a:sym typeface="+mn-ea"/>
                        </a:rPr>
                        <a:t>(</a:t>
                      </a:r>
                      <a:r>
                        <a:rPr lang="en-US" altLang="en-US" sz="2000" i="1">
                          <a:latin typeface="Calibri" panose="020F0502020204030204" pitchFamily="34" charset="0"/>
                          <a:cs typeface="Calibri" panose="020F0502020204030204" pitchFamily="34" charset="0"/>
                          <a:sym typeface="+mn-ea"/>
                        </a:rPr>
                        <a:t>pt. comorbidități</a:t>
                      </a:r>
                      <a:r>
                        <a:rPr lang="" altLang="en-US" sz="2000" i="1">
                          <a:latin typeface="Calibri" panose="020F0502020204030204" pitchFamily="34" charset="0"/>
                          <a:cs typeface="Calibri" panose="020F0502020204030204" pitchFamily="34" charset="0"/>
                          <a:sym typeface="+mn-ea"/>
                        </a:rPr>
                        <a:t>, incl. tabele următoare) = </a:t>
                      </a:r>
                      <a:r>
                        <a:rPr lang="en-US" sz="2000" b="1" i="1">
                          <a:latin typeface="Calibri" panose="020F0502020204030204" pitchFamily="34" charset="0"/>
                          <a:ea typeface="Times New Roman" panose="02020603050405020304" charset="0"/>
                          <a:cs typeface="Calibri" panose="020F0502020204030204" pitchFamily="34" charset="0"/>
                          <a:sym typeface="+mn-ea"/>
                        </a:rPr>
                        <a:t>6.21</a:t>
                      </a:r>
                      <a:r>
                        <a:rPr lang="en-US" sz="2000" i="1">
                          <a:latin typeface="Calibri" panose="020F0502020204030204" pitchFamily="34" charset="0"/>
                          <a:ea typeface="Times New Roman" panose="02020603050405020304" charset="0"/>
                          <a:cs typeface="Calibri" panose="020F0502020204030204" pitchFamily="34" charset="0"/>
                          <a:sym typeface="+mn-ea"/>
                        </a:rPr>
                        <a:t> [2.0, 20.5], p=</a:t>
                      </a:r>
                      <a:r>
                        <a:rPr lang="en-US" altLang="en-US" sz="2000" i="1">
                          <a:latin typeface="Calibri" panose="020F0502020204030204" pitchFamily="34" charset="0"/>
                          <a:ea typeface="Times New Roman" panose="02020603050405020304" charset="0"/>
                          <a:cs typeface="Calibri" panose="020F0502020204030204" pitchFamily="34" charset="0"/>
                          <a:sym typeface="+mn-ea"/>
                        </a:rPr>
                        <a:t>0</a:t>
                      </a:r>
                      <a:r>
                        <a:rPr lang="en-US" sz="2000" i="1">
                          <a:latin typeface="Calibri" panose="020F0502020204030204" pitchFamily="34" charset="0"/>
                          <a:ea typeface="Times New Roman" panose="02020603050405020304" charset="0"/>
                          <a:cs typeface="Calibri" panose="020F0502020204030204" pitchFamily="34" charset="0"/>
                          <a:sym typeface="+mn-ea"/>
                        </a:rPr>
                        <a:t>.002</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w="12700">
                      <a:solidFill>
                        <a:schemeClr val="tx1"/>
                      </a:solidFill>
                      <a:prstDash val="solid"/>
                    </a:lnR>
                    <a:lnT w="9525" cap="flat" cmpd="sng" algn="ctr">
                      <a:solidFill>
                        <a:prstClr val="black"/>
                      </a:solidFill>
                      <a:prstDash val="solid"/>
                      <a:round/>
                      <a:headEnd type="none" w="med" len="med"/>
                      <a:tailEnd type="none" w="med" len="med"/>
                    </a:lnT>
                    <a:lnB w="12700">
                      <a:solidFill>
                        <a:schemeClr val="tx1"/>
                      </a:solidFill>
                      <a:prstDash val="solid"/>
                    </a:lnB>
                    <a:lnTlToBr>
                      <a:noFill/>
                    </a:lnTlToBr>
                    <a:lnBlToTr>
                      <a:noFill/>
                    </a:lnBlToTr>
                  </a:tcPr>
                </a:tc>
                <a:tc hMerge="1">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cPr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sym typeface="+mn-ea"/>
              </a:rPr>
              <a:t>Rezultate</a:t>
            </a:r>
            <a:r>
              <a:rPr lang="en-US">
                <a:sym typeface="+mn-ea"/>
              </a:rPr>
              <a:t>: </a:t>
            </a:r>
            <a:r>
              <a:rPr lang="en-US" altLang="en-US">
                <a:sym typeface="+mn-ea"/>
              </a:rPr>
              <a:t>comorbidități</a:t>
            </a:r>
            <a:endParaRPr lang="en-US"/>
          </a:p>
        </p:txBody>
      </p:sp>
      <p:graphicFrame>
        <p:nvGraphicFramePr>
          <p:cNvPr id="7" name="Content Placeholder 6"/>
          <p:cNvGraphicFramePr>
            <a:graphicFrameLocks noGrp="1"/>
          </p:cNvGraphicFramePr>
          <p:nvPr>
            <p:ph idx="1"/>
          </p:nvPr>
        </p:nvGraphicFramePr>
        <p:xfrm>
          <a:off x="1097280" y="1845945"/>
          <a:ext cx="10059035" cy="4431030"/>
        </p:xfrm>
        <a:graphic>
          <a:graphicData uri="http://schemas.openxmlformats.org/drawingml/2006/table">
            <a:tbl>
              <a:tblPr firstRow="1">
                <a:tableStyleId>{91EBBBCC-DAD2-459C-BE2E-F6DE35CF9A28}</a:tableStyleId>
              </a:tblPr>
              <a:tblGrid>
                <a:gridCol w="1413510"/>
                <a:gridCol w="1312545"/>
                <a:gridCol w="1419860"/>
                <a:gridCol w="1647825"/>
                <a:gridCol w="2225040"/>
                <a:gridCol w="2040255"/>
              </a:tblGrid>
              <a:tr h="445770">
                <a:tc rowSpan="2">
                  <a:txBody>
                    <a:bodyPr/>
                    <a:lstStyle/>
                    <a:p>
                      <a:pPr indent="0">
                        <a:buNone/>
                      </a:pPr>
                      <a:r>
                        <a:rPr lang="en-US" sz="2000">
                          <a:latin typeface="Calibri" panose="020F0502020204030204" pitchFamily="34" charset="0"/>
                          <a:cs typeface="Calibri" panose="020F0502020204030204" pitchFamily="34" charset="0"/>
                        </a:rPr>
                        <a:t>Hepatit</a:t>
                      </a:r>
                      <a:r>
                        <a:rPr lang="" altLang="en-US" sz="2000">
                          <a:latin typeface="Calibri" panose="020F0502020204030204" pitchFamily="34" charset="0"/>
                          <a:cs typeface="Calibri" panose="020F0502020204030204" pitchFamily="34" charset="0"/>
                        </a:rPr>
                        <a:t>a</a:t>
                      </a:r>
                      <a:r>
                        <a:rPr lang="en-US" altLang="en-US" sz="2000">
                          <a:latin typeface="Calibri" panose="020F0502020204030204" pitchFamily="34" charset="0"/>
                          <a:cs typeface="Calibri" panose="020F0502020204030204" pitchFamily="34" charset="0"/>
                        </a:rPr>
                        <a:t>: </a:t>
                      </a:r>
                      <a:endParaRPr lang="en-US" altLang="en-US" sz="2000">
                        <a:latin typeface="Calibri" panose="020F0502020204030204" pitchFamily="34" charset="0"/>
                        <a:cs typeface="Calibri" panose="020F0502020204030204" pitchFamily="34" charset="0"/>
                      </a:endParaRPr>
                    </a:p>
                    <a:p>
                      <a:pPr indent="0">
                        <a:buNone/>
                      </a:pPr>
                      <a:r>
                        <a:rPr lang="en-US" altLang="en-US" sz="2000" b="0">
                          <a:latin typeface="Calibri" panose="020F0502020204030204" pitchFamily="34" charset="0"/>
                          <a:cs typeface="Calibri" panose="020F0502020204030204" pitchFamily="34" charset="0"/>
                        </a:rPr>
                        <a:t>n (%)</a:t>
                      </a:r>
                      <a:endParaRPr lang="en-US" altLang="en-US" sz="2000" b="0">
                        <a:latin typeface="Calibri" panose="020F0502020204030204" pitchFamily="34" charset="0"/>
                        <a:cs typeface="Calibri" panose="020F0502020204030204" pitchFamily="34" charset="0"/>
                      </a:endParaRPr>
                    </a:p>
                  </a:txBody>
                  <a:tcPr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E</a:t>
                      </a:r>
                      <a:r>
                        <a:rPr lang="en-US" altLang="en-US" sz="2000" b="0">
                          <a:latin typeface="Calibri" panose="020F0502020204030204" pitchFamily="34" charset="0"/>
                          <a:cs typeface="Calibri" panose="020F0502020204030204" pitchFamily="34" charset="0"/>
                        </a:rPr>
                        <a:t>: </a:t>
                      </a:r>
                      <a:r>
                        <a:rPr lang="en-US" sz="2000" b="0">
                          <a:latin typeface="Calibri" panose="020F0502020204030204" pitchFamily="34" charset="0"/>
                          <a:cs typeface="Calibri" panose="020F0502020204030204" pitchFamily="34" charset="0"/>
                        </a:rPr>
                        <a:t>n (%)</a:t>
                      </a:r>
                      <a:endParaRPr lang="en-US" sz="2000" b="0">
                        <a:latin typeface="Calibri" panose="020F0502020204030204" pitchFamily="34" charset="0"/>
                        <a:cs typeface="Calibri" panose="020F0502020204030204" pitchFamily="34" charset="0"/>
                      </a:endParaRP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 n (%)</a:t>
                      </a:r>
                      <a:endParaRPr lang="en-US" sz="2000" b="0">
                        <a:latin typeface="Calibri" panose="020F0502020204030204" pitchFamily="34" charset="0"/>
                        <a:cs typeface="Calibri" panose="020F0502020204030204" pitchFamily="34" charset="0"/>
                      </a:endParaRP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rowSpan="2">
                  <a:txBody>
                    <a:bodyPr/>
                    <a:lstStyle/>
                    <a:p>
                      <a:pPr indent="0">
                        <a:buNone/>
                      </a:pPr>
                      <a:r>
                        <a:rPr lang="en-US" altLang="en-US" sz="2000">
                          <a:latin typeface="Calibri" panose="020F0502020204030204" pitchFamily="34" charset="0"/>
                          <a:cs typeface="Calibri" panose="020F0502020204030204" pitchFamily="34" charset="0"/>
                          <a:sym typeface="+mn-ea"/>
                        </a:rPr>
                        <a:t>Statistică </a:t>
                      </a:r>
                      <a:r>
                        <a:rPr lang="en-US" altLang="en-US" sz="2000">
                          <a:latin typeface="Calibri" panose="020F0502020204030204" pitchFamily="34" charset="0"/>
                          <a:cs typeface="Calibri" panose="020F0502020204030204" pitchFamily="34" charset="0"/>
                          <a:sym typeface="+mn-ea"/>
                        </a:rPr>
                        <a:t>u</a:t>
                      </a:r>
                      <a:r>
                        <a:rPr lang="en-US" sz="2000">
                          <a:latin typeface="Calibri" panose="020F0502020204030204" pitchFamily="34" charset="0"/>
                          <a:cs typeface="Calibri" panose="020F0502020204030204" pitchFamily="34" charset="0"/>
                          <a:sym typeface="+mn-ea"/>
                        </a:rPr>
                        <a:t>nivariat</a:t>
                      </a:r>
                      <a:r>
                        <a:rPr lang="en-US" altLang="en-US" sz="2000">
                          <a:latin typeface="Calibri" panose="020F0502020204030204" pitchFamily="34" charset="0"/>
                          <a:cs typeface="Calibri" panose="020F0502020204030204" pitchFamily="34" charset="0"/>
                          <a:sym typeface="+mn-ea"/>
                        </a:rPr>
                        <a:t>ă</a:t>
                      </a:r>
                      <a:endParaRPr lang="en-US" sz="2000">
                        <a:solidFill>
                          <a:schemeClr val="bg1"/>
                        </a:solidFill>
                        <a:latin typeface="Calibri" panose="020F0502020204030204" pitchFamily="3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a:latin typeface="Calibri" panose="020F0502020204030204" pitchFamily="34" charset="0"/>
                          <a:cs typeface="Calibri" panose="020F0502020204030204" pitchFamily="34" charset="0"/>
                          <a:sym typeface="+mn-ea"/>
                        </a:rPr>
                        <a:t>A</a:t>
                      </a:r>
                      <a:r>
                        <a:rPr lang="en-US" sz="2000">
                          <a:latin typeface="Calibri" panose="020F0502020204030204" pitchFamily="34" charset="0"/>
                          <a:cs typeface="Calibri" panose="020F0502020204030204" pitchFamily="34" charset="0"/>
                          <a:sym typeface="+mn-ea"/>
                        </a:rPr>
                        <a:t>OR</a:t>
                      </a:r>
                      <a:r>
                        <a:rPr lang="en-US" sz="2000">
                          <a:latin typeface="Calibri" panose="020F0502020204030204" pitchFamily="34" charset="0"/>
                          <a:cs typeface="Calibri" panose="020F0502020204030204" pitchFamily="34" charset="0"/>
                          <a:sym typeface="+mn-ea"/>
                        </a:rPr>
                        <a:t> </a:t>
                      </a:r>
                      <a:r>
                        <a:rPr lang="en-US" altLang="en-US" sz="2000">
                          <a:latin typeface="Calibri" panose="020F0502020204030204" pitchFamily="34" charset="0"/>
                          <a:cs typeface="Calibri" panose="020F0502020204030204" pitchFamily="34" charset="0"/>
                          <a:sym typeface="+mn-ea"/>
                        </a:rPr>
                        <a:t>ajustat</a:t>
                      </a:r>
                      <a:endParaRPr lang="en-US" sz="2000" b="1">
                        <a:latin typeface="Calibri" panose="020F0502020204030204" pitchFamily="34" charset="0"/>
                        <a:cs typeface="Calibri" panose="020F0502020204030204" pitchFamily="34" charset="0"/>
                        <a:sym typeface="+mn-ea"/>
                      </a:endParaRPr>
                    </a:p>
                    <a:p>
                      <a:pPr indent="0">
                        <a:buNone/>
                      </a:pPr>
                      <a:r>
                        <a:rPr lang="en-US" altLang="en-US" sz="2000" i="1">
                          <a:latin typeface="Calibri" panose="020F0502020204030204" pitchFamily="34" charset="0"/>
                          <a:cs typeface="Calibri" panose="020F0502020204030204" pitchFamily="34" charset="0"/>
                          <a:sym typeface="+mn-ea"/>
                        </a:rPr>
                        <a:t>pt. vârstă &amp; sex</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sym typeface="+mn-ea"/>
                        </a:rPr>
                        <a:t>[</a:t>
                      </a:r>
                      <a:r>
                        <a:rPr lang="en-US" altLang="en-US" sz="2000" b="0">
                          <a:latin typeface="Calibri" panose="020F0502020204030204" pitchFamily="34" charset="0"/>
                          <a:cs typeface="Calibri" panose="020F0502020204030204" pitchFamily="34" charset="0"/>
                          <a:sym typeface="+mn-ea"/>
                        </a:rPr>
                        <a:t>IC </a:t>
                      </a:r>
                      <a:r>
                        <a:rPr lang="en-US" sz="2000" b="0">
                          <a:latin typeface="Calibri" panose="020F0502020204030204" pitchFamily="34" charset="0"/>
                          <a:cs typeface="Calibri" panose="020F0502020204030204" pitchFamily="34" charset="0"/>
                          <a:sym typeface="+mn-ea"/>
                        </a:rPr>
                        <a:t>95%]</a:t>
                      </a:r>
                      <a:r>
                        <a:rPr lang="en-US" altLang="en-US" sz="2000" b="0">
                          <a:latin typeface="Calibri" panose="020F0502020204030204" pitchFamily="34" charset="0"/>
                          <a:cs typeface="Calibri" panose="020F0502020204030204" pitchFamily="34" charset="0"/>
                          <a:sym typeface="+mn-ea"/>
                        </a:rPr>
                        <a:t>, p</a:t>
                      </a:r>
                      <a:endParaRPr lang="en-US" sz="2000" b="0">
                        <a:solidFill>
                          <a:schemeClr val="bg1"/>
                        </a:solidFill>
                        <a:latin typeface="Calibri" panose="020F0502020204030204" pitchFamily="3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a:latin typeface="Calibri" panose="020F0502020204030204" pitchFamily="34" charset="0"/>
                          <a:cs typeface="Calibri" panose="020F0502020204030204" pitchFamily="34" charset="0"/>
                          <a:sym typeface="+mn-ea"/>
                        </a:rPr>
                        <a:t>OR</a:t>
                      </a:r>
                      <a:r>
                        <a:rPr lang="en-US" sz="2000">
                          <a:latin typeface="Calibri" panose="020F0502020204030204" pitchFamily="34" charset="0"/>
                          <a:cs typeface="Calibri" panose="020F0502020204030204" pitchFamily="34" charset="0"/>
                          <a:sym typeface="+mn-ea"/>
                        </a:rPr>
                        <a:t> </a:t>
                      </a:r>
                      <a:r>
                        <a:rPr lang="en-US" altLang="en-US" sz="2000">
                          <a:latin typeface="Calibri" panose="020F0502020204030204" pitchFamily="34" charset="0"/>
                          <a:cs typeface="Calibri" panose="020F0502020204030204" pitchFamily="34" charset="0"/>
                          <a:sym typeface="+mn-ea"/>
                        </a:rPr>
                        <a:t>ajustat</a:t>
                      </a:r>
                      <a:r>
                        <a:rPr lang="" altLang="en-US" sz="2000">
                          <a:latin typeface="Calibri" panose="020F0502020204030204" pitchFamily="34" charset="0"/>
                          <a:cs typeface="Calibri" panose="020F0502020204030204" pitchFamily="34" charset="0"/>
                          <a:sym typeface="+mn-ea"/>
                        </a:rPr>
                        <a:t>*</a:t>
                      </a:r>
                      <a:endParaRPr lang="en-US" sz="2000" b="1">
                        <a:latin typeface="Calibri" panose="020F0502020204030204" pitchFamily="34" charset="0"/>
                        <a:cs typeface="Calibri" panose="020F0502020204030204" pitchFamily="34" charset="0"/>
                        <a:sym typeface="+mn-ea"/>
                      </a:endParaRPr>
                    </a:p>
                    <a:p>
                      <a:pPr indent="0">
                        <a:buNone/>
                      </a:pPr>
                      <a:r>
                        <a:rPr lang="en-US" altLang="en-US" sz="2000" i="1">
                          <a:latin typeface="Calibri" panose="020F0502020204030204" pitchFamily="34" charset="0"/>
                          <a:cs typeface="Calibri" panose="020F0502020204030204" pitchFamily="34" charset="0"/>
                          <a:sym typeface="+mn-ea"/>
                        </a:rPr>
                        <a:t>pt. </a:t>
                      </a:r>
                      <a:r>
                        <a:rPr lang="" altLang="en-US" sz="2000" i="1">
                          <a:latin typeface="Calibri" panose="020F0502020204030204" pitchFamily="34" charset="0"/>
                          <a:cs typeface="Calibri" panose="020F0502020204030204" pitchFamily="34" charset="0"/>
                          <a:sym typeface="+mn-ea"/>
                        </a:rPr>
                        <a:t>comorbidități</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sym typeface="+mn-ea"/>
                        </a:rPr>
                        <a:t>[</a:t>
                      </a:r>
                      <a:r>
                        <a:rPr lang="en-US" altLang="en-US" sz="2000" b="0">
                          <a:latin typeface="Calibri" panose="020F0502020204030204" pitchFamily="34" charset="0"/>
                          <a:cs typeface="Calibri" panose="020F0502020204030204" pitchFamily="34" charset="0"/>
                          <a:sym typeface="+mn-ea"/>
                        </a:rPr>
                        <a:t>IC </a:t>
                      </a:r>
                      <a:r>
                        <a:rPr lang="en-US" sz="2000" b="0">
                          <a:latin typeface="Calibri" panose="020F0502020204030204" pitchFamily="34" charset="0"/>
                          <a:cs typeface="Calibri" panose="020F0502020204030204" pitchFamily="34" charset="0"/>
                          <a:sym typeface="+mn-ea"/>
                        </a:rPr>
                        <a:t>95%]</a:t>
                      </a:r>
                      <a:r>
                        <a:rPr lang="en-US" altLang="en-US" sz="2000" b="0">
                          <a:latin typeface="Calibri" panose="020F0502020204030204" pitchFamily="34" charset="0"/>
                          <a:cs typeface="Calibri" panose="020F0502020204030204" pitchFamily="34" charset="0"/>
                          <a:sym typeface="+mn-ea"/>
                        </a:rPr>
                        <a:t>, p</a:t>
                      </a:r>
                      <a:endParaRPr lang="en-US"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r>
              <a:tr h="468630">
                <a:tc vMerge="1">
                  <a:tcPr>
                    <a:lnL w="12700">
                      <a:solidFill>
                        <a:schemeClr val="tx1"/>
                      </a:solidFill>
                      <a:prstDash val="solid"/>
                    </a:lnL>
                    <a:lnB w="12700">
                      <a:solidFill>
                        <a:schemeClr val="tx1"/>
                      </a:solidFill>
                      <a:prstDash val="solid"/>
                    </a:lnB>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48 (24.0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endParaRPr lang="en-US" sz="2000" i="1">
                        <a:solidFill>
                          <a:schemeClr val="bg1"/>
                        </a:solidFill>
                        <a:latin typeface="Calibri" panose="020F0502020204030204" pitchFamily="34" charset="0"/>
                        <a:cs typeface="Calibri" panose="020F0502020204030204" pitchFamily="34" charset="0"/>
                      </a:endParaRP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152 (76.0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endParaRPr lang="en-US" sz="2000" i="1">
                        <a:solidFill>
                          <a:schemeClr val="bg1"/>
                        </a:solidFill>
                        <a:latin typeface="Calibri" panose="020F0502020204030204" pitchFamily="34" charset="0"/>
                        <a:cs typeface="Calibri" panose="020F0502020204030204" pitchFamily="34" charset="0"/>
                      </a:endParaRP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vMerge="1">
                  <a:tcPr>
                    <a:lnL>
                      <a:noFill/>
                    </a:lnL>
                    <a:lnR>
                      <a:noFill/>
                    </a:lnR>
                    <a:lnB w="12700">
                      <a:solidFill>
                        <a:schemeClr val="tx1"/>
                      </a:solidFill>
                      <a:prstDash val="solid"/>
                    </a:lnB>
                    <a:solidFill>
                      <a:schemeClr val="accent4"/>
                    </a:solidFill>
                  </a:tcPr>
                </a:tc>
                <a:tc vMerge="1">
                  <a:tcPr>
                    <a:lnL>
                      <a:noFill/>
                    </a:lnL>
                    <a:lnR>
                      <a:noFill/>
                    </a:lnR>
                    <a:lnB w="12700">
                      <a:solidFill>
                        <a:schemeClr val="tx1"/>
                      </a:solidFill>
                      <a:prstDash val="solid"/>
                    </a:lnB>
                    <a:solidFill>
                      <a:schemeClr val="accent4"/>
                    </a:solidFill>
                  </a:tcPr>
                </a:tc>
                <a:tc vMerge="1">
                  <a:tcPr>
                    <a:lnL>
                      <a:noFill/>
                    </a:lnL>
                    <a:lnR w="12700">
                      <a:solidFill>
                        <a:schemeClr val="tx1"/>
                      </a:solidFill>
                      <a:prstDash val="solid"/>
                    </a:lnR>
                    <a:lnB w="12700">
                      <a:solidFill>
                        <a:schemeClr val="tx1"/>
                      </a:solidFill>
                      <a:prstDash val="solid"/>
                    </a:lnB>
                    <a:solidFill>
                      <a:schemeClr val="accent4"/>
                    </a:solidFill>
                  </a:tcPr>
                </a:tc>
              </a:tr>
              <a:tr h="1066165">
                <a:tc>
                  <a:txBody>
                    <a:bodyPr/>
                    <a:lstStyle/>
                    <a:p>
                      <a:pPr indent="0">
                        <a:buNone/>
                      </a:pPr>
                      <a:r>
                        <a:rPr lang="" altLang="en-US" sz="2000" b="0">
                          <a:latin typeface="Calibri" panose="020F0502020204030204" pitchFamily="34" charset="0"/>
                          <a:cs typeface="Calibri" panose="020F0502020204030204" pitchFamily="34" charset="0"/>
                        </a:rPr>
                        <a:t>Boli neurologice</a:t>
                      </a:r>
                      <a:endParaRPr lang=""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w="38100">
                      <a:solidFill>
                        <a:schemeClr val="bg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6</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12.5</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38100">
                      <a:solidFill>
                        <a:schemeClr val="bg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2</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1.3</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38100">
                      <a:solidFill>
                        <a:schemeClr val="bg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10.71</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[2.09, 55.04]</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.003</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38100">
                      <a:solidFill>
                        <a:schemeClr val="bg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9.52</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[1.89, 71.43]</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.011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38100">
                      <a:solidFill>
                        <a:schemeClr val="bg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4.76</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[0.8, 38.3]</a:t>
                      </a:r>
                      <a:r>
                        <a:rPr lang="en-US" sz="2000">
                          <a:latin typeface="Calibri" panose="020F0502020204030204" pitchFamily="34" charset="0"/>
                          <a:cs typeface="Calibri" panose="020F0502020204030204" pitchFamily="34" charset="0"/>
                          <a:sym typeface="+mn-ea"/>
                        </a:rPr>
                        <a:t>, </a:t>
                      </a:r>
                      <a:endParaRPr lang="en-US" sz="2000">
                        <a:latin typeface="Calibri" panose="020F0502020204030204" pitchFamily="34" charset="0"/>
                        <a:cs typeface="Calibri" panose="020F0502020204030204" pitchFamily="34" charset="0"/>
                        <a:sym typeface="+mn-ea"/>
                      </a:endParaRPr>
                    </a:p>
                    <a:p>
                      <a:pPr indent="0">
                        <a:buNone/>
                      </a:pPr>
                      <a:r>
                        <a:rPr lang="en-US" sz="2000">
                          <a:latin typeface="Calibri" panose="020F0502020204030204" pitchFamily="34" charset="0"/>
                          <a:cs typeface="Calibri" panose="020F0502020204030204" pitchFamily="34" charset="0"/>
                          <a:sym typeface="+mn-ea"/>
                        </a:rPr>
                        <a:t>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.098</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38100">
                      <a:solidFill>
                        <a:schemeClr val="bg1"/>
                      </a:solidFill>
                      <a:prstDash val="solid"/>
                    </a:lnB>
                    <a:lnTlToBr>
                      <a:noFill/>
                    </a:lnTlToBr>
                    <a:lnBlToTr>
                      <a:noFill/>
                    </a:lnBlToTr>
                  </a:tcPr>
                </a:tc>
              </a:tr>
              <a:tr h="1066165">
                <a:tc>
                  <a:txBody>
                    <a:bodyPr/>
                    <a:lstStyle/>
                    <a:p>
                      <a:pPr indent="0">
                        <a:buNone/>
                      </a:pPr>
                      <a:r>
                        <a:rPr lang="" altLang="en-US" sz="2000" b="0">
                          <a:latin typeface="Calibri" panose="020F0502020204030204" pitchFamily="34" charset="0"/>
                          <a:cs typeface="Calibri" panose="020F0502020204030204" pitchFamily="34" charset="0"/>
                        </a:rPr>
                        <a:t>Boli cronice renale</a:t>
                      </a:r>
                      <a:endParaRPr lang=""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38100">
                      <a:solidFill>
                        <a:schemeClr val="bg1"/>
                      </a:solidFill>
                      <a:prstDash val="solid"/>
                    </a:lnT>
                    <a:lnB w="38100">
                      <a:solidFill>
                        <a:schemeClr val="bg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5</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10.4</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38100">
                      <a:solidFill>
                        <a:schemeClr val="bg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2</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1.3</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38100">
                      <a:solidFill>
                        <a:schemeClr val="bg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8.72</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[1.63, 46.54]</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.009</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38100">
                      <a:solidFill>
                        <a:schemeClr val="bg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5.18</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[0.99, 38.46]</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.065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38100">
                      <a:solidFill>
                        <a:schemeClr val="bg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6.175</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[0.99, 50.0]</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.056</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38100">
                      <a:solidFill>
                        <a:schemeClr val="bg1"/>
                      </a:solidFill>
                      <a:prstDash val="solid"/>
                    </a:lnT>
                    <a:lnB w="38100">
                      <a:solidFill>
                        <a:schemeClr val="bg1"/>
                      </a:solidFill>
                      <a:prstDash val="solid"/>
                    </a:lnB>
                    <a:lnTlToBr>
                      <a:noFill/>
                    </a:lnTlToBr>
                    <a:lnBlToTr>
                      <a:noFill/>
                    </a:lnBlToTr>
                  </a:tcPr>
                </a:tc>
              </a:tr>
              <a:tr h="1066165">
                <a:tc>
                  <a:txBody>
                    <a:bodyPr/>
                    <a:lstStyle/>
                    <a:p>
                      <a:pPr indent="0">
                        <a:buNone/>
                      </a:pPr>
                      <a:r>
                        <a:rPr lang="" altLang="en-US" sz="2000" b="0">
                          <a:latin typeface="Calibri" panose="020F0502020204030204" pitchFamily="34" charset="0"/>
                          <a:cs typeface="Calibri" panose="020F0502020204030204" pitchFamily="34" charset="0"/>
                        </a:rPr>
                        <a:t>Dizbet zaharat</a:t>
                      </a:r>
                      <a:endParaRPr lang=""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38100">
                      <a:solidFill>
                        <a:schemeClr val="bg1"/>
                      </a:solidFill>
                      <a:prstDash val="solid"/>
                    </a:lnT>
                    <a:lnB w="12700">
                      <a:solidFill>
                        <a:schemeClr val="tx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10</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20.8</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12700">
                      <a:solidFill>
                        <a:schemeClr val="tx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9</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5.9</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4.18</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[1.59, 11.02]</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.004</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2.04</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[0.69, 5.99]</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.190</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3.39</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[1.1, 10.1]</a:t>
                      </a:r>
                      <a:r>
                        <a:rPr lang="en-US" sz="2000">
                          <a:latin typeface="Calibri" panose="020F0502020204030204" pitchFamily="34" charset="0"/>
                          <a:cs typeface="Calibri" panose="020F0502020204030204" pitchFamily="34" charset="0"/>
                          <a:sym typeface="+mn-ea"/>
                        </a:rPr>
                        <a:t>, </a:t>
                      </a:r>
                      <a:endParaRPr lang="en-US" sz="2000">
                        <a:latin typeface="Calibri" panose="020F0502020204030204" pitchFamily="34" charset="0"/>
                        <a:cs typeface="Calibri" panose="020F0502020204030204" pitchFamily="34" charset="0"/>
                        <a:sym typeface="+mn-ea"/>
                      </a:endParaRPr>
                    </a:p>
                    <a:p>
                      <a:pPr indent="0">
                        <a:buNone/>
                      </a:pPr>
                      <a:r>
                        <a:rPr lang="en-US" sz="2000">
                          <a:latin typeface="Calibri" panose="020F0502020204030204" pitchFamily="34" charset="0"/>
                          <a:cs typeface="Calibri" panose="020F0502020204030204" pitchFamily="34" charset="0"/>
                          <a:sym typeface="+mn-ea"/>
                        </a:rPr>
                        <a:t>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.029</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38100">
                      <a:solidFill>
                        <a:schemeClr val="bg1"/>
                      </a:solidFill>
                      <a:prstDash val="solid"/>
                    </a:lnT>
                    <a:lnB w="12700">
                      <a:solidFill>
                        <a:schemeClr val="tx1"/>
                      </a:solidFill>
                      <a:prstDash val="solid"/>
                    </a:lnB>
                    <a:lnTlToBr>
                      <a:noFill/>
                    </a:lnTlToBr>
                    <a:lnBlToTr>
                      <a:noFill/>
                    </a:lnBlToTr>
                  </a:tcPr>
                </a:tc>
              </a:tr>
              <a:tr h="318135">
                <a:tc gridSpan="6">
                  <a:txBody>
                    <a:bodyPr/>
                    <a:lstStyle/>
                    <a:p>
                      <a:pPr indent="0" algn="r">
                        <a:buNone/>
                      </a:pPr>
                      <a:r>
                        <a:rPr lang="en-US" altLang="en-US" sz="2000" b="0" i="1">
                          <a:latin typeface="Calibri" panose="020F0502020204030204" pitchFamily="34" charset="0"/>
                          <a:ea typeface="Times New Roman" panose="02020603050405020304" charset="0"/>
                          <a:cs typeface="Calibri" panose="020F0502020204030204" pitchFamily="34" charset="0"/>
                        </a:rPr>
                        <a:t>* incl. </a:t>
                      </a:r>
                      <a:r>
                        <a:rPr lang="" altLang="en-US" sz="2000" b="0" i="1">
                          <a:latin typeface="Calibri" panose="020F0502020204030204" pitchFamily="34" charset="0"/>
                          <a:ea typeface="Times New Roman" panose="02020603050405020304" charset="0"/>
                          <a:cs typeface="Calibri" panose="020F0502020204030204" pitchFamily="34" charset="0"/>
                        </a:rPr>
                        <a:t>tablele următor și anterior</a:t>
                      </a:r>
                      <a:endParaRPr lang="en-US" alt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hMerge="1">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sym typeface="+mn-ea"/>
              </a:rPr>
              <a:t>Rezultate</a:t>
            </a:r>
            <a:r>
              <a:rPr lang="en-US">
                <a:sym typeface="+mn-ea"/>
              </a:rPr>
              <a:t>: </a:t>
            </a:r>
            <a:r>
              <a:rPr lang="" altLang="en-US">
                <a:sym typeface="+mn-ea"/>
              </a:rPr>
              <a:t>tratament adițional</a:t>
            </a:r>
            <a:endParaRPr lang="" altLang="en-US">
              <a:sym typeface="+mn-ea"/>
            </a:endParaRPr>
          </a:p>
        </p:txBody>
      </p:sp>
      <p:graphicFrame>
        <p:nvGraphicFramePr>
          <p:cNvPr id="7" name="Content Placeholder 6"/>
          <p:cNvGraphicFramePr>
            <a:graphicFrameLocks noGrp="1"/>
          </p:cNvGraphicFramePr>
          <p:nvPr>
            <p:ph idx="1"/>
          </p:nvPr>
        </p:nvGraphicFramePr>
        <p:xfrm>
          <a:off x="1097280" y="1845945"/>
          <a:ext cx="10059034" cy="2658426"/>
        </p:xfrm>
        <a:graphic>
          <a:graphicData uri="http://schemas.openxmlformats.org/drawingml/2006/table">
            <a:tbl>
              <a:tblPr firstRow="1">
                <a:tableStyleId>{91EBBBCC-DAD2-459C-BE2E-F6DE35CF9A28}</a:tableStyleId>
              </a:tblPr>
              <a:tblGrid>
                <a:gridCol w="1920240"/>
                <a:gridCol w="1480185"/>
                <a:gridCol w="1480185"/>
                <a:gridCol w="2589212"/>
                <a:gridCol w="2589212"/>
              </a:tblGrid>
              <a:tr h="493395">
                <a:tc rowSpan="2">
                  <a:txBody>
                    <a:bodyPr/>
                    <a:lstStyle/>
                    <a:p>
                      <a:pPr indent="0">
                        <a:buNone/>
                      </a:pPr>
                      <a:r>
                        <a:rPr lang="en-US" sz="2000">
                          <a:latin typeface="Calibri" panose="020F0502020204030204" pitchFamily="34" charset="0"/>
                          <a:cs typeface="Calibri" panose="020F0502020204030204" pitchFamily="34" charset="0"/>
                        </a:rPr>
                        <a:t>Hepatit</a:t>
                      </a:r>
                      <a:r>
                        <a:rPr lang="" altLang="en-US" sz="2000">
                          <a:latin typeface="Calibri" panose="020F0502020204030204" pitchFamily="34" charset="0"/>
                          <a:cs typeface="Calibri" panose="020F0502020204030204" pitchFamily="34" charset="0"/>
                        </a:rPr>
                        <a:t>a</a:t>
                      </a:r>
                      <a:r>
                        <a:rPr lang="en-US" altLang="en-US" sz="2000">
                          <a:latin typeface="Calibri" panose="020F0502020204030204" pitchFamily="34" charset="0"/>
                          <a:cs typeface="Calibri" panose="020F0502020204030204" pitchFamily="34" charset="0"/>
                        </a:rPr>
                        <a:t>: </a:t>
                      </a:r>
                      <a:endParaRPr lang="en-US" altLang="en-US" sz="2000">
                        <a:latin typeface="Calibri" panose="020F0502020204030204" pitchFamily="34" charset="0"/>
                        <a:cs typeface="Calibri" panose="020F0502020204030204" pitchFamily="34" charset="0"/>
                      </a:endParaRPr>
                    </a:p>
                    <a:p>
                      <a:pPr indent="0">
                        <a:buNone/>
                      </a:pPr>
                      <a:r>
                        <a:rPr lang="en-US" altLang="en-US" sz="2000" b="0">
                          <a:latin typeface="Calibri" panose="020F0502020204030204" pitchFamily="34" charset="0"/>
                          <a:cs typeface="Calibri" panose="020F0502020204030204" pitchFamily="34" charset="0"/>
                        </a:rPr>
                        <a:t>n (%)</a:t>
                      </a:r>
                      <a:endParaRPr lang="en-US" altLang="en-US" sz="2000" b="0">
                        <a:latin typeface="Calibri" panose="020F0502020204030204" pitchFamily="34" charset="0"/>
                        <a:cs typeface="Calibri" panose="020F0502020204030204" pitchFamily="34" charset="0"/>
                      </a:endParaRPr>
                    </a:p>
                  </a:txBody>
                  <a:tcPr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E</a:t>
                      </a:r>
                      <a:r>
                        <a:rPr lang="en-US" altLang="en-US" sz="2000" b="0">
                          <a:latin typeface="Calibri" panose="020F0502020204030204" pitchFamily="34" charset="0"/>
                          <a:cs typeface="Calibri" panose="020F0502020204030204" pitchFamily="34" charset="0"/>
                        </a:rPr>
                        <a:t>: </a:t>
                      </a:r>
                      <a:r>
                        <a:rPr lang="en-US" sz="2000" b="0">
                          <a:latin typeface="Calibri" panose="020F0502020204030204" pitchFamily="34" charset="0"/>
                          <a:cs typeface="Calibri" panose="020F0502020204030204" pitchFamily="34" charset="0"/>
                        </a:rPr>
                        <a:t>n (%)</a:t>
                      </a:r>
                      <a:endParaRPr lang="en-US" sz="2000" b="0">
                        <a:latin typeface="Calibri" panose="020F0502020204030204" pitchFamily="34" charset="0"/>
                        <a:cs typeface="Calibri" panose="020F0502020204030204" pitchFamily="34" charset="0"/>
                      </a:endParaRP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 n (%)</a:t>
                      </a:r>
                      <a:endParaRPr lang="en-US" sz="2000" b="0">
                        <a:latin typeface="Calibri" panose="020F0502020204030204" pitchFamily="34" charset="0"/>
                        <a:cs typeface="Calibri" panose="020F0502020204030204" pitchFamily="34" charset="0"/>
                      </a:endParaRP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rowSpan="2">
                  <a:txBody>
                    <a:bodyPr/>
                    <a:lstStyle/>
                    <a:p>
                      <a:pPr indent="0">
                        <a:buNone/>
                      </a:pPr>
                      <a:r>
                        <a:rPr lang="en-US" altLang="en-US" sz="2000">
                          <a:latin typeface="Calibri" panose="020F0502020204030204" pitchFamily="34" charset="0"/>
                          <a:cs typeface="Calibri" panose="020F0502020204030204" pitchFamily="34" charset="0"/>
                          <a:sym typeface="+mn-ea"/>
                        </a:rPr>
                        <a:t>Statistică </a:t>
                      </a:r>
                      <a:r>
                        <a:rPr lang="" altLang="en-US" sz="2000" b="1">
                          <a:latin typeface="Calibri" panose="020F0502020204030204" pitchFamily="34" charset="0"/>
                          <a:cs typeface="Calibri" panose="020F0502020204030204" pitchFamily="34" charset="0"/>
                        </a:rPr>
                        <a:t>u</a:t>
                      </a:r>
                      <a:r>
                        <a:rPr lang="en-US" sz="2000" b="1">
                          <a:latin typeface="Calibri" panose="020F0502020204030204" pitchFamily="34" charset="0"/>
                          <a:cs typeface="Calibri" panose="020F0502020204030204" pitchFamily="34" charset="0"/>
                        </a:rPr>
                        <a:t>nivariat</a:t>
                      </a:r>
                      <a:r>
                        <a:rPr lang="" altLang="en-US" sz="2000" b="1">
                          <a:latin typeface="Calibri" panose="020F0502020204030204" pitchFamily="34" charset="0"/>
                          <a:cs typeface="Calibri" panose="020F0502020204030204" pitchFamily="34" charset="0"/>
                        </a:rPr>
                        <a:t>ă</a:t>
                      </a:r>
                      <a:endParaRPr lang="" altLang="en-US" sz="2000" b="1">
                        <a:latin typeface="Calibri" panose="020F0502020204030204" pitchFamily="34" charset="0"/>
                        <a:cs typeface="Calibri" panose="020F0502020204030204" pitchFamily="34" charset="0"/>
                      </a:endParaRPr>
                    </a:p>
                    <a:p>
                      <a:pPr indent="0">
                        <a:buNone/>
                      </a:pPr>
                      <a:r>
                        <a:rPr lang="en-US" sz="2000" b="0">
                          <a:solidFill>
                            <a:schemeClr val="bg1"/>
                          </a:solidFill>
                          <a:latin typeface="Calibri" panose="020F0502020204030204" pitchFamily="34" charset="0"/>
                          <a:cs typeface="Calibri" panose="020F0502020204030204" pitchFamily="34" charset="0"/>
                        </a:rPr>
                        <a:t>OR [</a:t>
                      </a:r>
                      <a:r>
                        <a:rPr lang="" altLang="en-US" sz="2000" b="0">
                          <a:solidFill>
                            <a:schemeClr val="bg1"/>
                          </a:solidFill>
                          <a:latin typeface="Calibri" panose="020F0502020204030204" pitchFamily="34" charset="0"/>
                          <a:cs typeface="Calibri" panose="020F0502020204030204" pitchFamily="34" charset="0"/>
                        </a:rPr>
                        <a:t>IC </a:t>
                      </a:r>
                      <a:r>
                        <a:rPr lang="en-US" sz="2000" b="0">
                          <a:solidFill>
                            <a:schemeClr val="bg1"/>
                          </a:solidFill>
                          <a:latin typeface="Calibri" panose="020F0502020204030204" pitchFamily="34" charset="0"/>
                          <a:cs typeface="Calibri" panose="020F0502020204030204" pitchFamily="34" charset="0"/>
                        </a:rPr>
                        <a:t>95%], p</a:t>
                      </a:r>
                      <a:endParaRPr lang="en-US" sz="2000" b="0">
                        <a:solidFill>
                          <a:schemeClr val="bg1"/>
                        </a:solidFill>
                        <a:latin typeface="Calibri" panose="020F0502020204030204" pitchFamily="3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a:latin typeface="Calibri" panose="020F0502020204030204" pitchFamily="34" charset="0"/>
                          <a:cs typeface="Calibri" panose="020F0502020204030204" pitchFamily="34" charset="0"/>
                          <a:sym typeface="+mn-ea"/>
                        </a:rPr>
                        <a:t>OR</a:t>
                      </a:r>
                      <a:r>
                        <a:rPr lang="en-US" sz="2000">
                          <a:latin typeface="Calibri" panose="020F0502020204030204" pitchFamily="34" charset="0"/>
                          <a:cs typeface="Calibri" panose="020F0502020204030204" pitchFamily="34" charset="0"/>
                          <a:sym typeface="+mn-ea"/>
                        </a:rPr>
                        <a:t> </a:t>
                      </a:r>
                      <a:r>
                        <a:rPr lang="en-US" altLang="en-US" sz="2000">
                          <a:latin typeface="Calibri" panose="020F0502020204030204" pitchFamily="34" charset="0"/>
                          <a:cs typeface="Calibri" panose="020F0502020204030204" pitchFamily="34" charset="0"/>
                          <a:sym typeface="+mn-ea"/>
                        </a:rPr>
                        <a:t>ajustat</a:t>
                      </a:r>
                      <a:endParaRPr lang="en-US" sz="2000" b="1">
                        <a:latin typeface="Calibri" panose="020F0502020204030204" pitchFamily="34" charset="0"/>
                        <a:cs typeface="Calibri" panose="020F0502020204030204" pitchFamily="34" charset="0"/>
                        <a:sym typeface="+mn-ea"/>
                      </a:endParaRPr>
                    </a:p>
                    <a:p>
                      <a:pPr indent="0">
                        <a:buNone/>
                      </a:pPr>
                      <a:r>
                        <a:rPr lang="en-US" altLang="en-US" sz="2000" i="1">
                          <a:latin typeface="Calibri" panose="020F0502020204030204" pitchFamily="34" charset="0"/>
                          <a:cs typeface="Calibri" panose="020F0502020204030204" pitchFamily="34" charset="0"/>
                          <a:sym typeface="+mn-ea"/>
                        </a:rPr>
                        <a:t>pt. vârstă &amp; sex</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sym typeface="+mn-ea"/>
                        </a:rPr>
                        <a:t>[</a:t>
                      </a:r>
                      <a:r>
                        <a:rPr lang="en-US" altLang="en-US" sz="2000" b="0">
                          <a:latin typeface="Calibri" panose="020F0502020204030204" pitchFamily="34" charset="0"/>
                          <a:cs typeface="Calibri" panose="020F0502020204030204" pitchFamily="34" charset="0"/>
                          <a:sym typeface="+mn-ea"/>
                        </a:rPr>
                        <a:t>IC </a:t>
                      </a:r>
                      <a:r>
                        <a:rPr lang="en-US" sz="2000" b="0">
                          <a:latin typeface="Calibri" panose="020F0502020204030204" pitchFamily="34" charset="0"/>
                          <a:cs typeface="Calibri" panose="020F0502020204030204" pitchFamily="34" charset="0"/>
                          <a:sym typeface="+mn-ea"/>
                        </a:rPr>
                        <a:t>95%]</a:t>
                      </a:r>
                      <a:r>
                        <a:rPr lang="en-US" altLang="en-US" sz="2000" b="0">
                          <a:latin typeface="Calibri" panose="020F0502020204030204" pitchFamily="34" charset="0"/>
                          <a:cs typeface="Calibri" panose="020F0502020204030204" pitchFamily="34" charset="0"/>
                          <a:sym typeface="+mn-ea"/>
                        </a:rPr>
                        <a:t>, p</a:t>
                      </a:r>
                      <a:endParaRPr lang="en-US" sz="2000" b="0">
                        <a:solidFill>
                          <a:schemeClr val="bg1"/>
                        </a:solidFill>
                        <a:latin typeface="Calibri" panose="020F0502020204030204" pitchFamily="3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r>
              <a:tr h="493395">
                <a:tc vMerge="1">
                  <a:tcPr>
                    <a:lnL w="12700">
                      <a:solidFill>
                        <a:schemeClr val="tx1"/>
                      </a:solidFill>
                      <a:prstDash val="solid"/>
                    </a:lnL>
                    <a:lnB w="12700">
                      <a:solidFill>
                        <a:schemeClr val="tx1"/>
                      </a:solidFill>
                      <a:prstDash val="solid"/>
                    </a:lnB>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48 (24.0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endParaRPr lang="en-US" sz="2000" i="1">
                        <a:solidFill>
                          <a:schemeClr val="bg1"/>
                        </a:solidFill>
                        <a:latin typeface="Calibri" panose="020F0502020204030204" pitchFamily="34" charset="0"/>
                        <a:cs typeface="Calibri" panose="020F0502020204030204" pitchFamily="34" charset="0"/>
                      </a:endParaRP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152 (76.0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endParaRPr lang="en-US" sz="2000" i="1">
                        <a:solidFill>
                          <a:schemeClr val="bg1"/>
                        </a:solidFill>
                        <a:latin typeface="Calibri" panose="020F0502020204030204" pitchFamily="34" charset="0"/>
                        <a:cs typeface="Calibri" panose="020F0502020204030204" pitchFamily="34" charset="0"/>
                      </a:endParaRP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vMerge="1">
                  <a:tcPr>
                    <a:lnL>
                      <a:noFill/>
                    </a:lnL>
                    <a:lnR>
                      <a:noFill/>
                    </a:lnR>
                    <a:lnB w="12700">
                      <a:solidFill>
                        <a:schemeClr val="tx1"/>
                      </a:solidFill>
                      <a:prstDash val="solid"/>
                    </a:lnB>
                    <a:solidFill>
                      <a:schemeClr val="accent4"/>
                    </a:solidFill>
                  </a:tcPr>
                </a:tc>
                <a:tc vMerge="1">
                  <a:tcPr>
                    <a:lnL>
                      <a:noFill/>
                    </a:lnL>
                    <a:lnR w="12700">
                      <a:solidFill>
                        <a:schemeClr val="tx1"/>
                      </a:solidFill>
                      <a:prstDash val="solid"/>
                    </a:lnR>
                    <a:lnB w="12700">
                      <a:solidFill>
                        <a:schemeClr val="tx1"/>
                      </a:solidFill>
                      <a:prstDash val="solid"/>
                    </a:lnB>
                    <a:solidFill>
                      <a:schemeClr val="accent4"/>
                    </a:solidFill>
                  </a:tcPr>
                </a:tc>
              </a:tr>
              <a:tr h="462598">
                <a:tc rowSpan="3">
                  <a:txBody>
                    <a:bodyPr/>
                    <a:lstStyle/>
                    <a:p>
                      <a:pPr indent="0">
                        <a:buNone/>
                      </a:pPr>
                      <a:r>
                        <a:rPr lang="" altLang="en-US" sz="2000" b="1">
                          <a:sym typeface="+mn-ea"/>
                        </a:rPr>
                        <a:t>T</a:t>
                      </a:r>
                      <a:r>
                        <a:rPr lang="en-US" altLang="en-US" sz="2000" b="1">
                          <a:sym typeface="+mn-ea"/>
                        </a:rPr>
                        <a:t>ratament adițional</a:t>
                      </a:r>
                      <a:r>
                        <a:rPr lang="en-US" altLang="en-US" sz="2000">
                          <a:sym typeface="+mn-ea"/>
                        </a:rPr>
                        <a:t> </a:t>
                      </a:r>
                      <a:endParaRPr lang="en-US" altLang="en-US" sz="2000">
                        <a:sym typeface="+mn-ea"/>
                      </a:endParaRPr>
                    </a:p>
                    <a:p>
                      <a:pPr indent="0">
                        <a:buNone/>
                      </a:pPr>
                      <a:r>
                        <a:rPr lang="en-US" altLang="en-US" sz="2000">
                          <a:sym typeface="+mn-ea"/>
                        </a:rPr>
                        <a:t>(in </a:t>
                      </a:r>
                      <a:r>
                        <a:rPr lang="" altLang="en-US" sz="2000">
                          <a:sym typeface="+mn-ea"/>
                        </a:rPr>
                        <a:t>forme </a:t>
                      </a:r>
                      <a:r>
                        <a:rPr lang="en-US" altLang="en-US" sz="2000">
                          <a:sym typeface="+mn-ea"/>
                        </a:rPr>
                        <a:t>severe)</a:t>
                      </a:r>
                      <a:endParaRPr lang="en-US"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c rowSpan="2">
                  <a:txBody>
                    <a:bodyPr/>
                    <a:lstStyle/>
                    <a:p>
                      <a:pPr indent="0">
                        <a:buNone/>
                      </a:pPr>
                      <a:r>
                        <a:rPr lang="en-US" altLang="en-US" sz="2000" b="0" i="1">
                          <a:latin typeface="Calibri" panose="020F0502020204030204" pitchFamily="34" charset="0"/>
                          <a:ea typeface="Times New Roman" panose="02020603050405020304" charset="0"/>
                          <a:cs typeface="Calibri" panose="020F0502020204030204" pitchFamily="34" charset="0"/>
                        </a:rPr>
                        <a:t>ribavirn:</a:t>
                      </a:r>
                      <a:endParaRPr lang="en-US" alt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dot"/>
                    </a:lnB>
                    <a:lnTlToBr>
                      <a:noFill/>
                    </a:lnTlToBr>
                    <a:lnBlToTr>
                      <a:noFill/>
                    </a:lnBlToTr>
                  </a:tcPr>
                </a:tc>
                <a:tc>
                  <a:txBody>
                    <a:bodyPr/>
                    <a:lstStyle/>
                    <a:p>
                      <a:pPr indent="0">
                        <a:buNone/>
                      </a:pPr>
                      <a:r>
                        <a:rPr lang="en-US" altLang="en-US" sz="2000" b="0" i="1">
                          <a:latin typeface="Calibri" panose="020F0502020204030204" pitchFamily="34" charset="0"/>
                          <a:ea typeface="Times New Roman" panose="02020603050405020304" charset="0"/>
                          <a:cs typeface="Calibri" panose="020F0502020204030204" pitchFamily="34" charset="0"/>
                        </a:rPr>
                        <a:t>plasma:</a:t>
                      </a:r>
                      <a:endParaRPr lang="en-US" alt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12700" cap="sq">
                      <a:solidFill>
                        <a:schemeClr val="tx1"/>
                      </a:solidFill>
                      <a:prstDash val="dot"/>
                    </a:lnB>
                    <a:lnTlToBr>
                      <a:noFill/>
                    </a:lnTlToBr>
                    <a:lnBlToTr>
                      <a:noFill/>
                    </a:lnBlToTr>
                  </a:tcPr>
                </a:tc>
                <a:tc rowSpan="3">
                  <a:txBody>
                    <a:bodyPr/>
                    <a:lstStyle/>
                    <a:p>
                      <a:pPr indent="0">
                        <a:buNone/>
                      </a:pPr>
                      <a:r>
                        <a:rPr lang="en-US" sz="2000" b="1">
                          <a:latin typeface="Calibri" panose="020F0502020204030204" pitchFamily="34" charset="0"/>
                          <a:cs typeface="Calibri" panose="020F0502020204030204" pitchFamily="34" charset="0"/>
                        </a:rPr>
                        <a:t>6.78</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[2.15, 21.40]</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rowSpan="3">
                  <a:txBody>
                    <a:bodyPr/>
                    <a:lstStyle/>
                    <a:p>
                      <a:pPr indent="0">
                        <a:buNone/>
                      </a:pPr>
                      <a:r>
                        <a:rPr lang="en-US" sz="2000" b="1">
                          <a:latin typeface="Calibri" panose="020F0502020204030204" pitchFamily="34" charset="0"/>
                          <a:cs typeface="Calibri" panose="020F0502020204030204" pitchFamily="34" charset="0"/>
                        </a:rPr>
                        <a:t>4.93</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[1.49, 17.86]</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.010</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r h="0">
                <a:tc vMerge="1">
                  <a:tcPr marL="68580" marR="68580" marT="0" marB="0"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c vMerge="1">
                  <a:tcPr marL="68580" marR="68580" marT="0" marB="0" anchor="ctr">
                    <a:lnL>
                      <a:noFill/>
                    </a:lnL>
                    <a:lnR>
                      <a:noFill/>
                    </a:lnR>
                    <a:lnT w="12700">
                      <a:solidFill>
                        <a:schemeClr val="tx1"/>
                      </a:solidFill>
                      <a:prstDash val="solid"/>
                    </a:lnT>
                    <a:lnB w="12700" cap="sq">
                      <a:solidFill>
                        <a:schemeClr val="tx1"/>
                      </a:solidFill>
                      <a:prstDash val="dot"/>
                    </a:lnB>
                    <a:lnTlToBr>
                      <a:noFill/>
                    </a:lnTlToBr>
                    <a:lnBlToTr>
                      <a:noFill/>
                    </a:lnBlToTr>
                  </a:tcPr>
                </a:tc>
                <a:tc rowSpan="2">
                  <a:txBody>
                    <a:bodyPr/>
                    <a:lstStyle/>
                    <a:p>
                      <a:pPr indent="0">
                        <a:buNone/>
                      </a:pPr>
                      <a:r>
                        <a:rPr lang="en-US" sz="2000">
                          <a:latin typeface="Calibri" panose="020F0502020204030204" pitchFamily="34" charset="0"/>
                          <a:cs typeface="Calibri" panose="020F0502020204030204" pitchFamily="34" charset="0"/>
                          <a:sym typeface="+mn-ea"/>
                        </a:rPr>
                        <a:t>5 (</a:t>
                      </a:r>
                      <a:r>
                        <a:rPr lang="en-US" sz="2000" b="1">
                          <a:latin typeface="Calibri" panose="020F0502020204030204" pitchFamily="34" charset="0"/>
                          <a:cs typeface="Calibri" panose="020F0502020204030204" pitchFamily="34" charset="0"/>
                          <a:sym typeface="+mn-ea"/>
                        </a:rPr>
                        <a:t>3.3</a:t>
                      </a:r>
                      <a:r>
                        <a:rPr lang="en-US" altLang="en-US" sz="2000" b="1">
                          <a:latin typeface="Calibri" panose="020F0502020204030204" pitchFamily="34" charset="0"/>
                          <a:cs typeface="Calibri" panose="020F0502020204030204" pitchFamily="34" charset="0"/>
                          <a:sym typeface="+mn-ea"/>
                        </a:rPr>
                        <a:t>%</a:t>
                      </a:r>
                      <a:r>
                        <a:rPr lang="en-US" sz="2000">
                          <a:latin typeface="Calibri" panose="020F0502020204030204" pitchFamily="34" charset="0"/>
                          <a:cs typeface="Calibri" panose="020F0502020204030204" pitchFamily="34" charset="0"/>
                          <a:sym typeface="+mn-ea"/>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cap="sq" cmpd="sng" algn="ctr">
                      <a:solidFill>
                        <a:schemeClr val="tx1"/>
                      </a:solidFill>
                      <a:prstDash val="dot"/>
                      <a:round/>
                      <a:headEnd type="none" w="med" len="med"/>
                      <a:tailEnd type="none" w="med" len="med"/>
                    </a:lnT>
                    <a:lnB w="12700">
                      <a:solidFill>
                        <a:schemeClr val="tx1"/>
                      </a:solidFill>
                      <a:prstDash val="solid"/>
                    </a:lnB>
                    <a:lnTlToBr>
                      <a:noFill/>
                    </a:lnTlToBr>
                    <a:lnBlToTr>
                      <a:noFill/>
                    </a:lnBlToTr>
                  </a:tcPr>
                </a:tc>
                <a:tc vMerge="1">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vMerge="1">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r h="807720">
                <a:tc vMerge="1">
                  <a:tcPr marL="68580" marR="68580" marT="0" marB="0"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c>
                  <a:txBody>
                    <a:bodyPr/>
                    <a:lstStyle/>
                    <a:p>
                      <a:pPr indent="0">
                        <a:buNone/>
                      </a:pPr>
                      <a:r>
                        <a:rPr lang="en-US" sz="2000">
                          <a:latin typeface="Calibri" panose="020F0502020204030204" pitchFamily="34" charset="0"/>
                          <a:cs typeface="Calibri" panose="020F0502020204030204" pitchFamily="34" charset="0"/>
                          <a:sym typeface="+mn-ea"/>
                        </a:rPr>
                        <a:t>9 (</a:t>
                      </a:r>
                      <a:r>
                        <a:rPr lang="en-US" sz="2000" b="1">
                          <a:latin typeface="Calibri" panose="020F0502020204030204" pitchFamily="34" charset="0"/>
                          <a:cs typeface="Calibri" panose="020F0502020204030204" pitchFamily="34" charset="0"/>
                          <a:sym typeface="+mn-ea"/>
                        </a:rPr>
                        <a:t>18.8</a:t>
                      </a:r>
                      <a:r>
                        <a:rPr lang="en-US" altLang="en-US" sz="2000" b="1">
                          <a:latin typeface="Calibri" panose="020F0502020204030204" pitchFamily="34" charset="0"/>
                          <a:cs typeface="Calibri" panose="020F0502020204030204" pitchFamily="34" charset="0"/>
                          <a:sym typeface="+mn-ea"/>
                        </a:rPr>
                        <a:t>%</a:t>
                      </a:r>
                      <a:r>
                        <a:rPr lang="en-US" sz="2000">
                          <a:latin typeface="Calibri" panose="020F0502020204030204" pitchFamily="34" charset="0"/>
                          <a:cs typeface="Calibri" panose="020F0502020204030204" pitchFamily="34" charset="0"/>
                          <a:sym typeface="+mn-ea"/>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dot"/>
                    </a:lnT>
                    <a:lnB w="12700">
                      <a:solidFill>
                        <a:schemeClr val="tx1"/>
                      </a:solidFill>
                      <a:prstDash val="solid"/>
                    </a:lnB>
                    <a:lnTlToBr>
                      <a:noFill/>
                    </a:lnTlToBr>
                    <a:lnBlToTr>
                      <a:noFill/>
                    </a:lnBlToTr>
                  </a:tcPr>
                </a:tc>
                <a:tc vMerge="1">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vMerge="1">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vMerge="1">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r h="375918">
                <a:tc gridSpan="5">
                  <a:txBody>
                    <a:bodyPr/>
                    <a:lstStyle/>
                    <a:p>
                      <a:pPr indent="0" algn="r">
                        <a:buNone/>
                      </a:pPr>
                      <a:r>
                        <a:rPr lang="en-US" sz="2000" b="1" i="1">
                          <a:latin typeface="Calibri" panose="020F0502020204030204" pitchFamily="34" charset="0"/>
                          <a:cs typeface="Calibri" panose="020F0502020204030204" pitchFamily="34" charset="0"/>
                          <a:sym typeface="+mn-ea"/>
                        </a:rPr>
                        <a:t>OR </a:t>
                      </a:r>
                      <a:r>
                        <a:rPr lang="en-US" altLang="en-US" sz="2000" b="1" i="1">
                          <a:latin typeface="Calibri" panose="020F0502020204030204" pitchFamily="34" charset="0"/>
                          <a:cs typeface="Calibri" panose="020F0502020204030204" pitchFamily="34" charset="0"/>
                          <a:sym typeface="+mn-ea"/>
                        </a:rPr>
                        <a:t>ajustat </a:t>
                      </a:r>
                      <a:r>
                        <a:rPr lang="en-US" altLang="en-US" sz="2000" i="1">
                          <a:latin typeface="Calibri" panose="020F0502020204030204" pitchFamily="34" charset="0"/>
                          <a:cs typeface="Calibri" panose="020F0502020204030204" pitchFamily="34" charset="0"/>
                          <a:sym typeface="+mn-ea"/>
                        </a:rPr>
                        <a:t>(pt. comorbidități, incl. tabel</a:t>
                      </a:r>
                      <a:r>
                        <a:rPr lang="" altLang="en-US" sz="2000" i="1">
                          <a:latin typeface="Calibri" panose="020F0502020204030204" pitchFamily="34" charset="0"/>
                          <a:cs typeface="Calibri" panose="020F0502020204030204" pitchFamily="34" charset="0"/>
                          <a:sym typeface="+mn-ea"/>
                        </a:rPr>
                        <a:t>e</a:t>
                      </a:r>
                      <a:r>
                        <a:rPr lang="en-US" altLang="en-US" sz="2000" i="1">
                          <a:latin typeface="Calibri" panose="020F0502020204030204" pitchFamily="34" charset="0"/>
                          <a:cs typeface="Calibri" panose="020F0502020204030204" pitchFamily="34" charset="0"/>
                          <a:sym typeface="+mn-ea"/>
                        </a:rPr>
                        <a:t> </a:t>
                      </a:r>
                      <a:r>
                        <a:rPr lang="" altLang="en-US" sz="2000" i="1">
                          <a:latin typeface="Calibri" panose="020F0502020204030204" pitchFamily="34" charset="0"/>
                          <a:cs typeface="Calibri" panose="020F0502020204030204" pitchFamily="34" charset="0"/>
                          <a:sym typeface="+mn-ea"/>
                        </a:rPr>
                        <a:t>anterioare</a:t>
                      </a:r>
                      <a:r>
                        <a:rPr lang="en-US" altLang="en-US" sz="2000" i="1">
                          <a:latin typeface="Calibri" panose="020F0502020204030204" pitchFamily="34" charset="0"/>
                          <a:cs typeface="Calibri" panose="020F0502020204030204" pitchFamily="34" charset="0"/>
                          <a:sym typeface="+mn-ea"/>
                        </a:rPr>
                        <a:t>) = </a:t>
                      </a:r>
                      <a:r>
                        <a:rPr lang="en-US" sz="2000" b="1" i="1">
                          <a:latin typeface="Calibri" panose="020F0502020204030204" pitchFamily="34" charset="0"/>
                          <a:cs typeface="Calibri" panose="020F0502020204030204" pitchFamily="34" charset="0"/>
                          <a:sym typeface="+mn-ea"/>
                        </a:rPr>
                        <a:t>4.47 </a:t>
                      </a:r>
                      <a:r>
                        <a:rPr lang="en-US" sz="2000" i="1">
                          <a:latin typeface="Calibri" panose="020F0502020204030204" pitchFamily="34" charset="0"/>
                          <a:cs typeface="Calibri" panose="020F0502020204030204" pitchFamily="34" charset="0"/>
                          <a:sym typeface="+mn-ea"/>
                        </a:rPr>
                        <a:t>[1.2, 17.25], p=</a:t>
                      </a:r>
                      <a:r>
                        <a:rPr lang="en-US" altLang="en-US" sz="2000" i="1">
                          <a:latin typeface="Calibri" panose="020F0502020204030204" pitchFamily="34" charset="0"/>
                          <a:cs typeface="Calibri" panose="020F0502020204030204" pitchFamily="34" charset="0"/>
                          <a:sym typeface="+mn-ea"/>
                        </a:rPr>
                        <a:t>0</a:t>
                      </a:r>
                      <a:r>
                        <a:rPr lang="en-US" sz="2000" i="1">
                          <a:latin typeface="Calibri" panose="020F0502020204030204" pitchFamily="34" charset="0"/>
                          <a:cs typeface="Calibri" panose="020F0502020204030204" pitchFamily="34" charset="0"/>
                          <a:sym typeface="+mn-ea"/>
                        </a:rPr>
                        <a:t>.025</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hMerge="1">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cPr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me/calzzone/Dropbox/Stats/hepe/p2_ro.pngp2_ro"/>
          <p:cNvPicPr>
            <a:picLocks noChangeAspect="1"/>
          </p:cNvPicPr>
          <p:nvPr/>
        </p:nvPicPr>
        <p:blipFill>
          <a:blip r:embed="rId1"/>
          <a:srcRect/>
          <a:stretch>
            <a:fillRect/>
          </a:stretch>
        </p:blipFill>
        <p:spPr>
          <a:xfrm>
            <a:off x="24194" y="229425"/>
            <a:ext cx="12143105" cy="6071235"/>
          </a:xfrm>
          <a:prstGeom prst="rect">
            <a:avLst/>
          </a:prstGeom>
        </p:spPr>
      </p:pic>
      <p:sp>
        <p:nvSpPr>
          <p:cNvPr id="3" name="TextBox 2"/>
          <p:cNvSpPr txBox="1"/>
          <p:nvPr/>
        </p:nvSpPr>
        <p:spPr>
          <a:xfrm>
            <a:off x="5194852" y="655503"/>
            <a:ext cx="3631096" cy="668020"/>
          </a:xfrm>
          <a:prstGeom prst="rect">
            <a:avLst/>
          </a:prstGeom>
          <a:solidFill>
            <a:srgbClr val="FFFFFF">
              <a:alpha val="50196"/>
            </a:srgbClr>
          </a:solidFill>
        </p:spPr>
        <p:txBody>
          <a:bodyPr wrap="square" rtlCol="0">
            <a:spAutoFit/>
          </a:bodyPr>
          <a:lstStyle/>
          <a:p>
            <a:pPr>
              <a:lnSpc>
                <a:spcPts val="1500"/>
              </a:lnSpc>
            </a:pPr>
            <a:r>
              <a:rPr lang="en-US" sz="2000" b="1" dirty="0"/>
              <a:t>–</a:t>
            </a:r>
            <a:r>
              <a:rPr lang="en-US" altLang="en-US" sz="2000" b="1" cap="small" dirty="0">
                <a:sym typeface="+mn-ea"/>
              </a:rPr>
              <a:t>●</a:t>
            </a:r>
            <a:r>
              <a:rPr lang="en-US" sz="2000" b="1" dirty="0"/>
              <a:t>–</a:t>
            </a:r>
            <a:r>
              <a:rPr lang="en-US" sz="1600" i="1" dirty="0"/>
              <a:t> Univariat, </a:t>
            </a:r>
            <a:r>
              <a:rPr lang="" altLang="en-US" sz="1600" i="1" dirty="0"/>
              <a:t>neajustat</a:t>
            </a:r>
            <a:endParaRPr lang="en-US" sz="1600" i="1" dirty="0"/>
          </a:p>
          <a:p>
            <a:pPr>
              <a:lnSpc>
                <a:spcPts val="1500"/>
              </a:lnSpc>
            </a:pPr>
            <a:r>
              <a:rPr lang="en-US" sz="2000" b="1" dirty="0">
                <a:solidFill>
                  <a:srgbClr val="A52A2A"/>
                </a:solidFill>
              </a:rPr>
              <a:t>–</a:t>
            </a:r>
            <a:r>
              <a:rPr lang="en-US" altLang="en-US" sz="2000" b="1" cap="small" dirty="0">
                <a:solidFill>
                  <a:srgbClr val="A52A2A"/>
                </a:solidFill>
                <a:sym typeface="+mn-ea"/>
              </a:rPr>
              <a:t>●</a:t>
            </a:r>
            <a:r>
              <a:rPr lang="en-US" sz="2000" b="1" dirty="0">
                <a:solidFill>
                  <a:srgbClr val="A52A2A"/>
                </a:solidFill>
              </a:rPr>
              <a:t>–</a:t>
            </a:r>
            <a:r>
              <a:rPr lang="en-US" sz="1600" i="1" dirty="0">
                <a:solidFill>
                  <a:srgbClr val="A52A2A"/>
                </a:solidFill>
              </a:rPr>
              <a:t> Model 1: Ajust</a:t>
            </a:r>
            <a:r>
              <a:rPr lang="" altLang="en-US" sz="1600" i="1" dirty="0">
                <a:solidFill>
                  <a:srgbClr val="A52A2A"/>
                </a:solidFill>
              </a:rPr>
              <a:t>at pt.</a:t>
            </a:r>
            <a:r>
              <a:rPr lang="en-US" sz="1600" i="1" dirty="0">
                <a:solidFill>
                  <a:srgbClr val="A52A2A"/>
                </a:solidFill>
              </a:rPr>
              <a:t> </a:t>
            </a:r>
            <a:r>
              <a:rPr lang="" altLang="en-US" sz="1600" i="1" dirty="0">
                <a:solidFill>
                  <a:srgbClr val="A52A2A"/>
                </a:solidFill>
              </a:rPr>
              <a:t>Vârstă</a:t>
            </a:r>
            <a:r>
              <a:rPr lang="en-US" sz="1600" i="1" dirty="0">
                <a:solidFill>
                  <a:srgbClr val="A52A2A"/>
                </a:solidFill>
              </a:rPr>
              <a:t> &amp; Sex</a:t>
            </a:r>
            <a:endParaRPr lang="en-US" sz="1600" i="1" dirty="0">
              <a:solidFill>
                <a:srgbClr val="A52A2A"/>
              </a:solidFill>
            </a:endParaRPr>
          </a:p>
          <a:p>
            <a:pPr>
              <a:lnSpc>
                <a:spcPts val="1500"/>
              </a:lnSpc>
            </a:pPr>
            <a:r>
              <a:rPr lang="en-US" sz="2000" b="1" dirty="0">
                <a:solidFill>
                  <a:srgbClr val="0000FF"/>
                </a:solidFill>
              </a:rPr>
              <a:t>–</a:t>
            </a:r>
            <a:r>
              <a:rPr lang="en-US" altLang="en-US" sz="2000" b="1" cap="small" dirty="0">
                <a:solidFill>
                  <a:srgbClr val="0000FF"/>
                </a:solidFill>
                <a:sym typeface="+mn-ea"/>
              </a:rPr>
              <a:t>●</a:t>
            </a:r>
            <a:r>
              <a:rPr lang="en-US" sz="2000" b="1" dirty="0">
                <a:solidFill>
                  <a:srgbClr val="0000FF"/>
                </a:solidFill>
              </a:rPr>
              <a:t>–</a:t>
            </a:r>
            <a:r>
              <a:rPr lang="en-US" sz="1600" dirty="0">
                <a:solidFill>
                  <a:srgbClr val="0000FF"/>
                </a:solidFill>
              </a:rPr>
              <a:t> </a:t>
            </a:r>
            <a:r>
              <a:rPr lang="en-US" sz="1600" i="1" dirty="0">
                <a:solidFill>
                  <a:srgbClr val="0000FF"/>
                </a:solidFill>
              </a:rPr>
              <a:t>Model 2: Ajust</a:t>
            </a:r>
            <a:r>
              <a:rPr lang="" altLang="en-US" sz="1600" i="1" dirty="0">
                <a:solidFill>
                  <a:srgbClr val="0000FF"/>
                </a:solidFill>
              </a:rPr>
              <a:t>at</a:t>
            </a:r>
            <a:r>
              <a:rPr lang="en-US" sz="1600" i="1" dirty="0">
                <a:solidFill>
                  <a:srgbClr val="0000FF"/>
                </a:solidFill>
              </a:rPr>
              <a:t> </a:t>
            </a:r>
            <a:r>
              <a:rPr lang="" altLang="en-US" sz="1600" i="1" dirty="0">
                <a:solidFill>
                  <a:srgbClr val="0000FF"/>
                </a:solidFill>
              </a:rPr>
              <a:t>pt.</a:t>
            </a:r>
            <a:r>
              <a:rPr lang="en-US" sz="1600" i="1" dirty="0">
                <a:solidFill>
                  <a:srgbClr val="0000FF"/>
                </a:solidFill>
              </a:rPr>
              <a:t> Comorbidi</a:t>
            </a:r>
            <a:r>
              <a:rPr lang="" altLang="en-US" sz="1600" i="1" dirty="0">
                <a:solidFill>
                  <a:srgbClr val="0000FF"/>
                </a:solidFill>
              </a:rPr>
              <a:t>tăți</a:t>
            </a:r>
            <a:endParaRPr lang="" altLang="en-US" sz="1600" i="1" dirty="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80" y="286385"/>
            <a:ext cx="10535285" cy="1450975"/>
          </a:xfrm>
        </p:spPr>
        <p:txBody>
          <a:bodyPr/>
          <a:lstStyle/>
          <a:p>
            <a:r>
              <a:rPr lang="en-US" altLang="en-US"/>
              <a:t>Re</a:t>
            </a:r>
            <a:r>
              <a:rPr lang="" altLang="en-US"/>
              <a:t>z</a:t>
            </a:r>
            <a:r>
              <a:rPr lang="en-US" altLang="en-US"/>
              <a:t>ult</a:t>
            </a:r>
            <a:r>
              <a:rPr lang="" altLang="en-US"/>
              <a:t>ate</a:t>
            </a:r>
            <a:r>
              <a:rPr lang="en-US" altLang="en-US"/>
              <a:t>: </a:t>
            </a:r>
            <a:r>
              <a:rPr lang="" altLang="en-US"/>
              <a:t>pacienți care au primit </a:t>
            </a:r>
            <a:r>
              <a:rPr lang="en-US" altLang="en-US"/>
              <a:t>ribavir</a:t>
            </a:r>
            <a:r>
              <a:rPr lang="" altLang="en-US"/>
              <a:t>i</a:t>
            </a:r>
            <a:r>
              <a:rPr lang="en-US" altLang="en-US"/>
              <a:t>n</a:t>
            </a:r>
            <a:r>
              <a:rPr lang="" altLang="en-US"/>
              <a:t>ă</a:t>
            </a:r>
            <a:endParaRPr lang="" altLang="en-US"/>
          </a:p>
        </p:txBody>
      </p:sp>
      <p:graphicFrame>
        <p:nvGraphicFramePr>
          <p:cNvPr id="5" name="Content Placeholder 4"/>
          <p:cNvGraphicFramePr>
            <a:graphicFrameLocks noGrp="1"/>
          </p:cNvGraphicFramePr>
          <p:nvPr>
            <p:ph idx="1"/>
          </p:nvPr>
        </p:nvGraphicFramePr>
        <p:xfrm>
          <a:off x="22225" y="1845945"/>
          <a:ext cx="12147550" cy="5222240"/>
        </p:xfrm>
        <a:graphic>
          <a:graphicData uri="http://schemas.openxmlformats.org/drawingml/2006/table">
            <a:tbl>
              <a:tblPr firstRow="1">
                <a:tableStyleId>{91EBBBCC-DAD2-459C-BE2E-F6DE35CF9A28}</a:tableStyleId>
              </a:tblPr>
              <a:tblGrid>
                <a:gridCol w="612775"/>
                <a:gridCol w="1403985"/>
                <a:gridCol w="1149985"/>
                <a:gridCol w="1136650"/>
                <a:gridCol w="1830070"/>
                <a:gridCol w="4901565"/>
                <a:gridCol w="1112520"/>
              </a:tblGrid>
              <a:tr h="589280">
                <a:tc>
                  <a:txBody>
                    <a:bodyPr/>
                    <a:lstStyle/>
                    <a:p>
                      <a:pPr indent="0">
                        <a:buNone/>
                      </a:pPr>
                      <a:r>
                        <a:rPr lang="en-US" sz="1600"/>
                        <a:t>Age</a:t>
                      </a:r>
                      <a:r>
                        <a:rPr lang="en-US" altLang="en-US" sz="1600"/>
                        <a:t>, Sex</a:t>
                      </a:r>
                      <a:endParaRPr lang="en-US" altLang="en-US" sz="1600"/>
                    </a:p>
                  </a:txBody>
                  <a:tcPr marL="68580" marR="68580" marT="0" marB="0" anchor="ctr">
                    <a:lnL>
                      <a:noFill/>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sz="1600"/>
                        <a:t>Direct bilirubin (mg/dL)</a:t>
                      </a:r>
                      <a:endParaRPr lang="en-US" sz="1600"/>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sz="1600"/>
                        <a:t>AST</a:t>
                      </a:r>
                      <a:r>
                        <a:rPr lang="en-US" altLang="en-US" sz="1600"/>
                        <a:t>, ALT</a:t>
                      </a:r>
                      <a:r>
                        <a:rPr lang="en-US" sz="1600"/>
                        <a:t> </a:t>
                      </a:r>
                      <a:endParaRPr lang="en-US" sz="1600"/>
                    </a:p>
                    <a:p>
                      <a:pPr indent="0">
                        <a:buNone/>
                      </a:pPr>
                      <a:r>
                        <a:rPr lang="en-US" sz="1600"/>
                        <a:t>(IU/L</a:t>
                      </a:r>
                      <a:r>
                        <a:rPr lang="en-US" altLang="en-US" sz="1600"/>
                        <a:t>)</a:t>
                      </a:r>
                      <a:endParaRPr lang="en-US" altLang="en-US" sz="1600"/>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sz="1600"/>
                        <a:t>INR</a:t>
                      </a:r>
                      <a:endParaRPr lang="en-US" sz="1600"/>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altLang="en-US" sz="1600"/>
                        <a:t>R</a:t>
                      </a:r>
                      <a:r>
                        <a:rPr lang="en-US" sz="1600"/>
                        <a:t>ibavirin treatment (days)</a:t>
                      </a:r>
                      <a:endParaRPr lang="en-US" sz="1600"/>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gridSpan="2">
                  <a:txBody>
                    <a:bodyPr/>
                    <a:lstStyle/>
                    <a:p>
                      <a:pPr indent="0">
                        <a:buNone/>
                      </a:pPr>
                      <a:r>
                        <a:rPr lang="en-US" altLang="en-US" sz="1600"/>
                        <a:t>Evolution</a:t>
                      </a:r>
                      <a:endParaRPr lang="en-US" altLang="en-US" sz="1600"/>
                    </a:p>
                  </a:txBody>
                  <a:tcPr marL="68580" marR="68580" marT="0" marB="0" anchor="ctr">
                    <a:lnL w="28575">
                      <a:solidFill>
                        <a:schemeClr val="bg1"/>
                      </a:solidFill>
                      <a:prstDash val="solid"/>
                    </a:lnL>
                    <a:lnR>
                      <a:noFill/>
                    </a:lnR>
                    <a:lnT w="12700">
                      <a:solidFill>
                        <a:schemeClr val="tx1"/>
                      </a:solidFill>
                      <a:prstDash val="solid"/>
                    </a:lnT>
                    <a:lnB w="28575">
                      <a:solidFill>
                        <a:schemeClr val="bg1"/>
                      </a:solidFill>
                      <a:prstDash val="solid"/>
                    </a:lnB>
                    <a:solidFill>
                      <a:schemeClr val="accent4">
                        <a:lumMod val="75000"/>
                      </a:schemeClr>
                    </a:solidFill>
                  </a:tcPr>
                </a:tc>
                <a:tc hMerge="1">
                  <a:tcPr marL="68580" marR="68580" marT="0" marB="0" anchor="ctr">
                    <a:lnR>
                      <a:noFill/>
                    </a:lnR>
                    <a:lnT w="12700">
                      <a:solidFill>
                        <a:schemeClr val="tx1"/>
                      </a:solidFill>
                      <a:prstDash val="solid"/>
                    </a:lnT>
                    <a:lnB w="28575">
                      <a:solidFill>
                        <a:schemeClr val="bg1"/>
                      </a:solidFill>
                      <a:prstDash val="solid"/>
                    </a:lnB>
                  </a:tcPr>
                </a:tc>
              </a:tr>
              <a:tr h="487680">
                <a:tc>
                  <a:txBody>
                    <a:bodyPr/>
                    <a:lstStyle/>
                    <a:p>
                      <a:pPr indent="0">
                        <a:buNone/>
                      </a:pPr>
                      <a:r>
                        <a:rPr lang="en-US" sz="1600" dirty="0"/>
                        <a:t>51</a:t>
                      </a:r>
                      <a:r>
                        <a:rPr lang="en-US" altLang="en-US" sz="1600" b="1" dirty="0"/>
                        <a:t>♀</a:t>
                      </a:r>
                      <a:endParaRPr lang="en-US" altLang="en-US" sz="1600" b="1" dirty="0"/>
                    </a:p>
                  </a:txBody>
                  <a:tcPr marL="68580" marR="68580" marT="0" marB="0" anchor="ctr">
                    <a:lnL>
                      <a:noFill/>
                    </a:lnL>
                    <a:lnT w="28575">
                      <a:solidFill>
                        <a:schemeClr val="bg1"/>
                      </a:solidFill>
                      <a:prstDash val="solid"/>
                    </a:lnT>
                    <a:lnB w="28575">
                      <a:solidFill>
                        <a:schemeClr val="bg1"/>
                      </a:solidFill>
                      <a:prstDash val="solid"/>
                    </a:lnB>
                  </a:tcPr>
                </a:tc>
                <a:tc>
                  <a:txBody>
                    <a:bodyPr/>
                    <a:lstStyle/>
                    <a:p>
                      <a:pPr indent="0">
                        <a:buNone/>
                      </a:pPr>
                      <a:r>
                        <a:rPr lang="en-US" sz="1600"/>
                        <a:t>28.51 → 21.51</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36 → 59</a:t>
                      </a:r>
                      <a:r>
                        <a:rPr lang="en-US" altLang="en-US" sz="1600"/>
                        <a:t>,</a:t>
                      </a:r>
                      <a:endParaRPr lang="en-US" sz="1600"/>
                    </a:p>
                    <a:p>
                      <a:pPr indent="0">
                        <a:buNone/>
                      </a:pPr>
                      <a:r>
                        <a:rPr lang="en-US" altLang="zh-CN" sz="1600"/>
                        <a:t>15 → 24</a:t>
                      </a:r>
                      <a:endParaRPr lang="en-US" altLang="zh-CN"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1.17 → 1.02</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10 / presumably continued</a:t>
                      </a:r>
                      <a:endParaRPr lang="en-US" sz="1600"/>
                    </a:p>
                  </a:txBody>
                  <a:tcPr marL="68580" marR="68580" marT="0" marB="0" anchor="ctr">
                    <a:lnT w="28575">
                      <a:solidFill>
                        <a:schemeClr val="bg1"/>
                      </a:solidFill>
                      <a:prstDash val="solid"/>
                    </a:lnT>
                    <a:lnB w="28575">
                      <a:solidFill>
                        <a:schemeClr val="bg1"/>
                      </a:solidFill>
                      <a:prstDash val="solid"/>
                    </a:lnB>
                    <a:solidFill>
                      <a:schemeClr val="accent3">
                        <a:lumMod val="20000"/>
                        <a:lumOff val="80000"/>
                      </a:schemeClr>
                    </a:solidFill>
                  </a:tcPr>
                </a:tc>
                <a:tc>
                  <a:txBody>
                    <a:bodyPr/>
                    <a:lstStyle/>
                    <a:p>
                      <a:pPr indent="0">
                        <a:buNone/>
                      </a:pPr>
                      <a:r>
                        <a:rPr lang="en-US" sz="1600"/>
                        <a:t>Breast cancer, liver, lung and bone metastases</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altLang="en-US" sz="1600">
                          <a:sym typeface="+mn-ea"/>
                        </a:rPr>
                        <a:t>transferred</a:t>
                      </a:r>
                      <a:endParaRPr lang="en-US" altLang="en-US" sz="1600"/>
                    </a:p>
                  </a:txBody>
                  <a:tcPr marL="68580" marR="68580" marT="0" marB="0" anchor="ctr">
                    <a:lnR>
                      <a:noFill/>
                    </a:lnR>
                    <a:lnT w="28575">
                      <a:solidFill>
                        <a:schemeClr val="bg1"/>
                      </a:solidFill>
                      <a:prstDash val="solid"/>
                    </a:lnT>
                    <a:lnB w="28575">
                      <a:solidFill>
                        <a:schemeClr val="bg1"/>
                      </a:solidFill>
                      <a:prstDash val="solid"/>
                    </a:lnB>
                  </a:tcPr>
                </a:tc>
              </a:tr>
              <a:tr h="487680">
                <a:tc>
                  <a:txBody>
                    <a:bodyPr/>
                    <a:lstStyle/>
                    <a:p>
                      <a:pPr indent="0">
                        <a:buNone/>
                      </a:pPr>
                      <a:r>
                        <a:rPr lang="en-US" sz="1600"/>
                        <a:t>21</a:t>
                      </a:r>
                      <a:r>
                        <a:rPr lang="en-US" altLang="en-US" sz="1600" b="1"/>
                        <a:t>♂</a:t>
                      </a:r>
                      <a:endParaRPr lang="en-US" altLang="en-US" sz="1600" b="1"/>
                    </a:p>
                  </a:txBody>
                  <a:tcPr marL="68580" marR="68580" marT="0" marB="0" anchor="ctr">
                    <a:lnL>
                      <a:noFill/>
                    </a:lnL>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0.25 → 0.19</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19 → 20</a:t>
                      </a:r>
                      <a:r>
                        <a:rPr lang="en-US" altLang="en-US" sz="1600"/>
                        <a:t>,</a:t>
                      </a:r>
                      <a:endParaRPr lang="en-US" sz="1600"/>
                    </a:p>
                    <a:p>
                      <a:pPr indent="0">
                        <a:buNone/>
                      </a:pPr>
                      <a:r>
                        <a:rPr lang="en-US" altLang="zh-CN" sz="1600"/>
                        <a:t>75 → 35</a:t>
                      </a:r>
                      <a:endParaRPr lang="en-US" altLang="zh-CN"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0.92 → 0.99</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12 / 21</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Sagittal sinus thrombosis, bilateral facial palsy, one episode of seizures</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altLang="en-US" sz="1600">
                          <a:sym typeface="+mn-ea"/>
                        </a:rPr>
                        <a:t>transferred</a:t>
                      </a:r>
                      <a:endParaRPr lang="en-US" altLang="en-US" sz="1600" b="0"/>
                    </a:p>
                  </a:txBody>
                  <a:tcPr marL="68580" marR="68580" marT="0" marB="0" anchor="ctr">
                    <a:lnR>
                      <a:noFill/>
                    </a:lnR>
                    <a:lnT w="28575">
                      <a:solidFill>
                        <a:schemeClr val="bg1"/>
                      </a:solidFill>
                      <a:prstDash val="solid"/>
                    </a:lnT>
                    <a:lnB w="28575">
                      <a:solidFill>
                        <a:schemeClr val="bg1"/>
                      </a:solidFill>
                      <a:prstDash val="solid"/>
                    </a:lnB>
                    <a:solidFill>
                      <a:schemeClr val="bg1"/>
                    </a:solidFill>
                  </a:tcPr>
                </a:tc>
              </a:tr>
              <a:tr h="487680">
                <a:tc>
                  <a:txBody>
                    <a:bodyPr/>
                    <a:lstStyle/>
                    <a:p>
                      <a:pPr indent="0">
                        <a:buNone/>
                      </a:pPr>
                      <a:r>
                        <a:rPr lang="en-US" sz="1600"/>
                        <a:t>36</a:t>
                      </a:r>
                      <a:r>
                        <a:rPr lang="en-US" altLang="en-US" sz="1600" b="1"/>
                        <a:t>♂</a:t>
                      </a:r>
                      <a:endParaRPr lang="en-US" altLang="en-US" sz="1600" b="1"/>
                    </a:p>
                  </a:txBody>
                  <a:tcPr marL="68580" marR="68580" marT="0" marB="0" anchor="ctr">
                    <a:lnL>
                      <a:noFill/>
                    </a:lnL>
                    <a:lnT w="28575">
                      <a:solidFill>
                        <a:schemeClr val="bg1"/>
                      </a:solidFill>
                      <a:prstDash val="solid"/>
                    </a:lnT>
                    <a:lnB w="28575">
                      <a:solidFill>
                        <a:schemeClr val="bg1"/>
                      </a:solidFill>
                      <a:prstDash val="solid"/>
                    </a:lnB>
                  </a:tcPr>
                </a:tc>
                <a:tc>
                  <a:txBody>
                    <a:bodyPr/>
                    <a:lstStyle/>
                    <a:p>
                      <a:pPr indent="0">
                        <a:buNone/>
                      </a:pPr>
                      <a:r>
                        <a:rPr lang="en-US" sz="1600"/>
                        <a:t>25.02 → 19.17</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191 → 149</a:t>
                      </a:r>
                      <a:r>
                        <a:rPr lang="en-US" altLang="en-US" sz="1600"/>
                        <a:t>,</a:t>
                      </a:r>
                      <a:endParaRPr lang="en-US" sz="1600"/>
                    </a:p>
                    <a:p>
                      <a:pPr indent="0">
                        <a:buNone/>
                      </a:pPr>
                      <a:r>
                        <a:rPr lang="en-US" altLang="zh-CN" sz="1600"/>
                        <a:t>322 → 214</a:t>
                      </a:r>
                      <a:endParaRPr lang="en-US" altLang="zh-CN"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1.27 → 1.41</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21 / presumably continued</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Chronic hepatitis B with advanced fibrosis</a:t>
                      </a:r>
                      <a:r>
                        <a:rPr lang="en-US" altLang="en-US" sz="1600"/>
                        <a:t>, MELD=</a:t>
                      </a:r>
                      <a:r>
                        <a:rPr lang="en-US" sz="1600">
                          <a:latin typeface="Calibri" panose="020F0502020204030204" pitchFamily="34" charset="0"/>
                          <a:cs typeface="Calibri" panose="020F0502020204030204" pitchFamily="34" charset="0"/>
                          <a:sym typeface="+mn-ea"/>
                        </a:rPr>
                        <a:t>23 (19.6% </a:t>
                      </a:r>
                      <a:r>
                        <a:rPr lang="en-US" altLang="en-US" sz="1600">
                          <a:latin typeface="Calibri" panose="020F0502020204030204" pitchFamily="34" charset="0"/>
                          <a:cs typeface="Calibri" panose="020F0502020204030204" pitchFamily="34" charset="0"/>
                          <a:sym typeface="+mn-ea"/>
                        </a:rPr>
                        <a:t>at 3 months</a:t>
                      </a:r>
                      <a:r>
                        <a:rPr lang="en-US" sz="1600">
                          <a:latin typeface="Calibri" panose="020F0502020204030204" pitchFamily="34" charset="0"/>
                          <a:cs typeface="Calibri" panose="020F0502020204030204" pitchFamily="34" charset="0"/>
                          <a:sym typeface="+mn-ea"/>
                        </a:rPr>
                        <a:t>)</a:t>
                      </a:r>
                      <a:endParaRPr lang="en-US" alt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altLang="en-US" sz="1600">
                          <a:sym typeface="+mn-ea"/>
                        </a:rPr>
                        <a:t>transferred</a:t>
                      </a:r>
                      <a:endParaRPr lang="en-US" altLang="en-US" sz="1600"/>
                    </a:p>
                  </a:txBody>
                  <a:tcPr marL="68580" marR="68580" marT="0" marB="0" anchor="ctr">
                    <a:lnR>
                      <a:noFill/>
                    </a:lnR>
                    <a:lnT w="28575">
                      <a:solidFill>
                        <a:schemeClr val="bg1"/>
                      </a:solidFill>
                      <a:prstDash val="solid"/>
                    </a:lnT>
                    <a:lnB w="28575">
                      <a:solidFill>
                        <a:schemeClr val="bg1"/>
                      </a:solidFill>
                      <a:prstDash val="solid"/>
                    </a:lnB>
                  </a:tcPr>
                </a:tc>
              </a:tr>
              <a:tr h="487680">
                <a:tc>
                  <a:txBody>
                    <a:bodyPr/>
                    <a:lstStyle/>
                    <a:p>
                      <a:pPr indent="0">
                        <a:buNone/>
                      </a:pPr>
                      <a:r>
                        <a:rPr lang="en-US" sz="1600"/>
                        <a:t>38</a:t>
                      </a:r>
                      <a:r>
                        <a:rPr lang="en-US" altLang="en-US" sz="1600" b="1"/>
                        <a:t>♂</a:t>
                      </a:r>
                      <a:endParaRPr lang="en-US" altLang="en-US" sz="1600" b="1"/>
                    </a:p>
                  </a:txBody>
                  <a:tcPr marL="68580" marR="68580" marT="0" marB="0" anchor="ctr">
                    <a:lnL>
                      <a:noFill/>
                    </a:lnL>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1.67 → 1.98</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1010 → 147</a:t>
                      </a:r>
                      <a:r>
                        <a:rPr lang="en-US" altLang="en-US" sz="1600"/>
                        <a:t>,</a:t>
                      </a:r>
                      <a:endParaRPr lang="en-US" sz="1600"/>
                    </a:p>
                    <a:p>
                      <a:pPr indent="0">
                        <a:buNone/>
                      </a:pPr>
                      <a:r>
                        <a:rPr lang="en-US" altLang="zh-CN" sz="1600"/>
                        <a:t>1750 → 607</a:t>
                      </a:r>
                      <a:endParaRPr lang="en-US" altLang="zh-CN"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1.12 → 1.02</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12 / up to 3 months</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Hodgkin lymphoma with chemotherapy, bone marrow transplantation</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endParaRPr lang="en-US" altLang="en-US" sz="1600"/>
                    </a:p>
                  </a:txBody>
                  <a:tcPr marL="68580" marR="68580" marT="0" marB="0" anchor="ctr">
                    <a:lnR>
                      <a:noFill/>
                    </a:lnR>
                    <a:lnT w="28575">
                      <a:solidFill>
                        <a:schemeClr val="bg1"/>
                      </a:solidFill>
                      <a:prstDash val="solid"/>
                    </a:lnT>
                    <a:lnB w="28575">
                      <a:solidFill>
                        <a:schemeClr val="bg1"/>
                      </a:solidFill>
                      <a:prstDash val="solid"/>
                    </a:lnB>
                    <a:solidFill>
                      <a:schemeClr val="bg1"/>
                    </a:solidFill>
                  </a:tcPr>
                </a:tc>
              </a:tr>
              <a:tr h="487680">
                <a:tc>
                  <a:txBody>
                    <a:bodyPr/>
                    <a:lstStyle/>
                    <a:p>
                      <a:pPr indent="0">
                        <a:buNone/>
                      </a:pPr>
                      <a:r>
                        <a:rPr lang="en-US" sz="1600"/>
                        <a:t>63</a:t>
                      </a:r>
                      <a:r>
                        <a:rPr lang="en-US" altLang="en-US" sz="1600" b="1"/>
                        <a:t>♂</a:t>
                      </a:r>
                      <a:endParaRPr lang="en-US" altLang="en-US" sz="1600" b="1"/>
                    </a:p>
                  </a:txBody>
                  <a:tcPr marL="68580" marR="68580" marT="0" marB="0" anchor="ctr">
                    <a:lnL>
                      <a:noFill/>
                    </a:lnL>
                    <a:lnT w="28575">
                      <a:solidFill>
                        <a:schemeClr val="bg1"/>
                      </a:solidFill>
                      <a:prstDash val="solid"/>
                    </a:lnT>
                    <a:lnB w="28575">
                      <a:solidFill>
                        <a:schemeClr val="bg1"/>
                      </a:solidFill>
                      <a:prstDash val="solid"/>
                    </a:lnB>
                  </a:tcPr>
                </a:tc>
                <a:tc>
                  <a:txBody>
                    <a:bodyPr/>
                    <a:lstStyle/>
                    <a:p>
                      <a:pPr indent="0">
                        <a:buNone/>
                      </a:pPr>
                      <a:r>
                        <a:rPr lang="en-US" sz="1600"/>
                        <a:t>16.64 → 3.9</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270 → 53</a:t>
                      </a:r>
                      <a:r>
                        <a:rPr lang="en-US" altLang="en-US" sz="1600"/>
                        <a:t>,</a:t>
                      </a:r>
                      <a:endParaRPr lang="en-US" altLang="en-US" sz="1600"/>
                    </a:p>
                    <a:p>
                      <a:pPr indent="0">
                        <a:buNone/>
                      </a:pPr>
                      <a:r>
                        <a:rPr lang="en-US" altLang="zh-CN" sz="1600"/>
                        <a:t>865 → 80</a:t>
                      </a:r>
                      <a:endParaRPr lang="en-US" altLang="zh-CN"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1.34 → 1.36</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7 / 7</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Coagulation deficiency factors VIII &amp; IX, autoimmune hepatitis</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endParaRPr lang="en-US" altLang="en-US" sz="1600"/>
                    </a:p>
                  </a:txBody>
                  <a:tcPr marL="68580" marR="68580" marT="0" marB="0" anchor="ctr">
                    <a:lnR>
                      <a:noFill/>
                    </a:lnR>
                    <a:lnT w="28575">
                      <a:solidFill>
                        <a:schemeClr val="bg1"/>
                      </a:solidFill>
                      <a:prstDash val="solid"/>
                    </a:lnT>
                    <a:lnB w="28575">
                      <a:solidFill>
                        <a:schemeClr val="bg1"/>
                      </a:solidFill>
                      <a:prstDash val="solid"/>
                    </a:lnB>
                  </a:tcPr>
                </a:tc>
              </a:tr>
              <a:tr h="487680">
                <a:tc>
                  <a:txBody>
                    <a:bodyPr/>
                    <a:lstStyle/>
                    <a:p>
                      <a:pPr indent="0">
                        <a:buNone/>
                      </a:pPr>
                      <a:r>
                        <a:rPr lang="en-US" sz="1600"/>
                        <a:t>64</a:t>
                      </a:r>
                      <a:r>
                        <a:rPr lang="en-US" altLang="en-US" sz="1600" b="1"/>
                        <a:t>♂</a:t>
                      </a:r>
                      <a:endParaRPr lang="en-US" altLang="en-US" sz="1600" b="1"/>
                    </a:p>
                  </a:txBody>
                  <a:tcPr marL="68580" marR="68580" marT="0" marB="0" anchor="ctr">
                    <a:lnL>
                      <a:noFill/>
                    </a:lnL>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0.27 → 0.32</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321 → 74</a:t>
                      </a:r>
                      <a:r>
                        <a:rPr lang="en-US" altLang="en-US" sz="1600"/>
                        <a:t>,</a:t>
                      </a:r>
                      <a:endParaRPr lang="en-US" sz="1600"/>
                    </a:p>
                    <a:p>
                      <a:pPr indent="0">
                        <a:buNone/>
                      </a:pPr>
                      <a:r>
                        <a:rPr lang="en-US" altLang="zh-CN" sz="1600"/>
                        <a:t>1014 → 332</a:t>
                      </a:r>
                      <a:endParaRPr lang="en-US" altLang="zh-CN"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0.99 → 0.96</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14 / 21</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Retroperitoneal liposarcoma</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endParaRPr lang="en-US" altLang="en-US" sz="1600"/>
                    </a:p>
                  </a:txBody>
                  <a:tcPr marL="68580" marR="68580" marT="0" marB="0" anchor="ctr">
                    <a:lnR>
                      <a:noFill/>
                    </a:lnR>
                    <a:lnT w="28575">
                      <a:solidFill>
                        <a:schemeClr val="bg1"/>
                      </a:solidFill>
                      <a:prstDash val="solid"/>
                    </a:lnT>
                    <a:lnB w="28575">
                      <a:solidFill>
                        <a:schemeClr val="bg1"/>
                      </a:solidFill>
                      <a:prstDash val="solid"/>
                    </a:lnB>
                    <a:solidFill>
                      <a:schemeClr val="bg1"/>
                    </a:solidFill>
                  </a:tcPr>
                </a:tc>
              </a:tr>
              <a:tr h="487680">
                <a:tc>
                  <a:txBody>
                    <a:bodyPr/>
                    <a:lstStyle/>
                    <a:p>
                      <a:pPr indent="0">
                        <a:buNone/>
                      </a:pPr>
                      <a:r>
                        <a:rPr lang="en-US" sz="1600"/>
                        <a:t>69</a:t>
                      </a:r>
                      <a:r>
                        <a:rPr lang="en-US" altLang="en-US" sz="1600" b="1"/>
                        <a:t>♂</a:t>
                      </a:r>
                      <a:endParaRPr lang="en-US" altLang="en-US" sz="1600" b="1"/>
                    </a:p>
                  </a:txBody>
                  <a:tcPr marL="68580" marR="68580" marT="0" marB="0" anchor="ctr">
                    <a:lnL>
                      <a:noFill/>
                    </a:lnL>
                    <a:lnT w="28575">
                      <a:solidFill>
                        <a:schemeClr val="bg1"/>
                      </a:solidFill>
                      <a:prstDash val="solid"/>
                    </a:lnT>
                    <a:lnB w="28575">
                      <a:solidFill>
                        <a:schemeClr val="bg1"/>
                      </a:solidFill>
                      <a:prstDash val="solid"/>
                    </a:lnB>
                  </a:tcPr>
                </a:tc>
                <a:tc>
                  <a:txBody>
                    <a:bodyPr/>
                    <a:lstStyle/>
                    <a:p>
                      <a:pPr indent="0">
                        <a:buNone/>
                      </a:pPr>
                      <a:r>
                        <a:rPr lang="en-US" sz="1600"/>
                        <a:t>1.31 → 0.81</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570 → 85</a:t>
                      </a:r>
                      <a:r>
                        <a:rPr lang="en-US" altLang="en-US" sz="1600"/>
                        <a:t>,</a:t>
                      </a:r>
                      <a:endParaRPr lang="en-US" sz="1600"/>
                    </a:p>
                    <a:p>
                      <a:pPr indent="0">
                        <a:buNone/>
                      </a:pPr>
                      <a:r>
                        <a:rPr lang="en-US" altLang="zh-CN" sz="1600"/>
                        <a:t>436 → 141</a:t>
                      </a:r>
                      <a:endParaRPr lang="en-US" altLang="zh-CN"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1.12 → 1.01</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2 / 15</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Newly diagnosed colon cancer, diabetes mellitus</a:t>
                      </a:r>
                      <a:endParaRPr 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endParaRPr lang="en-US" altLang="en-US" sz="1600"/>
                    </a:p>
                  </a:txBody>
                  <a:tcPr marL="68580" marR="68580" marT="0" marB="0" anchor="ctr">
                    <a:lnR>
                      <a:noFill/>
                    </a:lnR>
                    <a:lnT w="28575">
                      <a:solidFill>
                        <a:schemeClr val="bg1"/>
                      </a:solidFill>
                      <a:prstDash val="solid"/>
                    </a:lnT>
                    <a:lnB w="28575">
                      <a:solidFill>
                        <a:schemeClr val="bg1"/>
                      </a:solidFill>
                      <a:prstDash val="solid"/>
                    </a:lnB>
                  </a:tcPr>
                </a:tc>
              </a:tr>
              <a:tr h="487680">
                <a:tc>
                  <a:txBody>
                    <a:bodyPr/>
                    <a:lstStyle/>
                    <a:p>
                      <a:pPr indent="0">
                        <a:buNone/>
                      </a:pPr>
                      <a:r>
                        <a:rPr lang="en-US" sz="1600"/>
                        <a:t>74</a:t>
                      </a:r>
                      <a:r>
                        <a:rPr lang="en-US" altLang="en-US" sz="1600" b="1"/>
                        <a:t>♂</a:t>
                      </a:r>
                      <a:endParaRPr lang="en-US" altLang="en-US" sz="1600" b="1"/>
                    </a:p>
                  </a:txBody>
                  <a:tcPr marL="68580" marR="68580" marT="0" marB="0" anchor="ctr">
                    <a:lnL>
                      <a:noFill/>
                    </a:lnL>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0.67 → 1.16</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460 → 37</a:t>
                      </a:r>
                      <a:r>
                        <a:rPr lang="en-US" altLang="en-US" sz="1600"/>
                        <a:t>,</a:t>
                      </a:r>
                      <a:endParaRPr lang="en-US" sz="1600"/>
                    </a:p>
                    <a:p>
                      <a:pPr indent="0">
                        <a:buNone/>
                      </a:pPr>
                      <a:r>
                        <a:rPr lang="en-US" altLang="zh-CN" sz="1600"/>
                        <a:t>1013 → 219</a:t>
                      </a:r>
                      <a:endParaRPr lang="en-US" altLang="zh-CN"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1.06 → 0.96</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21 / 21</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Ethanolic liver cirrhosis, Alzheimer and vascular and dementia, diabetes mellitus</a:t>
                      </a:r>
                      <a:r>
                        <a:rPr lang="en-US" altLang="en-US" sz="1600">
                          <a:sym typeface="+mn-ea"/>
                        </a:rPr>
                        <a:t>, MELD=</a:t>
                      </a:r>
                      <a:r>
                        <a:rPr lang="en-US" altLang="en-US" sz="1600">
                          <a:latin typeface="Calibri" panose="020F0502020204030204" pitchFamily="34" charset="0"/>
                          <a:cs typeface="Calibri" panose="020F0502020204030204" pitchFamily="34" charset="0"/>
                          <a:sym typeface="+mn-ea"/>
                        </a:rPr>
                        <a:t>7 </a:t>
                      </a:r>
                      <a:r>
                        <a:rPr lang="en-US" sz="1600">
                          <a:latin typeface="Calibri" panose="020F0502020204030204" pitchFamily="34" charset="0"/>
                          <a:cs typeface="Calibri" panose="020F0502020204030204" pitchFamily="34" charset="0"/>
                          <a:sym typeface="+mn-ea"/>
                        </a:rPr>
                        <a:t>(</a:t>
                      </a:r>
                      <a:r>
                        <a:rPr lang="en-US" altLang="en-US" sz="1600">
                          <a:latin typeface="Calibri" panose="020F0502020204030204" pitchFamily="34" charset="0"/>
                          <a:cs typeface="Calibri" panose="020F0502020204030204" pitchFamily="34" charset="0"/>
                          <a:sym typeface="+mn-ea"/>
                        </a:rPr>
                        <a:t>1.9</a:t>
                      </a:r>
                      <a:r>
                        <a:rPr lang="en-US" sz="1600">
                          <a:latin typeface="Calibri" panose="020F0502020204030204" pitchFamily="34" charset="0"/>
                          <a:cs typeface="Calibri" panose="020F0502020204030204" pitchFamily="34" charset="0"/>
                          <a:sym typeface="+mn-ea"/>
                        </a:rPr>
                        <a:t>% </a:t>
                      </a:r>
                      <a:r>
                        <a:rPr lang="en-US" altLang="en-US" sz="1600">
                          <a:latin typeface="Calibri" panose="020F0502020204030204" pitchFamily="34" charset="0"/>
                          <a:cs typeface="Calibri" panose="020F0502020204030204" pitchFamily="34" charset="0"/>
                          <a:sym typeface="+mn-ea"/>
                        </a:rPr>
                        <a:t>at 3 months</a:t>
                      </a:r>
                      <a:r>
                        <a:rPr lang="en-US" sz="1600">
                          <a:latin typeface="Calibri" panose="020F0502020204030204" pitchFamily="34" charset="0"/>
                          <a:cs typeface="Calibri" panose="020F0502020204030204" pitchFamily="34" charset="0"/>
                          <a:sym typeface="+mn-ea"/>
                        </a:rPr>
                        <a:t>)</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endParaRPr lang="en-US" altLang="en-US" sz="1600"/>
                    </a:p>
                  </a:txBody>
                  <a:tcPr marL="68580" marR="68580" marT="0" marB="0" anchor="ctr">
                    <a:lnR>
                      <a:noFill/>
                    </a:lnR>
                    <a:lnT w="28575">
                      <a:solidFill>
                        <a:schemeClr val="bg1"/>
                      </a:solidFill>
                      <a:prstDash val="solid"/>
                    </a:lnT>
                    <a:lnB w="28575">
                      <a:solidFill>
                        <a:schemeClr val="bg1"/>
                      </a:solidFill>
                      <a:prstDash val="solid"/>
                    </a:lnB>
                    <a:solidFill>
                      <a:schemeClr val="bg1"/>
                    </a:solidFill>
                  </a:tcPr>
                </a:tc>
              </a:tr>
              <a:tr h="487680">
                <a:tc>
                  <a:txBody>
                    <a:bodyPr/>
                    <a:lstStyle/>
                    <a:p>
                      <a:pPr indent="0">
                        <a:buNone/>
                      </a:pPr>
                      <a:r>
                        <a:rPr lang="en-US" sz="1600"/>
                        <a:t>75</a:t>
                      </a:r>
                      <a:r>
                        <a:rPr lang="en-US" altLang="en-US" sz="1600" b="1"/>
                        <a:t>♂</a:t>
                      </a:r>
                      <a:endParaRPr lang="en-US" altLang="en-US" sz="1600" b="1"/>
                    </a:p>
                  </a:txBody>
                  <a:tcPr marL="68580" marR="68580" marT="0" marB="0" anchor="ctr">
                    <a:lnL>
                      <a:noFill/>
                    </a:lnL>
                    <a:lnT w="28575">
                      <a:solidFill>
                        <a:schemeClr val="bg1"/>
                      </a:solidFill>
                      <a:prstDash val="solid"/>
                    </a:lnT>
                    <a:lnB w="12700">
                      <a:solidFill>
                        <a:schemeClr val="tx1"/>
                      </a:solidFill>
                      <a:prstDash val="solid"/>
                    </a:lnB>
                  </a:tcPr>
                </a:tc>
                <a:tc>
                  <a:txBody>
                    <a:bodyPr/>
                    <a:lstStyle/>
                    <a:p>
                      <a:pPr indent="0">
                        <a:buNone/>
                      </a:pPr>
                      <a:r>
                        <a:rPr lang="en-US" sz="1600"/>
                        <a:t>24.1 → 7.11</a:t>
                      </a:r>
                      <a:endParaRPr lang="en-US" sz="1600"/>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a:t>645 → 44</a:t>
                      </a:r>
                      <a:r>
                        <a:rPr lang="en-US" altLang="en-US" sz="1600"/>
                        <a:t>,</a:t>
                      </a:r>
                      <a:endParaRPr lang="en-US" sz="1600"/>
                    </a:p>
                    <a:p>
                      <a:pPr indent="0">
                        <a:buNone/>
                      </a:pPr>
                      <a:r>
                        <a:rPr lang="en-US" altLang="zh-CN" sz="1600"/>
                        <a:t>374 → 23</a:t>
                      </a:r>
                      <a:endParaRPr lang="en-US" altLang="zh-CN" sz="1600"/>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a:t>1.57 → 1.38</a:t>
                      </a:r>
                      <a:endParaRPr lang="en-US" sz="1600"/>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a:t>19 / </a:t>
                      </a:r>
                      <a:r>
                        <a:rPr lang="en-US" altLang="en-US" sz="1600"/>
                        <a:t>21 (</a:t>
                      </a:r>
                      <a:r>
                        <a:rPr lang="en-US" sz="1600"/>
                        <a:t>thrombocytopenia</a:t>
                      </a:r>
                      <a:r>
                        <a:rPr lang="en-US" altLang="en-US" sz="1600"/>
                        <a:t>)</a:t>
                      </a:r>
                      <a:endParaRPr lang="en-US" altLang="en-US" sz="1600"/>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a:t>Newly diagnosed ethanolic liver cirrhosis and hepatocarcinoma</a:t>
                      </a:r>
                      <a:r>
                        <a:rPr lang="en-US" altLang="en-US" sz="1600">
                          <a:sym typeface="+mn-ea"/>
                        </a:rPr>
                        <a:t>, MELD=</a:t>
                      </a:r>
                      <a:r>
                        <a:rPr lang="en-US" altLang="en-US" sz="1600">
                          <a:latin typeface="Calibri" panose="020F0502020204030204" pitchFamily="34" charset="0"/>
                          <a:cs typeface="Calibri" panose="020F0502020204030204" pitchFamily="34" charset="0"/>
                          <a:sym typeface="+mn-ea"/>
                        </a:rPr>
                        <a:t>24 </a:t>
                      </a:r>
                      <a:r>
                        <a:rPr lang="en-US" sz="1600">
                          <a:latin typeface="Calibri" panose="020F0502020204030204" pitchFamily="34" charset="0"/>
                          <a:cs typeface="Calibri" panose="020F0502020204030204" pitchFamily="34" charset="0"/>
                          <a:sym typeface="+mn-ea"/>
                        </a:rPr>
                        <a:t>(</a:t>
                      </a:r>
                      <a:r>
                        <a:rPr lang="en-US" altLang="en-US" sz="1600">
                          <a:latin typeface="Calibri" panose="020F0502020204030204" pitchFamily="34" charset="0"/>
                          <a:cs typeface="Calibri" panose="020F0502020204030204" pitchFamily="34" charset="0"/>
                          <a:sym typeface="+mn-ea"/>
                        </a:rPr>
                        <a:t>19.6</a:t>
                      </a:r>
                      <a:r>
                        <a:rPr lang="en-US" sz="1600">
                          <a:latin typeface="Calibri" panose="020F0502020204030204" pitchFamily="34" charset="0"/>
                          <a:cs typeface="Calibri" panose="020F0502020204030204" pitchFamily="34" charset="0"/>
                          <a:sym typeface="+mn-ea"/>
                        </a:rPr>
                        <a:t>% </a:t>
                      </a:r>
                      <a:r>
                        <a:rPr lang="en-US" altLang="en-US" sz="1600">
                          <a:latin typeface="Calibri" panose="020F0502020204030204" pitchFamily="34" charset="0"/>
                          <a:cs typeface="Calibri" panose="020F0502020204030204" pitchFamily="34" charset="0"/>
                          <a:sym typeface="+mn-ea"/>
                        </a:rPr>
                        <a:t>at 3 months</a:t>
                      </a:r>
                      <a:r>
                        <a:rPr lang="en-US" sz="1600">
                          <a:latin typeface="Calibri" panose="020F0502020204030204" pitchFamily="34" charset="0"/>
                          <a:cs typeface="Calibri" panose="020F0502020204030204" pitchFamily="34" charset="0"/>
                          <a:sym typeface="+mn-ea"/>
                        </a:rPr>
                        <a:t>)</a:t>
                      </a:r>
                      <a:endParaRPr lang="en-US" sz="1600"/>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altLang="en-US" sz="1600" dirty="0">
                          <a:sym typeface="+mn-ea"/>
                        </a:rPr>
                        <a:t>transferred</a:t>
                      </a:r>
                      <a:endParaRPr lang="en-US" altLang="en-US" sz="1600" dirty="0">
                        <a:sym typeface="+mn-ea"/>
                      </a:endParaRPr>
                    </a:p>
                  </a:txBody>
                  <a:tcPr marL="68580" marR="68580" marT="0" marB="0" anchor="ctr">
                    <a:lnR>
                      <a:noFill/>
                    </a:lnR>
                    <a:lnT w="28575">
                      <a:solidFill>
                        <a:schemeClr val="bg1"/>
                      </a:solidFill>
                      <a:prstDash val="solid"/>
                    </a:lnT>
                    <a:lnB w="12700">
                      <a:solidFill>
                        <a:schemeClr val="tx1"/>
                      </a:solidFill>
                      <a:prstDash val="soli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 altLang="en-US">
                <a:sym typeface="+mn-ea"/>
              </a:rPr>
              <a:t>Rezultate</a:t>
            </a:r>
            <a:r>
              <a:rPr lang="en-US" altLang="en-US">
                <a:sym typeface="+mn-ea"/>
              </a:rPr>
              <a:t>: </a:t>
            </a:r>
            <a:r>
              <a:rPr lang="" altLang="en-US">
                <a:sym typeface="+mn-ea"/>
              </a:rPr>
              <a:t>decese</a:t>
            </a:r>
            <a:endParaRPr lang="" altLang="en-US">
              <a:sym typeface="+mn-ea"/>
            </a:endParaRPr>
          </a:p>
        </p:txBody>
      </p:sp>
      <p:graphicFrame>
        <p:nvGraphicFramePr>
          <p:cNvPr id="5" name="Content Placeholder 4"/>
          <p:cNvGraphicFramePr>
            <a:graphicFrameLocks noGrp="1"/>
          </p:cNvGraphicFramePr>
          <p:nvPr>
            <p:ph idx="1"/>
          </p:nvPr>
        </p:nvGraphicFramePr>
        <p:xfrm>
          <a:off x="1097280" y="1845945"/>
          <a:ext cx="10057765" cy="4070350"/>
        </p:xfrm>
        <a:graphic>
          <a:graphicData uri="http://schemas.openxmlformats.org/drawingml/2006/table">
            <a:tbl>
              <a:tblPr firstRow="1">
                <a:tableStyleId>{91EBBBCC-DAD2-459C-BE2E-F6DE35CF9A28}</a:tableStyleId>
              </a:tblPr>
              <a:tblGrid>
                <a:gridCol w="721995"/>
                <a:gridCol w="1595120"/>
                <a:gridCol w="1188085"/>
                <a:gridCol w="1209675"/>
                <a:gridCol w="3098800"/>
                <a:gridCol w="2244090"/>
              </a:tblGrid>
              <a:tr h="655320">
                <a:tc>
                  <a:txBody>
                    <a:bodyPr/>
                    <a:lstStyle/>
                    <a:p>
                      <a:pPr indent="0">
                        <a:buNone/>
                      </a:pPr>
                      <a:r>
                        <a:rPr lang="" altLang="en-US" sz="1600">
                          <a:latin typeface="Calibri" panose="020F0502020204030204" pitchFamily="34" charset="0"/>
                          <a:cs typeface="Calibri" panose="020F0502020204030204" pitchFamily="34" charset="0"/>
                        </a:rPr>
                        <a:t>Vârsta</a:t>
                      </a:r>
                      <a:r>
                        <a:rPr lang="en-US" altLang="en-US" sz="1600">
                          <a:latin typeface="Calibri" panose="020F0502020204030204" pitchFamily="34" charset="0"/>
                          <a:cs typeface="Calibri" panose="020F0502020204030204" pitchFamily="34" charset="0"/>
                        </a:rPr>
                        <a:t>, Sex</a:t>
                      </a:r>
                      <a:endParaRPr lang="en-US" altLang="en-US" sz="1600">
                        <a:latin typeface="Calibri" panose="020F0502020204030204" pitchFamily="34" charset="0"/>
                        <a:cs typeface="Calibri" panose="020F0502020204030204" pitchFamily="34" charset="0"/>
                      </a:endParaRPr>
                    </a:p>
                  </a:txBody>
                  <a:tcPr marL="68580" marR="68580" marT="0" marB="0" anchor="ctr">
                    <a:lnL w="12700">
                      <a:solidFill>
                        <a:schemeClr val="tx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 altLang="en-US" sz="1600">
                          <a:latin typeface="Calibri" panose="020F0502020204030204" pitchFamily="34" charset="0"/>
                          <a:cs typeface="Calibri" panose="020F0502020204030204" pitchFamily="34" charset="0"/>
                        </a:rPr>
                        <a:t>Bilirubina directă</a:t>
                      </a:r>
                      <a:endParaRPr lang="" altLang="en-US" sz="1600">
                        <a:latin typeface="Calibri" panose="020F0502020204030204" pitchFamily="34" charset="0"/>
                        <a:cs typeface="Calibri" panose="020F0502020204030204" pitchFamily="34" charset="0"/>
                      </a:endParaRPr>
                    </a:p>
                    <a:p>
                      <a:pPr indent="0">
                        <a:buNone/>
                      </a:pPr>
                      <a:r>
                        <a:rPr lang="en-US" sz="1600">
                          <a:latin typeface="Calibri" panose="020F0502020204030204" pitchFamily="34" charset="0"/>
                          <a:cs typeface="Calibri" panose="020F0502020204030204" pitchFamily="34" charset="0"/>
                        </a:rPr>
                        <a:t>(mg/dL)</a:t>
                      </a:r>
                      <a:endParaRPr lang="en-US" sz="1600">
                        <a:latin typeface="Calibri" panose="020F0502020204030204" pitchFamily="34" charset="0"/>
                        <a:cs typeface="Calibri" panose="020F0502020204030204" pitchFamily="34" charset="0"/>
                      </a:endParaRPr>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sz="1600">
                          <a:latin typeface="Calibri" panose="020F0502020204030204" pitchFamily="34" charset="0"/>
                          <a:cs typeface="Calibri" panose="020F0502020204030204" pitchFamily="34" charset="0"/>
                        </a:rPr>
                        <a:t>AST</a:t>
                      </a:r>
                      <a:r>
                        <a:rPr lang="en-US" altLang="en-US" sz="1600">
                          <a:latin typeface="Calibri" panose="020F0502020204030204" pitchFamily="34" charset="0"/>
                          <a:cs typeface="Calibri" panose="020F0502020204030204" pitchFamily="34" charset="0"/>
                        </a:rPr>
                        <a:t>, ALT</a:t>
                      </a:r>
                      <a:r>
                        <a:rPr lang="en-US" sz="1600">
                          <a:latin typeface="Calibri" panose="020F0502020204030204" pitchFamily="34" charset="0"/>
                          <a:cs typeface="Calibri" panose="020F0502020204030204" pitchFamily="34" charset="0"/>
                        </a:rPr>
                        <a:t> </a:t>
                      </a:r>
                      <a:endParaRPr lang="en-US" sz="1600">
                        <a:latin typeface="Calibri" panose="020F0502020204030204" pitchFamily="34" charset="0"/>
                        <a:cs typeface="Calibri" panose="020F0502020204030204" pitchFamily="34" charset="0"/>
                      </a:endParaRPr>
                    </a:p>
                    <a:p>
                      <a:pPr indent="0">
                        <a:buNone/>
                      </a:pPr>
                      <a:r>
                        <a:rPr lang="en-US" sz="1600">
                          <a:latin typeface="Calibri" panose="020F0502020204030204" pitchFamily="34" charset="0"/>
                          <a:cs typeface="Calibri" panose="020F0502020204030204" pitchFamily="34" charset="0"/>
                        </a:rPr>
                        <a:t>(</a:t>
                      </a:r>
                      <a:r>
                        <a:rPr lang="" altLang="en-US" sz="1600">
                          <a:latin typeface="Calibri" panose="020F0502020204030204" pitchFamily="34" charset="0"/>
                          <a:cs typeface="Calibri" panose="020F0502020204030204" pitchFamily="34" charset="0"/>
                        </a:rPr>
                        <a:t>UI</a:t>
                      </a:r>
                      <a:r>
                        <a:rPr lang="en-US" sz="1600">
                          <a:latin typeface="Calibri" panose="020F0502020204030204" pitchFamily="34" charset="0"/>
                          <a:cs typeface="Calibri" panose="020F0502020204030204" pitchFamily="34" charset="0"/>
                        </a:rPr>
                        <a:t>/L</a:t>
                      </a:r>
                      <a:r>
                        <a:rPr lang="en-US" altLang="en-US" sz="1600">
                          <a:latin typeface="Calibri" panose="020F0502020204030204" pitchFamily="34" charset="0"/>
                          <a:cs typeface="Calibri" panose="020F0502020204030204" pitchFamily="34" charset="0"/>
                        </a:rPr>
                        <a:t>)</a:t>
                      </a:r>
                      <a:endParaRPr lang="en-US" altLang="en-US" sz="1600">
                        <a:latin typeface="Calibri" panose="020F0502020204030204" pitchFamily="34" charset="0"/>
                        <a:cs typeface="Calibri" panose="020F0502020204030204" pitchFamily="34" charset="0"/>
                      </a:endParaRPr>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sz="1600">
                          <a:latin typeface="Calibri" panose="020F0502020204030204" pitchFamily="34" charset="0"/>
                          <a:cs typeface="Calibri" panose="020F0502020204030204" pitchFamily="34" charset="0"/>
                        </a:rPr>
                        <a:t>INR</a:t>
                      </a:r>
                      <a:endParaRPr lang="en-US" sz="1600">
                        <a:latin typeface="Calibri" panose="020F0502020204030204" pitchFamily="34" charset="0"/>
                        <a:cs typeface="Calibri" panose="020F0502020204030204" pitchFamily="34" charset="0"/>
                      </a:endParaRPr>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 altLang="en-US" sz="1600" b="1">
                          <a:latin typeface="Calibri" panose="020F0502020204030204" pitchFamily="34" charset="0"/>
                          <a:cs typeface="Calibri" panose="020F0502020204030204" pitchFamily="34" charset="0"/>
                        </a:rPr>
                        <a:t>Comorbidități</a:t>
                      </a:r>
                      <a:endParaRPr lang="en-US" sz="1600" b="1">
                        <a:latin typeface="Calibri" panose="020F0502020204030204" pitchFamily="34" charset="0"/>
                        <a:cs typeface="Calibri" panose="020F0502020204030204" pitchFamily="34" charset="0"/>
                      </a:endParaRPr>
                    </a:p>
                    <a:p>
                      <a:pPr indent="0">
                        <a:buNone/>
                      </a:pPr>
                      <a:r>
                        <a:rPr lang="" altLang="en-US" sz="1600" b="1">
                          <a:latin typeface="Calibri" panose="020F0502020204030204" pitchFamily="34" charset="0"/>
                          <a:cs typeface="Calibri" panose="020F0502020204030204" pitchFamily="34" charset="0"/>
                        </a:rPr>
                        <a:t>(cazue probabile ale decesului</a:t>
                      </a:r>
                      <a:r>
                        <a:rPr lang="en-US" altLang="en-US" sz="1600" b="1">
                          <a:latin typeface="Calibri" panose="020F0502020204030204" pitchFamily="34" charset="0"/>
                          <a:cs typeface="Calibri" panose="020F0502020204030204" pitchFamily="34" charset="0"/>
                        </a:rPr>
                        <a:t>)</a:t>
                      </a:r>
                      <a:endParaRPr lang="en-US" altLang="en-US" sz="1600" b="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 altLang="en-US" sz="1600" b="1">
                          <a:latin typeface="Calibri" panose="020F0502020204030204" pitchFamily="34" charset="0"/>
                          <a:cs typeface="Calibri" panose="020F0502020204030204" pitchFamily="34" charset="0"/>
                        </a:rPr>
                        <a:t>scor </a:t>
                      </a:r>
                      <a:r>
                        <a:rPr lang="en-US" sz="1600" b="1">
                          <a:latin typeface="Calibri" panose="020F0502020204030204" pitchFamily="34" charset="0"/>
                          <a:cs typeface="Calibri" panose="020F0502020204030204" pitchFamily="34" charset="0"/>
                        </a:rPr>
                        <a:t>MELD</a:t>
                      </a:r>
                      <a:endParaRPr lang="en-US" sz="1600" b="1">
                        <a:latin typeface="Calibri" panose="020F0502020204030204" pitchFamily="34" charset="0"/>
                        <a:cs typeface="Calibri" panose="020F0502020204030204" pitchFamily="34" charset="0"/>
                      </a:endParaRPr>
                    </a:p>
                    <a:p>
                      <a:pPr indent="0">
                        <a:buNone/>
                      </a:pPr>
                      <a:r>
                        <a:rPr lang="en-US" sz="1600" b="1">
                          <a:latin typeface="Calibri" panose="020F0502020204030204" pitchFamily="34" charset="0"/>
                          <a:cs typeface="Calibri" panose="020F0502020204030204" pitchFamily="34" charset="0"/>
                        </a:rPr>
                        <a:t>(</a:t>
                      </a:r>
                      <a:r>
                        <a:rPr lang="" altLang="en-US" sz="1600" b="1">
                          <a:latin typeface="Calibri" panose="020F0502020204030204" pitchFamily="34" charset="0"/>
                          <a:cs typeface="Calibri" panose="020F0502020204030204" pitchFamily="34" charset="0"/>
                        </a:rPr>
                        <a:t>risc de deces la 3 luni</a:t>
                      </a:r>
                      <a:r>
                        <a:rPr lang="en-US" sz="1600" b="1">
                          <a:latin typeface="Calibri" panose="020F0502020204030204" pitchFamily="34" charset="0"/>
                          <a:cs typeface="Calibri" panose="020F0502020204030204" pitchFamily="34" charset="0"/>
                        </a:rPr>
                        <a:t>)</a:t>
                      </a:r>
                      <a:endParaRPr lang="en-US" sz="1600" b="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28575">
                      <a:solidFill>
                        <a:schemeClr val="bg1"/>
                      </a:solidFill>
                      <a:prstDash val="solid"/>
                    </a:lnL>
                    <a:lnR w="12700">
                      <a:solidFill>
                        <a:schemeClr val="tx1"/>
                      </a:solidFill>
                      <a:prstDash val="solid"/>
                    </a:lnR>
                    <a:lnT w="12700">
                      <a:solidFill>
                        <a:schemeClr val="tx1"/>
                      </a:solidFill>
                      <a:prstDash val="solid"/>
                    </a:lnT>
                    <a:lnB w="28575">
                      <a:solidFill>
                        <a:schemeClr val="bg1"/>
                      </a:solidFill>
                      <a:prstDash val="solid"/>
                    </a:lnB>
                    <a:solidFill>
                      <a:schemeClr val="accent4">
                        <a:lumMod val="75000"/>
                      </a:schemeClr>
                    </a:solidFill>
                  </a:tcPr>
                </a:tc>
              </a:tr>
              <a:tr h="990600">
                <a:tc>
                  <a:txBody>
                    <a:bodyPr/>
                    <a:lstStyle/>
                    <a:p>
                      <a:pPr indent="0">
                        <a:buNone/>
                      </a:pPr>
                      <a:r>
                        <a:rPr lang="en-US" sz="1600" b="0">
                          <a:latin typeface="Calibri" panose="020F0502020204030204" pitchFamily="34" charset="0"/>
                          <a:cs typeface="Calibri" panose="020F0502020204030204" pitchFamily="34" charset="0"/>
                        </a:rPr>
                        <a:t>59</a:t>
                      </a:r>
                      <a:r>
                        <a:rPr lang="en-US" altLang="en-US" sz="1600" b="1">
                          <a:latin typeface="Calibri" panose="020F0502020204030204" pitchFamily="34" charset="0"/>
                          <a:cs typeface="Calibri" panose="020F0502020204030204" pitchFamily="34" charset="0"/>
                          <a:sym typeface="+mn-ea"/>
                        </a:rPr>
                        <a:t>♂</a:t>
                      </a:r>
                      <a:endParaRPr lang="en-US" sz="1600" b="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T w="28575">
                      <a:solidFill>
                        <a:schemeClr val="bg1"/>
                      </a:solidFill>
                      <a:prstDash val="solid"/>
                    </a:lnT>
                    <a:lnB w="28575">
                      <a:solidFill>
                        <a:schemeClr val="bg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18.99 → 28.3</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618 → 73</a:t>
                      </a:r>
                      <a:r>
                        <a:rPr lang="en-US" altLang="en-US" sz="1600" b="0">
                          <a:latin typeface="Calibri" panose="020F0502020204030204" pitchFamily="34" charset="0"/>
                          <a:cs typeface="Calibri" panose="020F0502020204030204" pitchFamily="34" charset="0"/>
                        </a:rPr>
                        <a:t>,</a:t>
                      </a:r>
                      <a:endParaRPr lang="en-US" sz="1600" b="0">
                        <a:latin typeface="Calibri" panose="020F0502020204030204" pitchFamily="34" charset="0"/>
                        <a:cs typeface="Calibri" panose="020F0502020204030204" pitchFamily="34" charset="0"/>
                      </a:endParaRPr>
                    </a:p>
                    <a:p>
                      <a:pPr indent="0">
                        <a:buNone/>
                      </a:pPr>
                      <a:r>
                        <a:rPr lang="en-US" altLang="zh-CN" sz="1600" b="0">
                          <a:latin typeface="Calibri" panose="020F0502020204030204" pitchFamily="34" charset="0"/>
                          <a:cs typeface="Calibri" panose="020F0502020204030204" pitchFamily="34" charset="0"/>
                        </a:rPr>
                        <a:t>262 → 16.6</a:t>
                      </a:r>
                      <a:endParaRPr lang="en-US" sz="1600" b="0">
                        <a:latin typeface="Calibri" panose="020F0502020204030204" pitchFamily="3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1.8 → 4.15</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 altLang="en-US" sz="1600" b="0">
                          <a:latin typeface="Calibri" panose="020F0502020204030204" pitchFamily="34" charset="0"/>
                          <a:cs typeface="Calibri" panose="020F0502020204030204" pitchFamily="34" charset="0"/>
                        </a:rPr>
                        <a:t>Șoc hemoragic din varice esofagiene, ciroză hepatică etanolică</a:t>
                      </a:r>
                      <a:r>
                        <a:rPr lang="en-US" sz="1600" b="0">
                          <a:latin typeface="Calibri" panose="020F0502020204030204" pitchFamily="34" charset="0"/>
                          <a:cs typeface="Calibri" panose="020F0502020204030204" pitchFamily="34" charset="0"/>
                        </a:rPr>
                        <a:t> (Child-Pugh C)</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35 (52.6%) </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R w="12700">
                      <a:solidFill>
                        <a:schemeClr val="tx1"/>
                      </a:solidFill>
                      <a:prstDash val="solid"/>
                    </a:lnR>
                    <a:lnT w="28575">
                      <a:solidFill>
                        <a:schemeClr val="bg1"/>
                      </a:solidFill>
                      <a:prstDash val="solid"/>
                    </a:lnT>
                    <a:lnB w="28575">
                      <a:solidFill>
                        <a:schemeClr val="bg1"/>
                      </a:solidFill>
                      <a:prstDash val="solid"/>
                    </a:lnB>
                  </a:tcPr>
                </a:tc>
              </a:tr>
              <a:tr h="1103630">
                <a:tc>
                  <a:txBody>
                    <a:bodyPr/>
                    <a:lstStyle/>
                    <a:p>
                      <a:pPr indent="0">
                        <a:buNone/>
                      </a:pPr>
                      <a:r>
                        <a:rPr lang="en-US" sz="1600" b="0">
                          <a:latin typeface="Calibri" panose="020F0502020204030204" pitchFamily="34" charset="0"/>
                          <a:cs typeface="Calibri" panose="020F0502020204030204" pitchFamily="34" charset="0"/>
                        </a:rPr>
                        <a:t>61</a:t>
                      </a:r>
                      <a:r>
                        <a:rPr lang="en-US" altLang="en-US" sz="1600" b="1">
                          <a:latin typeface="Calibri" panose="020F0502020204030204" pitchFamily="34" charset="0"/>
                          <a:cs typeface="Calibri" panose="020F0502020204030204" pitchFamily="34" charset="0"/>
                          <a:sym typeface="+mn-ea"/>
                        </a:rPr>
                        <a:t>♂</a:t>
                      </a:r>
                      <a:endParaRPr lang="en-US" sz="1600" b="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b="0">
                          <a:latin typeface="Calibri" panose="020F0502020204030204" pitchFamily="34" charset="0"/>
                          <a:cs typeface="Calibri" panose="020F0502020204030204" pitchFamily="34" charset="0"/>
                        </a:rPr>
                        <a:t>12.8 → 23.71</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b="0">
                          <a:latin typeface="Calibri" panose="020F0502020204030204" pitchFamily="34" charset="0"/>
                          <a:cs typeface="Calibri" panose="020F0502020204030204" pitchFamily="34" charset="0"/>
                        </a:rPr>
                        <a:t>1537 → 253</a:t>
                      </a:r>
                      <a:r>
                        <a:rPr lang="en-US" altLang="en-US" sz="1600" b="0">
                          <a:latin typeface="Calibri" panose="020F0502020204030204" pitchFamily="34" charset="0"/>
                          <a:cs typeface="Calibri" panose="020F0502020204030204" pitchFamily="34" charset="0"/>
                        </a:rPr>
                        <a:t>,</a:t>
                      </a:r>
                      <a:endParaRPr lang="en-US" sz="1600" b="0">
                        <a:latin typeface="Calibri" panose="020F0502020204030204" pitchFamily="34" charset="0"/>
                        <a:cs typeface="Calibri" panose="020F0502020204030204" pitchFamily="34" charset="0"/>
                      </a:endParaRPr>
                    </a:p>
                    <a:p>
                      <a:pPr indent="0">
                        <a:buNone/>
                      </a:pPr>
                      <a:r>
                        <a:rPr lang="en-US" altLang="zh-CN" sz="1600" b="0">
                          <a:latin typeface="Calibri" panose="020F0502020204030204" pitchFamily="34" charset="0"/>
                          <a:cs typeface="Calibri" panose="020F0502020204030204" pitchFamily="34" charset="0"/>
                        </a:rPr>
                        <a:t>526 → 39.9</a:t>
                      </a:r>
                      <a:endParaRPr lang="en-US" sz="1600" b="0">
                        <a:latin typeface="Calibri" panose="020F0502020204030204" pitchFamily="3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b="0">
                          <a:latin typeface="Calibri" panose="020F0502020204030204" pitchFamily="34" charset="0"/>
                          <a:cs typeface="Calibri" panose="020F0502020204030204" pitchFamily="34" charset="0"/>
                        </a:rPr>
                        <a:t>1.8 → 1.81</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altLang="en-US" sz="1600">
                          <a:latin typeface="Calibri" panose="020F0502020204030204" pitchFamily="34" charset="0"/>
                          <a:cs typeface="Calibri" panose="020F0502020204030204" pitchFamily="34" charset="0"/>
                          <a:sym typeface="+mn-ea"/>
                        </a:rPr>
                        <a:t>Șoc hemoragic din varice esofagiene, ciroză hepatică etanolică</a:t>
                      </a:r>
                      <a:r>
                        <a:rPr lang="en-US" sz="1600">
                          <a:latin typeface="Calibri" panose="020F0502020204030204" pitchFamily="34" charset="0"/>
                          <a:cs typeface="Calibri" panose="020F0502020204030204" pitchFamily="34" charset="0"/>
                          <a:sym typeface="+mn-ea"/>
                        </a:rPr>
                        <a:t> (Child-Pugh C)</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b="0">
                          <a:latin typeface="Calibri" panose="020F0502020204030204" pitchFamily="34" charset="0"/>
                          <a:cs typeface="Calibri" panose="020F0502020204030204" pitchFamily="34" charset="0"/>
                        </a:rPr>
                        <a:t>27 (19.6%) </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R w="12700">
                      <a:solidFill>
                        <a:schemeClr val="tx1"/>
                      </a:solidFill>
                      <a:prstDash val="solid"/>
                    </a:lnR>
                    <a:lnT w="28575">
                      <a:solidFill>
                        <a:schemeClr val="bg1"/>
                      </a:solidFill>
                      <a:prstDash val="solid"/>
                    </a:lnT>
                    <a:lnB w="28575">
                      <a:solidFill>
                        <a:schemeClr val="bg1"/>
                      </a:solidFill>
                      <a:prstDash val="solid"/>
                    </a:lnB>
                    <a:solidFill>
                      <a:schemeClr val="bg1"/>
                    </a:solidFill>
                  </a:tcPr>
                </a:tc>
              </a:tr>
              <a:tr h="1320800">
                <a:tc>
                  <a:txBody>
                    <a:bodyPr/>
                    <a:lstStyle/>
                    <a:p>
                      <a:pPr indent="0">
                        <a:buNone/>
                      </a:pPr>
                      <a:r>
                        <a:rPr lang="en-US" sz="1600" b="0">
                          <a:latin typeface="Calibri" panose="020F0502020204030204" pitchFamily="34" charset="0"/>
                          <a:cs typeface="Calibri" panose="020F0502020204030204" pitchFamily="34" charset="0"/>
                        </a:rPr>
                        <a:t>65</a:t>
                      </a:r>
                      <a:r>
                        <a:rPr lang="en-US" altLang="en-US" sz="1600" b="1">
                          <a:latin typeface="Calibri" panose="020F0502020204030204" pitchFamily="34" charset="0"/>
                          <a:cs typeface="Calibri" panose="020F0502020204030204" pitchFamily="34" charset="0"/>
                          <a:sym typeface="+mn-ea"/>
                        </a:rPr>
                        <a:t>♂</a:t>
                      </a:r>
                      <a:endParaRPr lang="en-US" sz="1600" b="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T w="28575">
                      <a:solidFill>
                        <a:schemeClr val="bg1"/>
                      </a:solidFill>
                      <a:prstDash val="solid"/>
                    </a:lnT>
                    <a:lnB w="12700">
                      <a:solidFill>
                        <a:schemeClr val="tx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4.92 → 14.51</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157 → 23</a:t>
                      </a:r>
                      <a:r>
                        <a:rPr lang="en-US" altLang="en-US" sz="1600" b="0">
                          <a:latin typeface="Calibri" panose="020F0502020204030204" pitchFamily="34" charset="0"/>
                          <a:cs typeface="Calibri" panose="020F0502020204030204" pitchFamily="34" charset="0"/>
                        </a:rPr>
                        <a:t>,</a:t>
                      </a:r>
                      <a:endParaRPr lang="en-US" sz="1600" b="0">
                        <a:latin typeface="Calibri" panose="020F0502020204030204" pitchFamily="34" charset="0"/>
                        <a:cs typeface="Calibri" panose="020F0502020204030204" pitchFamily="34" charset="0"/>
                      </a:endParaRPr>
                    </a:p>
                    <a:p>
                      <a:pPr indent="0">
                        <a:buNone/>
                      </a:pPr>
                      <a:r>
                        <a:rPr lang="en-US" altLang="zh-CN" sz="1600" b="0">
                          <a:latin typeface="Calibri" panose="020F0502020204030204" pitchFamily="34" charset="0"/>
                          <a:cs typeface="Calibri" panose="020F0502020204030204" pitchFamily="34" charset="0"/>
                        </a:rPr>
                        <a:t>50 → 56.4</a:t>
                      </a:r>
                      <a:endParaRPr lang="en-US" sz="1600" b="0">
                        <a:latin typeface="Calibri" panose="020F0502020204030204" pitchFamily="34" charset="0"/>
                        <a:cs typeface="Calibri" panose="020F0502020204030204" pitchFamily="34" charset="0"/>
                      </a:endParaRPr>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1.54 → 1.37</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 altLang="en-US" sz="1600" b="0">
                          <a:latin typeface="Calibri" panose="020F0502020204030204" pitchFamily="34" charset="0"/>
                          <a:cs typeface="Calibri" panose="020F0502020204030204" pitchFamily="34" charset="0"/>
                        </a:rPr>
                        <a:t>Insuficiență multiplă de organ, </a:t>
                      </a:r>
                      <a:r>
                        <a:rPr lang="en-US" altLang="en-US" sz="1600">
                          <a:latin typeface="Calibri" panose="020F0502020204030204" pitchFamily="34" charset="0"/>
                          <a:cs typeface="Calibri" panose="020F0502020204030204" pitchFamily="34" charset="0"/>
                          <a:sym typeface="+mn-ea"/>
                        </a:rPr>
                        <a:t>hepatită cronică B </a:t>
                      </a:r>
                      <a:r>
                        <a:rPr lang="" altLang="en-US" sz="1600">
                          <a:latin typeface="Calibri" panose="020F0502020204030204" pitchFamily="34" charset="0"/>
                          <a:cs typeface="Calibri" panose="020F0502020204030204" pitchFamily="34" charset="0"/>
                          <a:sym typeface="+mn-ea"/>
                        </a:rPr>
                        <a:t>și </a:t>
                      </a:r>
                      <a:r>
                        <a:rPr lang="en-US" altLang="en-US" sz="1600">
                          <a:latin typeface="Calibri" panose="020F0502020204030204" pitchFamily="34" charset="0"/>
                          <a:cs typeface="Calibri" panose="020F0502020204030204" pitchFamily="34" charset="0"/>
                          <a:sym typeface="+mn-ea"/>
                        </a:rPr>
                        <a:t>ciroză hepatică etanolică</a:t>
                      </a:r>
                      <a:r>
                        <a:rPr lang="en-US" sz="1600" b="0">
                          <a:latin typeface="Calibri" panose="020F0502020204030204" pitchFamily="34" charset="0"/>
                          <a:cs typeface="Calibri" panose="020F0502020204030204" pitchFamily="34" charset="0"/>
                        </a:rPr>
                        <a:t> (Child-Pugh B), endocardit</a:t>
                      </a:r>
                      <a:r>
                        <a:rPr lang="" altLang="en-US" sz="1600" b="0">
                          <a:latin typeface="Calibri" panose="020F0502020204030204" pitchFamily="34" charset="0"/>
                          <a:cs typeface="Calibri" panose="020F0502020204030204" pitchFamily="34" charset="0"/>
                        </a:rPr>
                        <a:t>ă</a:t>
                      </a:r>
                      <a:r>
                        <a:rPr lang="en-US" sz="1600" b="0">
                          <a:latin typeface="Calibri" panose="020F0502020204030204" pitchFamily="34" charset="0"/>
                          <a:cs typeface="Calibri" panose="020F0502020204030204" pitchFamily="34" charset="0"/>
                        </a:rPr>
                        <a:t>, embolism </a:t>
                      </a:r>
                      <a:r>
                        <a:rPr lang="en-US" sz="1600">
                          <a:latin typeface="Calibri" panose="020F0502020204030204" pitchFamily="34" charset="0"/>
                          <a:cs typeface="Calibri" panose="020F0502020204030204" pitchFamily="34" charset="0"/>
                          <a:sym typeface="+mn-ea"/>
                        </a:rPr>
                        <a:t>cerebral</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31 (52.6%) </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R w="12700">
                      <a:solidFill>
                        <a:schemeClr val="tx1"/>
                      </a:solidFill>
                      <a:prstDash val="solid"/>
                    </a:lnR>
                    <a:lnT w="28575">
                      <a:solidFill>
                        <a:schemeClr val="bg1"/>
                      </a:solidFill>
                      <a:prstDash val="solid"/>
                    </a:lnT>
                    <a:lnB w="12700">
                      <a:solidFill>
                        <a:schemeClr val="tx1"/>
                      </a:solidFill>
                      <a:prstDash val="soli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t>Conclu</a:t>
            </a:r>
            <a:r>
              <a:rPr lang="" altLang="en-US"/>
              <a:t>zii</a:t>
            </a:r>
            <a:endParaRPr lang="" altLang="en-US"/>
          </a:p>
        </p:txBody>
      </p:sp>
      <p:sp>
        <p:nvSpPr>
          <p:cNvPr id="2" name="Content Placeholder 1"/>
          <p:cNvSpPr>
            <a:spLocks noGrp="1"/>
          </p:cNvSpPr>
          <p:nvPr>
            <p:ph idx="1"/>
          </p:nvPr>
        </p:nvSpPr>
        <p:spPr/>
        <p:txBody>
          <a:bodyPr/>
          <a:lstStyle/>
          <a:p>
            <a:r>
              <a:rPr lang="" altLang="en-US" sz="2200"/>
              <a:t>H</a:t>
            </a:r>
            <a:r>
              <a:rPr lang="en-US" sz="2200"/>
              <a:t>epatit</a:t>
            </a:r>
            <a:r>
              <a:rPr lang="" altLang="en-US" sz="2200"/>
              <a:t>a</a:t>
            </a:r>
            <a:r>
              <a:rPr lang="en-US" sz="2200"/>
              <a:t> E</a:t>
            </a:r>
            <a:r>
              <a:rPr lang="en-US" altLang="en-US" sz="2200"/>
              <a:t>: </a:t>
            </a:r>
            <a:endParaRPr lang="en-US" sz="2200"/>
          </a:p>
          <a:p>
            <a:pPr lvl="1"/>
            <a:r>
              <a:rPr lang="" altLang="en-US" sz="2200"/>
              <a:t>valori de laborator mai puțin modificate decât pentru hepatita A</a:t>
            </a:r>
            <a:endParaRPr lang="" altLang="en-US" sz="2200"/>
          </a:p>
          <a:p>
            <a:pPr lvl="1"/>
            <a:r>
              <a:rPr lang="" altLang="en-US" sz="2200"/>
              <a:t>mai frecventă la pacienții vârstnici, cu comorbidități</a:t>
            </a:r>
            <a:endParaRPr lang="en-US" altLang="en-US" sz="2200"/>
          </a:p>
          <a:p>
            <a:pPr lvl="1"/>
            <a:r>
              <a:rPr lang="" altLang="en-US" sz="2200"/>
              <a:t>număr mai mare de cazuri severe și /sau fatale</a:t>
            </a:r>
            <a:endParaRPr lang="en-US" sz="2200"/>
          </a:p>
          <a:p>
            <a:pPr lvl="0"/>
            <a:r>
              <a:rPr lang="en-US" sz="2200"/>
              <a:t>Ribavirin</a:t>
            </a:r>
            <a:r>
              <a:rPr lang="" altLang="en-US" sz="2200"/>
              <a:t>a</a:t>
            </a:r>
            <a:r>
              <a:rPr lang="en-US" sz="2200"/>
              <a:t> </a:t>
            </a:r>
            <a:r>
              <a:rPr lang="" altLang="en-US" sz="2200" u="sng"/>
              <a:t>ar putea fi benefică</a:t>
            </a:r>
            <a:r>
              <a:rPr lang="en-US" sz="2200"/>
              <a:t> </a:t>
            </a:r>
            <a:r>
              <a:rPr lang="" altLang="en-US" sz="2200"/>
              <a:t>la paceinții cu</a:t>
            </a:r>
            <a:r>
              <a:rPr lang="en-US" sz="2200"/>
              <a:t> </a:t>
            </a:r>
            <a:endParaRPr lang="en-US" sz="2200"/>
          </a:p>
          <a:p>
            <a:pPr marL="201295" lvl="1" indent="0">
              <a:buNone/>
            </a:pPr>
            <a:r>
              <a:rPr lang="en-US" sz="2200" i="1"/>
              <a:t>acute-on-chronic liver disease</a:t>
            </a:r>
            <a:r>
              <a:rPr lang="en-US" sz="2200"/>
              <a:t> </a:t>
            </a:r>
            <a:r>
              <a:rPr lang="" altLang="en-US" sz="2200"/>
              <a:t>și</a:t>
            </a:r>
            <a:r>
              <a:rPr lang="en-US" sz="2200"/>
              <a:t>/</a:t>
            </a:r>
            <a:r>
              <a:rPr lang="" altLang="en-US" sz="2200"/>
              <a:t>sau </a:t>
            </a:r>
            <a:r>
              <a:rPr lang="en-US" sz="2200"/>
              <a:t>imunosup</a:t>
            </a:r>
            <a:r>
              <a:rPr lang="" altLang="en-US" sz="2200"/>
              <a:t>resie</a:t>
            </a:r>
            <a:endParaRPr lang="" altLang="en-US" sz="2200"/>
          </a:p>
          <a:p>
            <a:pPr marL="201295" lvl="1" indent="0">
              <a:buNone/>
            </a:pPr>
            <a:endParaRPr lang="" altLang="en-US" sz="2200"/>
          </a:p>
          <a:p>
            <a:pPr marL="201295" lvl="1" indent="0">
              <a:buNone/>
            </a:pPr>
            <a:r>
              <a:rPr lang="" altLang="en-US" sz="2200"/>
              <a:t>Sunt necesare studii viitoare pentru a demostra efectul ribavirinei la acești pacienți.</a:t>
            </a:r>
            <a:endParaRPr lang="en-US"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 altLang="en-US"/>
              <a:t>Background</a:t>
            </a:r>
            <a:endParaRPr lang="" altLang="en-US"/>
          </a:p>
        </p:txBody>
      </p:sp>
      <p:sp>
        <p:nvSpPr>
          <p:cNvPr id="7" name="Content Placeholder 6"/>
          <p:cNvSpPr>
            <a:spLocks noGrp="1"/>
          </p:cNvSpPr>
          <p:nvPr>
            <p:ph sz="half" idx="2"/>
          </p:nvPr>
        </p:nvSpPr>
        <p:spPr/>
        <p:txBody>
          <a:bodyPr/>
          <a:lstStyle/>
          <a:p>
            <a:r>
              <a:rPr lang="en-US" altLang="en-US"/>
              <a:t>HEV incidence in Europe / Romania</a:t>
            </a:r>
            <a:endParaRPr lang="en-US" altLang="en-US"/>
          </a:p>
        </p:txBody>
      </p:sp>
      <p:pic>
        <p:nvPicPr>
          <p:cNvPr id="5" name="Content Placeholder 4" descr="/home/calzzone/Dropbox/Stats/hepe/figure_1_v3_ro.pngfigure_1_v3_ro"/>
          <p:cNvPicPr>
            <a:picLocks noGrp="1" noChangeAspect="1"/>
          </p:cNvPicPr>
          <p:nvPr>
            <p:ph sz="half" idx="1"/>
          </p:nvPr>
        </p:nvPicPr>
        <p:blipFill>
          <a:blip r:embed="rId1"/>
          <a:srcRect/>
          <a:stretch>
            <a:fillRect/>
          </a:stretch>
        </p:blipFill>
        <p:spPr>
          <a:xfrm>
            <a:off x="1097280" y="1845945"/>
            <a:ext cx="4390390" cy="43903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 altLang="en-US">
                <a:solidFill>
                  <a:schemeClr val="tx1"/>
                </a:solidFill>
              </a:rPr>
              <a:t>Mulțumim pentru atenție</a:t>
            </a:r>
            <a:r>
              <a:rPr lang="en-US" altLang="en-US">
                <a:solidFill>
                  <a:schemeClr val="tx1"/>
                </a:solidFill>
              </a:rPr>
              <a:t>!</a:t>
            </a:r>
            <a:endParaRPr lang="en-US" altLang="en-US">
              <a:solidFill>
                <a:schemeClr val="tx1"/>
              </a:solidFill>
            </a:endParaRPr>
          </a:p>
        </p:txBody>
      </p:sp>
      <p:sp>
        <p:nvSpPr>
          <p:cNvPr id="5" name="Text Placeholder 4"/>
          <p:cNvSpPr>
            <a:spLocks noGrp="1"/>
          </p:cNvSpPr>
          <p:nvPr>
            <p:ph type="body" sz="half" idx="2"/>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Obiective</a:t>
            </a:r>
            <a:endParaRPr lang="" altLang="en-US"/>
          </a:p>
        </p:txBody>
      </p:sp>
      <p:sp>
        <p:nvSpPr>
          <p:cNvPr id="3" name="Content Placeholder 2"/>
          <p:cNvSpPr>
            <a:spLocks noGrp="1"/>
          </p:cNvSpPr>
          <p:nvPr>
            <p:ph idx="1"/>
          </p:nvPr>
        </p:nvSpPr>
        <p:spPr/>
        <p:txBody>
          <a:bodyPr/>
          <a:lstStyle/>
          <a:p>
            <a:pPr marL="0" indent="0">
              <a:buNone/>
            </a:pPr>
            <a:r>
              <a:rPr lang="" altLang="en-US"/>
              <a:t>Descrierea și coparația dintre hepatitele acute E și A la pacienții adulți.</a:t>
            </a:r>
            <a:endParaRPr lang=""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Material și metode</a:t>
            </a:r>
            <a:endParaRPr lang="" altLang="en-US"/>
          </a:p>
        </p:txBody>
      </p:sp>
      <p:sp>
        <p:nvSpPr>
          <p:cNvPr id="3" name="Content Placeholder 2"/>
          <p:cNvSpPr>
            <a:spLocks noGrp="1"/>
          </p:cNvSpPr>
          <p:nvPr>
            <p:ph sz="half" idx="1"/>
          </p:nvPr>
        </p:nvSpPr>
        <p:spPr>
          <a:xfrm>
            <a:off x="1097280" y="1845945"/>
            <a:ext cx="5688965" cy="4023360"/>
          </a:xfrm>
        </p:spPr>
        <p:txBody>
          <a:bodyPr>
            <a:normAutofit/>
          </a:bodyPr>
          <a:lstStyle/>
          <a:p>
            <a:r>
              <a:rPr lang="" altLang="en-US" dirty="0">
                <a:sym typeface="+mn-ea"/>
              </a:rPr>
              <a:t>Studiu retropectiv, caz-caz</a:t>
            </a:r>
            <a:endParaRPr lang="" altLang="en-US" dirty="0">
              <a:sym typeface="+mn-ea"/>
            </a:endParaRPr>
          </a:p>
          <a:p>
            <a:r>
              <a:rPr lang="" altLang="en-US" dirty="0">
                <a:sym typeface="+mn-ea"/>
              </a:rPr>
              <a:t>Am inclus toți pacienții adulți cu:</a:t>
            </a:r>
            <a:endParaRPr lang="en-US" dirty="0">
              <a:sym typeface="+mn-ea"/>
            </a:endParaRPr>
          </a:p>
          <a:p>
            <a:pPr lvl="1"/>
            <a:r>
              <a:rPr lang="en-US" b="1" dirty="0">
                <a:sym typeface="+mn-ea"/>
              </a:rPr>
              <a:t>hepatit</a:t>
            </a:r>
            <a:r>
              <a:rPr lang="" altLang="en-US" b="1" dirty="0">
                <a:sym typeface="+mn-ea"/>
              </a:rPr>
              <a:t>ă acută</a:t>
            </a:r>
            <a:r>
              <a:rPr lang="en-US" b="1" dirty="0">
                <a:sym typeface="+mn-ea"/>
              </a:rPr>
              <a:t> E</a:t>
            </a:r>
            <a:r>
              <a:rPr lang="en-US" dirty="0">
                <a:sym typeface="+mn-ea"/>
              </a:rPr>
              <a:t> (</a:t>
            </a:r>
            <a:r>
              <a:rPr lang="" altLang="en-US" dirty="0">
                <a:sym typeface="+mn-ea"/>
              </a:rPr>
              <a:t>ICM</a:t>
            </a:r>
            <a:r>
              <a:rPr lang="en-US" dirty="0">
                <a:sym typeface="+mn-ea"/>
              </a:rPr>
              <a:t>10: </a:t>
            </a:r>
            <a:r>
              <a:rPr lang="en-US" altLang="en-US" dirty="0">
                <a:sym typeface="+mn-ea"/>
              </a:rPr>
              <a:t>B17.2)</a:t>
            </a:r>
            <a:r>
              <a:rPr lang="en-US" dirty="0">
                <a:sym typeface="+mn-ea"/>
              </a:rPr>
              <a:t> </a:t>
            </a:r>
            <a:r>
              <a:rPr lang="" altLang="en-US" dirty="0">
                <a:sym typeface="+mn-ea"/>
              </a:rPr>
              <a:t>și</a:t>
            </a:r>
            <a:endParaRPr lang="en-US" dirty="0">
              <a:sym typeface="+mn-ea"/>
            </a:endParaRPr>
          </a:p>
          <a:p>
            <a:pPr lvl="1"/>
            <a:r>
              <a:rPr lang="en-US" b="1" dirty="0">
                <a:sym typeface="+mn-ea"/>
              </a:rPr>
              <a:t>hepatit</a:t>
            </a:r>
            <a:r>
              <a:rPr lang="" altLang="en-US" b="1" dirty="0">
                <a:sym typeface="+mn-ea"/>
              </a:rPr>
              <a:t>ă acută</a:t>
            </a:r>
            <a:r>
              <a:rPr lang="en-US" b="1" dirty="0">
                <a:sym typeface="+mn-ea"/>
              </a:rPr>
              <a:t> A</a:t>
            </a:r>
            <a:r>
              <a:rPr lang="en-US" dirty="0">
                <a:sym typeface="+mn-ea"/>
              </a:rPr>
              <a:t> (I</a:t>
            </a:r>
            <a:r>
              <a:rPr lang="" altLang="en-US" dirty="0">
                <a:sym typeface="+mn-ea"/>
              </a:rPr>
              <a:t>CM</a:t>
            </a:r>
            <a:r>
              <a:rPr lang="en-US" dirty="0">
                <a:sym typeface="+mn-ea"/>
              </a:rPr>
              <a:t>10: </a:t>
            </a:r>
            <a:r>
              <a:rPr lang="en-US" altLang="en-US" dirty="0">
                <a:sym typeface="+mn-ea"/>
              </a:rPr>
              <a:t>B15.*)</a:t>
            </a:r>
            <a:r>
              <a:rPr lang="en-US" dirty="0">
                <a:sym typeface="+mn-ea"/>
              </a:rPr>
              <a:t> </a:t>
            </a:r>
            <a:r>
              <a:rPr lang="" altLang="en-US" dirty="0">
                <a:sym typeface="+mn-ea"/>
              </a:rPr>
              <a:t>internați î</a:t>
            </a:r>
            <a:r>
              <a:rPr lang="en-US" dirty="0">
                <a:sym typeface="+mn-ea"/>
              </a:rPr>
              <a:t>n </a:t>
            </a:r>
            <a:endParaRPr lang="en-US" dirty="0">
              <a:sym typeface="+mn-ea"/>
            </a:endParaRPr>
          </a:p>
          <a:p>
            <a:r>
              <a:rPr lang="" altLang="en-US" b="1" dirty="0">
                <a:sym typeface="+mn-ea"/>
              </a:rPr>
              <a:t>Spitalul Clinic de Boli Infecțioase</a:t>
            </a:r>
            <a:r>
              <a:rPr lang="en-US" dirty="0">
                <a:sym typeface="+mn-ea"/>
              </a:rPr>
              <a:t>, </a:t>
            </a:r>
            <a:r>
              <a:rPr lang="en-US" b="1" dirty="0">
                <a:sym typeface="+mn-ea"/>
              </a:rPr>
              <a:t>Cluj-Napoca</a:t>
            </a:r>
            <a:endParaRPr lang="en-US" dirty="0">
              <a:sym typeface="+mn-ea"/>
            </a:endParaRPr>
          </a:p>
          <a:p>
            <a:r>
              <a:rPr lang="" altLang="en-US" dirty="0">
                <a:sym typeface="+mn-ea"/>
              </a:rPr>
              <a:t>în perioada </a:t>
            </a:r>
            <a:r>
              <a:rPr lang="" altLang="en-US" b="1" dirty="0">
                <a:sym typeface="+mn-ea"/>
              </a:rPr>
              <a:t>Ianuarie </a:t>
            </a:r>
            <a:r>
              <a:rPr lang="en-US" b="1" dirty="0">
                <a:sym typeface="+mn-ea"/>
              </a:rPr>
              <a:t>2017 - August 2019</a:t>
            </a:r>
            <a:r>
              <a:rPr lang="en-US" dirty="0">
                <a:sym typeface="+mn-ea"/>
              </a:rPr>
              <a:t>.</a:t>
            </a:r>
            <a:endParaRPr lang="en-US" altLang="en-US" dirty="0">
              <a:sym typeface="+mn-ea"/>
            </a:endParaRPr>
          </a:p>
        </p:txBody>
      </p:sp>
      <p:sp>
        <p:nvSpPr>
          <p:cNvPr id="4" name="Content Placeholder 3"/>
          <p:cNvSpPr>
            <a:spLocks noGrp="1"/>
          </p:cNvSpPr>
          <p:nvPr>
            <p:ph sz="half" idx="2"/>
          </p:nvPr>
        </p:nvSpPr>
        <p:spPr>
          <a:xfrm>
            <a:off x="6786245" y="1845945"/>
            <a:ext cx="4369435" cy="4023360"/>
          </a:xfrm>
        </p:spPr>
        <p:txBody>
          <a:bodyPr/>
          <a:lstStyle/>
          <a:p>
            <a:pPr marL="0" indent="0">
              <a:buNone/>
            </a:pPr>
            <a:r>
              <a:rPr lang="" altLang="en-US" sz="2200" dirty="0"/>
              <a:t>Definiție de caz pentru hepatita acută</a:t>
            </a:r>
            <a:r>
              <a:rPr lang="en-US" altLang="en-US" sz="2200" dirty="0"/>
              <a:t>: </a:t>
            </a:r>
            <a:endParaRPr lang="en-US" altLang="en-US" sz="2200" dirty="0"/>
          </a:p>
          <a:p>
            <a:pPr marL="742950" lvl="1" indent="-285750"/>
            <a:r>
              <a:rPr lang="" altLang="en-US" sz="2200" dirty="0"/>
              <a:t>criterii clinice și de laborator</a:t>
            </a:r>
            <a:r>
              <a:rPr lang="en-US" altLang="en-US" sz="2200" dirty="0"/>
              <a:t> </a:t>
            </a:r>
            <a:endParaRPr lang="en-US" altLang="en-US" sz="2200" dirty="0"/>
          </a:p>
          <a:p>
            <a:pPr marL="742950" lvl="1" indent="-285750"/>
            <a:r>
              <a:rPr lang="" altLang="en-US" sz="2200" dirty="0"/>
              <a:t>tesatare </a:t>
            </a:r>
            <a:r>
              <a:rPr lang="en-US" altLang="en-US" sz="2200" dirty="0"/>
              <a:t>serologic</a:t>
            </a:r>
            <a:r>
              <a:rPr lang="" altLang="en-US" sz="2200" dirty="0"/>
              <a:t>ă</a:t>
            </a:r>
            <a:endParaRPr lang="en-US" altLang="en-US" sz="2200" dirty="0"/>
          </a:p>
          <a:p>
            <a:pPr marL="742950" lvl="1" indent="-285750"/>
            <a:r>
              <a:rPr lang="" altLang="en-US" sz="2200" dirty="0"/>
              <a:t>criterii </a:t>
            </a:r>
            <a:r>
              <a:rPr lang="en-US" altLang="en-US" sz="2200" dirty="0"/>
              <a:t>epidemiologic</a:t>
            </a:r>
            <a:r>
              <a:rPr lang="" altLang="en-US" sz="2200" dirty="0"/>
              <a:t>e</a:t>
            </a:r>
            <a:endParaRPr lang="" alt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Material și metode</a:t>
            </a:r>
            <a:r>
              <a:rPr lang="en-US" altLang="en-US"/>
              <a:t>: </a:t>
            </a:r>
            <a:r>
              <a:rPr lang="" altLang="en-US"/>
              <a:t>cazuri severe</a:t>
            </a:r>
            <a:endParaRPr lang="" altLang="en-US"/>
          </a:p>
        </p:txBody>
      </p:sp>
      <p:sp>
        <p:nvSpPr>
          <p:cNvPr id="5" name="Text Placeholder 4"/>
          <p:cNvSpPr>
            <a:spLocks noGrp="1"/>
          </p:cNvSpPr>
          <p:nvPr>
            <p:ph type="body" idx="1"/>
          </p:nvPr>
        </p:nvSpPr>
        <p:spPr/>
        <p:txBody>
          <a:bodyPr/>
          <a:lstStyle/>
          <a:p>
            <a:r>
              <a:rPr lang="en-US" altLang="en-US" u="sng" dirty="0">
                <a:solidFill>
                  <a:schemeClr val="tx1"/>
                </a:solidFill>
              </a:rPr>
              <a:t>Hepatit</a:t>
            </a:r>
            <a:r>
              <a:rPr lang="" altLang="en-US" u="sng" dirty="0">
                <a:solidFill>
                  <a:schemeClr val="tx1"/>
                </a:solidFill>
              </a:rPr>
              <a:t>a</a:t>
            </a:r>
            <a:r>
              <a:rPr lang="en-US" altLang="en-US" b="1" u="sng" dirty="0">
                <a:solidFill>
                  <a:schemeClr val="tx1"/>
                </a:solidFill>
              </a:rPr>
              <a:t> E</a:t>
            </a:r>
            <a:r>
              <a:rPr lang="en-US" altLang="en-US" u="sng" dirty="0">
                <a:solidFill>
                  <a:schemeClr val="tx1"/>
                </a:solidFill>
              </a:rPr>
              <a:t>*</a:t>
            </a:r>
            <a:endParaRPr lang="en-US" altLang="en-US" u="sng" dirty="0">
              <a:solidFill>
                <a:schemeClr val="tx1"/>
              </a:solidFill>
            </a:endParaRPr>
          </a:p>
        </p:txBody>
      </p:sp>
      <p:sp>
        <p:nvSpPr>
          <p:cNvPr id="6" name="Content Placeholder 5"/>
          <p:cNvSpPr>
            <a:spLocks noGrp="1"/>
          </p:cNvSpPr>
          <p:nvPr>
            <p:ph sz="half" idx="2"/>
          </p:nvPr>
        </p:nvSpPr>
        <p:spPr>
          <a:xfrm>
            <a:off x="1097280" y="2582545"/>
            <a:ext cx="4937760" cy="2465705"/>
          </a:xfrm>
        </p:spPr>
        <p:txBody>
          <a:bodyPr>
            <a:noAutofit/>
          </a:bodyPr>
          <a:lstStyle/>
          <a:p>
            <a:r>
              <a:rPr lang="en-US" sz="2200" dirty="0"/>
              <a:t>INR &gt;1.5</a:t>
            </a:r>
            <a:endParaRPr lang="en-US" sz="2200" dirty="0"/>
          </a:p>
          <a:p>
            <a:r>
              <a:rPr lang="" altLang="en-US" sz="2200" dirty="0"/>
              <a:t>encefalopatie hepatică gr.</a:t>
            </a:r>
            <a:r>
              <a:rPr lang="en-US" sz="2200" dirty="0"/>
              <a:t> 2-4</a:t>
            </a:r>
            <a:endParaRPr lang="en-US" sz="2200" dirty="0"/>
          </a:p>
          <a:p>
            <a:r>
              <a:rPr lang="" altLang="en-US" sz="2200" dirty="0"/>
              <a:t>comorbidități </a:t>
            </a:r>
            <a:r>
              <a:rPr lang="en-US" sz="2200" dirty="0"/>
              <a:t>(</a:t>
            </a:r>
            <a:r>
              <a:rPr lang="en-US" sz="2200" i="1" dirty="0"/>
              <a:t>acute-on-chronic liver disease</a:t>
            </a:r>
            <a:r>
              <a:rPr lang="en-US" sz="2200" dirty="0"/>
              <a:t>, </a:t>
            </a:r>
            <a:r>
              <a:rPr lang="" altLang="en-US" sz="2200" dirty="0"/>
              <a:t>imunosupresie confirmată</a:t>
            </a:r>
            <a:r>
              <a:rPr lang="en-US" sz="2200" dirty="0"/>
              <a:t>)</a:t>
            </a:r>
            <a:endParaRPr lang="en-US" sz="2200" dirty="0"/>
          </a:p>
          <a:p>
            <a:r>
              <a:rPr lang="en-US" sz="2200" dirty="0"/>
              <a:t>manifestat</a:t>
            </a:r>
            <a:r>
              <a:rPr lang="" altLang="en-US" sz="2200" dirty="0"/>
              <a:t>ări neurologice</a:t>
            </a:r>
            <a:endParaRPr lang="" altLang="en-US" sz="2200" dirty="0">
              <a:solidFill>
                <a:srgbClr val="FF0000"/>
              </a:solidFill>
            </a:endParaRPr>
          </a:p>
        </p:txBody>
      </p:sp>
      <p:sp>
        <p:nvSpPr>
          <p:cNvPr id="7" name="Text Placeholder 6"/>
          <p:cNvSpPr>
            <a:spLocks noGrp="1"/>
          </p:cNvSpPr>
          <p:nvPr>
            <p:ph type="body" sz="quarter" idx="3"/>
          </p:nvPr>
        </p:nvSpPr>
        <p:spPr/>
        <p:txBody>
          <a:bodyPr/>
          <a:lstStyle/>
          <a:p>
            <a:r>
              <a:rPr lang="en-US" altLang="en-US" u="sng" dirty="0">
                <a:solidFill>
                  <a:schemeClr val="tx1"/>
                </a:solidFill>
              </a:rPr>
              <a:t>Hepatit</a:t>
            </a:r>
            <a:r>
              <a:rPr lang="" altLang="en-US" u="sng" dirty="0">
                <a:solidFill>
                  <a:schemeClr val="tx1"/>
                </a:solidFill>
              </a:rPr>
              <a:t>a</a:t>
            </a:r>
            <a:r>
              <a:rPr lang="en-US" altLang="en-US" b="1" u="sng" dirty="0">
                <a:solidFill>
                  <a:schemeClr val="tx1"/>
                </a:solidFill>
              </a:rPr>
              <a:t> A</a:t>
            </a:r>
            <a:r>
              <a:rPr lang="en-US" altLang="en-US" u="sng" dirty="0">
                <a:solidFill>
                  <a:schemeClr val="tx1"/>
                </a:solidFill>
              </a:rPr>
              <a:t>*</a:t>
            </a:r>
            <a:endParaRPr lang="en-US" altLang="en-US" u="sng" dirty="0">
              <a:solidFill>
                <a:schemeClr val="tx1"/>
              </a:solidFill>
            </a:endParaRPr>
          </a:p>
        </p:txBody>
      </p:sp>
      <p:sp>
        <p:nvSpPr>
          <p:cNvPr id="8" name="Content Placeholder 7"/>
          <p:cNvSpPr>
            <a:spLocks noGrp="1"/>
          </p:cNvSpPr>
          <p:nvPr>
            <p:ph sz="quarter" idx="4"/>
          </p:nvPr>
        </p:nvSpPr>
        <p:spPr>
          <a:xfrm>
            <a:off x="6217920" y="2582545"/>
            <a:ext cx="4937760" cy="2465070"/>
          </a:xfrm>
        </p:spPr>
        <p:txBody>
          <a:bodyPr>
            <a:noAutofit/>
          </a:bodyPr>
          <a:lstStyle/>
          <a:p>
            <a:r>
              <a:rPr lang="en-US" sz="2200">
                <a:sym typeface="+mn-ea"/>
              </a:rPr>
              <a:t>INR &gt;1.5</a:t>
            </a:r>
            <a:endParaRPr lang="en-US" sz="2200"/>
          </a:p>
          <a:p>
            <a:r>
              <a:rPr lang="en-US" altLang="en-US" sz="2200" dirty="0">
                <a:sym typeface="+mn-ea"/>
              </a:rPr>
              <a:t>encefalop</a:t>
            </a:r>
            <a:r>
              <a:rPr lang="" altLang="en-US" sz="2200" dirty="0">
                <a:sym typeface="+mn-ea"/>
              </a:rPr>
              <a:t>a</a:t>
            </a:r>
            <a:r>
              <a:rPr lang="en-US" altLang="en-US" sz="2200" dirty="0">
                <a:sym typeface="+mn-ea"/>
              </a:rPr>
              <a:t>tie hepatică gr.</a:t>
            </a:r>
            <a:r>
              <a:rPr lang="en-US" sz="2200">
                <a:sym typeface="+mn-ea"/>
              </a:rPr>
              <a:t> 2-4</a:t>
            </a:r>
            <a:endParaRPr lang="en-US" altLang="en-US" sz="2200" b="1">
              <a:solidFill>
                <a:srgbClr val="FF0000"/>
              </a:solidFill>
              <a:sym typeface="+mn-ea"/>
            </a:endParaRPr>
          </a:p>
        </p:txBody>
      </p:sp>
      <p:sp>
        <p:nvSpPr>
          <p:cNvPr id="10" name="Content Placeholder 5"/>
          <p:cNvSpPr>
            <a:spLocks noGrp="1"/>
          </p:cNvSpPr>
          <p:nvPr/>
        </p:nvSpPr>
        <p:spPr>
          <a:xfrm>
            <a:off x="1224280" y="6413500"/>
            <a:ext cx="4810125" cy="415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altLang="en-US"/>
              <a:t>* EASL 2018, hospital protocol</a:t>
            </a:r>
            <a:endParaRPr lang="en-US" altLang="en-US"/>
          </a:p>
        </p:txBody>
      </p:sp>
      <p:sp>
        <p:nvSpPr>
          <p:cNvPr id="11" name="Content Placeholder 5"/>
          <p:cNvSpPr>
            <a:spLocks noGrp="1"/>
          </p:cNvSpPr>
          <p:nvPr/>
        </p:nvSpPr>
        <p:spPr>
          <a:xfrm>
            <a:off x="6217285" y="6413500"/>
            <a:ext cx="4938395" cy="415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altLang="en-US"/>
              <a:t>* EASL 2016</a:t>
            </a:r>
            <a:r>
              <a:rPr lang="en-US" altLang="en-US">
                <a:sym typeface="+mn-ea"/>
              </a:rPr>
              <a:t>, hospital protocol</a:t>
            </a:r>
            <a:endParaRPr lang="en-US" altLang="en-US"/>
          </a:p>
        </p:txBody>
      </p:sp>
      <p:sp>
        <p:nvSpPr>
          <p:cNvPr id="12" name="Content Placeholder 5"/>
          <p:cNvSpPr>
            <a:spLocks noGrp="1"/>
          </p:cNvSpPr>
          <p:nvPr/>
        </p:nvSpPr>
        <p:spPr>
          <a:xfrm>
            <a:off x="1096645" y="5307965"/>
            <a:ext cx="4937760" cy="84582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 altLang="en-US" sz="2200">
                <a:solidFill>
                  <a:srgbClr val="FF0000"/>
                </a:solidFill>
              </a:rPr>
              <a:t>Tratament suportiv</a:t>
            </a:r>
            <a:r>
              <a:rPr lang="en-US" sz="2200">
                <a:solidFill>
                  <a:srgbClr val="FF0000"/>
                </a:solidFill>
              </a:rPr>
              <a:t> </a:t>
            </a:r>
            <a:r>
              <a:rPr lang="en-US" sz="2200" i="1">
                <a:solidFill>
                  <a:srgbClr val="FF0000"/>
                </a:solidFill>
              </a:rPr>
              <a:t>plus </a:t>
            </a:r>
            <a:endParaRPr lang="en-US" sz="2200">
              <a:solidFill>
                <a:srgbClr val="FF0000"/>
              </a:solidFill>
            </a:endParaRPr>
          </a:p>
          <a:p>
            <a:pPr marL="201295" lvl="1" indent="0">
              <a:buNone/>
            </a:pPr>
            <a:r>
              <a:rPr lang="en-US" sz="2200" b="1">
                <a:solidFill>
                  <a:srgbClr val="FF0000"/>
                </a:solidFill>
              </a:rPr>
              <a:t>ribavirin</a:t>
            </a:r>
            <a:r>
              <a:rPr lang="" altLang="en-US" sz="2200" b="1">
                <a:solidFill>
                  <a:srgbClr val="FF0000"/>
                </a:solidFill>
              </a:rPr>
              <a:t>ă</a:t>
            </a:r>
            <a:r>
              <a:rPr lang="en-US" sz="2200" b="1">
                <a:solidFill>
                  <a:srgbClr val="FF0000"/>
                </a:solidFill>
              </a:rPr>
              <a:t> </a:t>
            </a:r>
            <a:r>
              <a:rPr lang="en-US" sz="2200">
                <a:solidFill>
                  <a:srgbClr val="FF0000"/>
                </a:solidFill>
              </a:rPr>
              <a:t>(600-800 mg/</a:t>
            </a:r>
            <a:r>
              <a:rPr lang="" altLang="en-US" sz="2200">
                <a:solidFill>
                  <a:srgbClr val="FF0000"/>
                </a:solidFill>
              </a:rPr>
              <a:t>zi</a:t>
            </a:r>
            <a:r>
              <a:rPr lang="en-US" sz="2200">
                <a:solidFill>
                  <a:srgbClr val="FF0000"/>
                </a:solidFill>
              </a:rPr>
              <a:t>)</a:t>
            </a:r>
            <a:endParaRPr lang="en-US" sz="2200">
              <a:solidFill>
                <a:srgbClr val="FF0000"/>
              </a:solidFill>
            </a:endParaRPr>
          </a:p>
        </p:txBody>
      </p:sp>
      <p:sp>
        <p:nvSpPr>
          <p:cNvPr id="13" name="Content Placeholder 7"/>
          <p:cNvSpPr>
            <a:spLocks noGrp="1"/>
          </p:cNvSpPr>
          <p:nvPr/>
        </p:nvSpPr>
        <p:spPr>
          <a:xfrm>
            <a:off x="6217920" y="5307965"/>
            <a:ext cx="4937760" cy="84582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altLang="en-US" sz="2200">
                <a:solidFill>
                  <a:srgbClr val="FF0000"/>
                </a:solidFill>
                <a:sym typeface="+mn-ea"/>
              </a:rPr>
              <a:t>Tratament suportiv</a:t>
            </a:r>
            <a:r>
              <a:rPr lang="en-US" sz="2200">
                <a:solidFill>
                  <a:srgbClr val="FF0000"/>
                </a:solidFill>
                <a:sym typeface="+mn-ea"/>
              </a:rPr>
              <a:t> </a:t>
            </a:r>
            <a:r>
              <a:rPr lang="en-US" sz="2200" i="1">
                <a:solidFill>
                  <a:srgbClr val="FF0000"/>
                </a:solidFill>
                <a:sym typeface="+mn-ea"/>
              </a:rPr>
              <a:t>plus </a:t>
            </a:r>
            <a:endParaRPr lang="en-US" sz="2200">
              <a:solidFill>
                <a:srgbClr val="FF0000"/>
              </a:solidFill>
            </a:endParaRPr>
          </a:p>
          <a:p>
            <a:pPr marL="201295" lvl="1" indent="0">
              <a:buNone/>
            </a:pPr>
            <a:r>
              <a:rPr lang="en-US" altLang="en-US" sz="2200" b="1">
                <a:solidFill>
                  <a:srgbClr val="FF0000"/>
                </a:solidFill>
                <a:sym typeface="+mn-ea"/>
              </a:rPr>
              <a:t>plasm</a:t>
            </a:r>
            <a:r>
              <a:rPr lang="" altLang="en-US" sz="2200" b="1">
                <a:solidFill>
                  <a:srgbClr val="FF0000"/>
                </a:solidFill>
                <a:sym typeface="+mn-ea"/>
              </a:rPr>
              <a:t>ă</a:t>
            </a:r>
            <a:endParaRPr lang="" altLang="en-US" sz="2200" b="1">
              <a:solidFill>
                <a:srgbClr val="FF000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 altLang="en-US"/>
              <a:t>Metode statisitice</a:t>
            </a:r>
            <a:endParaRPr lang="" altLang="en-US"/>
          </a:p>
        </p:txBody>
      </p:sp>
      <p:sp>
        <p:nvSpPr>
          <p:cNvPr id="2" name="Content Placeholder 1"/>
          <p:cNvSpPr>
            <a:spLocks noGrp="1"/>
          </p:cNvSpPr>
          <p:nvPr>
            <p:ph idx="1"/>
          </p:nvPr>
        </p:nvSpPr>
        <p:spPr/>
        <p:txBody>
          <a:bodyPr/>
          <a:lstStyle/>
          <a:p>
            <a:r>
              <a:rPr lang="" altLang="en-US" sz="2200" dirty="0"/>
              <a:t>Comparație între grupurile cu </a:t>
            </a:r>
            <a:r>
              <a:rPr lang="en-US" sz="2200" dirty="0"/>
              <a:t>hepatit</a:t>
            </a:r>
            <a:r>
              <a:rPr lang="" altLang="en-US" sz="2200" dirty="0"/>
              <a:t>ă</a:t>
            </a:r>
            <a:r>
              <a:rPr lang="en-US" sz="2200" dirty="0"/>
              <a:t> </a:t>
            </a:r>
            <a:r>
              <a:rPr lang="en-US" altLang="en-US" sz="2200" b="1" dirty="0"/>
              <a:t>E</a:t>
            </a:r>
            <a:r>
              <a:rPr lang="en-US" sz="2200" dirty="0"/>
              <a:t> </a:t>
            </a:r>
            <a:r>
              <a:rPr lang="" altLang="en-US" sz="2200" dirty="0"/>
              <a:t>și </a:t>
            </a:r>
            <a:r>
              <a:rPr lang="en-US" altLang="en-US" sz="2200" b="1" dirty="0"/>
              <a:t>A</a:t>
            </a:r>
            <a:r>
              <a:rPr lang="en-US" sz="2200" dirty="0"/>
              <a:t> </a:t>
            </a:r>
            <a:r>
              <a:rPr lang="" altLang="en-US" sz="2200" dirty="0"/>
              <a:t>folosind</a:t>
            </a:r>
            <a:r>
              <a:rPr lang="en-US" altLang="en-US" sz="2200" dirty="0"/>
              <a:t>:</a:t>
            </a:r>
            <a:endParaRPr lang="en-US" sz="2200" dirty="0"/>
          </a:p>
          <a:p>
            <a:r>
              <a:rPr lang="" altLang="en-US" sz="2200" dirty="0"/>
              <a:t>metode </a:t>
            </a:r>
            <a:r>
              <a:rPr lang="en-US" sz="2200" b="1" dirty="0"/>
              <a:t>univariate</a:t>
            </a:r>
            <a:r>
              <a:rPr lang="en-US" sz="2200" dirty="0"/>
              <a:t> (</a:t>
            </a:r>
            <a:r>
              <a:rPr lang="" altLang="en-US" sz="2200" dirty="0"/>
              <a:t>teste </a:t>
            </a:r>
            <a:r>
              <a:rPr lang="en-US" sz="2200" dirty="0"/>
              <a:t>t </a:t>
            </a:r>
            <a:r>
              <a:rPr lang="" altLang="en-US" sz="2200" dirty="0"/>
              <a:t>pentru variabile numerice cu distribuție normală conform testului </a:t>
            </a:r>
            <a:r>
              <a:rPr lang="en-US" sz="2200" dirty="0"/>
              <a:t>Shapiro-Wilk, </a:t>
            </a:r>
            <a:r>
              <a:rPr lang="" altLang="en-US" sz="2200" dirty="0"/>
              <a:t>test </a:t>
            </a:r>
            <a:r>
              <a:rPr lang="en-US" sz="2200" dirty="0"/>
              <a:t>Mann-Whitney </a:t>
            </a:r>
            <a:r>
              <a:rPr lang="en-US" altLang="en-US" sz="2200" dirty="0">
                <a:sym typeface="+mn-ea"/>
              </a:rPr>
              <a:t>pentru variabile numerice cu distribuție </a:t>
            </a:r>
            <a:r>
              <a:rPr lang="" altLang="en-US" sz="2200" dirty="0">
                <a:sym typeface="+mn-ea"/>
              </a:rPr>
              <a:t>n</a:t>
            </a:r>
            <a:r>
              <a:rPr lang="en-US" sz="2200" dirty="0"/>
              <a:t>on-normal</a:t>
            </a:r>
            <a:r>
              <a:rPr lang="" altLang="en-US" sz="2200" dirty="0"/>
              <a:t>ă</a:t>
            </a:r>
            <a:r>
              <a:rPr lang="en-US" sz="2200" dirty="0"/>
              <a:t>, </a:t>
            </a:r>
            <a:r>
              <a:rPr lang="" altLang="en-US" sz="2200" dirty="0"/>
              <a:t>test </a:t>
            </a:r>
            <a:r>
              <a:rPr lang="en-US" sz="2200" dirty="0"/>
              <a:t>Fisher </a:t>
            </a:r>
            <a:r>
              <a:rPr lang="" altLang="en-US" sz="2200" dirty="0"/>
              <a:t>pentru variabile binare</a:t>
            </a:r>
            <a:r>
              <a:rPr lang="en-US" sz="2200" dirty="0"/>
              <a:t>) </a:t>
            </a:r>
            <a:endParaRPr lang="en-US" sz="2200" dirty="0"/>
          </a:p>
          <a:p>
            <a:r>
              <a:rPr lang="en-US" sz="2200" b="1" dirty="0"/>
              <a:t>multivariate </a:t>
            </a:r>
            <a:r>
              <a:rPr lang="" altLang="en-US" sz="2200" dirty="0"/>
              <a:t>(regresie </a:t>
            </a:r>
            <a:r>
              <a:rPr lang="en-US" sz="2200" dirty="0"/>
              <a:t>logistic</a:t>
            </a:r>
            <a:r>
              <a:rPr lang="" altLang="en-US" sz="2200" dirty="0"/>
              <a:t>ă)</a:t>
            </a:r>
            <a:r>
              <a:rPr lang="en-US" altLang="en-US" sz="2200" dirty="0"/>
              <a:t>:</a:t>
            </a:r>
            <a:endParaRPr lang="en-US" sz="2200" dirty="0"/>
          </a:p>
          <a:p>
            <a:pPr lvl="1"/>
            <a:r>
              <a:rPr lang="en-US" sz="2200" dirty="0">
                <a:sym typeface="+mn-ea"/>
              </a:rPr>
              <a:t>model 1</a:t>
            </a:r>
            <a:r>
              <a:rPr lang="en-US" altLang="en-US" sz="2200" dirty="0">
                <a:sym typeface="+mn-ea"/>
              </a:rPr>
              <a:t>: </a:t>
            </a:r>
            <a:r>
              <a:rPr lang="" altLang="en-US" sz="2200" dirty="0"/>
              <a:t>ajustând pentru</a:t>
            </a:r>
            <a:r>
              <a:rPr lang="en-US" sz="2200" dirty="0"/>
              <a:t> </a:t>
            </a:r>
            <a:r>
              <a:rPr lang="" altLang="en-US" sz="2200" dirty="0"/>
              <a:t>vârstă și sex</a:t>
            </a:r>
            <a:endParaRPr lang="" altLang="en-US" sz="2200" dirty="0"/>
          </a:p>
          <a:p>
            <a:pPr lvl="1"/>
            <a:r>
              <a:rPr lang="en-US" sz="2200" dirty="0">
                <a:sym typeface="+mn-ea"/>
              </a:rPr>
              <a:t>model 2: </a:t>
            </a:r>
            <a:r>
              <a:rPr lang="en-US" altLang="en-US" sz="2200" dirty="0">
                <a:sym typeface="+mn-ea"/>
              </a:rPr>
              <a:t>ajustând pentru</a:t>
            </a:r>
            <a:r>
              <a:rPr lang="en-US" sz="2200" dirty="0">
                <a:sym typeface="+mn-ea"/>
              </a:rPr>
              <a:t> </a:t>
            </a:r>
            <a:r>
              <a:rPr lang="" altLang="en-US" sz="2200" dirty="0">
                <a:sym typeface="+mn-ea"/>
              </a:rPr>
              <a:t>comorbidități</a:t>
            </a:r>
            <a:r>
              <a:rPr lang="en-US" sz="2200" dirty="0"/>
              <a:t>.</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t>Re</a:t>
            </a:r>
            <a:r>
              <a:rPr lang="" altLang="en-US"/>
              <a:t>zultate</a:t>
            </a:r>
            <a:r>
              <a:rPr lang="en-US" altLang="en-US"/>
              <a:t>: </a:t>
            </a:r>
            <a:r>
              <a:rPr lang="" altLang="en-US"/>
              <a:t>demograafie</a:t>
            </a:r>
            <a:endParaRPr lang="" altLang="en-US"/>
          </a:p>
        </p:txBody>
      </p:sp>
      <p:graphicFrame>
        <p:nvGraphicFramePr>
          <p:cNvPr id="7" name="Content Placeholder 6"/>
          <p:cNvGraphicFramePr>
            <a:graphicFrameLocks noGrp="1"/>
          </p:cNvGraphicFramePr>
          <p:nvPr>
            <p:ph idx="1"/>
          </p:nvPr>
        </p:nvGraphicFramePr>
        <p:xfrm>
          <a:off x="3839845" y="1845945"/>
          <a:ext cx="7315835" cy="4267200"/>
        </p:xfrm>
        <a:graphic>
          <a:graphicData uri="http://schemas.openxmlformats.org/drawingml/2006/table">
            <a:tbl>
              <a:tblPr firstRow="1">
                <a:tableStyleId>{91EBBBCC-DAD2-459C-BE2E-F6DE35CF9A28}</a:tableStyleId>
              </a:tblPr>
              <a:tblGrid>
                <a:gridCol w="1839595"/>
                <a:gridCol w="1463040"/>
                <a:gridCol w="1468120"/>
                <a:gridCol w="1449705"/>
                <a:gridCol w="1095375"/>
              </a:tblGrid>
              <a:tr h="396240">
                <a:tc rowSpan="2" gridSpan="2">
                  <a:txBody>
                    <a:bodyPr/>
                    <a:lstStyle/>
                    <a:p>
                      <a:pPr indent="0">
                        <a:buNone/>
                      </a:pPr>
                      <a:r>
                        <a:rPr lang="en-US" sz="2000" dirty="0"/>
                        <a:t>Hepatit</a:t>
                      </a:r>
                      <a:r>
                        <a:rPr lang="" altLang="en-US" sz="2000" dirty="0"/>
                        <a:t>a</a:t>
                      </a:r>
                      <a:r>
                        <a:rPr lang="en-US" altLang="en-US" sz="2000" dirty="0"/>
                        <a:t>:</a:t>
                      </a:r>
                      <a:endParaRPr lang="en-US" altLang="en-US" sz="2000" dirty="0"/>
                    </a:p>
                  </a:txBody>
                  <a:tcPr anchor="ctr">
                    <a:lnL w="12700">
                      <a:solidFill>
                        <a:schemeClr val="tx1"/>
                      </a:solidFill>
                      <a:prstDash val="solid"/>
                    </a:lnL>
                    <a:lnT w="12700">
                      <a:solidFill>
                        <a:schemeClr val="tx1"/>
                      </a:solidFill>
                      <a:prstDash val="solid"/>
                    </a:lnT>
                    <a:lnB w="12700">
                      <a:solidFill>
                        <a:schemeClr val="tx1"/>
                      </a:solidFill>
                      <a:prstDash val="solid"/>
                    </a:lnB>
                    <a:solidFill>
                      <a:schemeClr val="accent4">
                        <a:lumMod val="75000"/>
                      </a:schemeClr>
                    </a:solidFill>
                  </a:tcPr>
                </a:tc>
                <a:tc rowSpan="2" hMerge="1">
                  <a:tcPr>
                    <a:lnT w="12700">
                      <a:solidFill>
                        <a:schemeClr val="tx1"/>
                      </a:solidFill>
                      <a:prstDash val="solid"/>
                    </a:lnT>
                  </a:tcPr>
                </a:tc>
                <a:tc>
                  <a:txBody>
                    <a:bodyPr/>
                    <a:lstStyle/>
                    <a:p>
                      <a:pPr indent="0">
                        <a:buNone/>
                      </a:pPr>
                      <a:r>
                        <a:rPr lang="en-US" sz="2000"/>
                        <a:t>E</a:t>
                      </a:r>
                      <a:r>
                        <a:rPr lang="en-US" altLang="en-US" sz="2000" b="0"/>
                        <a:t>: </a:t>
                      </a:r>
                      <a:r>
                        <a:rPr lang="en-US" sz="2000" b="0"/>
                        <a:t>n (%)</a:t>
                      </a:r>
                      <a:endParaRPr lang="en-US" sz="2000" b="0"/>
                    </a:p>
                  </a:txBody>
                  <a:tcPr anchor="ctr">
                    <a:lnT w="12700">
                      <a:solidFill>
                        <a:schemeClr val="tx1"/>
                      </a:solidFill>
                      <a:prstDash val="solid"/>
                    </a:lnT>
                    <a:solidFill>
                      <a:schemeClr val="accent4">
                        <a:lumMod val="75000"/>
                      </a:schemeClr>
                    </a:solidFill>
                  </a:tcPr>
                </a:tc>
                <a:tc>
                  <a:txBody>
                    <a:bodyPr/>
                    <a:lstStyle/>
                    <a:p>
                      <a:pPr indent="0">
                        <a:buNone/>
                      </a:pPr>
                      <a:r>
                        <a:rPr lang="en-US" sz="2000"/>
                        <a:t>A</a:t>
                      </a:r>
                      <a:r>
                        <a:rPr lang="en-US" altLang="en-US" sz="2000" b="0"/>
                        <a:t>:</a:t>
                      </a:r>
                      <a:r>
                        <a:rPr lang="en-US" sz="2000" b="0"/>
                        <a:t> n (%)</a:t>
                      </a:r>
                      <a:endParaRPr lang="en-US" sz="2000" b="0"/>
                    </a:p>
                  </a:txBody>
                  <a:tcPr anchor="ctr">
                    <a:lnT w="12700">
                      <a:solidFill>
                        <a:schemeClr val="tx1"/>
                      </a:solidFill>
                      <a:prstDash val="solid"/>
                    </a:lnT>
                    <a:solidFill>
                      <a:schemeClr val="accent4">
                        <a:lumMod val="75000"/>
                      </a:schemeClr>
                    </a:solidFill>
                  </a:tcPr>
                </a:tc>
                <a:tc rowSpan="2">
                  <a:txBody>
                    <a:bodyPr/>
                    <a:lstStyle/>
                    <a:p>
                      <a:pPr indent="0">
                        <a:buNone/>
                      </a:pPr>
                      <a:r>
                        <a:rPr lang="en-US" altLang="en-US" sz="2000"/>
                        <a:t>p</a:t>
                      </a:r>
                      <a:endParaRPr lang="en-US" sz="2000">
                        <a:solidFill>
                          <a:schemeClr val="bg1"/>
                        </a:solidFill>
                      </a:endParaRPr>
                    </a:p>
                  </a:txBody>
                  <a:tcPr anchor="ctr">
                    <a:lnR w="12700">
                      <a:solidFill>
                        <a:schemeClr val="tx1"/>
                      </a:solidFill>
                      <a:prstDash val="solid"/>
                    </a:lnR>
                    <a:lnT w="12700">
                      <a:solidFill>
                        <a:schemeClr val="tx1"/>
                      </a:solidFill>
                      <a:prstDash val="solid"/>
                    </a:lnT>
                    <a:lnB w="12700">
                      <a:solidFill>
                        <a:schemeClr val="tx1"/>
                      </a:solidFill>
                      <a:prstDash val="solid"/>
                    </a:lnB>
                    <a:solidFill>
                      <a:schemeClr val="accent4">
                        <a:lumMod val="75000"/>
                      </a:schemeClr>
                    </a:solidFill>
                  </a:tcPr>
                </a:tc>
              </a:tr>
              <a:tr h="396240">
                <a:tc vMerge="1" gridSpan="2">
                  <a:tcPr>
                    <a:lnL w="12700">
                      <a:solidFill>
                        <a:schemeClr val="tx1"/>
                      </a:solidFill>
                      <a:prstDash val="solid"/>
                    </a:lnL>
                    <a:lnB w="12700">
                      <a:solidFill>
                        <a:schemeClr val="tx1"/>
                      </a:solidFill>
                      <a:prstDash val="solid"/>
                    </a:lnB>
                  </a:tcPr>
                </a:tc>
                <a:tc vMerge="1" hMerge="1">
                  <a:tcPr>
                    <a:lnB w="12700">
                      <a:solidFill>
                        <a:schemeClr val="tx1"/>
                      </a:solidFill>
                      <a:prstDash val="solid"/>
                    </a:lnB>
                  </a:tcPr>
                </a:tc>
                <a:tc>
                  <a:txBody>
                    <a:bodyPr/>
                    <a:lstStyle/>
                    <a:p>
                      <a:pPr indent="0">
                        <a:buNone/>
                      </a:pPr>
                      <a:r>
                        <a:rPr lang="en-US" sz="2000" i="1">
                          <a:solidFill>
                            <a:schemeClr val="bg1"/>
                          </a:solidFill>
                        </a:rPr>
                        <a:t>48 (</a:t>
                      </a:r>
                      <a:r>
                        <a:rPr lang="en-US" sz="2000" b="1" i="1">
                          <a:solidFill>
                            <a:schemeClr val="bg1"/>
                          </a:solidFill>
                        </a:rPr>
                        <a:t>24.0</a:t>
                      </a:r>
                      <a:r>
                        <a:rPr lang="en-US" altLang="en-US" sz="2000" b="1" i="1">
                          <a:solidFill>
                            <a:schemeClr val="bg1"/>
                          </a:solidFill>
                        </a:rPr>
                        <a:t>%</a:t>
                      </a:r>
                      <a:r>
                        <a:rPr lang="en-US" sz="2000" i="1">
                          <a:solidFill>
                            <a:schemeClr val="bg1"/>
                          </a:solidFill>
                        </a:rPr>
                        <a:t>)</a:t>
                      </a:r>
                      <a:endParaRPr lang="en-US" sz="2000" i="1">
                        <a:solidFill>
                          <a:schemeClr val="bg1"/>
                        </a:solidFill>
                      </a:endParaRPr>
                    </a:p>
                  </a:txBody>
                  <a:tcPr anchor="ctr">
                    <a:lnB w="12700">
                      <a:solidFill>
                        <a:schemeClr val="tx1"/>
                      </a:solidFill>
                      <a:prstDash val="solid"/>
                    </a:lnB>
                    <a:solidFill>
                      <a:schemeClr val="accent4">
                        <a:lumMod val="75000"/>
                      </a:schemeClr>
                    </a:solidFill>
                  </a:tcPr>
                </a:tc>
                <a:tc>
                  <a:txBody>
                    <a:bodyPr/>
                    <a:lstStyle/>
                    <a:p>
                      <a:pPr indent="0">
                        <a:buNone/>
                      </a:pPr>
                      <a:r>
                        <a:rPr lang="en-US" sz="2000" i="1">
                          <a:solidFill>
                            <a:schemeClr val="bg1"/>
                          </a:solidFill>
                        </a:rPr>
                        <a:t>152 (</a:t>
                      </a:r>
                      <a:r>
                        <a:rPr lang="en-US" sz="2000" b="1" i="1">
                          <a:solidFill>
                            <a:schemeClr val="bg1"/>
                          </a:solidFill>
                        </a:rPr>
                        <a:t>76.0</a:t>
                      </a:r>
                      <a:r>
                        <a:rPr lang="en-US" altLang="en-US" sz="2000" b="1" i="1">
                          <a:solidFill>
                            <a:schemeClr val="bg1"/>
                          </a:solidFill>
                        </a:rPr>
                        <a:t>%</a:t>
                      </a:r>
                      <a:r>
                        <a:rPr lang="en-US" sz="2000" i="1">
                          <a:solidFill>
                            <a:schemeClr val="bg1"/>
                          </a:solidFill>
                        </a:rPr>
                        <a:t>)</a:t>
                      </a:r>
                      <a:endParaRPr lang="en-US" sz="2000" i="1">
                        <a:solidFill>
                          <a:schemeClr val="bg1"/>
                        </a:solidFill>
                      </a:endParaRPr>
                    </a:p>
                  </a:txBody>
                  <a:tcPr anchor="ctr">
                    <a:lnB w="12700">
                      <a:solidFill>
                        <a:schemeClr val="tx1"/>
                      </a:solidFill>
                      <a:prstDash val="solid"/>
                    </a:lnB>
                    <a:solidFill>
                      <a:schemeClr val="accent4">
                        <a:lumMod val="75000"/>
                      </a:schemeClr>
                    </a:solidFill>
                  </a:tcPr>
                </a:tc>
                <a:tc vMerge="1">
                  <a:tcPr anchor="ctr">
                    <a:lnR w="12700">
                      <a:solidFill>
                        <a:schemeClr val="tx1"/>
                      </a:solidFill>
                      <a:prstDash val="solid"/>
                    </a:lnR>
                    <a:lnB w="12700">
                      <a:solidFill>
                        <a:schemeClr val="tx1"/>
                      </a:solidFill>
                      <a:prstDash val="solid"/>
                    </a:lnB>
                    <a:solidFill>
                      <a:schemeClr val="accent4">
                        <a:lumMod val="75000"/>
                      </a:schemeClr>
                    </a:solidFill>
                  </a:tcPr>
                </a:tc>
              </a:tr>
              <a:tr h="396240">
                <a:tc rowSpan="2">
                  <a:txBody>
                    <a:bodyPr/>
                    <a:lstStyle/>
                    <a:p>
                      <a:pPr indent="0">
                        <a:buNone/>
                      </a:pPr>
                      <a:r>
                        <a:rPr lang="" altLang="en-US" sz="2000"/>
                        <a:t>Sex</a:t>
                      </a:r>
                      <a:endParaRPr lang="" altLang="en-US" sz="2000"/>
                    </a:p>
                  </a:txBody>
                  <a:tcPr anchor="ctr">
                    <a:lnL w="12700">
                      <a:solidFill>
                        <a:schemeClr val="tx1"/>
                      </a:solidFill>
                      <a:prstDash val="solid"/>
                    </a:lnL>
                    <a:lnT w="12700">
                      <a:solidFill>
                        <a:schemeClr val="tx1"/>
                      </a:solidFill>
                      <a:prstDash val="solid"/>
                    </a:lnT>
                    <a:lnB w="12700">
                      <a:solidFill>
                        <a:schemeClr val="tx1"/>
                      </a:solidFill>
                      <a:prstDash val="solid"/>
                    </a:lnB>
                  </a:tcPr>
                </a:tc>
                <a:tc>
                  <a:txBody>
                    <a:bodyPr/>
                    <a:lstStyle/>
                    <a:p>
                      <a:pPr indent="0">
                        <a:buNone/>
                      </a:pPr>
                      <a:r>
                        <a:rPr lang="en-US" sz="2000"/>
                        <a:t>M</a:t>
                      </a:r>
                      <a:endParaRPr lang="en-US" sz="2000"/>
                    </a:p>
                  </a:txBody>
                  <a:tcPr anchor="ctr">
                    <a:lnT w="12700">
                      <a:solidFill>
                        <a:schemeClr val="tx1"/>
                      </a:solidFill>
                      <a:prstDash val="solid"/>
                    </a:lnT>
                  </a:tcPr>
                </a:tc>
                <a:tc>
                  <a:txBody>
                    <a:bodyPr/>
                    <a:lstStyle/>
                    <a:p>
                      <a:pPr indent="0">
                        <a:buNone/>
                      </a:pPr>
                      <a:r>
                        <a:rPr lang="en-US" sz="2000"/>
                        <a:t>31 (</a:t>
                      </a:r>
                      <a:r>
                        <a:rPr lang="en-US" sz="2000" b="1"/>
                        <a:t>64.6</a:t>
                      </a:r>
                      <a:r>
                        <a:rPr lang="en-US" altLang="en-US" sz="2000" b="1"/>
                        <a:t>%</a:t>
                      </a:r>
                      <a:r>
                        <a:rPr lang="en-US" sz="2000"/>
                        <a:t>)</a:t>
                      </a:r>
                      <a:endParaRPr lang="en-US" sz="2000"/>
                    </a:p>
                  </a:txBody>
                  <a:tcPr anchor="ctr">
                    <a:lnT w="12700">
                      <a:solidFill>
                        <a:schemeClr val="tx1"/>
                      </a:solidFill>
                      <a:prstDash val="solid"/>
                    </a:lnT>
                  </a:tcPr>
                </a:tc>
                <a:tc>
                  <a:txBody>
                    <a:bodyPr/>
                    <a:lstStyle/>
                    <a:p>
                      <a:pPr indent="0">
                        <a:buNone/>
                      </a:pPr>
                      <a:r>
                        <a:rPr lang="en-US" sz="2000"/>
                        <a:t>88 (</a:t>
                      </a:r>
                      <a:r>
                        <a:rPr lang="en-US" sz="2000" b="1"/>
                        <a:t>57.9</a:t>
                      </a:r>
                      <a:r>
                        <a:rPr lang="en-US" altLang="en-US" sz="2000" b="1"/>
                        <a:t>%</a:t>
                      </a:r>
                      <a:r>
                        <a:rPr lang="en-US" sz="2000"/>
                        <a:t>)</a:t>
                      </a:r>
                      <a:endParaRPr lang="en-US" sz="2000"/>
                    </a:p>
                  </a:txBody>
                  <a:tcPr anchor="ctr">
                    <a:lnT w="12700">
                      <a:solidFill>
                        <a:schemeClr val="tx1"/>
                      </a:solidFill>
                      <a:prstDash val="solid"/>
                    </a:lnT>
                  </a:tcPr>
                </a:tc>
                <a:tc>
                  <a:txBody>
                    <a:bodyPr/>
                    <a:lstStyle/>
                    <a:p>
                      <a:pPr indent="0">
                        <a:buNone/>
                      </a:pPr>
                      <a:r>
                        <a:rPr lang="en-US" sz="2000"/>
                        <a:t>ns.</a:t>
                      </a:r>
                      <a:endParaRPr lang="en-US" sz="2000"/>
                    </a:p>
                  </a:txBody>
                  <a:tcPr anchor="ctr">
                    <a:lnR w="12700">
                      <a:solidFill>
                        <a:schemeClr val="tx1"/>
                      </a:solidFill>
                      <a:prstDash val="solid"/>
                    </a:lnR>
                    <a:lnT w="12700">
                      <a:solidFill>
                        <a:schemeClr val="tx1"/>
                      </a:solidFill>
                      <a:prstDash val="solid"/>
                    </a:lnT>
                  </a:tcPr>
                </a:tc>
              </a:tr>
              <a:tr h="396240">
                <a:tc vMerge="1">
                  <a:tcPr>
                    <a:lnL w="12700">
                      <a:solidFill>
                        <a:schemeClr val="tx1"/>
                      </a:solidFill>
                      <a:prstDash val="solid"/>
                    </a:lnL>
                    <a:lnB w="12700">
                      <a:solidFill>
                        <a:schemeClr val="tx1"/>
                      </a:solidFill>
                      <a:prstDash val="solid"/>
                    </a:lnB>
                  </a:tcPr>
                </a:tc>
                <a:tc>
                  <a:txBody>
                    <a:bodyPr/>
                    <a:lstStyle/>
                    <a:p>
                      <a:pPr indent="0">
                        <a:buNone/>
                      </a:pPr>
                      <a:r>
                        <a:rPr lang="en-US" sz="2000"/>
                        <a:t>F</a:t>
                      </a:r>
                      <a:endParaRPr lang="en-US" sz="2000"/>
                    </a:p>
                  </a:txBody>
                  <a:tcPr anchor="ctr">
                    <a:lnB w="12700">
                      <a:solidFill>
                        <a:schemeClr val="tx1"/>
                      </a:solidFill>
                      <a:prstDash val="solid"/>
                    </a:lnB>
                  </a:tcPr>
                </a:tc>
                <a:tc>
                  <a:txBody>
                    <a:bodyPr/>
                    <a:lstStyle/>
                    <a:p>
                      <a:pPr indent="0">
                        <a:buNone/>
                      </a:pPr>
                      <a:r>
                        <a:rPr lang="en-US" sz="2000"/>
                        <a:t>17 (</a:t>
                      </a:r>
                      <a:r>
                        <a:rPr lang="en-US" sz="2000" b="1"/>
                        <a:t>35.4</a:t>
                      </a:r>
                      <a:r>
                        <a:rPr lang="en-US" altLang="en-US" sz="2000" b="1"/>
                        <a:t>%</a:t>
                      </a:r>
                      <a:r>
                        <a:rPr lang="en-US" sz="2000"/>
                        <a:t>)</a:t>
                      </a:r>
                      <a:endParaRPr lang="en-US" sz="2000"/>
                    </a:p>
                  </a:txBody>
                  <a:tcPr anchor="ctr">
                    <a:lnB w="12700">
                      <a:solidFill>
                        <a:schemeClr val="tx1"/>
                      </a:solidFill>
                      <a:prstDash val="solid"/>
                    </a:lnB>
                  </a:tcPr>
                </a:tc>
                <a:tc>
                  <a:txBody>
                    <a:bodyPr/>
                    <a:lstStyle/>
                    <a:p>
                      <a:pPr indent="0">
                        <a:buNone/>
                      </a:pPr>
                      <a:r>
                        <a:rPr lang="en-US" sz="2000"/>
                        <a:t>64 (</a:t>
                      </a:r>
                      <a:r>
                        <a:rPr lang="en-US" sz="2000" b="1"/>
                        <a:t>42.1</a:t>
                      </a:r>
                      <a:r>
                        <a:rPr lang="en-US" altLang="en-US" sz="2000" b="1"/>
                        <a:t>%</a:t>
                      </a:r>
                      <a:r>
                        <a:rPr lang="en-US" sz="2000"/>
                        <a:t>)</a:t>
                      </a:r>
                      <a:endParaRPr lang="en-US" sz="2000"/>
                    </a:p>
                  </a:txBody>
                  <a:tcPr anchor="ctr">
                    <a:lnB w="12700">
                      <a:solidFill>
                        <a:schemeClr val="tx1"/>
                      </a:solidFill>
                      <a:prstDash val="solid"/>
                    </a:lnB>
                  </a:tcPr>
                </a:tc>
                <a:tc>
                  <a:txBody>
                    <a:bodyPr/>
                    <a:lstStyle/>
                    <a:p>
                      <a:pPr indent="0">
                        <a:buNone/>
                      </a:pPr>
                      <a:r>
                        <a:rPr lang="en-US" sz="2000"/>
                        <a:t> </a:t>
                      </a:r>
                      <a:endParaRPr lang="en-US" sz="2000"/>
                    </a:p>
                  </a:txBody>
                  <a:tcPr anchor="ctr">
                    <a:lnR w="12700">
                      <a:solidFill>
                        <a:schemeClr val="tx1"/>
                      </a:solidFill>
                      <a:prstDash val="solid"/>
                    </a:lnR>
                    <a:lnB w="12700">
                      <a:solidFill>
                        <a:schemeClr val="tx1"/>
                      </a:solidFill>
                      <a:prstDash val="solid"/>
                    </a:lnB>
                  </a:tcPr>
                </a:tc>
              </a:tr>
              <a:tr h="396240">
                <a:tc rowSpan="5">
                  <a:txBody>
                    <a:bodyPr/>
                    <a:lstStyle/>
                    <a:p>
                      <a:pPr indent="0">
                        <a:buNone/>
                      </a:pPr>
                      <a:r>
                        <a:rPr lang="" altLang="en-US" sz="2000"/>
                        <a:t>Vârsta la prezentare (ani)</a:t>
                      </a:r>
                      <a:endParaRPr lang="" altLang="en-US" sz="2000"/>
                    </a:p>
                  </a:txBody>
                  <a:tcPr>
                    <a:lnL w="12700">
                      <a:solidFill>
                        <a:schemeClr val="tx1"/>
                      </a:solidFill>
                      <a:prstDash val="solid"/>
                    </a:lnL>
                    <a:lnT w="12700">
                      <a:solidFill>
                        <a:schemeClr val="tx1"/>
                      </a:solidFill>
                      <a:prstDash val="solid"/>
                    </a:lnT>
                    <a:lnB w="12700">
                      <a:solidFill>
                        <a:schemeClr val="tx1"/>
                      </a:solidFill>
                      <a:prstDash val="solid"/>
                    </a:lnB>
                  </a:tcPr>
                </a:tc>
                <a:tc>
                  <a:txBody>
                    <a:bodyPr/>
                    <a:lstStyle/>
                    <a:p>
                      <a:pPr indent="0">
                        <a:buNone/>
                      </a:pPr>
                      <a:r>
                        <a:rPr lang="" altLang="en-US" sz="2000" b="0"/>
                        <a:t>Media </a:t>
                      </a:r>
                      <a:r>
                        <a:rPr lang="en-US" sz="2000" b="0"/>
                        <a:t>±</a:t>
                      </a:r>
                      <a:r>
                        <a:rPr lang="" altLang="en-US" sz="2000" b="0"/>
                        <a:t>DS</a:t>
                      </a:r>
                      <a:endParaRPr lang="" altLang="en-US" sz="2000" b="0"/>
                    </a:p>
                  </a:txBody>
                  <a:tcPr anchor="ctr">
                    <a:lnT w="12700">
                      <a:solidFill>
                        <a:schemeClr val="tx1"/>
                      </a:solidFill>
                      <a:prstDash val="solid"/>
                    </a:lnT>
                  </a:tcPr>
                </a:tc>
                <a:tc>
                  <a:txBody>
                    <a:bodyPr/>
                    <a:lstStyle/>
                    <a:p>
                      <a:pPr indent="0">
                        <a:buNone/>
                      </a:pPr>
                      <a:r>
                        <a:rPr lang="en-US" sz="2000" b="1"/>
                        <a:t>50.62</a:t>
                      </a:r>
                      <a:r>
                        <a:rPr lang="en-US" sz="2000" b="0"/>
                        <a:t> ±15.6</a:t>
                      </a:r>
                      <a:endParaRPr lang="en-US" sz="2000" b="0"/>
                    </a:p>
                  </a:txBody>
                  <a:tcPr anchor="ctr">
                    <a:lnT w="12700">
                      <a:solidFill>
                        <a:schemeClr val="tx1"/>
                      </a:solidFill>
                      <a:prstDash val="solid"/>
                    </a:lnT>
                  </a:tcPr>
                </a:tc>
                <a:tc>
                  <a:txBody>
                    <a:bodyPr/>
                    <a:lstStyle/>
                    <a:p>
                      <a:pPr indent="0">
                        <a:buNone/>
                      </a:pPr>
                      <a:r>
                        <a:rPr lang="en-US" sz="2000" b="1"/>
                        <a:t>39.06</a:t>
                      </a:r>
                      <a:r>
                        <a:rPr lang="en-US" sz="2000" b="0"/>
                        <a:t> ±15.0</a:t>
                      </a:r>
                      <a:endParaRPr lang="en-US" sz="2000" b="0"/>
                    </a:p>
                  </a:txBody>
                  <a:tcPr anchor="ctr">
                    <a:lnT w="12700">
                      <a:solidFill>
                        <a:schemeClr val="tx1"/>
                      </a:solidFill>
                      <a:prstDash val="solid"/>
                    </a:lnT>
                  </a:tcPr>
                </a:tc>
                <a:tc>
                  <a:txBody>
                    <a:bodyPr/>
                    <a:lstStyle/>
                    <a:p>
                      <a:pPr indent="0">
                        <a:buNone/>
                      </a:pPr>
                      <a:r>
                        <a:rPr lang="en-US" sz="2000" b="0"/>
                        <a:t>p&lt;</a:t>
                      </a:r>
                      <a:r>
                        <a:rPr lang="en-US" altLang="en-US" sz="2000" b="0"/>
                        <a:t>0</a:t>
                      </a:r>
                      <a:r>
                        <a:rPr lang="en-US" sz="2000" b="0"/>
                        <a:t>.001</a:t>
                      </a:r>
                      <a:endParaRPr lang="en-US" sz="2000" b="0"/>
                    </a:p>
                  </a:txBody>
                  <a:tcPr anchor="ctr">
                    <a:lnR w="12700">
                      <a:solidFill>
                        <a:schemeClr val="tx1"/>
                      </a:solidFill>
                      <a:prstDash val="solid"/>
                    </a:lnR>
                    <a:lnT w="12700">
                      <a:solidFill>
                        <a:schemeClr val="tx1"/>
                      </a:solidFill>
                      <a:prstDash val="solid"/>
                    </a:lnT>
                  </a:tcPr>
                </a:tc>
              </a:tr>
              <a:tr h="396240">
                <a:tc vMerge="1">
                  <a:tcPr>
                    <a:lnL w="12700">
                      <a:solidFill>
                        <a:schemeClr val="tx1"/>
                      </a:solidFill>
                      <a:prstDash val="solid"/>
                    </a:lnL>
                  </a:tcPr>
                </a:tc>
                <a:tc>
                  <a:txBody>
                    <a:bodyPr/>
                    <a:lstStyle/>
                    <a:p>
                      <a:pPr lvl="1" indent="0">
                        <a:buNone/>
                      </a:pPr>
                      <a:r>
                        <a:rPr lang="en-US" sz="2000" i="1"/>
                        <a:t>50+</a:t>
                      </a:r>
                      <a:endParaRPr lang="en-US" sz="2000" i="1"/>
                    </a:p>
                  </a:txBody>
                  <a:tcPr anchor="ctr"/>
                </a:tc>
                <a:tc>
                  <a:txBody>
                    <a:bodyPr/>
                    <a:lstStyle/>
                    <a:p>
                      <a:pPr indent="0">
                        <a:buNone/>
                      </a:pPr>
                      <a:r>
                        <a:rPr lang="en-US" sz="2000" i="1"/>
                        <a:t>28 (58.3</a:t>
                      </a:r>
                      <a:r>
                        <a:rPr lang="en-US" altLang="en-US" sz="2000" i="1"/>
                        <a:t>%</a:t>
                      </a:r>
                      <a:r>
                        <a:rPr lang="en-US" sz="2000" i="1"/>
                        <a:t>)</a:t>
                      </a:r>
                      <a:endParaRPr lang="en-US" sz="2000" i="1"/>
                    </a:p>
                  </a:txBody>
                  <a:tcPr anchor="ctr"/>
                </a:tc>
                <a:tc>
                  <a:txBody>
                    <a:bodyPr/>
                    <a:lstStyle/>
                    <a:p>
                      <a:pPr indent="0">
                        <a:buNone/>
                      </a:pPr>
                      <a:r>
                        <a:rPr lang="en-US" sz="2000" i="1"/>
                        <a:t>31 (20.4</a:t>
                      </a:r>
                      <a:r>
                        <a:rPr lang="en-US" altLang="en-US" sz="2000" i="1"/>
                        <a:t>%</a:t>
                      </a:r>
                      <a:r>
                        <a:rPr lang="en-US" sz="2000" i="1"/>
                        <a:t>)</a:t>
                      </a:r>
                      <a:endParaRPr lang="en-US" sz="2000" i="1"/>
                    </a:p>
                  </a:txBody>
                  <a:tcPr anchor="ctr"/>
                </a:tc>
                <a:tc>
                  <a:txBody>
                    <a:bodyPr/>
                    <a:lstStyle/>
                    <a:p>
                      <a:pPr indent="0">
                        <a:buNone/>
                      </a:pPr>
                      <a:r>
                        <a:rPr lang="en-US" sz="2000" i="1"/>
                        <a:t> </a:t>
                      </a:r>
                      <a:endParaRPr lang="en-US" sz="2000" i="1"/>
                    </a:p>
                  </a:txBody>
                  <a:tcPr anchor="ctr">
                    <a:lnR w="12700">
                      <a:solidFill>
                        <a:schemeClr val="tx1"/>
                      </a:solidFill>
                      <a:prstDash val="solid"/>
                    </a:lnR>
                  </a:tcPr>
                </a:tc>
              </a:tr>
              <a:tr h="396240">
                <a:tc vMerge="1">
                  <a:tcPr>
                    <a:lnL w="12700">
                      <a:solidFill>
                        <a:schemeClr val="tx1"/>
                      </a:solidFill>
                      <a:prstDash val="solid"/>
                    </a:lnL>
                  </a:tcPr>
                </a:tc>
                <a:tc>
                  <a:txBody>
                    <a:bodyPr/>
                    <a:lstStyle/>
                    <a:p>
                      <a:pPr lvl="1" indent="0">
                        <a:buNone/>
                      </a:pPr>
                      <a:r>
                        <a:rPr lang="en-US" sz="2000" i="1"/>
                        <a:t>[40, 50)</a:t>
                      </a:r>
                      <a:endParaRPr lang="en-US" sz="2000" i="1"/>
                    </a:p>
                  </a:txBody>
                  <a:tcPr anchor="ctr"/>
                </a:tc>
                <a:tc>
                  <a:txBody>
                    <a:bodyPr/>
                    <a:lstStyle/>
                    <a:p>
                      <a:pPr indent="0">
                        <a:buNone/>
                      </a:pPr>
                      <a:r>
                        <a:rPr lang="en-US" sz="2000" i="1"/>
                        <a:t>7 (14.6</a:t>
                      </a:r>
                      <a:r>
                        <a:rPr lang="en-US" altLang="en-US" sz="2000" i="1"/>
                        <a:t>%</a:t>
                      </a:r>
                      <a:r>
                        <a:rPr lang="en-US" sz="2000" i="1"/>
                        <a:t>)</a:t>
                      </a:r>
                      <a:endParaRPr lang="en-US" sz="2000" i="1"/>
                    </a:p>
                  </a:txBody>
                  <a:tcPr anchor="ctr"/>
                </a:tc>
                <a:tc>
                  <a:txBody>
                    <a:bodyPr/>
                    <a:lstStyle/>
                    <a:p>
                      <a:pPr indent="0">
                        <a:buNone/>
                      </a:pPr>
                      <a:r>
                        <a:rPr lang="en-US" sz="2000" i="1"/>
                        <a:t>28 (18.4</a:t>
                      </a:r>
                      <a:r>
                        <a:rPr lang="en-US" altLang="en-US" sz="2000" i="1"/>
                        <a:t>%</a:t>
                      </a:r>
                      <a:r>
                        <a:rPr lang="en-US" sz="2000" i="1"/>
                        <a:t>)</a:t>
                      </a:r>
                      <a:endParaRPr lang="en-US" sz="2000" i="1"/>
                    </a:p>
                  </a:txBody>
                  <a:tcPr anchor="ctr"/>
                </a:tc>
                <a:tc>
                  <a:txBody>
                    <a:bodyPr/>
                    <a:lstStyle/>
                    <a:p>
                      <a:pPr indent="0">
                        <a:buNone/>
                      </a:pPr>
                      <a:r>
                        <a:rPr lang="en-US" sz="2000" i="1"/>
                        <a:t> </a:t>
                      </a:r>
                      <a:endParaRPr lang="en-US" sz="2000" i="1"/>
                    </a:p>
                  </a:txBody>
                  <a:tcPr anchor="ctr">
                    <a:lnR w="12700">
                      <a:solidFill>
                        <a:schemeClr val="tx1"/>
                      </a:solidFill>
                      <a:prstDash val="solid"/>
                    </a:lnR>
                  </a:tcPr>
                </a:tc>
              </a:tr>
              <a:tr h="396240">
                <a:tc vMerge="1">
                  <a:tcPr>
                    <a:lnL w="12700">
                      <a:solidFill>
                        <a:schemeClr val="tx1"/>
                      </a:solidFill>
                      <a:prstDash val="solid"/>
                    </a:lnL>
                  </a:tcPr>
                </a:tc>
                <a:tc>
                  <a:txBody>
                    <a:bodyPr/>
                    <a:lstStyle/>
                    <a:p>
                      <a:pPr lvl="1" indent="0">
                        <a:buNone/>
                      </a:pPr>
                      <a:r>
                        <a:rPr lang="en-US" sz="2000" i="1"/>
                        <a:t>[30, 40)</a:t>
                      </a:r>
                      <a:endParaRPr lang="en-US" sz="2000" i="1"/>
                    </a:p>
                  </a:txBody>
                  <a:tcPr anchor="ctr"/>
                </a:tc>
                <a:tc>
                  <a:txBody>
                    <a:bodyPr/>
                    <a:lstStyle/>
                    <a:p>
                      <a:pPr indent="0">
                        <a:buNone/>
                      </a:pPr>
                      <a:r>
                        <a:rPr lang="en-US" sz="2000" i="1"/>
                        <a:t>7 (14.6</a:t>
                      </a:r>
                      <a:r>
                        <a:rPr lang="en-US" altLang="en-US" sz="2000" i="1"/>
                        <a:t>%</a:t>
                      </a:r>
                      <a:r>
                        <a:rPr lang="en-US" sz="2000" i="1"/>
                        <a:t>)</a:t>
                      </a:r>
                      <a:endParaRPr lang="en-US" sz="2000" i="1"/>
                    </a:p>
                  </a:txBody>
                  <a:tcPr anchor="ctr"/>
                </a:tc>
                <a:tc>
                  <a:txBody>
                    <a:bodyPr/>
                    <a:lstStyle/>
                    <a:p>
                      <a:pPr indent="0">
                        <a:buNone/>
                      </a:pPr>
                      <a:r>
                        <a:rPr lang="en-US" sz="2000" i="1"/>
                        <a:t>52 (34.2</a:t>
                      </a:r>
                      <a:r>
                        <a:rPr lang="en-US" altLang="en-US" sz="2000" i="1"/>
                        <a:t>%</a:t>
                      </a:r>
                      <a:r>
                        <a:rPr lang="en-US" sz="2000" i="1"/>
                        <a:t>)</a:t>
                      </a:r>
                      <a:endParaRPr lang="en-US" sz="2000" i="1"/>
                    </a:p>
                  </a:txBody>
                  <a:tcPr anchor="ctr"/>
                </a:tc>
                <a:tc>
                  <a:txBody>
                    <a:bodyPr/>
                    <a:lstStyle/>
                    <a:p>
                      <a:pPr indent="0">
                        <a:buNone/>
                      </a:pPr>
                      <a:r>
                        <a:rPr lang="en-US" sz="2000" i="1"/>
                        <a:t> </a:t>
                      </a:r>
                      <a:endParaRPr lang="en-US" sz="2000" i="1"/>
                    </a:p>
                  </a:txBody>
                  <a:tcPr anchor="ctr">
                    <a:lnR w="12700">
                      <a:solidFill>
                        <a:schemeClr val="tx1"/>
                      </a:solidFill>
                      <a:prstDash val="solid"/>
                    </a:lnR>
                  </a:tcPr>
                </a:tc>
              </a:tr>
              <a:tr h="396240">
                <a:tc vMerge="1">
                  <a:tcPr>
                    <a:lnL w="12700">
                      <a:solidFill>
                        <a:schemeClr val="tx1"/>
                      </a:solidFill>
                      <a:prstDash val="solid"/>
                    </a:lnL>
                    <a:lnB w="12700">
                      <a:solidFill>
                        <a:schemeClr val="tx1"/>
                      </a:solidFill>
                      <a:prstDash val="solid"/>
                    </a:lnB>
                  </a:tcPr>
                </a:tc>
                <a:tc>
                  <a:txBody>
                    <a:bodyPr/>
                    <a:lstStyle/>
                    <a:p>
                      <a:pPr lvl="1" indent="0">
                        <a:buNone/>
                      </a:pPr>
                      <a:r>
                        <a:rPr lang="en-US" sz="2000" i="1"/>
                        <a:t>[18, 30)</a:t>
                      </a:r>
                      <a:endParaRPr lang="en-US" sz="2000" i="1"/>
                    </a:p>
                  </a:txBody>
                  <a:tcPr anchor="ctr">
                    <a:lnB w="12700">
                      <a:solidFill>
                        <a:schemeClr val="tx1"/>
                      </a:solidFill>
                      <a:prstDash val="solid"/>
                    </a:lnB>
                  </a:tcPr>
                </a:tc>
                <a:tc>
                  <a:txBody>
                    <a:bodyPr/>
                    <a:lstStyle/>
                    <a:p>
                      <a:pPr indent="0">
                        <a:buNone/>
                      </a:pPr>
                      <a:r>
                        <a:rPr lang="en-US" sz="2000" i="1"/>
                        <a:t>6 (12.5</a:t>
                      </a:r>
                      <a:r>
                        <a:rPr lang="en-US" altLang="en-US" sz="2000" i="1"/>
                        <a:t>%</a:t>
                      </a:r>
                      <a:r>
                        <a:rPr lang="en-US" sz="2000" i="1"/>
                        <a:t>)</a:t>
                      </a:r>
                      <a:endParaRPr lang="en-US" sz="2000" i="1"/>
                    </a:p>
                  </a:txBody>
                  <a:tcPr anchor="ctr">
                    <a:lnB w="12700">
                      <a:solidFill>
                        <a:schemeClr val="tx1"/>
                      </a:solidFill>
                      <a:prstDash val="solid"/>
                    </a:lnB>
                  </a:tcPr>
                </a:tc>
                <a:tc>
                  <a:txBody>
                    <a:bodyPr/>
                    <a:lstStyle/>
                    <a:p>
                      <a:pPr indent="0">
                        <a:buNone/>
                      </a:pPr>
                      <a:r>
                        <a:rPr lang="en-US" sz="2000" i="1"/>
                        <a:t>41 (27.0</a:t>
                      </a:r>
                      <a:r>
                        <a:rPr lang="en-US" altLang="en-US" sz="2000" i="1"/>
                        <a:t>%</a:t>
                      </a:r>
                      <a:r>
                        <a:rPr lang="en-US" sz="2000" i="1"/>
                        <a:t>)</a:t>
                      </a:r>
                      <a:endParaRPr lang="en-US" sz="2000" i="1"/>
                    </a:p>
                  </a:txBody>
                  <a:tcPr anchor="ctr">
                    <a:lnB w="12700">
                      <a:solidFill>
                        <a:schemeClr val="tx1"/>
                      </a:solidFill>
                      <a:prstDash val="solid"/>
                    </a:lnB>
                  </a:tcPr>
                </a:tc>
                <a:tc>
                  <a:txBody>
                    <a:bodyPr/>
                    <a:lstStyle/>
                    <a:p>
                      <a:pPr indent="0">
                        <a:buNone/>
                      </a:pPr>
                      <a:r>
                        <a:rPr lang="en-US" sz="2000" i="1"/>
                        <a:t> </a:t>
                      </a:r>
                      <a:endParaRPr lang="en-US" sz="2000" i="1"/>
                    </a:p>
                  </a:txBody>
                  <a:tcPr anchor="ctr">
                    <a:lnR w="12700">
                      <a:solidFill>
                        <a:schemeClr val="tx1"/>
                      </a:solidFill>
                      <a:prstDash val="solid"/>
                    </a:lnR>
                    <a:lnB w="12700">
                      <a:solidFill>
                        <a:schemeClr val="tx1"/>
                      </a:solidFill>
                      <a:prstDash val="solid"/>
                    </a:lnB>
                  </a:tcPr>
                </a:tc>
              </a:tr>
              <a:tr h="701040">
                <a:tc>
                  <a:txBody>
                    <a:bodyPr/>
                    <a:lstStyle/>
                    <a:p>
                      <a:pPr indent="0">
                        <a:buNone/>
                      </a:pPr>
                      <a:r>
                        <a:rPr lang="" altLang="en-US" sz="2000"/>
                        <a:t>Durata spitalizării (zile)</a:t>
                      </a:r>
                      <a:endParaRPr lang="" altLang="en-US" sz="2000"/>
                    </a:p>
                  </a:txBody>
                  <a:tcPr anchor="ctr">
                    <a:lnL w="12700">
                      <a:solidFill>
                        <a:schemeClr val="tx1"/>
                      </a:solidFill>
                      <a:prstDash val="solid"/>
                    </a:lnL>
                    <a:lnT w="12700">
                      <a:solidFill>
                        <a:schemeClr val="tx1"/>
                      </a:solidFill>
                      <a:prstDash val="solid"/>
                    </a:lnT>
                    <a:lnB w="12700">
                      <a:solidFill>
                        <a:schemeClr val="tx1"/>
                      </a:solidFill>
                      <a:prstDash val="solid"/>
                    </a:lnB>
                  </a:tcPr>
                </a:tc>
                <a:tc>
                  <a:txBody>
                    <a:bodyPr/>
                    <a:lstStyle/>
                    <a:p>
                      <a:pPr indent="0">
                        <a:buNone/>
                      </a:pPr>
                      <a:r>
                        <a:rPr lang="en-US" sz="2000"/>
                        <a:t>Med</a:t>
                      </a:r>
                      <a:r>
                        <a:rPr lang="en-US" altLang="en-US" sz="2000"/>
                        <a:t>ian</a:t>
                      </a:r>
                      <a:r>
                        <a:rPr lang="" altLang="en-US" sz="2000"/>
                        <a:t>a</a:t>
                      </a:r>
                      <a:endParaRPr lang="" altLang="en-US" sz="2000"/>
                    </a:p>
                    <a:p>
                      <a:pPr indent="0">
                        <a:buNone/>
                      </a:pPr>
                      <a:r>
                        <a:rPr lang="en-US" sz="2000"/>
                        <a:t>(IQR)</a:t>
                      </a:r>
                      <a:endParaRPr lang="en-US" sz="2000"/>
                    </a:p>
                  </a:txBody>
                  <a:tcPr anchor="ctr">
                    <a:lnT w="12700">
                      <a:solidFill>
                        <a:schemeClr val="tx1"/>
                      </a:solidFill>
                      <a:prstDash val="solid"/>
                    </a:lnT>
                    <a:lnB w="12700">
                      <a:solidFill>
                        <a:schemeClr val="tx1"/>
                      </a:solidFill>
                      <a:prstDash val="solid"/>
                    </a:lnB>
                  </a:tcPr>
                </a:tc>
                <a:tc>
                  <a:txBody>
                    <a:bodyPr/>
                    <a:lstStyle/>
                    <a:p>
                      <a:pPr indent="0">
                        <a:buNone/>
                      </a:pPr>
                      <a:r>
                        <a:rPr lang="en-US" sz="2000" b="1"/>
                        <a:t>9</a:t>
                      </a:r>
                      <a:r>
                        <a:rPr lang="en-US" sz="2000"/>
                        <a:t> (7-14)</a:t>
                      </a:r>
                      <a:endParaRPr lang="en-US" sz="2000"/>
                    </a:p>
                  </a:txBody>
                  <a:tcPr anchor="ctr">
                    <a:lnT w="12700">
                      <a:solidFill>
                        <a:schemeClr val="tx1"/>
                      </a:solidFill>
                      <a:prstDash val="solid"/>
                    </a:lnT>
                    <a:lnB w="12700">
                      <a:solidFill>
                        <a:schemeClr val="tx1"/>
                      </a:solidFill>
                      <a:prstDash val="solid"/>
                    </a:lnB>
                  </a:tcPr>
                </a:tc>
                <a:tc>
                  <a:txBody>
                    <a:bodyPr/>
                    <a:lstStyle/>
                    <a:p>
                      <a:pPr indent="0">
                        <a:buNone/>
                      </a:pPr>
                      <a:r>
                        <a:rPr lang="en-US" sz="2000" b="1"/>
                        <a:t>11</a:t>
                      </a:r>
                      <a:r>
                        <a:rPr lang="en-US" sz="2000"/>
                        <a:t> (8-14)</a:t>
                      </a:r>
                      <a:endParaRPr lang="en-US" sz="2000"/>
                    </a:p>
                  </a:txBody>
                  <a:tcPr anchor="ctr">
                    <a:lnT w="12700">
                      <a:solidFill>
                        <a:schemeClr val="tx1"/>
                      </a:solidFill>
                      <a:prstDash val="solid"/>
                    </a:lnT>
                    <a:lnB w="12700">
                      <a:solidFill>
                        <a:schemeClr val="tx1"/>
                      </a:solidFill>
                      <a:prstDash val="solid"/>
                    </a:lnB>
                  </a:tcPr>
                </a:tc>
                <a:tc>
                  <a:txBody>
                    <a:bodyPr/>
                    <a:lstStyle/>
                    <a:p>
                      <a:pPr indent="0">
                        <a:buNone/>
                      </a:pPr>
                      <a:r>
                        <a:rPr lang="en-US" sz="2000" dirty="0"/>
                        <a:t>ns.</a:t>
                      </a:r>
                      <a:endParaRPr lang="en-US" sz="2000" dirty="0"/>
                    </a:p>
                  </a:txBody>
                  <a:tcPr anchor="ctr">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pic>
        <p:nvPicPr>
          <p:cNvPr id="8" name="Picture 7" descr="/home/calzzone/Dropbox/Stats/hepe/p0_ro.pngp0_ro"/>
          <p:cNvPicPr>
            <a:picLocks noChangeAspect="1"/>
          </p:cNvPicPr>
          <p:nvPr/>
        </p:nvPicPr>
        <p:blipFill>
          <a:blip r:embed="rId1"/>
          <a:srcRect/>
          <a:stretch>
            <a:fillRect/>
          </a:stretch>
        </p:blipFill>
        <p:spPr>
          <a:xfrm>
            <a:off x="1097280" y="1845945"/>
            <a:ext cx="2667000" cy="426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 altLang="en-US"/>
              <a:t>Rezultate</a:t>
            </a:r>
            <a:r>
              <a:rPr lang="en-US"/>
              <a:t>: </a:t>
            </a:r>
            <a:r>
              <a:rPr lang="" altLang="en-US"/>
              <a:t>funcția hepatică</a:t>
            </a:r>
            <a:endParaRPr lang="" altLang="en-US"/>
          </a:p>
        </p:txBody>
      </p:sp>
      <p:pic>
        <p:nvPicPr>
          <p:cNvPr id="5" name="Picture 5" descr="/home/calzzone/Dropbox/Stats/hepe/figure_2_ro.pngfigure_2_ro"/>
          <p:cNvPicPr>
            <a:picLocks noGrp="1" noChangeAspect="1"/>
          </p:cNvPicPr>
          <p:nvPr>
            <p:ph idx="1"/>
          </p:nvPr>
        </p:nvPicPr>
        <p:blipFill>
          <a:blip r:embed="rId1"/>
          <a:srcRect/>
          <a:stretch>
            <a:fillRect/>
          </a:stretch>
        </p:blipFill>
        <p:spPr>
          <a:xfrm>
            <a:off x="1173480" y="1990725"/>
            <a:ext cx="9906000" cy="4127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sym typeface="+mn-ea"/>
              </a:rPr>
              <a:t>Rezultate</a:t>
            </a:r>
            <a:r>
              <a:rPr lang="en-US">
                <a:sym typeface="+mn-ea"/>
              </a:rPr>
              <a:t>: </a:t>
            </a:r>
            <a:r>
              <a:rPr lang="en-US" altLang="en-US">
                <a:sym typeface="+mn-ea"/>
              </a:rPr>
              <a:t>funcția hepatică</a:t>
            </a:r>
            <a:endParaRPr lang="en-US"/>
          </a:p>
        </p:txBody>
      </p:sp>
      <p:graphicFrame>
        <p:nvGraphicFramePr>
          <p:cNvPr id="7" name="Content Placeholder 6"/>
          <p:cNvGraphicFramePr>
            <a:graphicFrameLocks noGrp="1"/>
          </p:cNvGraphicFramePr>
          <p:nvPr>
            <p:ph idx="1"/>
          </p:nvPr>
        </p:nvGraphicFramePr>
        <p:xfrm>
          <a:off x="1097280" y="1845945"/>
          <a:ext cx="10059035" cy="4287520"/>
        </p:xfrm>
        <a:graphic>
          <a:graphicData uri="http://schemas.openxmlformats.org/drawingml/2006/table">
            <a:tbl>
              <a:tblPr firstRow="1">
                <a:tableStyleId>{91EBBBCC-DAD2-459C-BE2E-F6DE35CF9A28}</a:tableStyleId>
              </a:tblPr>
              <a:tblGrid>
                <a:gridCol w="1695450"/>
                <a:gridCol w="1806575"/>
                <a:gridCol w="1922780"/>
                <a:gridCol w="2288540"/>
                <a:gridCol w="2345690"/>
              </a:tblGrid>
              <a:tr h="535940">
                <a:tc rowSpan="2">
                  <a:txBody>
                    <a:bodyPr/>
                    <a:lstStyle/>
                    <a:p>
                      <a:pPr indent="0">
                        <a:buNone/>
                      </a:pPr>
                      <a:r>
                        <a:rPr lang="en-US" sz="2000">
                          <a:latin typeface="Calibri" panose="020F0502020204030204" pitchFamily="34" charset="0"/>
                          <a:cs typeface="Calibri" panose="020F0502020204030204" pitchFamily="34" charset="0"/>
                        </a:rPr>
                        <a:t>Hepatit</a:t>
                      </a:r>
                      <a:r>
                        <a:rPr lang="" altLang="en-US" sz="2000">
                          <a:latin typeface="Calibri" panose="020F0502020204030204" pitchFamily="34" charset="0"/>
                          <a:cs typeface="Calibri" panose="020F0502020204030204" pitchFamily="34" charset="0"/>
                        </a:rPr>
                        <a:t>a</a:t>
                      </a:r>
                      <a:r>
                        <a:rPr lang="en-US" altLang="en-US" sz="2000">
                          <a:latin typeface="Calibri" panose="020F0502020204030204" pitchFamily="34" charset="0"/>
                          <a:cs typeface="Calibri" panose="020F0502020204030204" pitchFamily="34" charset="0"/>
                        </a:rPr>
                        <a:t>: </a:t>
                      </a:r>
                      <a:endParaRPr lang="en-US" altLang="en-US" sz="2000">
                        <a:latin typeface="Calibri" panose="020F0502020204030204" pitchFamily="34" charset="0"/>
                        <a:cs typeface="Calibri" panose="020F0502020204030204" pitchFamily="34" charset="0"/>
                      </a:endParaRPr>
                    </a:p>
                    <a:p>
                      <a:pPr indent="0">
                        <a:buNone/>
                      </a:pPr>
                      <a:r>
                        <a:rPr lang="en-US" altLang="en-US" sz="2000" b="0">
                          <a:latin typeface="Calibri" panose="020F0502020204030204" pitchFamily="34" charset="0"/>
                          <a:cs typeface="Calibri" panose="020F0502020204030204" pitchFamily="34" charset="0"/>
                        </a:rPr>
                        <a:t>Median</a:t>
                      </a:r>
                      <a:r>
                        <a:rPr lang="" altLang="en-US" sz="2000" b="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 (IQR)</a:t>
                      </a:r>
                      <a:endParaRPr lang="en-US" altLang="en-US" sz="2000" b="0">
                        <a:latin typeface="Calibri" panose="020F0502020204030204" pitchFamily="34" charset="0"/>
                        <a:cs typeface="Calibri" panose="020F0502020204030204" pitchFamily="34" charset="0"/>
                      </a:endParaRPr>
                    </a:p>
                  </a:txBody>
                  <a:tcPr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E</a:t>
                      </a:r>
                      <a:r>
                        <a:rPr lang="en-US" altLang="en-US" sz="2000" b="0">
                          <a:latin typeface="Calibri" panose="020F0502020204030204" pitchFamily="34" charset="0"/>
                          <a:cs typeface="Calibri" panose="020F0502020204030204" pitchFamily="34" charset="0"/>
                        </a:rPr>
                        <a:t>: </a:t>
                      </a:r>
                      <a:r>
                        <a:rPr lang="en-US" sz="2000" b="0">
                          <a:latin typeface="Calibri" panose="020F0502020204030204" pitchFamily="34" charset="0"/>
                          <a:cs typeface="Calibri" panose="020F0502020204030204" pitchFamily="34" charset="0"/>
                        </a:rPr>
                        <a:t>n (%)</a:t>
                      </a:r>
                      <a:endParaRPr lang="en-US" sz="2000" b="0">
                        <a:latin typeface="Calibri" panose="020F0502020204030204" pitchFamily="34" charset="0"/>
                        <a:cs typeface="Calibri" panose="020F0502020204030204" pitchFamily="34" charset="0"/>
                      </a:endParaRP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 n (%)</a:t>
                      </a:r>
                      <a:endParaRPr lang="en-US" sz="2000" b="0">
                        <a:latin typeface="Calibri" panose="020F0502020204030204" pitchFamily="34" charset="0"/>
                        <a:cs typeface="Calibri" panose="020F0502020204030204" pitchFamily="34" charset="0"/>
                      </a:endParaRP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rowSpan="2">
                  <a:txBody>
                    <a:bodyPr/>
                    <a:lstStyle/>
                    <a:p>
                      <a:pPr indent="0">
                        <a:buNone/>
                      </a:pPr>
                      <a:r>
                        <a:rPr lang="en-US" altLang="en-US" sz="2000">
                          <a:latin typeface="Calibri" panose="020F0502020204030204" pitchFamily="34" charset="0"/>
                          <a:cs typeface="Calibri" panose="020F0502020204030204" pitchFamily="34" charset="0"/>
                          <a:sym typeface="+mn-ea"/>
                        </a:rPr>
                        <a:t>Stati</a:t>
                      </a:r>
                      <a:r>
                        <a:rPr lang="" altLang="en-US" sz="2000">
                          <a:latin typeface="Calibri" panose="020F0502020204030204" pitchFamily="34" charset="0"/>
                          <a:cs typeface="Calibri" panose="020F0502020204030204" pitchFamily="34" charset="0"/>
                          <a:sym typeface="+mn-ea"/>
                        </a:rPr>
                        <a:t>s</a:t>
                      </a:r>
                      <a:r>
                        <a:rPr lang="en-US" altLang="en-US" sz="2000">
                          <a:latin typeface="Calibri" panose="020F0502020204030204" pitchFamily="34" charset="0"/>
                          <a:cs typeface="Calibri" panose="020F0502020204030204" pitchFamily="34" charset="0"/>
                          <a:sym typeface="+mn-ea"/>
                        </a:rPr>
                        <a:t>tică </a:t>
                      </a:r>
                      <a:endParaRPr lang="en-US" altLang="en-US" sz="2000">
                        <a:latin typeface="Calibri" panose="020F0502020204030204" pitchFamily="34" charset="0"/>
                        <a:cs typeface="Calibri" panose="020F0502020204030204" pitchFamily="34" charset="0"/>
                        <a:sym typeface="+mn-ea"/>
                      </a:endParaRPr>
                    </a:p>
                    <a:p>
                      <a:pPr indent="0">
                        <a:buNone/>
                      </a:pPr>
                      <a:r>
                        <a:rPr lang="en-US" altLang="en-US" sz="2000">
                          <a:latin typeface="Calibri" panose="020F0502020204030204" pitchFamily="34" charset="0"/>
                          <a:cs typeface="Calibri" panose="020F0502020204030204" pitchFamily="34" charset="0"/>
                          <a:sym typeface="+mn-ea"/>
                        </a:rPr>
                        <a:t>u</a:t>
                      </a:r>
                      <a:r>
                        <a:rPr lang="en-US" sz="2000">
                          <a:latin typeface="Calibri" panose="020F0502020204030204" pitchFamily="34" charset="0"/>
                          <a:cs typeface="Calibri" panose="020F0502020204030204" pitchFamily="34" charset="0"/>
                          <a:sym typeface="+mn-ea"/>
                        </a:rPr>
                        <a:t>nivariat</a:t>
                      </a:r>
                      <a:r>
                        <a:rPr lang="en-US" altLang="en-US" sz="2000">
                          <a:latin typeface="Calibri" panose="020F0502020204030204" pitchFamily="34" charset="0"/>
                          <a:cs typeface="Calibri" panose="020F0502020204030204" pitchFamily="34" charset="0"/>
                          <a:sym typeface="+mn-ea"/>
                        </a:rPr>
                        <a:t>ă</a:t>
                      </a:r>
                      <a:endParaRPr lang="en-US" sz="2000">
                        <a:solidFill>
                          <a:schemeClr val="bg1"/>
                        </a:solidFill>
                        <a:latin typeface="Calibri" panose="020F0502020204030204" pitchFamily="3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b="1">
                          <a:latin typeface="Calibri" panose="020F0502020204030204" pitchFamily="34" charset="0"/>
                          <a:cs typeface="Calibri" panose="020F0502020204030204" pitchFamily="34" charset="0"/>
                        </a:rPr>
                        <a:t>OR</a:t>
                      </a:r>
                      <a:r>
                        <a:rPr lang="en-US" sz="2000">
                          <a:latin typeface="Calibri" panose="020F0502020204030204" pitchFamily="34" charset="0"/>
                          <a:cs typeface="Calibri" panose="020F0502020204030204" pitchFamily="34" charset="0"/>
                          <a:sym typeface="+mn-ea"/>
                        </a:rPr>
                        <a:t> </a:t>
                      </a:r>
                      <a:r>
                        <a:rPr lang="" altLang="en-US" sz="2000">
                          <a:latin typeface="Calibri" panose="020F0502020204030204" pitchFamily="34" charset="0"/>
                          <a:cs typeface="Calibri" panose="020F0502020204030204" pitchFamily="34" charset="0"/>
                          <a:sym typeface="+mn-ea"/>
                        </a:rPr>
                        <a:t>ajustat</a:t>
                      </a:r>
                      <a:endParaRPr lang="en-US" sz="2000" b="1">
                        <a:latin typeface="Calibri" panose="020F0502020204030204" pitchFamily="34" charset="0"/>
                        <a:cs typeface="Calibri" panose="020F0502020204030204" pitchFamily="34" charset="0"/>
                        <a:sym typeface="+mn-ea"/>
                      </a:endParaRPr>
                    </a:p>
                    <a:p>
                      <a:pPr indent="0">
                        <a:buNone/>
                      </a:pPr>
                      <a:r>
                        <a:rPr lang="" altLang="en-US" sz="2000" i="1">
                          <a:latin typeface="Calibri" panose="020F0502020204030204" pitchFamily="34" charset="0"/>
                          <a:cs typeface="Calibri" panose="020F0502020204030204" pitchFamily="34" charset="0"/>
                          <a:sym typeface="+mn-ea"/>
                        </a:rPr>
                        <a:t>pt.</a:t>
                      </a:r>
                      <a:r>
                        <a:rPr lang="en-US" altLang="en-US" sz="2000" i="1">
                          <a:latin typeface="Calibri" panose="020F0502020204030204" pitchFamily="34" charset="0"/>
                          <a:cs typeface="Calibri" panose="020F0502020204030204" pitchFamily="34" charset="0"/>
                          <a:sym typeface="+mn-ea"/>
                        </a:rPr>
                        <a:t> </a:t>
                      </a:r>
                      <a:r>
                        <a:rPr lang="" altLang="en-US" sz="2000" i="1">
                          <a:latin typeface="Calibri" panose="020F0502020204030204" pitchFamily="34" charset="0"/>
                          <a:cs typeface="Calibri" panose="020F0502020204030204" pitchFamily="34" charset="0"/>
                          <a:sym typeface="+mn-ea"/>
                        </a:rPr>
                        <a:t>vârstă </a:t>
                      </a:r>
                      <a:r>
                        <a:rPr lang="en-US" altLang="en-US" sz="2000" i="1">
                          <a:latin typeface="Calibri" panose="020F0502020204030204" pitchFamily="34" charset="0"/>
                          <a:cs typeface="Calibri" panose="020F0502020204030204" pitchFamily="34" charset="0"/>
                          <a:sym typeface="+mn-ea"/>
                        </a:rPr>
                        <a:t>&amp; </a:t>
                      </a:r>
                      <a:r>
                        <a:rPr lang="" altLang="en-US" sz="2000" i="1">
                          <a:latin typeface="Calibri" panose="020F0502020204030204" pitchFamily="34" charset="0"/>
                          <a:cs typeface="Calibri" panose="020F0502020204030204" pitchFamily="34" charset="0"/>
                          <a:sym typeface="+mn-ea"/>
                        </a:rPr>
                        <a:t>sex</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a:t>
                      </a:r>
                      <a:r>
                        <a:rPr lang="" altLang="en-US" sz="2000" b="0">
                          <a:latin typeface="Calibri" panose="020F0502020204030204" pitchFamily="34" charset="0"/>
                          <a:cs typeface="Calibri" panose="020F0502020204030204" pitchFamily="34" charset="0"/>
                        </a:rPr>
                        <a:t>IC </a:t>
                      </a:r>
                      <a:r>
                        <a:rPr lang="en-US" sz="2000" b="0">
                          <a:latin typeface="Calibri" panose="020F0502020204030204" pitchFamily="34" charset="0"/>
                          <a:cs typeface="Calibri" panose="020F0502020204030204" pitchFamily="34" charset="0"/>
                        </a:rPr>
                        <a:t>95%]</a:t>
                      </a:r>
                      <a:r>
                        <a:rPr lang="en-US" altLang="en-US" sz="2000" b="0">
                          <a:latin typeface="Calibri" panose="020F0502020204030204" pitchFamily="34" charset="0"/>
                          <a:cs typeface="Calibri" panose="020F0502020204030204" pitchFamily="34" charset="0"/>
                        </a:rPr>
                        <a:t>, p</a:t>
                      </a:r>
                      <a:endParaRPr lang="en-US"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r>
              <a:tr h="535940">
                <a:tc vMerge="1">
                  <a:tcPr>
                    <a:lnL w="12700">
                      <a:solidFill>
                        <a:schemeClr val="tx1"/>
                      </a:solidFill>
                      <a:prstDash val="solid"/>
                    </a:lnL>
                    <a:lnB w="12700">
                      <a:solidFill>
                        <a:schemeClr val="tx1"/>
                      </a:solidFill>
                      <a:prstDash val="solid"/>
                    </a:lnB>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48 (24.0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endParaRPr lang="en-US" sz="2000" i="1">
                        <a:solidFill>
                          <a:schemeClr val="bg1"/>
                        </a:solidFill>
                        <a:latin typeface="Calibri" panose="020F0502020204030204" pitchFamily="34" charset="0"/>
                        <a:cs typeface="Calibri" panose="020F0502020204030204" pitchFamily="34" charset="0"/>
                      </a:endParaRP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152 (76.0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endParaRPr lang="en-US" sz="2000" i="1">
                        <a:solidFill>
                          <a:schemeClr val="bg1"/>
                        </a:solidFill>
                        <a:latin typeface="Calibri" panose="020F0502020204030204" pitchFamily="34" charset="0"/>
                        <a:cs typeface="Calibri" panose="020F0502020204030204" pitchFamily="34" charset="0"/>
                      </a:endParaRP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vMerge="1">
                  <a:tcPr>
                    <a:lnL>
                      <a:noFill/>
                    </a:lnL>
                    <a:lnR>
                      <a:noFill/>
                    </a:lnR>
                    <a:lnB w="12700">
                      <a:solidFill>
                        <a:schemeClr val="tx1"/>
                      </a:solidFill>
                      <a:prstDash val="solid"/>
                    </a:lnB>
                    <a:solidFill>
                      <a:schemeClr val="accent4"/>
                    </a:solidFill>
                  </a:tcPr>
                </a:tc>
                <a:tc vMerge="1">
                  <a:tcPr>
                    <a:lnL>
                      <a:noFill/>
                    </a:lnL>
                    <a:lnR w="12700">
                      <a:solidFill>
                        <a:schemeClr val="tx1"/>
                      </a:solidFill>
                      <a:prstDash val="solid"/>
                    </a:lnR>
                    <a:lnB w="12700">
                      <a:solidFill>
                        <a:schemeClr val="tx1"/>
                      </a:solidFill>
                      <a:prstDash val="solid"/>
                    </a:lnB>
                    <a:solidFill>
                      <a:schemeClr val="accent4"/>
                    </a:solidFill>
                  </a:tcPr>
                </a:tc>
              </a:tr>
              <a:tr h="803910">
                <a:tc>
                  <a:txBody>
                    <a:bodyPr/>
                    <a:lstStyle/>
                    <a:p>
                      <a:pPr indent="0">
                        <a:buNone/>
                      </a:pPr>
                      <a:r>
                        <a:rPr lang="en-US" sz="2000" b="0">
                          <a:latin typeface="Calibri" panose="020F0502020204030204" pitchFamily="34" charset="0"/>
                          <a:cs typeface="Calibri" panose="020F0502020204030204" pitchFamily="34" charset="0"/>
                        </a:rPr>
                        <a:t>AST</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a:t>
                      </a:r>
                      <a:r>
                        <a:rPr lang="" altLang="en-US" sz="2000" b="0">
                          <a:latin typeface="Calibri" panose="020F0502020204030204" pitchFamily="34" charset="0"/>
                          <a:cs typeface="Calibri" panose="020F0502020204030204" pitchFamily="34" charset="0"/>
                        </a:rPr>
                        <a:t>UI</a:t>
                      </a:r>
                      <a:r>
                        <a:rPr lang="en-US" sz="2000" b="0">
                          <a:latin typeface="Calibri" panose="020F0502020204030204" pitchFamily="34" charset="0"/>
                          <a:cs typeface="Calibri" panose="020F0502020204030204" pitchFamily="34" charset="0"/>
                        </a:rPr>
                        <a:t>/L</a:t>
                      </a:r>
                      <a:r>
                        <a:rPr lang="en-US" altLang="en-US" sz="2000">
                          <a:latin typeface="Calibri" panose="020F0502020204030204" pitchFamily="34" charset="0"/>
                          <a:cs typeface="Calibri" panose="020F0502020204030204" pitchFamily="34" charset="0"/>
                          <a:sym typeface="+mn-ea"/>
                        </a:rPr>
                        <a:t>, log10</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145.5</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(69-676.75)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870</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(304.5-1666.75)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p&lt;</a:t>
                      </a:r>
                      <a:r>
                        <a:rPr lang="en-US" altLang="en-US" sz="2000" b="0">
                          <a:latin typeface="Calibri" panose="020F0502020204030204" pitchFamily="34" charset="0"/>
                          <a:cs typeface="Calibri" panose="020F0502020204030204" pitchFamily="34" charset="0"/>
                        </a:rPr>
                        <a:t>0</a:t>
                      </a:r>
                      <a:r>
                        <a:rPr lang="en-US" sz="2000" b="0">
                          <a:latin typeface="Calibri" panose="020F0502020204030204" pitchFamily="34" charset="0"/>
                          <a:cs typeface="Calibri" panose="020F0502020204030204" pitchFamily="34" charset="0"/>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0.112</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[0.05, 0.23]</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a:noFill/>
                    </a:lnB>
                    <a:lnTlToBr>
                      <a:noFill/>
                    </a:lnTlToBr>
                    <a:lnBlToTr>
                      <a:noFill/>
                    </a:lnBlToTr>
                  </a:tcPr>
                </a:tc>
              </a:tr>
              <a:tr h="803910">
                <a:tc>
                  <a:txBody>
                    <a:bodyPr/>
                    <a:lstStyle/>
                    <a:p>
                      <a:pPr lvl="1" indent="0">
                        <a:buFont typeface="Arial" panose="020B0604020202020204" pitchFamily="34" charset="0"/>
                        <a:buNone/>
                      </a:pPr>
                      <a:r>
                        <a:rPr lang="en-US" sz="2000" i="1">
                          <a:latin typeface="Calibri" panose="020F0502020204030204" pitchFamily="34" charset="0"/>
                          <a:cs typeface="Calibri" panose="020F0502020204030204" pitchFamily="34" charset="0"/>
                          <a:sym typeface="+mn-ea"/>
                        </a:rPr>
                        <a:t>&gt; 350</a:t>
                      </a:r>
                      <a:endParaRPr lang="en-US" sz="2000" b="0" i="1">
                        <a:latin typeface="Calibri" panose="020F0502020204030204" pitchFamily="34" charset="0"/>
                        <a:ea typeface="Times New Roman" panose="02020603050405020304" charset="0"/>
                        <a:cs typeface="Calibri" panose="020F0502020204030204" pitchFamily="34" charset="0"/>
                        <a:sym typeface="+mn-ea"/>
                      </a:endParaRPr>
                    </a:p>
                    <a:p>
                      <a:pPr indent="0">
                        <a:buNone/>
                      </a:pP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17</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35.4</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99</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65.1</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OR=</a:t>
                      </a:r>
                      <a:r>
                        <a:rPr lang="en-US" sz="2000" b="1" i="1">
                          <a:latin typeface="Calibri" panose="020F0502020204030204" pitchFamily="34" charset="0"/>
                          <a:cs typeface="Calibri" panose="020F0502020204030204" pitchFamily="34" charset="0"/>
                        </a:rPr>
                        <a:t>0.29</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[0.15, 0.58], p&lt;0.001</a:t>
                      </a:r>
                      <a:endParaRPr lang="en-US" sz="2000" b="0" i="1">
                        <a:latin typeface="Calibri" panose="020F0502020204030204" pitchFamily="3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0.249</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[0.12, 0.51]</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w="12700">
                      <a:solidFill>
                        <a:schemeClr val="tx1"/>
                      </a:solidFill>
                      <a:prstDash val="solid"/>
                    </a:lnB>
                    <a:lnTlToBr>
                      <a:noFill/>
                    </a:lnTlToBr>
                    <a:lnBlToTr>
                      <a:noFill/>
                    </a:lnBlToTr>
                  </a:tcPr>
                </a:tc>
              </a:tr>
              <a:tr h="803910">
                <a:tc>
                  <a:txBody>
                    <a:bodyPr/>
                    <a:lstStyle/>
                    <a:p>
                      <a:pPr indent="0">
                        <a:buNone/>
                      </a:pPr>
                      <a:r>
                        <a:rPr lang="en-US" sz="2000" b="0">
                          <a:latin typeface="Calibri" panose="020F0502020204030204" pitchFamily="34" charset="0"/>
                          <a:cs typeface="Calibri" panose="020F0502020204030204" pitchFamily="34" charset="0"/>
                        </a:rPr>
                        <a:t>ALT</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a:t>
                      </a:r>
                      <a:r>
                        <a:rPr lang="" altLang="en-US" sz="2000" b="0">
                          <a:latin typeface="Calibri" panose="020F0502020204030204" pitchFamily="34" charset="0"/>
                          <a:cs typeface="Calibri" panose="020F0502020204030204" pitchFamily="34" charset="0"/>
                        </a:rPr>
                        <a:t>UI</a:t>
                      </a:r>
                      <a:r>
                        <a:rPr lang="en-US" sz="2000" b="0">
                          <a:latin typeface="Calibri" panose="020F0502020204030204" pitchFamily="34" charset="0"/>
                          <a:cs typeface="Calibri" panose="020F0502020204030204" pitchFamily="34" charset="0"/>
                        </a:rPr>
                        <a:t>/L</a:t>
                      </a:r>
                      <a:r>
                        <a:rPr lang="en-US" altLang="en-US" sz="2000">
                          <a:latin typeface="Calibri" panose="020F0502020204030204" pitchFamily="34" charset="0"/>
                          <a:cs typeface="Calibri" panose="020F0502020204030204" pitchFamily="34" charset="0"/>
                          <a:sym typeface="+mn-ea"/>
                        </a:rPr>
                        <a:t>, log10</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401</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(122.75-886.25)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1817.5</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(919.25-2801.75)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p&lt;0.001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0.045</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[0.02, 0.11]</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a:noFill/>
                    </a:lnB>
                    <a:lnTlToBr>
                      <a:noFill/>
                    </a:lnTlToBr>
                    <a:lnBlToTr>
                      <a:noFill/>
                    </a:lnBlToTr>
                  </a:tcPr>
                </a:tc>
              </a:tr>
              <a:tr h="803910">
                <a:tc>
                  <a:txBody>
                    <a:bodyPr/>
                    <a:lstStyle/>
                    <a:p>
                      <a:pPr lvl="1" indent="0">
                        <a:buNone/>
                      </a:pPr>
                      <a:r>
                        <a:rPr lang="en-US" sz="2000" b="0" i="1">
                          <a:latin typeface="Calibri" panose="020F0502020204030204" pitchFamily="34" charset="0"/>
                          <a:cs typeface="Calibri" panose="020F0502020204030204" pitchFamily="34" charset="0"/>
                        </a:rPr>
                        <a:t> </a:t>
                      </a:r>
                      <a:r>
                        <a:rPr lang="en-US" sz="2000" i="1">
                          <a:latin typeface="Calibri" panose="020F0502020204030204" pitchFamily="34" charset="0"/>
                          <a:cs typeface="Calibri" panose="020F0502020204030204" pitchFamily="34" charset="0"/>
                          <a:sym typeface="+mn-ea"/>
                        </a:rPr>
                        <a:t>&gt; 350</a:t>
                      </a:r>
                      <a:endParaRPr lang="en-US" sz="2000" b="0" i="1">
                        <a:latin typeface="Calibri" panose="020F0502020204030204" pitchFamily="34" charset="0"/>
                        <a:ea typeface="Times New Roman" panose="02020603050405020304" charset="0"/>
                        <a:cs typeface="Calibri" panose="020F0502020204030204" pitchFamily="34" charset="0"/>
                        <a:sym typeface="+mn-ea"/>
                      </a:endParaRPr>
                    </a:p>
                    <a:p>
                      <a:pPr indent="0">
                        <a:buNone/>
                      </a:pP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26</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54.2</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132</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86.8</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OR=</a:t>
                      </a:r>
                      <a:r>
                        <a:rPr lang="en-US" sz="2000" b="1" i="1">
                          <a:latin typeface="Calibri" panose="020F0502020204030204" pitchFamily="34" charset="0"/>
                          <a:cs typeface="Calibri" panose="020F0502020204030204" pitchFamily="34" charset="0"/>
                        </a:rPr>
                        <a:t>0.18</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[0.09, 0.37], p&lt;0.001</a:t>
                      </a:r>
                      <a:endParaRPr lang="en-US" sz="2000" b="0" i="1">
                        <a:latin typeface="Calibri" panose="020F0502020204030204" pitchFamily="3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0.12</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[0.05, 0.27]</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w="12700">
                      <a:solidFill>
                        <a:schemeClr val="tx1"/>
                      </a:solidFill>
                      <a:prstDash val="solid"/>
                    </a:lnB>
                    <a:lnTlToBr>
                      <a:noFill/>
                    </a:lnTlToBr>
                    <a:lnBlToTr>
                      <a:noFill/>
                    </a:lnBlToTr>
                  </a:tcPr>
                </a:tc>
              </a:tr>
            </a:tbl>
          </a:graphicData>
        </a:graphic>
      </p:graphicFrame>
    </p:spTree>
  </p:cSld>
  <p:clrMapOvr>
    <a:masterClrMapping/>
  </p:clrMapOvr>
  <p:transition/>
</p:sld>
</file>

<file path=ppt/theme/theme1.xml><?xml version="1.0" encoding="utf-8"?>
<a:theme xmlns:a="http://schemas.openxmlformats.org/drawingml/2006/main" name="Retrospect">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8800</Words>
  <Application>WPS Presentation</Application>
  <PresentationFormat>Widescreen</PresentationFormat>
  <Paragraphs>904</Paragraphs>
  <Slides>20</Slides>
  <Notes>13</Notes>
  <HiddenSlides>6</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Calibri</vt:lpstr>
      <vt:lpstr>东文宋体</vt:lpstr>
      <vt:lpstr>ChinaOne</vt:lpstr>
      <vt:lpstr>Times New Roman</vt:lpstr>
      <vt:lpstr>Calibri Light</vt:lpstr>
      <vt:lpstr>Adobe Fan Heiti Std</vt:lpstr>
      <vt:lpstr>微软雅黑</vt:lpstr>
      <vt:lpstr>Arial Unicode MS</vt:lpstr>
      <vt:lpstr>Retrospect</vt:lpstr>
      <vt:lpstr>A comparison of hepatitis E and A in a teaching hospital in  Northwestern Romania</vt:lpstr>
      <vt:lpstr>Background</vt:lpstr>
      <vt:lpstr>Objectives</vt:lpstr>
      <vt:lpstr>Methods</vt:lpstr>
      <vt:lpstr>Methods: severe cases</vt:lpstr>
      <vt:lpstr>Statistitical methods</vt:lpstr>
      <vt:lpstr>Results: demographics</vt:lpstr>
      <vt:lpstr>Results: liver function</vt:lpstr>
      <vt:lpstr>Results: liver function</vt:lpstr>
      <vt:lpstr>Results: liver function</vt:lpstr>
      <vt:lpstr>Results: hemostasis</vt:lpstr>
      <vt:lpstr>PowerPoint 演示文稿</vt:lpstr>
      <vt:lpstr>Results: comorbidities</vt:lpstr>
      <vt:lpstr>Results: comorbidities</vt:lpstr>
      <vt:lpstr>Results: additional treatment</vt:lpstr>
      <vt:lpstr>PowerPoint 演示文稿</vt:lpstr>
      <vt:lpstr>Results: patients who received ribavirn</vt:lpstr>
      <vt:lpstr>Results: deceased</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calzzone</cp:lastModifiedBy>
  <cp:revision>163</cp:revision>
  <dcterms:created xsi:type="dcterms:W3CDTF">2019-11-15T08:23:16Z</dcterms:created>
  <dcterms:modified xsi:type="dcterms:W3CDTF">2019-11-15T08:23:16Z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