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handoutMasterIdLst>
    <p:handoutMasterId r:id="rId23"/>
  </p:handoutMasterIdLst>
  <p:sldIdLst>
    <p:sldId id="256" r:id="rId2"/>
    <p:sldId id="317" r:id="rId3"/>
    <p:sldId id="358" r:id="rId4"/>
    <p:sldId id="356" r:id="rId5"/>
    <p:sldId id="357" r:id="rId6"/>
    <p:sldId id="351" r:id="rId7"/>
    <p:sldId id="328" r:id="rId8"/>
    <p:sldId id="319" r:id="rId9"/>
    <p:sldId id="336" r:id="rId10"/>
    <p:sldId id="335" r:id="rId11"/>
    <p:sldId id="337" r:id="rId12"/>
    <p:sldId id="359" r:id="rId13"/>
    <p:sldId id="339" r:id="rId14"/>
    <p:sldId id="340" r:id="rId15"/>
    <p:sldId id="342" r:id="rId16"/>
    <p:sldId id="377" r:id="rId17"/>
    <p:sldId id="321" r:id="rId18"/>
    <p:sldId id="344" r:id="rId19"/>
    <p:sldId id="326" r:id="rId20"/>
    <p:sldId id="29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52A2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æ·±è²æ ·å¼ 2 - å¼ºè° 3/å¼ºè°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p:scale>
          <a:sx n="75" d="100"/>
          <a:sy n="75" d="100"/>
        </p:scale>
        <p:origin x="3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11-Nov-19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11-Nov-19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sym typeface="+mn-ea"/>
              </a:rPr>
              <a:t>The incidence of locally acquired hepatitis E increased in recent years across Europe. There are only a few data on hepatitis E in Romania. </a:t>
            </a:r>
            <a:endParaRPr lang="en-US" altLang="en-US"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sym typeface="+mn-ea"/>
              </a:rPr>
              <a:t>We found a higher prevalence of comorbidities in hepatitis E patients</a:t>
            </a:r>
            <a:r>
              <a:rPr lang="en-US" altLang="en-US">
                <a:sym typeface="+mn-ea"/>
              </a:rPr>
              <a:t>, regardless of </a:t>
            </a:r>
            <a:r>
              <a:rPr lang="en-US">
                <a:sym typeface="+mn-ea"/>
              </a:rPr>
              <a:t>age &amp; gender. </a:t>
            </a:r>
            <a:r>
              <a:rPr lang="en-US" altLang="en-US">
                <a:sym typeface="+mn-ea"/>
              </a:rPr>
              <a:t>27% of hepatitis E patients and only 4% of hepatitis A patients had chronic liver diasase, relation that remains significant after controling for demographics or other comorbidities. </a:t>
            </a:r>
          </a:p>
          <a:p>
            <a:r>
              <a:rPr lang="en-US" altLang="en-US">
                <a:sym typeface="+mn-ea"/>
              </a:rPr>
              <a:t>Of them, liver cirrhosis is especially prevalent in hepatitis E.</a:t>
            </a:r>
          </a:p>
          <a:p>
            <a:endParaRPr lang="en-US"/>
          </a:p>
          <a:p>
            <a:r>
              <a:rPr lang="en-US" altLang="en-US">
                <a:sym typeface="+mn-ea"/>
              </a:rPr>
              <a:t>We found other chronic comorbidities, more frequently in hepatitis E patients, all with rather impressive odds ratios. Adjusted for age and gender, only preexisting neurologic conditions remainined significatly associated more with hepatitis E with confidence intervals that bearly cross the neutrality line.</a:t>
            </a:r>
            <a:endParaRPr lang="en-US"/>
          </a:p>
          <a:p>
            <a:endParaRPr lang="en-US"/>
          </a:p>
          <a:p>
            <a:r>
              <a:rPr lang="en-US" altLang="en-US">
                <a:sym typeface="+mn-ea"/>
              </a:rPr>
              <a:t>Additional treatment was needed in </a:t>
            </a:r>
            <a:r>
              <a:rPr lang="en-US">
                <a:sym typeface="+mn-ea"/>
              </a:rPr>
              <a:t>5 hepatitis A patients </a:t>
            </a:r>
            <a:r>
              <a:rPr lang="en-US" altLang="en-US">
                <a:sym typeface="+mn-ea"/>
              </a:rPr>
              <a:t>(where we administeted plasma pruducs)</a:t>
            </a:r>
            <a:r>
              <a:rPr lang="en-US">
                <a:sym typeface="+mn-ea"/>
              </a:rPr>
              <a:t> compared to </a:t>
            </a:r>
            <a:r>
              <a:rPr lang="en-US" altLang="en-US">
                <a:sym typeface="+mn-ea"/>
              </a:rPr>
              <a:t>9 </a:t>
            </a:r>
            <a:r>
              <a:rPr lang="en-US">
                <a:sym typeface="+mn-ea"/>
              </a:rPr>
              <a:t>hepatitis E patients</a:t>
            </a:r>
            <a:r>
              <a:rPr lang="en-US" altLang="en-US">
                <a:sym typeface="+mn-ea"/>
              </a:rPr>
              <a:t>, where ribavirin was used</a:t>
            </a:r>
            <a:r>
              <a:rPr lang="en-US">
                <a:sym typeface="+mn-ea"/>
              </a:rPr>
              <a:t>. </a:t>
            </a:r>
            <a:endParaRPr lang="en-US"/>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atin typeface="Calibri" panose="020F0502020204030204" pitchFamily="34" charset="0"/>
                <a:cs typeface="Calibri" panose="020F0502020204030204" pitchFamily="34" charset="0"/>
                <a:sym typeface="+mn-ea"/>
              </a:rPr>
              <a:t>All hepatitis E patients who received ribavirin had favorable evolution and were either discharged at home or to another department for specialized treatment </a:t>
            </a:r>
            <a:r>
              <a:rPr lang="" altLang="en-US">
                <a:latin typeface="Calibri" panose="020F0502020204030204" pitchFamily="34" charset="0"/>
                <a:cs typeface="Calibri" panose="020F0502020204030204" pitchFamily="34" charset="0"/>
                <a:sym typeface="+mn-ea"/>
              </a:rPr>
              <a:t>for</a:t>
            </a:r>
            <a:r>
              <a:rPr lang="en-US">
                <a:latin typeface="Calibri" panose="020F0502020204030204" pitchFamily="34" charset="0"/>
                <a:cs typeface="Calibri" panose="020F0502020204030204" pitchFamily="34" charset="0"/>
                <a:sym typeface="+mn-ea"/>
              </a:rPr>
              <a:t> their comorbidities.</a:t>
            </a:r>
          </a:p>
          <a:p>
            <a:r>
              <a:rPr lang="en-US">
                <a:latin typeface="Calibri" panose="020F0502020204030204" pitchFamily="34" charset="0"/>
                <a:cs typeface="Calibri" panose="020F0502020204030204" pitchFamily="34" charset="0"/>
                <a:sym typeface="+mn-ea"/>
              </a:rPr>
              <a:t>A short course of ribavirin treatment, was considered fo</a:t>
            </a:r>
            <a:r>
              <a:rPr lang="" altLang="en-US">
                <a:latin typeface="Calibri" panose="020F0502020204030204" pitchFamily="34" charset="0"/>
                <a:cs typeface="Calibri" panose="020F0502020204030204" pitchFamily="34" charset="0"/>
                <a:sym typeface="+mn-ea"/>
              </a:rPr>
              <a:t>r</a:t>
            </a:r>
            <a:r>
              <a:rPr lang="en-US">
                <a:latin typeface="Calibri" panose="020F0502020204030204" pitchFamily="34" charset="0"/>
                <a:cs typeface="Calibri" panose="020F0502020204030204" pitchFamily="34" charset="0"/>
                <a:sym typeface="+mn-ea"/>
              </a:rPr>
              <a:t> these patients and </a:t>
            </a:r>
            <a:r>
              <a:rPr lang="" altLang="en-US">
                <a:latin typeface="Calibri" panose="020F0502020204030204" pitchFamily="34" charset="0"/>
                <a:cs typeface="Calibri" panose="020F0502020204030204" pitchFamily="34" charset="0"/>
                <a:sym typeface="+mn-ea"/>
              </a:rPr>
              <a:t>we observed </a:t>
            </a:r>
            <a:r>
              <a:rPr lang="en-US">
                <a:latin typeface="Calibri" panose="020F0502020204030204" pitchFamily="34" charset="0"/>
                <a:cs typeface="Calibri" panose="020F0502020204030204" pitchFamily="34" charset="0"/>
                <a:sym typeface="+mn-ea"/>
              </a:rPr>
              <a:t>good results</a:t>
            </a:r>
            <a:r>
              <a:rPr lang="" altLang="en-US">
                <a:latin typeface="Calibri" panose="020F0502020204030204" pitchFamily="34" charset="0"/>
                <a:cs typeface="Calibri" panose="020F0502020204030204" pitchFamily="34" charset="0"/>
                <a:sym typeface="+mn-ea"/>
              </a:rPr>
              <a:t>. There was a </a:t>
            </a:r>
            <a:r>
              <a:rPr lang="en-US">
                <a:latin typeface="Calibri" panose="020F0502020204030204" pitchFamily="34" charset="0"/>
                <a:cs typeface="Calibri" panose="020F0502020204030204" pitchFamily="34" charset="0"/>
                <a:sym typeface="+mn-ea"/>
              </a:rPr>
              <a:t>tendency </a:t>
            </a:r>
            <a:r>
              <a:rPr lang="" altLang="en-US">
                <a:latin typeface="Calibri" panose="020F0502020204030204" pitchFamily="34" charset="0"/>
                <a:cs typeface="Calibri" panose="020F0502020204030204" pitchFamily="34" charset="0"/>
                <a:sym typeface="+mn-ea"/>
              </a:rPr>
              <a:t>for </a:t>
            </a:r>
            <a:r>
              <a:rPr lang="en-US">
                <a:latin typeface="Calibri" panose="020F0502020204030204" pitchFamily="34" charset="0"/>
                <a:cs typeface="Calibri" panose="020F0502020204030204" pitchFamily="34" charset="0"/>
                <a:sym typeface="+mn-ea"/>
              </a:rPr>
              <a:t>normalization of laboratory parameters. </a:t>
            </a:r>
          </a:p>
          <a:p>
            <a:r>
              <a:rPr lang="en-US">
                <a:latin typeface="Calibri" panose="020F0502020204030204" pitchFamily="34" charset="0"/>
                <a:cs typeface="Calibri" panose="020F0502020204030204" pitchFamily="34" charset="0"/>
                <a:sym typeface="+mn-ea"/>
              </a:rPr>
              <a:t>Ribavirin treatment was stopped after 19 days in </a:t>
            </a:r>
            <a:r>
              <a:rPr lang="" altLang="en-US" b="1">
                <a:latin typeface="Calibri" panose="020F0502020204030204" pitchFamily="34" charset="0"/>
                <a:cs typeface="Calibri" panose="020F0502020204030204" pitchFamily="34" charset="0"/>
                <a:sym typeface="+mn-ea"/>
              </a:rPr>
              <a:t>this </a:t>
            </a:r>
            <a:r>
              <a:rPr lang="en-US">
                <a:latin typeface="Calibri" panose="020F0502020204030204" pitchFamily="34" charset="0"/>
                <a:cs typeface="Calibri" panose="020F0502020204030204" pitchFamily="34" charset="0"/>
                <a:sym typeface="+mn-ea"/>
              </a:rPr>
              <a:t>patient due to severe thrombocytopenia. Two patients were transferred to other clinics </a:t>
            </a:r>
            <a:r>
              <a:rPr lang="" altLang="en-US">
                <a:latin typeface="Calibri" panose="020F0502020204030204" pitchFamily="34" charset="0"/>
                <a:cs typeface="Calibri" panose="020F0502020204030204" pitchFamily="34" charset="0"/>
                <a:sym typeface="+mn-ea"/>
              </a:rPr>
              <a:t>where</a:t>
            </a:r>
            <a:r>
              <a:rPr lang="en-US">
                <a:latin typeface="Calibri" panose="020F0502020204030204" pitchFamily="34" charset="0"/>
                <a:cs typeface="Calibri" panose="020F0502020204030204" pitchFamily="34" charset="0"/>
                <a:sym typeface="+mn-ea"/>
              </a:rPr>
              <a:t> their treatment was presumably continued. </a:t>
            </a:r>
          </a:p>
          <a:p>
            <a:r>
              <a:rPr lang="en-US">
                <a:latin typeface="Calibri" panose="020F0502020204030204" pitchFamily="34" charset="0"/>
                <a:cs typeface="Calibri" panose="020F0502020204030204" pitchFamily="34" charset="0"/>
                <a:sym typeface="+mn-ea"/>
              </a:rPr>
              <a:t>One severely immunosuppressed patient was recommended 3 months but showed good results </a:t>
            </a:r>
            <a:r>
              <a:rPr lang="">
                <a:latin typeface="Calibri" panose="020F0502020204030204" pitchFamily="34" charset="0"/>
                <a:cs typeface="Calibri" panose="020F0502020204030204" pitchFamily="34" charset="0"/>
                <a:sym typeface="+mn-ea"/>
              </a:rPr>
              <a:t>within the first</a:t>
            </a:r>
            <a:r>
              <a:rPr lang="en-US">
                <a:latin typeface="Calibri" panose="020F0502020204030204" pitchFamily="34" charset="0"/>
                <a:cs typeface="Calibri" panose="020F0502020204030204" pitchFamily="34" charset="0"/>
                <a:sym typeface="+mn-ea"/>
              </a:rPr>
              <a:t> 12 days</a:t>
            </a:r>
            <a:r>
              <a:rPr lang="" altLang="en-US">
                <a:latin typeface="Calibri" panose="020F0502020204030204" pitchFamily="34" charset="0"/>
                <a:cs typeface="Calibri" panose="020F0502020204030204" pitchFamily="34" charset="0"/>
                <a:sym typeface="+mn-ea"/>
              </a:rPr>
              <a:t>.</a:t>
            </a:r>
            <a:endParaRPr lang="en-US">
              <a:latin typeface="Calibri" panose="020F0502020204030204" pitchFamily="34" charset="0"/>
              <a:cs typeface="Calibri" panose="020F0502020204030204" pitchFamily="34" charset="0"/>
              <a:sym typeface="+mn-ea"/>
            </a:endParaRPr>
          </a:p>
          <a:p>
            <a:endParaRPr lang="en-US" b="0">
              <a:latin typeface="Calibri" panose="020F0502020204030204" pitchFamily="34" charset="0"/>
              <a:ea typeface="Times New Roman" panose="02020603050405020304" charset="0"/>
              <a:cs typeface="Calibri" panose="020F0502020204030204" pitchFamily="34" charset="0"/>
            </a:endParaRP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atin typeface="Calibri" panose="020F0502020204030204" pitchFamily="34" charset="0"/>
                <a:cs typeface="Calibri" panose="020F0502020204030204" pitchFamily="34" charset="0"/>
                <a:sym typeface="+mn-ea"/>
              </a:rPr>
              <a:t>The three deceased patients </a:t>
            </a:r>
            <a:r>
              <a:rPr lang="" altLang="en-US">
                <a:latin typeface="Calibri" panose="020F0502020204030204" pitchFamily="34" charset="0"/>
                <a:cs typeface="Calibri" panose="020F0502020204030204" pitchFamily="34" charset="0"/>
                <a:sym typeface="+mn-ea"/>
              </a:rPr>
              <a:t>all had </a:t>
            </a:r>
            <a:r>
              <a:rPr lang="en-US">
                <a:latin typeface="Calibri" panose="020F0502020204030204" pitchFamily="34" charset="0"/>
                <a:cs typeface="Calibri" panose="020F0502020204030204" pitchFamily="34" charset="0"/>
                <a:sym typeface="+mn-ea"/>
              </a:rPr>
              <a:t>hepatitis E infection </a:t>
            </a:r>
            <a:r>
              <a:rPr lang="" altLang="en-US">
                <a:latin typeface="Calibri" panose="020F0502020204030204" pitchFamily="34" charset="0"/>
                <a:cs typeface="Calibri" panose="020F0502020204030204" pitchFamily="34" charset="0"/>
                <a:sym typeface="+mn-ea"/>
              </a:rPr>
              <a:t>on top of </a:t>
            </a:r>
            <a:r>
              <a:rPr lang="en-US">
                <a:latin typeface="Calibri" panose="020F0502020204030204" pitchFamily="34" charset="0"/>
                <a:cs typeface="Calibri" panose="020F0502020204030204" pitchFamily="34" charset="0"/>
                <a:sym typeface="+mn-ea"/>
              </a:rPr>
              <a:t>end-stage alcoholic liver disease and none of them received ribavirin because of severe thrombocytopenia. </a:t>
            </a:r>
          </a:p>
          <a:p>
            <a:r>
              <a:rPr lang="" altLang="en-US">
                <a:latin typeface="Calibri" panose="020F0502020204030204" pitchFamily="34" charset="0"/>
                <a:cs typeface="Calibri" panose="020F0502020204030204" pitchFamily="34" charset="0"/>
                <a:sym typeface="+mn-ea"/>
              </a:rPr>
              <a:t>They represented </a:t>
            </a:r>
            <a:r>
              <a:rPr lang="en-US">
                <a:latin typeface="Calibri" panose="020F0502020204030204" pitchFamily="34" charset="0"/>
                <a:cs typeface="Calibri" panose="020F0502020204030204" pitchFamily="34" charset="0"/>
                <a:sym typeface="+mn-ea"/>
              </a:rPr>
              <a:t>6.25% of all hepatitis E patients and 23.1% of hepatitis E patients with preexisting liver disease</a:t>
            </a:r>
            <a:r>
              <a:rPr lang="" altLang="en-US">
                <a:latin typeface="Calibri" panose="020F0502020204030204" pitchFamily="34" charset="0"/>
                <a:cs typeface="Calibri" panose="020F0502020204030204" pitchFamily="34" charset="0"/>
                <a:sym typeface="+mn-ea"/>
              </a:rPr>
              <a:t>.</a:t>
            </a:r>
          </a:p>
          <a:p>
            <a:r>
              <a:rPr lang="en-US">
                <a:latin typeface="Calibri" panose="020F0502020204030204" pitchFamily="34" charset="0"/>
                <a:cs typeface="Calibri" panose="020F0502020204030204" pitchFamily="34" charset="0"/>
                <a:sym typeface="+mn-ea"/>
              </a:rPr>
              <a:t>Two of them died because of bleeding from esophageal varices. The third patient, with chronic hepatitis B infection and  endocarditis died because of cerebral hemorrhage, septic cerebral embolism and multiple system organ failure</a:t>
            </a:r>
            <a:r>
              <a:rPr lang="" altLang="en-US">
                <a:latin typeface="Calibri" panose="020F0502020204030204" pitchFamily="34" charset="0"/>
                <a:cs typeface="Calibri" panose="020F0502020204030204" pitchFamily="34" charset="0"/>
                <a:sym typeface="+mn-ea"/>
              </a:rPr>
              <a:t>.</a:t>
            </a:r>
            <a:endParaRPr lang="en-US">
              <a:latin typeface="Calibri" panose="020F0502020204030204" pitchFamily="34" charset="0"/>
              <a:cs typeface="Calibri" panose="020F0502020204030204" pitchFamily="34" charset="0"/>
              <a:sym typeface="+mn-ea"/>
            </a:endParaRPr>
          </a:p>
          <a:p>
            <a:endParaRPr lang="en-US" b="0">
              <a:latin typeface="Calibri" panose="020F0502020204030204" pitchFamily="34" charset="0"/>
              <a:ea typeface="Times New Roman" panose="02020603050405020304" charset="0"/>
              <a:cs typeface="Calibri" panose="020F0502020204030204" pitchFamily="34" charset="0"/>
            </a:endParaRPr>
          </a:p>
          <a:p>
            <a:endParaRPr lang="en-US" b="0">
              <a:latin typeface="Calibri" panose="020F0502020204030204" pitchFamily="34" charset="0"/>
              <a:ea typeface="Times New Roman" panose="02020603050405020304" charset="0"/>
              <a:cs typeface="Calibri" panose="020F0502020204030204" pitchFamily="34" charset="0"/>
            </a:endParaRP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sym typeface="+mn-ea"/>
              </a:rPr>
              <a:t>The average age in hepatitis E (n=48) patients was 50.6 versus 39.1 years in hepatitis A (n=152) and two thirds of the patients in both groups were men.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sym typeface="+mn-ea"/>
              </a:rPr>
              <a:t>Compared to hepatitis A, patients with hepatitis E presented with significantly less modified bilirubin</a:t>
            </a:r>
            <a:r>
              <a:rPr lang="" altLang="en-US">
                <a:sym typeface="+mn-ea"/>
              </a:rPr>
              <a:t>, transaminase and </a:t>
            </a:r>
            <a:r>
              <a:rPr lang="en-US">
                <a:sym typeface="+mn-ea"/>
              </a:rPr>
              <a:t>and INR levels. </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 altLang="en-US">
                <a:latin typeface="Times New Roman" panose="02020603050405020304" charset="0"/>
                <a:cs typeface="Times New Roman" panose="02020603050405020304" charset="0"/>
                <a:sym typeface="+mn-ea"/>
              </a:rPr>
              <a:t>At admission, Transaminases showed only moderate increases in hepatits E patients with only one third for AST and half of the patients, for ALT, showing values 10 times larger that our laboratory's reference values. Both enzymes were significantly more increased in hepatitis A, regardless of age or gender.</a:t>
            </a:r>
          </a:p>
          <a:p>
            <a:endParaRPr lang="en-US" altLang="en-US" i="1">
              <a:latin typeface="Times New Roman" panose="02020603050405020304" charset="0"/>
              <a:cs typeface="Times New Roman" panose="02020603050405020304" charset="0"/>
              <a:sym typeface="+mn-ea"/>
            </a:endParaRPr>
          </a:p>
          <a:p>
            <a:r>
              <a:rPr lang="" altLang="en-US" i="1">
                <a:latin typeface="Times New Roman" panose="02020603050405020304" charset="0"/>
                <a:cs typeface="Times New Roman" panose="02020603050405020304" charset="0"/>
                <a:sym typeface="+mn-ea"/>
              </a:rPr>
              <a:t>both </a:t>
            </a:r>
            <a:r>
              <a:rPr lang="en-US" i="1">
                <a:latin typeface="Times New Roman" panose="02020603050405020304" charset="0"/>
                <a:cs typeface="Times New Roman" panose="02020603050405020304" charset="0"/>
                <a:sym typeface="+mn-ea"/>
              </a:rPr>
              <a:t>variables were transformed to base 10 logarithm</a:t>
            </a:r>
            <a:r>
              <a:rPr lang="" altLang="en-US" i="1">
                <a:latin typeface="Times New Roman" panose="02020603050405020304" charset="0"/>
                <a:cs typeface="Times New Roman" panose="02020603050405020304" charset="0"/>
                <a:sym typeface="+mn-ea"/>
              </a:rPr>
              <a:t>s</a:t>
            </a:r>
            <a:r>
              <a:rPr lang="en-US" i="1">
                <a:latin typeface="Times New Roman" panose="02020603050405020304" charset="0"/>
                <a:cs typeface="Times New Roman" panose="02020603050405020304" charset="0"/>
                <a:sym typeface="+mn-ea"/>
              </a:rPr>
              <a:t> </a:t>
            </a:r>
            <a:r>
              <a:rPr lang="" altLang="en-US" i="1">
                <a:latin typeface="Times New Roman" panose="02020603050405020304" charset="0"/>
                <a:cs typeface="Times New Roman" panose="02020603050405020304" charset="0"/>
                <a:sym typeface="+mn-ea"/>
              </a:rPr>
              <a:t>before multivariate analysis</a:t>
            </a:r>
            <a:r>
              <a:rPr lang="en-US" i="1">
                <a:latin typeface="Times New Roman" panose="02020603050405020304" charset="0"/>
                <a:cs typeface="Times New Roman" panose="02020603050405020304" charset="0"/>
                <a:sym typeface="+mn-ea"/>
              </a:rPr>
              <a:t>, </a:t>
            </a:r>
            <a:r>
              <a:rPr lang="" altLang="en-US" i="1">
                <a:latin typeface="Times New Roman" panose="02020603050405020304" charset="0"/>
                <a:cs typeface="Times New Roman" panose="02020603050405020304" charset="0"/>
                <a:sym typeface="+mn-ea"/>
              </a:rPr>
              <a:t>so</a:t>
            </a:r>
            <a:r>
              <a:rPr lang="en-US" i="1">
                <a:latin typeface="Times New Roman" panose="02020603050405020304" charset="0"/>
                <a:cs typeface="Times New Roman" panose="02020603050405020304" charset="0"/>
                <a:sym typeface="+mn-ea"/>
              </a:rPr>
              <a:t>odds-ratios </a:t>
            </a:r>
            <a:r>
              <a:rPr lang="" altLang="en-US" i="1">
                <a:latin typeface="Times New Roman" panose="02020603050405020304" charset="0"/>
                <a:cs typeface="Times New Roman" panose="02020603050405020304" charset="0"/>
                <a:sym typeface="+mn-ea"/>
              </a:rPr>
              <a:t>reflect </a:t>
            </a:r>
            <a:r>
              <a:rPr lang="en-US" i="1">
                <a:latin typeface="Times New Roman" panose="02020603050405020304" charset="0"/>
                <a:cs typeface="Times New Roman" panose="02020603050405020304" charset="0"/>
                <a:sym typeface="+mn-ea"/>
              </a:rPr>
              <a:t>tenfold increases/decreases in the </a:t>
            </a:r>
            <a:r>
              <a:rPr lang="" altLang="en-US" i="1">
                <a:latin typeface="Times New Roman" panose="02020603050405020304" charset="0"/>
                <a:cs typeface="Times New Roman" panose="02020603050405020304" charset="0"/>
                <a:sym typeface="+mn-ea"/>
              </a:rPr>
              <a:t>original laboratory values</a:t>
            </a:r>
            <a:endParaRPr lang="en-US" i="1">
              <a:latin typeface="Times New Roman" panose="02020603050405020304" charset="0"/>
              <a:cs typeface="Times New Roman" panose="02020603050405020304" charset="0"/>
              <a:sym typeface="+mn-ea"/>
            </a:endParaRPr>
          </a:p>
          <a:p>
            <a:endParaRPr lang="en-US"/>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 altLang="en-US"/>
              <a:t>Similarly, bilirubin values at admission were much lower than in hepatitis A patients. Alcaline phosphatase and gamma-GT values both had smaller increases in hepatitis E. Controlling for age and gender, all appear significantly less modified.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 altLang="en-US">
                <a:sym typeface="+mn-ea"/>
              </a:rPr>
              <a:t>Coagulation paramenters were also worse in hepatitis A patients, however coagulopathy with INR above 1.5, which required plasma products, was found in aproximatively 10% of the patients of both groups.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latin typeface="Times New Roman" panose="02020603050405020304" charset="0"/>
                <a:cs typeface="Times New Roman" panose="02020603050405020304" charset="0"/>
                <a:sym typeface="+mn-ea"/>
              </a:rPr>
              <a:t>At admission, Transaminases showed only moderate increases in hepatits E patients with only one third for AST and half of the patients, for ALT, showing values 10 times larger that our laboratory's reference values. Both enzymes were significantly more increased in hepatitis A, regardless of age or gender.</a:t>
            </a:r>
          </a:p>
          <a:p>
            <a:endParaRPr lang="en-US" altLang="en-US" i="1">
              <a:latin typeface="Times New Roman" panose="02020603050405020304" charset="0"/>
              <a:cs typeface="Times New Roman" panose="02020603050405020304" charset="0"/>
              <a:sym typeface="+mn-ea"/>
            </a:endParaRPr>
          </a:p>
          <a:p>
            <a:r>
              <a:rPr lang="en-US" altLang="en-US" i="1">
                <a:latin typeface="Times New Roman" panose="02020603050405020304" charset="0"/>
                <a:cs typeface="Times New Roman" panose="02020603050405020304" charset="0"/>
                <a:sym typeface="+mn-ea"/>
              </a:rPr>
              <a:t>both </a:t>
            </a:r>
            <a:r>
              <a:rPr lang="en-US" i="1">
                <a:latin typeface="Times New Roman" panose="02020603050405020304" charset="0"/>
                <a:cs typeface="Times New Roman" panose="02020603050405020304" charset="0"/>
                <a:sym typeface="+mn-ea"/>
              </a:rPr>
              <a:t>variables were transformed to base 10 logarithm</a:t>
            </a:r>
            <a:r>
              <a:rPr lang="en-US" altLang="en-US" i="1">
                <a:latin typeface="Times New Roman" panose="02020603050405020304" charset="0"/>
                <a:cs typeface="Times New Roman" panose="02020603050405020304" charset="0"/>
                <a:sym typeface="+mn-ea"/>
              </a:rPr>
              <a:t>s</a:t>
            </a:r>
            <a:r>
              <a:rPr lang="en-US" i="1">
                <a:latin typeface="Times New Roman" panose="02020603050405020304" charset="0"/>
                <a:cs typeface="Times New Roman" panose="02020603050405020304" charset="0"/>
                <a:sym typeface="+mn-ea"/>
              </a:rPr>
              <a:t> </a:t>
            </a:r>
            <a:r>
              <a:rPr lang="en-US" altLang="en-US" i="1">
                <a:latin typeface="Times New Roman" panose="02020603050405020304" charset="0"/>
                <a:cs typeface="Times New Roman" panose="02020603050405020304" charset="0"/>
                <a:sym typeface="+mn-ea"/>
              </a:rPr>
              <a:t>before multivariate analysis</a:t>
            </a:r>
            <a:r>
              <a:rPr lang="en-US" i="1">
                <a:latin typeface="Times New Roman" panose="02020603050405020304" charset="0"/>
                <a:cs typeface="Times New Roman" panose="02020603050405020304" charset="0"/>
                <a:sym typeface="+mn-ea"/>
              </a:rPr>
              <a:t>, </a:t>
            </a:r>
            <a:r>
              <a:rPr lang="en-US" altLang="en-US" i="1">
                <a:latin typeface="Times New Roman" panose="02020603050405020304" charset="0"/>
                <a:cs typeface="Times New Roman" panose="02020603050405020304" charset="0"/>
                <a:sym typeface="+mn-ea"/>
              </a:rPr>
              <a:t>so</a:t>
            </a:r>
            <a:r>
              <a:rPr lang="en-US" i="1">
                <a:latin typeface="Times New Roman" panose="02020603050405020304" charset="0"/>
                <a:cs typeface="Times New Roman" panose="02020603050405020304" charset="0"/>
                <a:sym typeface="+mn-ea"/>
              </a:rPr>
              <a:t>odds-ratios </a:t>
            </a:r>
            <a:r>
              <a:rPr lang="en-US" altLang="en-US" i="1">
                <a:latin typeface="Times New Roman" panose="02020603050405020304" charset="0"/>
                <a:cs typeface="Times New Roman" panose="02020603050405020304" charset="0"/>
                <a:sym typeface="+mn-ea"/>
              </a:rPr>
              <a:t>reflect </a:t>
            </a:r>
            <a:r>
              <a:rPr lang="en-US" i="1">
                <a:latin typeface="Times New Roman" panose="02020603050405020304" charset="0"/>
                <a:cs typeface="Times New Roman" panose="02020603050405020304" charset="0"/>
                <a:sym typeface="+mn-ea"/>
              </a:rPr>
              <a:t>tenfold increases/decreases in the </a:t>
            </a:r>
            <a:r>
              <a:rPr lang="en-US" altLang="en-US" i="1">
                <a:latin typeface="Times New Roman" panose="02020603050405020304" charset="0"/>
                <a:cs typeface="Times New Roman" panose="02020603050405020304" charset="0"/>
                <a:sym typeface="+mn-ea"/>
              </a:rPr>
              <a:t>original laboratory values</a:t>
            </a:r>
          </a:p>
          <a:p>
            <a:endParaRPr lang="en-US"/>
          </a:p>
          <a:p>
            <a:r>
              <a:rPr lang="en-US" altLang="en-US">
                <a:sym typeface="+mn-ea"/>
              </a:rPr>
              <a:t>Similarly, bilirubin values at admission were much lower than in hepatitis A patients. Alcaline phosphatase and gamma-GT values both had smaller increases in hepatitis E. Controlling for age and gender, all appear significantly less modified.</a:t>
            </a:r>
          </a:p>
          <a:p>
            <a:endParaRPr lang="en-US" altLang="en-US">
              <a:sym typeface="+mn-ea"/>
            </a:endParaRPr>
          </a:p>
          <a:p>
            <a:r>
              <a:rPr lang="en-US" altLang="en-US">
                <a:sym typeface="+mn-ea"/>
              </a:rPr>
              <a:t>Coagulation paramenters were also worse in hepatitis A patients, however coagulopathy with INR above 1.5, which required plasma products, was found in aproximatively 10% of the patients of both groups. </a:t>
            </a:r>
          </a:p>
          <a:p>
            <a:r>
              <a:rPr lang="" altLang="en-US" i="1">
                <a:sym typeface="+mn-ea"/>
              </a:rPr>
              <a:t>For these, adjusted odds ratios are relative to every 10% and 0.1 points variations in prothrombin index and INR, respectively</a:t>
            </a:r>
            <a:endParaRPr lang="en-US" altLang="en-US">
              <a:sym typeface="+mn-ea"/>
            </a:endParaRPr>
          </a:p>
          <a:p>
            <a:endParaRPr lang="en-US" altLang="en-US">
              <a:sym typeface="+mn-ea"/>
            </a:endParaRPr>
          </a:p>
          <a:p>
            <a:endParaRPr lang="en-US"/>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sym typeface="+mn-ea"/>
              </a:rPr>
              <a:t>We found a higher prevalence of comorbidities in hepatitis E patients</a:t>
            </a:r>
            <a:r>
              <a:rPr lang="" altLang="en-US">
                <a:sym typeface="+mn-ea"/>
              </a:rPr>
              <a:t>, regardless of </a:t>
            </a:r>
            <a:r>
              <a:rPr lang="en-US">
                <a:sym typeface="+mn-ea"/>
              </a:rPr>
              <a:t>age &amp; gender. </a:t>
            </a:r>
            <a:r>
              <a:rPr lang="" altLang="en-US">
                <a:sym typeface="+mn-ea"/>
              </a:rPr>
              <a:t>27% of hepatitis E patients and only 4% of hepatitis A patients had chronic liver diasase, relation that remains significant after controling for demographics or other comorbidities. </a:t>
            </a:r>
          </a:p>
          <a:p>
            <a:r>
              <a:rPr lang="" altLang="en-US">
                <a:sym typeface="+mn-ea"/>
              </a:rPr>
              <a:t>Of them, liver cirrhosis is especially prevalent in hepatitis 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 altLang="en-US"/>
              <a:t>We found other chronic comorbidities, more frequently in hepatitis E patients, all with rather impressive odds ratios. Adjusted for age and gender, only preexisting neurologic conditions remainined significatly associated more with hepatitis E with confidence intervals that bearly cross the neutrality line.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11-Nov-19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11-Nov-19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11-Nov-19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15" y="-3810"/>
            <a:ext cx="12217400" cy="6346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11-Nov-19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11-Nov-19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11-Nov-19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11-Nov-19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11-Nov-19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11-Nov-19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11-Nov-19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11-Nov-19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a:t>A comparison of hepatitis E and A in a teaching hospital in </a:t>
            </a:r>
            <a:br>
              <a:rPr lang="en-US" sz="5400"/>
            </a:br>
            <a:r>
              <a:rPr lang="en-US" sz="5400"/>
              <a:t>Northwestern Romania</a:t>
            </a:r>
          </a:p>
        </p:txBody>
      </p:sp>
      <p:sp>
        <p:nvSpPr>
          <p:cNvPr id="3" name="Subtitle 2"/>
          <p:cNvSpPr>
            <a:spLocks noGrp="1"/>
          </p:cNvSpPr>
          <p:nvPr>
            <p:ph type="subTitle" idx="1"/>
          </p:nvPr>
        </p:nvSpPr>
        <p:spPr/>
        <p:txBody>
          <a:bodyPr>
            <a:normAutofit/>
          </a:bodyPr>
          <a:lstStyle/>
          <a:p>
            <a:r>
              <a:rPr lang="en-US" b="1">
                <a:sym typeface="+mn-ea"/>
              </a:rPr>
              <a:t>Acute hepatitis E</a:t>
            </a:r>
            <a:r>
              <a:rPr lang="en-US">
                <a:sym typeface="+mn-ea"/>
              </a:rPr>
              <a:t> – a mild disease?</a:t>
            </a:r>
            <a:endParaRPr lang="en-US"/>
          </a:p>
        </p:txBody>
      </p:sp>
      <p:sp>
        <p:nvSpPr>
          <p:cNvPr id="4" name="Subtitle 2"/>
          <p:cNvSpPr>
            <a:spLocks noGrp="1"/>
          </p:cNvSpPr>
          <p:nvPr/>
        </p:nvSpPr>
        <p:spPr>
          <a:xfrm>
            <a:off x="1066800" y="6396990"/>
            <a:ext cx="10058400" cy="4635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9pPr>
          </a:lstStyle>
          <a:p>
            <a:pPr algn="l"/>
            <a:r>
              <a:rPr lang="en-US" altLang="en-US" b="1" cap="small" dirty="0">
                <a:solidFill>
                  <a:schemeClr val="tx1"/>
                </a:solidFill>
                <a:uFillTx/>
                <a:sym typeface="+mn-ea"/>
              </a:rPr>
              <a:t>Amanda </a:t>
            </a:r>
            <a:r>
              <a:rPr lang="en-US" altLang="en-US" b="1" cap="small" dirty="0" err="1">
                <a:solidFill>
                  <a:schemeClr val="tx1"/>
                </a:solidFill>
                <a:uFillTx/>
                <a:sym typeface="+mn-ea"/>
              </a:rPr>
              <a:t>Rădulescu</a:t>
            </a:r>
            <a:r>
              <a:rPr lang="en-US" altLang="en-US" b="1" cap="small" dirty="0">
                <a:solidFill>
                  <a:schemeClr val="tx1"/>
                </a:solidFill>
                <a:uFillTx/>
                <a:sym typeface="+mn-ea"/>
              </a:rPr>
              <a:t> </a:t>
            </a:r>
            <a:r>
              <a:rPr lang="en-US" altLang="en-US" b="1" i="1" cap="small" baseline="30000" dirty="0">
                <a:solidFill>
                  <a:schemeClr val="tx1"/>
                </a:solidFill>
                <a:uFillTx/>
                <a:sym typeface="+mn-ea"/>
              </a:rPr>
              <a:t>MD, PhD</a:t>
            </a:r>
            <a:r>
              <a:rPr lang="en-US" altLang="en-US" b="1" cap="small" dirty="0">
                <a:solidFill>
                  <a:schemeClr val="tx1"/>
                </a:solidFill>
                <a:uFillTx/>
                <a:sym typeface="+mn-ea"/>
              </a:rPr>
              <a:t> 		</a:t>
            </a:r>
            <a:r>
              <a:rPr lang="en-US" altLang="en-US" b="1" cap="small" dirty="0">
                <a:solidFill>
                  <a:schemeClr val="tx1"/>
                </a:solidFill>
                <a:uFillTx/>
                <a:latin typeface="东文宋体" charset="0"/>
                <a:sym typeface="+mn-ea"/>
              </a:rPr>
              <a:t>●</a:t>
            </a:r>
            <a:r>
              <a:rPr lang="en-US" altLang="en-US" b="1" cap="small" dirty="0">
                <a:solidFill>
                  <a:schemeClr val="tx1"/>
                </a:solidFill>
                <a:uFillTx/>
                <a:sym typeface="+mn-ea"/>
              </a:rPr>
              <a:t> 		Alexandru Istrate </a:t>
            </a:r>
            <a:r>
              <a:rPr lang="en-US" altLang="en-US" b="1" i="1" cap="small" baseline="30000" dirty="0">
                <a:solidFill>
                  <a:schemeClr val="tx1"/>
                </a:solidFill>
                <a:uFillTx/>
                <a:sym typeface="+mn-ea"/>
              </a:rPr>
              <a:t>Md</a:t>
            </a:r>
            <a:endParaRPr lang="en-US" altLang="en-US" b="1" i="1" cap="small" baseline="30000" dirty="0">
              <a:solidFill>
                <a:schemeClr val="tx1"/>
              </a:solidFill>
              <a:uFillTx/>
              <a:latin typeface="东文宋体" charset="0"/>
              <a:sym typeface="+mn-ea"/>
            </a:endParaRPr>
          </a:p>
        </p:txBody>
      </p:sp>
      <p:pic>
        <p:nvPicPr>
          <p:cNvPr id="9" name="Picture 8">
            <a:extLst>
              <a:ext uri="{FF2B5EF4-FFF2-40B4-BE49-F238E27FC236}">
                <a16:creationId xmlns:a16="http://schemas.microsoft.com/office/drawing/2014/main" id="{32F73A0C-42FB-4C8E-AC0F-136271273287}"/>
              </a:ext>
            </a:extLst>
          </p:cNvPr>
          <p:cNvPicPr>
            <a:picLocks noChangeAspect="1"/>
          </p:cNvPicPr>
          <p:nvPr/>
        </p:nvPicPr>
        <p:blipFill rotWithShape="1">
          <a:blip r:embed="rId2"/>
          <a:srcRect l="36519" r="1865"/>
          <a:stretch/>
        </p:blipFill>
        <p:spPr>
          <a:xfrm>
            <a:off x="1097280" y="174879"/>
            <a:ext cx="5075306" cy="1168146"/>
          </a:xfrm>
          <a:prstGeom prst="rect">
            <a:avLst/>
          </a:prstGeom>
        </p:spPr>
      </p:pic>
      <p:pic>
        <p:nvPicPr>
          <p:cNvPr id="1028" name="Picture 4" descr="Image result for sigla umf cluj">
            <a:extLst>
              <a:ext uri="{FF2B5EF4-FFF2-40B4-BE49-F238E27FC236}">
                <a16:creationId xmlns:a16="http://schemas.microsoft.com/office/drawing/2014/main" id="{16C33A72-664A-4623-949C-D40A2E1401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149"/>
          <a:stretch/>
        </p:blipFill>
        <p:spPr bwMode="auto">
          <a:xfrm>
            <a:off x="8385743" y="67768"/>
            <a:ext cx="2769937" cy="13823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a:t>Results: liver function</a:t>
            </a:r>
          </a:p>
        </p:txBody>
      </p:sp>
      <p:graphicFrame>
        <p:nvGraphicFramePr>
          <p:cNvPr id="7" name="Content Placeholder 6"/>
          <p:cNvGraphicFramePr>
            <a:graphicFrameLocks noGrp="1"/>
          </p:cNvGraphicFramePr>
          <p:nvPr>
            <p:ph idx="1"/>
          </p:nvPr>
        </p:nvGraphicFramePr>
        <p:xfrm>
          <a:off x="1097280" y="1845945"/>
          <a:ext cx="10059034" cy="4304665"/>
        </p:xfrm>
        <a:graphic>
          <a:graphicData uri="http://schemas.openxmlformats.org/drawingml/2006/table">
            <a:tbl>
              <a:tblPr firstRow="1">
                <a:tableStyleId>{91EBBBCC-DAD2-459C-BE2E-F6DE35CF9A28}</a:tableStyleId>
              </a:tblPr>
              <a:tblGrid>
                <a:gridCol w="2272030">
                  <a:extLst>
                    <a:ext uri="{9D8B030D-6E8A-4147-A177-3AD203B41FA5}">
                      <a16:colId xmlns:a16="http://schemas.microsoft.com/office/drawing/2014/main" val="20000"/>
                    </a:ext>
                  </a:extLst>
                </a:gridCol>
                <a:gridCol w="1785937">
                  <a:extLst>
                    <a:ext uri="{9D8B030D-6E8A-4147-A177-3AD203B41FA5}">
                      <a16:colId xmlns:a16="http://schemas.microsoft.com/office/drawing/2014/main" val="20001"/>
                    </a:ext>
                  </a:extLst>
                </a:gridCol>
                <a:gridCol w="1785937">
                  <a:extLst>
                    <a:ext uri="{9D8B030D-6E8A-4147-A177-3AD203B41FA5}">
                      <a16:colId xmlns:a16="http://schemas.microsoft.com/office/drawing/2014/main" val="20002"/>
                    </a:ext>
                  </a:extLst>
                </a:gridCol>
                <a:gridCol w="1621790">
                  <a:extLst>
                    <a:ext uri="{9D8B030D-6E8A-4147-A177-3AD203B41FA5}">
                      <a16:colId xmlns:a16="http://schemas.microsoft.com/office/drawing/2014/main" val="20003"/>
                    </a:ext>
                  </a:extLst>
                </a:gridCol>
                <a:gridCol w="2593340">
                  <a:extLst>
                    <a:ext uri="{9D8B030D-6E8A-4147-A177-3AD203B41FA5}">
                      <a16:colId xmlns:a16="http://schemas.microsoft.com/office/drawing/2014/main" val="20004"/>
                    </a:ext>
                  </a:extLst>
                </a:gridCol>
              </a:tblGrid>
              <a:tr h="538480">
                <a:tc rowSpan="2">
                  <a:txBody>
                    <a:bodyPr/>
                    <a:lstStyle/>
                    <a:p>
                      <a:pPr indent="0">
                        <a:buNone/>
                      </a:pPr>
                      <a:r>
                        <a:rPr lang="en-US" sz="2000">
                          <a:latin typeface="Calibri" panose="020F0502020204030204" pitchFamily="34" charset="0"/>
                          <a:cs typeface="Calibri" panose="020F0502020204030204" pitchFamily="34" charset="0"/>
                        </a:rPr>
                        <a:t>Hepatitis</a:t>
                      </a:r>
                      <a:r>
                        <a:rPr lang="en-US" altLang="en-US" sz="2000">
                          <a:latin typeface="Calibri" panose="020F0502020204030204" pitchFamily="34" charset="0"/>
                          <a:cs typeface="Calibri" panose="020F0502020204030204" pitchFamily="34" charset="0"/>
                        </a:rPr>
                        <a:t>: </a:t>
                      </a:r>
                    </a:p>
                    <a:p>
                      <a:pPr indent="0">
                        <a:buNone/>
                      </a:pPr>
                      <a:r>
                        <a:rPr lang="en-US" altLang="en-US" sz="2000" b="0">
                          <a:latin typeface="Calibri" panose="020F0502020204030204" pitchFamily="34" charset="0"/>
                          <a:cs typeface="Calibri" panose="020F0502020204030204" pitchFamily="34" charset="0"/>
                        </a:rPr>
                        <a:t>Median (IQR)</a:t>
                      </a:r>
                    </a:p>
                  </a:txBody>
                  <a:tcPr anchor="ct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E</a:t>
                      </a:r>
                      <a:r>
                        <a:rPr lang="en-US" altLang="en-US" sz="2000" b="0">
                          <a:latin typeface="Calibri" panose="020F0502020204030204" pitchFamily="34" charset="0"/>
                          <a:cs typeface="Calibri" panose="020F0502020204030204" pitchFamily="34" charset="0"/>
                        </a:rPr>
                        <a:t>: </a:t>
                      </a:r>
                      <a:r>
                        <a:rPr lang="en-US" sz="2000" b="0">
                          <a:latin typeface="Calibri" panose="020F0502020204030204" pitchFamily="34" charset="0"/>
                          <a:cs typeface="Calibri" panose="020F0502020204030204" pitchFamily="34" charset="0"/>
                        </a:rPr>
                        <a:t>n (%)</a:t>
                      </a: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A</a:t>
                      </a:r>
                      <a:r>
                        <a:rPr lang="en-US" altLang="en-US" sz="2000" b="0">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 n (%)</a:t>
                      </a: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rowSpan="2">
                  <a:txBody>
                    <a:bodyPr/>
                    <a:lstStyle/>
                    <a:p>
                      <a:pPr indent="0">
                        <a:buNone/>
                      </a:pPr>
                      <a:r>
                        <a:rPr lang="en-US" sz="2000" b="1">
                          <a:latin typeface="Calibri" panose="020F0502020204030204" pitchFamily="34" charset="0"/>
                          <a:cs typeface="Calibri" panose="020F0502020204030204" pitchFamily="34" charset="0"/>
                        </a:rPr>
                        <a:t>Univariate </a:t>
                      </a:r>
                    </a:p>
                    <a:p>
                      <a:pPr indent="0">
                        <a:buNone/>
                      </a:pPr>
                      <a:r>
                        <a:rPr lang="en-US" sz="2000" b="1">
                          <a:latin typeface="Calibri" panose="020F0502020204030204" pitchFamily="34" charset="0"/>
                          <a:cs typeface="Calibri" panose="020F0502020204030204" pitchFamily="34" charset="0"/>
                        </a:rPr>
                        <a:t>statistics</a:t>
                      </a:r>
                      <a:endParaRPr lang="en-US" sz="2000">
                        <a:solidFill>
                          <a:schemeClr val="bg1"/>
                        </a:solidFill>
                        <a:latin typeface="Calibri" panose="020F0502020204030204" pitchFamily="34" charset="0"/>
                        <a:cs typeface="Calibri" panose="020F0502020204030204" pitchFamily="34" charset="0"/>
                      </a:endParaRPr>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rowSpan="2">
                  <a:txBody>
                    <a:bodyPr/>
                    <a:lstStyle/>
                    <a:p>
                      <a:pPr indent="0">
                        <a:buNone/>
                      </a:pPr>
                      <a:r>
                        <a:rPr lang="en-US" sz="2000" b="1">
                          <a:latin typeface="Calibri" panose="020F0502020204030204" pitchFamily="34" charset="0"/>
                          <a:cs typeface="Calibri" panose="020F0502020204030204" pitchFamily="34" charset="0"/>
                        </a:rPr>
                        <a:t>Adjusted OR </a:t>
                      </a:r>
                    </a:p>
                    <a:p>
                      <a:pPr indent="0">
                        <a:buNone/>
                      </a:pPr>
                      <a:r>
                        <a:rPr lang="en-US" altLang="en-US" sz="2000" b="1" i="1">
                          <a:latin typeface="Calibri" panose="020F0502020204030204" pitchFamily="34" charset="0"/>
                          <a:cs typeface="Calibri" panose="020F0502020204030204" pitchFamily="34" charset="0"/>
                        </a:rPr>
                        <a:t>on age &amp; gender</a:t>
                      </a:r>
                      <a:endParaRPr lang="en-US" sz="1600" b="1" i="1">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[95% CI]</a:t>
                      </a:r>
                      <a:r>
                        <a:rPr lang="en-US" altLang="en-US" sz="2000" b="0">
                          <a:latin typeface="Calibri" panose="020F0502020204030204" pitchFamily="34" charset="0"/>
                          <a:cs typeface="Calibri" panose="020F0502020204030204" pitchFamily="34" charset="0"/>
                        </a:rPr>
                        <a:t>, p</a:t>
                      </a:r>
                      <a:endParaRPr lang="en-US" alt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extLst>
                  <a:ext uri="{0D108BD9-81ED-4DB2-BD59-A6C34878D82A}">
                    <a16:rowId xmlns:a16="http://schemas.microsoft.com/office/drawing/2014/main" val="10000"/>
                  </a:ext>
                </a:extLst>
              </a:tr>
              <a:tr h="538480">
                <a:tc vMerge="1">
                  <a:txBody>
                    <a:bodyPr/>
                    <a:lstStyle/>
                    <a:p>
                      <a:endParaRPr lang="ro-RO"/>
                    </a:p>
                  </a:txBody>
                  <a:tcPr>
                    <a:lnL w="12700">
                      <a:solidFill>
                        <a:schemeClr val="tx1"/>
                      </a:solidFill>
                      <a:prstDash val="solid"/>
                    </a:lnL>
                    <a:lnB w="12700">
                      <a:solidFill>
                        <a:schemeClr val="tx1"/>
                      </a:solidFill>
                      <a:prstDash val="solid"/>
                    </a:lnB>
                  </a:tcPr>
                </a:tc>
                <a:tc>
                  <a:txBody>
                    <a:bodyPr/>
                    <a:lstStyle/>
                    <a:p>
                      <a:pPr indent="0">
                        <a:buNone/>
                      </a:pPr>
                      <a:r>
                        <a:rPr lang="en-US" sz="2000" i="1">
                          <a:solidFill>
                            <a:schemeClr val="bg1"/>
                          </a:solidFill>
                          <a:latin typeface="Calibri" panose="020F0502020204030204" pitchFamily="34" charset="0"/>
                          <a:cs typeface="Calibri" panose="020F0502020204030204" pitchFamily="34" charset="0"/>
                        </a:rPr>
                        <a:t>48 (24.0</a:t>
                      </a:r>
                      <a:r>
                        <a:rPr lang="en-US" altLang="en-US" sz="2000" i="1">
                          <a:solidFill>
                            <a:schemeClr val="bg1"/>
                          </a:solidFill>
                          <a:latin typeface="Calibri" panose="020F0502020204030204" pitchFamily="34" charset="0"/>
                          <a:cs typeface="Calibri" panose="020F0502020204030204" pitchFamily="34" charset="0"/>
                        </a:rPr>
                        <a:t>%</a:t>
                      </a:r>
                      <a:r>
                        <a:rPr lang="en-US" sz="2000" i="1">
                          <a:solidFill>
                            <a:schemeClr val="bg1"/>
                          </a:solidFill>
                          <a:latin typeface="Calibri" panose="020F0502020204030204" pitchFamily="34" charset="0"/>
                          <a:cs typeface="Calibri" panose="020F0502020204030204" pitchFamily="34" charset="0"/>
                        </a:rPr>
                        <a:t>)</a:t>
                      </a: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i="1">
                          <a:solidFill>
                            <a:schemeClr val="bg1"/>
                          </a:solidFill>
                          <a:latin typeface="Calibri" panose="020F0502020204030204" pitchFamily="34" charset="0"/>
                          <a:cs typeface="Calibri" panose="020F0502020204030204" pitchFamily="34" charset="0"/>
                        </a:rPr>
                        <a:t>152 (76.0</a:t>
                      </a:r>
                      <a:r>
                        <a:rPr lang="en-US" altLang="en-US" sz="2000" i="1">
                          <a:solidFill>
                            <a:schemeClr val="bg1"/>
                          </a:solidFill>
                          <a:latin typeface="Calibri" panose="020F0502020204030204" pitchFamily="34" charset="0"/>
                          <a:cs typeface="Calibri" panose="020F0502020204030204" pitchFamily="34" charset="0"/>
                        </a:rPr>
                        <a:t>%</a:t>
                      </a:r>
                      <a:r>
                        <a:rPr lang="en-US" sz="2000" i="1">
                          <a:solidFill>
                            <a:schemeClr val="bg1"/>
                          </a:solidFill>
                          <a:latin typeface="Calibri" panose="020F0502020204030204" pitchFamily="34" charset="0"/>
                          <a:cs typeface="Calibri" panose="020F0502020204030204" pitchFamily="34" charset="0"/>
                        </a:rPr>
                        <a:t>)</a:t>
                      </a: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vMerge="1">
                  <a:txBody>
                    <a:bodyPr/>
                    <a:lstStyle/>
                    <a:p>
                      <a:endParaRPr lang="ro-RO"/>
                    </a:p>
                  </a:txBody>
                  <a:tcPr>
                    <a:lnL>
                      <a:noFill/>
                    </a:lnL>
                    <a:lnR>
                      <a:noFill/>
                    </a:lnR>
                    <a:lnB w="12700">
                      <a:solidFill>
                        <a:schemeClr val="tx1"/>
                      </a:solidFill>
                      <a:prstDash val="solid"/>
                    </a:lnB>
                    <a:solidFill>
                      <a:schemeClr val="accent4"/>
                    </a:solidFill>
                  </a:tcPr>
                </a:tc>
                <a:tc vMerge="1">
                  <a:txBody>
                    <a:bodyPr/>
                    <a:lstStyle/>
                    <a:p>
                      <a:endParaRPr lang="ro-RO"/>
                    </a:p>
                  </a:txBody>
                  <a:tcPr>
                    <a:lnL>
                      <a:noFill/>
                    </a:lnL>
                    <a:lnR w="12700">
                      <a:solidFill>
                        <a:schemeClr val="tx1"/>
                      </a:solidFill>
                      <a:prstDash val="solid"/>
                    </a:lnR>
                    <a:lnB w="12700">
                      <a:solidFill>
                        <a:schemeClr val="tx1"/>
                      </a:solidFill>
                      <a:prstDash val="solid"/>
                    </a:lnB>
                    <a:solidFill>
                      <a:schemeClr val="accent4"/>
                    </a:solidFill>
                  </a:tcPr>
                </a:tc>
                <a:extLst>
                  <a:ext uri="{0D108BD9-81ED-4DB2-BD59-A6C34878D82A}">
                    <a16:rowId xmlns:a16="http://schemas.microsoft.com/office/drawing/2014/main" val="10001"/>
                  </a:ext>
                </a:extLst>
              </a:tr>
              <a:tr h="806450">
                <a:tc>
                  <a:txBody>
                    <a:bodyPr/>
                    <a:lstStyle/>
                    <a:p>
                      <a:pPr indent="0">
                        <a:buNone/>
                      </a:pPr>
                      <a:r>
                        <a:rPr lang="en-US" sz="2000" b="0">
                          <a:latin typeface="Calibri" panose="020F0502020204030204" pitchFamily="34" charset="0"/>
                          <a:cs typeface="Calibri" panose="020F0502020204030204" pitchFamily="34" charset="0"/>
                        </a:rPr>
                        <a:t>Direct bilirubin (mg/dL</a:t>
                      </a:r>
                      <a:r>
                        <a:rPr lang="en-US" altLang="en-US" sz="2000" b="0">
                          <a:latin typeface="Calibri" panose="020F0502020204030204" pitchFamily="34" charset="0"/>
                          <a:cs typeface="Calibri" panose="020F0502020204030204" pitchFamily="34" charset="0"/>
                        </a:rPr>
                        <a:t>, log10</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1.24</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(0.34-5.02)</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4.9</a:t>
                      </a:r>
                      <a:endParaRPr lang="en-US" sz="2000" b="0">
                        <a:latin typeface="Calibri" panose="020F0502020204030204" pitchFamily="34" charset="0"/>
                        <a:cs typeface="Calibri" panose="020F0502020204030204" pitchFamily="34" charset="0"/>
                      </a:endParaRPr>
                    </a:p>
                    <a:p>
                      <a:pPr indent="0">
                        <a:buNone/>
                      </a:pPr>
                      <a:r>
                        <a:rPr lang="en-US" altLang="en-US" sz="2000" b="0">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2.66-6.99)</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MW: p&lt;</a:t>
                      </a:r>
                      <a:r>
                        <a:rPr lang="en-US" altLang="en-US" sz="2000" b="0">
                          <a:latin typeface="Calibri" panose="020F0502020204030204" pitchFamily="34" charset="0"/>
                          <a:cs typeface="Calibri" panose="020F0502020204030204" pitchFamily="34" charset="0"/>
                        </a:rPr>
                        <a:t>0</a:t>
                      </a:r>
                      <a:r>
                        <a:rPr lang="en-US" sz="2000" b="0">
                          <a:latin typeface="Calibri" panose="020F0502020204030204" pitchFamily="34" charset="0"/>
                          <a:cs typeface="Calibri" panose="020F0502020204030204" pitchFamily="34" charset="0"/>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0.194</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[0.09, 0.38]</a:t>
                      </a:r>
                      <a:r>
                        <a:rPr lang="en-US" sz="2000">
                          <a:latin typeface="Calibri" panose="020F0502020204030204" pitchFamily="34" charset="0"/>
                          <a:cs typeface="Calibri" panose="020F0502020204030204" pitchFamily="34" charset="0"/>
                          <a:sym typeface="+mn-ea"/>
                        </a:rPr>
                        <a:t>, p&lt;</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a:noFill/>
                    </a:lnB>
                    <a:lnTlToBr>
                      <a:noFill/>
                    </a:lnTlToBr>
                    <a:lnBlToTr>
                      <a:noFill/>
                    </a:lnBlToTr>
                  </a:tcPr>
                </a:tc>
                <a:extLst>
                  <a:ext uri="{0D108BD9-81ED-4DB2-BD59-A6C34878D82A}">
                    <a16:rowId xmlns:a16="http://schemas.microsoft.com/office/drawing/2014/main" val="10002"/>
                  </a:ext>
                </a:extLst>
              </a:tr>
              <a:tr h="807085">
                <a:tc>
                  <a:txBody>
                    <a:bodyPr/>
                    <a:lstStyle/>
                    <a:p>
                      <a:pPr indent="0">
                        <a:buNone/>
                      </a:pPr>
                      <a:r>
                        <a:rPr lang="en-US" sz="2000" b="0">
                          <a:latin typeface="Calibri" panose="020F0502020204030204" pitchFamily="34" charset="0"/>
                          <a:cs typeface="Calibri" panose="020F0502020204030204" pitchFamily="34" charset="0"/>
                        </a:rPr>
                        <a:t>Total bilirubin (mg/dL</a:t>
                      </a:r>
                      <a:r>
                        <a:rPr lang="en-US" altLang="en-US" sz="2000">
                          <a:latin typeface="Calibri" panose="020F0502020204030204" pitchFamily="34" charset="0"/>
                          <a:cs typeface="Calibri" panose="020F0502020204030204" pitchFamily="34" charset="0"/>
                          <a:sym typeface="+mn-ea"/>
                        </a:rPr>
                        <a:t>, log10</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a:noFill/>
                    </a:lnT>
                    <a:lnB w="12700">
                      <a:solidFill>
                        <a:schemeClr val="tx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1.73</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0.68-5.76)</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5.87</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(3.38-8.2)</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MW: p&lt;</a:t>
                      </a:r>
                      <a:r>
                        <a:rPr lang="en-US" altLang="en-US" sz="2000" b="0">
                          <a:latin typeface="Calibri" panose="020F0502020204030204" pitchFamily="34" charset="0"/>
                          <a:cs typeface="Calibri" panose="020F0502020204030204" pitchFamily="34" charset="0"/>
                        </a:rPr>
                        <a:t>0</a:t>
                      </a:r>
                      <a:r>
                        <a:rPr lang="en-US" sz="2000" b="0">
                          <a:latin typeface="Calibri" panose="020F0502020204030204" pitchFamily="34" charset="0"/>
                          <a:cs typeface="Calibri" panose="020F0502020204030204" pitchFamily="34" charset="0"/>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0.182</a:t>
                      </a:r>
                    </a:p>
                    <a:p>
                      <a:pPr indent="0">
                        <a:buNone/>
                      </a:pPr>
                      <a:r>
                        <a:rPr lang="en-US" sz="2000" b="0">
                          <a:latin typeface="Calibri" panose="020F0502020204030204" pitchFamily="34" charset="0"/>
                          <a:cs typeface="Calibri" panose="020F0502020204030204" pitchFamily="34" charset="0"/>
                        </a:rPr>
                        <a:t>[0.08, 0.39]</a:t>
                      </a:r>
                      <a:r>
                        <a:rPr lang="en-US" sz="2000">
                          <a:latin typeface="Calibri" panose="020F0502020204030204" pitchFamily="34" charset="0"/>
                          <a:cs typeface="Calibri" panose="020F0502020204030204" pitchFamily="34" charset="0"/>
                          <a:sym typeface="+mn-ea"/>
                        </a:rPr>
                        <a:t>, p&lt;</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a:noFill/>
                    </a:lnT>
                    <a:lnB w="12700">
                      <a:solidFill>
                        <a:schemeClr val="tx1"/>
                      </a:solidFill>
                      <a:prstDash val="solid"/>
                    </a:lnB>
                    <a:lnTlToBr>
                      <a:noFill/>
                    </a:lnTlToBr>
                    <a:lnBlToTr>
                      <a:noFill/>
                    </a:lnBlToTr>
                  </a:tcPr>
                </a:tc>
                <a:extLst>
                  <a:ext uri="{0D108BD9-81ED-4DB2-BD59-A6C34878D82A}">
                    <a16:rowId xmlns:a16="http://schemas.microsoft.com/office/drawing/2014/main" val="10003"/>
                  </a:ext>
                </a:extLst>
              </a:tr>
              <a:tr h="807085">
                <a:tc>
                  <a:txBody>
                    <a:bodyPr/>
                    <a:lstStyle/>
                    <a:p>
                      <a:pPr indent="0">
                        <a:buNone/>
                      </a:pPr>
                      <a:r>
                        <a:rPr lang="en-US" sz="2000" b="0">
                          <a:latin typeface="Calibri" panose="020F0502020204030204" pitchFamily="34" charset="0"/>
                          <a:cs typeface="Calibri" panose="020F0502020204030204" pitchFamily="34" charset="0"/>
                        </a:rPr>
                        <a:t>ALP (IU/L</a:t>
                      </a:r>
                      <a:r>
                        <a:rPr lang="en-US" altLang="en-US" sz="2000">
                          <a:latin typeface="Calibri" panose="020F0502020204030204" pitchFamily="34" charset="0"/>
                          <a:cs typeface="Calibri" panose="020F0502020204030204" pitchFamily="34" charset="0"/>
                          <a:sym typeface="+mn-ea"/>
                        </a:rPr>
                        <a:t>, log10</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154.5</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(119.25-192.75)</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205</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(159.25-260.5)</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MW: p&lt;</a:t>
                      </a:r>
                      <a:r>
                        <a:rPr lang="en-US" altLang="en-US" sz="2000" b="0">
                          <a:latin typeface="Calibri" panose="020F0502020204030204" pitchFamily="34" charset="0"/>
                          <a:cs typeface="Calibri" panose="020F0502020204030204" pitchFamily="34" charset="0"/>
                        </a:rPr>
                        <a:t>0</a:t>
                      </a:r>
                      <a:r>
                        <a:rPr lang="en-US" sz="2000" b="0">
                          <a:latin typeface="Calibri" panose="020F0502020204030204" pitchFamily="34" charset="0"/>
                          <a:cs typeface="Calibri" panose="020F0502020204030204" pitchFamily="34" charset="0"/>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0.046</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[0.01, 0.34], p=0.003</a:t>
                      </a:r>
                    </a:p>
                  </a:txBody>
                  <a:tcPr marL="68580" marR="68580" marT="0" marB="0" anchor="ctr">
                    <a:lnL>
                      <a:noFill/>
                    </a:lnL>
                    <a:lnR w="12700">
                      <a:solidFill>
                        <a:schemeClr val="tx1"/>
                      </a:solidFill>
                      <a:prstDash val="solid"/>
                    </a:lnR>
                    <a:lnT w="12700">
                      <a:solidFill>
                        <a:schemeClr val="tx1"/>
                      </a:solidFill>
                      <a:prstDash val="solid"/>
                    </a:lnT>
                    <a:lnB>
                      <a:noFill/>
                    </a:lnB>
                    <a:lnTlToBr>
                      <a:noFill/>
                    </a:lnTlToBr>
                    <a:lnBlToTr>
                      <a:noFill/>
                    </a:lnBlToTr>
                  </a:tcPr>
                </a:tc>
                <a:extLst>
                  <a:ext uri="{0D108BD9-81ED-4DB2-BD59-A6C34878D82A}">
                    <a16:rowId xmlns:a16="http://schemas.microsoft.com/office/drawing/2014/main" val="10004"/>
                  </a:ext>
                </a:extLst>
              </a:tr>
              <a:tr h="807085">
                <a:tc>
                  <a:txBody>
                    <a:bodyPr/>
                    <a:lstStyle/>
                    <a:p>
                      <a:pPr indent="0">
                        <a:buNone/>
                      </a:pPr>
                      <a:r>
                        <a:rPr lang="en-US" sz="2000" b="0">
                          <a:latin typeface="Calibri" panose="020F0502020204030204" pitchFamily="34" charset="0"/>
                          <a:cs typeface="Calibri" panose="020F0502020204030204" pitchFamily="34" charset="0"/>
                        </a:rPr>
                        <a:t>γ-GT (IU/L</a:t>
                      </a:r>
                      <a:r>
                        <a:rPr lang="en-US" altLang="en-US" sz="2000">
                          <a:latin typeface="Calibri" panose="020F0502020204030204" pitchFamily="34" charset="0"/>
                          <a:cs typeface="Calibri" panose="020F0502020204030204" pitchFamily="34" charset="0"/>
                          <a:sym typeface="+mn-ea"/>
                        </a:rPr>
                        <a:t>, log10</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a:noFill/>
                    </a:lnT>
                    <a:lnB w="12700">
                      <a:solidFill>
                        <a:schemeClr val="tx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229</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(123.5-327)</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246</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(154.75-355.5)</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MW: ns.</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0.343</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[0.12, 0.99]</a:t>
                      </a:r>
                      <a:r>
                        <a:rPr lang="en-US" sz="2000">
                          <a:latin typeface="Calibri" panose="020F0502020204030204" pitchFamily="34" charset="0"/>
                          <a:cs typeface="Calibri" panose="020F0502020204030204" pitchFamily="34" charset="0"/>
                          <a:sym typeface="+mn-ea"/>
                        </a:rPr>
                        <a:t>, p&lt;</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.048</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a:noFill/>
                    </a:lnT>
                    <a:lnB w="12700">
                      <a:solidFill>
                        <a:schemeClr val="tx1"/>
                      </a:solidFill>
                      <a:prstDash val="solid"/>
                    </a:lnB>
                    <a:lnTlToBr>
                      <a:noFill/>
                    </a:lnTlToBr>
                    <a:lnBlToTr>
                      <a:noFill/>
                    </a:lnBlToTr>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Results: </a:t>
            </a:r>
            <a:r>
              <a:rPr lang="en-US" altLang="en-US"/>
              <a:t>hemostasis</a:t>
            </a:r>
          </a:p>
        </p:txBody>
      </p:sp>
      <p:graphicFrame>
        <p:nvGraphicFramePr>
          <p:cNvPr id="7" name="Content Placeholder 6"/>
          <p:cNvGraphicFramePr>
            <a:graphicFrameLocks noGrp="1"/>
          </p:cNvGraphicFramePr>
          <p:nvPr>
            <p:ph idx="1"/>
          </p:nvPr>
        </p:nvGraphicFramePr>
        <p:xfrm>
          <a:off x="1097280" y="1845945"/>
          <a:ext cx="10059035" cy="4287520"/>
        </p:xfrm>
        <a:graphic>
          <a:graphicData uri="http://schemas.openxmlformats.org/drawingml/2006/table">
            <a:tbl>
              <a:tblPr firstRow="1">
                <a:tableStyleId>{91EBBBCC-DAD2-459C-BE2E-F6DE35CF9A28}</a:tableStyleId>
              </a:tblPr>
              <a:tblGrid>
                <a:gridCol w="1579880">
                  <a:extLst>
                    <a:ext uri="{9D8B030D-6E8A-4147-A177-3AD203B41FA5}">
                      <a16:colId xmlns:a16="http://schemas.microsoft.com/office/drawing/2014/main" val="20000"/>
                    </a:ext>
                  </a:extLst>
                </a:gridCol>
                <a:gridCol w="1598295">
                  <a:extLst>
                    <a:ext uri="{9D8B030D-6E8A-4147-A177-3AD203B41FA5}">
                      <a16:colId xmlns:a16="http://schemas.microsoft.com/office/drawing/2014/main" val="20001"/>
                    </a:ext>
                  </a:extLst>
                </a:gridCol>
                <a:gridCol w="1427480">
                  <a:extLst>
                    <a:ext uri="{9D8B030D-6E8A-4147-A177-3AD203B41FA5}">
                      <a16:colId xmlns:a16="http://schemas.microsoft.com/office/drawing/2014/main" val="20002"/>
                    </a:ext>
                  </a:extLst>
                </a:gridCol>
                <a:gridCol w="2527935">
                  <a:extLst>
                    <a:ext uri="{9D8B030D-6E8A-4147-A177-3AD203B41FA5}">
                      <a16:colId xmlns:a16="http://schemas.microsoft.com/office/drawing/2014/main" val="20003"/>
                    </a:ext>
                  </a:extLst>
                </a:gridCol>
                <a:gridCol w="2925445">
                  <a:extLst>
                    <a:ext uri="{9D8B030D-6E8A-4147-A177-3AD203B41FA5}">
                      <a16:colId xmlns:a16="http://schemas.microsoft.com/office/drawing/2014/main" val="20004"/>
                    </a:ext>
                  </a:extLst>
                </a:gridCol>
              </a:tblGrid>
              <a:tr h="535940">
                <a:tc rowSpan="2">
                  <a:txBody>
                    <a:bodyPr/>
                    <a:lstStyle/>
                    <a:p>
                      <a:pPr indent="0">
                        <a:buNone/>
                      </a:pPr>
                      <a:r>
                        <a:rPr lang="en-US" sz="2000">
                          <a:latin typeface="Calibri" panose="020F0502020204030204" pitchFamily="34" charset="0"/>
                          <a:cs typeface="Calibri" panose="020F0502020204030204" pitchFamily="34" charset="0"/>
                        </a:rPr>
                        <a:t>Hepatitis</a:t>
                      </a:r>
                      <a:r>
                        <a:rPr lang="en-US" altLang="en-US" sz="2000">
                          <a:latin typeface="Calibri" panose="020F0502020204030204" pitchFamily="34" charset="0"/>
                          <a:cs typeface="Calibri" panose="020F0502020204030204" pitchFamily="34" charset="0"/>
                        </a:rPr>
                        <a:t>: </a:t>
                      </a:r>
                    </a:p>
                    <a:p>
                      <a:pPr indent="0">
                        <a:buNone/>
                      </a:pPr>
                      <a:r>
                        <a:rPr lang="en-US" altLang="en-US" sz="2000" b="0">
                          <a:latin typeface="Calibri" panose="020F0502020204030204" pitchFamily="34" charset="0"/>
                          <a:cs typeface="Calibri" panose="020F0502020204030204" pitchFamily="34" charset="0"/>
                        </a:rPr>
                        <a:t>Median (IQR)</a:t>
                      </a:r>
                    </a:p>
                  </a:txBody>
                  <a:tcPr anchor="ct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E</a:t>
                      </a:r>
                      <a:r>
                        <a:rPr lang="en-US" altLang="en-US" sz="2000" b="0">
                          <a:latin typeface="Calibri" panose="020F0502020204030204" pitchFamily="34" charset="0"/>
                          <a:cs typeface="Calibri" panose="020F0502020204030204" pitchFamily="34" charset="0"/>
                        </a:rPr>
                        <a:t>: </a:t>
                      </a:r>
                      <a:r>
                        <a:rPr lang="en-US" sz="2000" b="0">
                          <a:latin typeface="Calibri" panose="020F0502020204030204" pitchFamily="34" charset="0"/>
                          <a:cs typeface="Calibri" panose="020F0502020204030204" pitchFamily="34" charset="0"/>
                        </a:rPr>
                        <a:t>n (%)</a:t>
                      </a: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A</a:t>
                      </a:r>
                      <a:r>
                        <a:rPr lang="en-US" altLang="en-US" sz="2000" b="0">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 n (%)</a:t>
                      </a: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rowSpan="2">
                  <a:txBody>
                    <a:bodyPr/>
                    <a:lstStyle/>
                    <a:p>
                      <a:pPr indent="0">
                        <a:buNone/>
                      </a:pPr>
                      <a:r>
                        <a:rPr lang="en-US" sz="2000" b="1">
                          <a:latin typeface="Calibri" panose="020F0502020204030204" pitchFamily="34" charset="0"/>
                          <a:cs typeface="Calibri" panose="020F0502020204030204" pitchFamily="34" charset="0"/>
                        </a:rPr>
                        <a:t>Univariate</a:t>
                      </a:r>
                    </a:p>
                    <a:p>
                      <a:pPr indent="0">
                        <a:buNone/>
                      </a:pPr>
                      <a:r>
                        <a:rPr lang="en-US" sz="2000" b="1">
                          <a:latin typeface="Calibri" panose="020F0502020204030204" pitchFamily="34" charset="0"/>
                          <a:cs typeface="Calibri" panose="020F0502020204030204" pitchFamily="34" charset="0"/>
                        </a:rPr>
                        <a:t>statistics</a:t>
                      </a:r>
                      <a:endParaRPr lang="en-US" sz="2000">
                        <a:solidFill>
                          <a:schemeClr val="bg1"/>
                        </a:solidFill>
                        <a:latin typeface="Calibri" panose="020F0502020204030204" pitchFamily="34" charset="0"/>
                        <a:cs typeface="Calibri" panose="020F0502020204030204" pitchFamily="34" charset="0"/>
                      </a:endParaRPr>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rowSpan="2">
                  <a:txBody>
                    <a:bodyPr/>
                    <a:lstStyle/>
                    <a:p>
                      <a:pPr indent="0">
                        <a:buNone/>
                      </a:pPr>
                      <a:r>
                        <a:rPr lang="en-US" sz="2000" b="1">
                          <a:latin typeface="Calibri" panose="020F0502020204030204" pitchFamily="34" charset="0"/>
                          <a:cs typeface="Calibri" panose="020F0502020204030204" pitchFamily="34" charset="0"/>
                        </a:rPr>
                        <a:t>Adjusted OR</a:t>
                      </a:r>
                      <a:r>
                        <a:rPr lang="en-US" sz="2000">
                          <a:latin typeface="Calibri" panose="020F0502020204030204" pitchFamily="34" charset="0"/>
                          <a:cs typeface="Calibri" panose="020F0502020204030204" pitchFamily="34" charset="0"/>
                          <a:sym typeface="+mn-ea"/>
                        </a:rPr>
                        <a:t> </a:t>
                      </a:r>
                      <a:endParaRPr lang="en-US" sz="2000" b="1">
                        <a:latin typeface="Calibri" panose="020F0502020204030204" pitchFamily="34" charset="0"/>
                        <a:cs typeface="Calibri" panose="020F0502020204030204" pitchFamily="34" charset="0"/>
                        <a:sym typeface="+mn-ea"/>
                      </a:endParaRPr>
                    </a:p>
                    <a:p>
                      <a:pPr indent="0">
                        <a:buNone/>
                      </a:pPr>
                      <a:r>
                        <a:rPr lang="en-US" altLang="en-US" sz="2000" i="1">
                          <a:latin typeface="Calibri" panose="020F0502020204030204" pitchFamily="34" charset="0"/>
                          <a:cs typeface="Calibri" panose="020F0502020204030204" pitchFamily="34" charset="0"/>
                          <a:sym typeface="+mn-ea"/>
                        </a:rPr>
                        <a:t>on age &amp; gender</a:t>
                      </a:r>
                      <a:endParaRPr lang="en-US" sz="2000" b="1">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[95% CI]</a:t>
                      </a:r>
                      <a:r>
                        <a:rPr lang="en-US" altLang="en-US" sz="2000" b="0">
                          <a:latin typeface="Calibri" panose="020F0502020204030204" pitchFamily="34" charset="0"/>
                          <a:cs typeface="Calibri" panose="020F0502020204030204" pitchFamily="34" charset="0"/>
                        </a:rPr>
                        <a:t>, p</a:t>
                      </a:r>
                      <a:endParaRPr lang="en-US" alt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extLst>
                  <a:ext uri="{0D108BD9-81ED-4DB2-BD59-A6C34878D82A}">
                    <a16:rowId xmlns:a16="http://schemas.microsoft.com/office/drawing/2014/main" val="10000"/>
                  </a:ext>
                </a:extLst>
              </a:tr>
              <a:tr h="535940">
                <a:tc vMerge="1">
                  <a:txBody>
                    <a:bodyPr/>
                    <a:lstStyle/>
                    <a:p>
                      <a:endParaRPr lang="ro-RO"/>
                    </a:p>
                  </a:txBody>
                  <a:tcPr>
                    <a:lnL w="12700">
                      <a:solidFill>
                        <a:schemeClr val="tx1"/>
                      </a:solidFill>
                      <a:prstDash val="solid"/>
                    </a:lnL>
                    <a:lnB w="12700">
                      <a:solidFill>
                        <a:schemeClr val="tx1"/>
                      </a:solidFill>
                      <a:prstDash val="solid"/>
                    </a:lnB>
                  </a:tcPr>
                </a:tc>
                <a:tc>
                  <a:txBody>
                    <a:bodyPr/>
                    <a:lstStyle/>
                    <a:p>
                      <a:pPr indent="0">
                        <a:buNone/>
                      </a:pPr>
                      <a:r>
                        <a:rPr lang="en-US" sz="2000" b="0" i="1">
                          <a:solidFill>
                            <a:schemeClr val="bg1"/>
                          </a:solidFill>
                          <a:latin typeface="Calibri" panose="020F0502020204030204" pitchFamily="34" charset="0"/>
                          <a:cs typeface="Calibri" panose="020F0502020204030204" pitchFamily="34" charset="0"/>
                        </a:rPr>
                        <a:t>48 (24.0</a:t>
                      </a:r>
                      <a:r>
                        <a:rPr lang="en-US" altLang="en-US" sz="2000" b="0" i="1">
                          <a:solidFill>
                            <a:schemeClr val="bg1"/>
                          </a:solidFill>
                          <a:latin typeface="Calibri" panose="020F0502020204030204" pitchFamily="34" charset="0"/>
                          <a:cs typeface="Calibri" panose="020F0502020204030204" pitchFamily="34" charset="0"/>
                        </a:rPr>
                        <a:t>%</a:t>
                      </a:r>
                      <a:r>
                        <a:rPr lang="en-US" sz="2000" b="0" i="1">
                          <a:solidFill>
                            <a:schemeClr val="bg1"/>
                          </a:solidFill>
                          <a:latin typeface="Calibri" panose="020F0502020204030204" pitchFamily="34" charset="0"/>
                          <a:cs typeface="Calibri" panose="020F0502020204030204" pitchFamily="34" charset="0"/>
                        </a:rPr>
                        <a:t>)</a:t>
                      </a: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b="0" i="1">
                          <a:solidFill>
                            <a:schemeClr val="bg1"/>
                          </a:solidFill>
                          <a:latin typeface="Calibri" panose="020F0502020204030204" pitchFamily="34" charset="0"/>
                          <a:cs typeface="Calibri" panose="020F0502020204030204" pitchFamily="34" charset="0"/>
                        </a:rPr>
                        <a:t>152 (76.0</a:t>
                      </a:r>
                      <a:r>
                        <a:rPr lang="en-US" altLang="en-US" sz="2000" b="0" i="1">
                          <a:solidFill>
                            <a:schemeClr val="bg1"/>
                          </a:solidFill>
                          <a:latin typeface="Calibri" panose="020F0502020204030204" pitchFamily="34" charset="0"/>
                          <a:cs typeface="Calibri" panose="020F0502020204030204" pitchFamily="34" charset="0"/>
                        </a:rPr>
                        <a:t>%</a:t>
                      </a:r>
                      <a:r>
                        <a:rPr lang="en-US" sz="2000" b="0" i="1">
                          <a:solidFill>
                            <a:schemeClr val="bg1"/>
                          </a:solidFill>
                          <a:latin typeface="Calibri" panose="020F0502020204030204" pitchFamily="34" charset="0"/>
                          <a:cs typeface="Calibri" panose="020F0502020204030204" pitchFamily="34" charset="0"/>
                        </a:rPr>
                        <a:t>)</a:t>
                      </a: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vMerge="1">
                  <a:txBody>
                    <a:bodyPr/>
                    <a:lstStyle/>
                    <a:p>
                      <a:endParaRPr lang="ro-RO"/>
                    </a:p>
                  </a:txBody>
                  <a:tcPr>
                    <a:lnL>
                      <a:noFill/>
                    </a:lnL>
                    <a:lnR>
                      <a:noFill/>
                    </a:lnR>
                    <a:lnB w="12700">
                      <a:solidFill>
                        <a:schemeClr val="tx1"/>
                      </a:solidFill>
                      <a:prstDash val="solid"/>
                    </a:lnB>
                    <a:solidFill>
                      <a:schemeClr val="accent4"/>
                    </a:solidFill>
                  </a:tcPr>
                </a:tc>
                <a:tc vMerge="1">
                  <a:txBody>
                    <a:bodyPr/>
                    <a:lstStyle/>
                    <a:p>
                      <a:endParaRPr lang="ro-RO"/>
                    </a:p>
                  </a:txBody>
                  <a:tcPr>
                    <a:lnL>
                      <a:noFill/>
                    </a:lnL>
                    <a:lnR w="12700">
                      <a:solidFill>
                        <a:schemeClr val="tx1"/>
                      </a:solidFill>
                      <a:prstDash val="solid"/>
                    </a:lnR>
                    <a:lnB w="12700">
                      <a:solidFill>
                        <a:schemeClr val="tx1"/>
                      </a:solidFill>
                      <a:prstDash val="solid"/>
                    </a:lnB>
                    <a:solidFill>
                      <a:schemeClr val="accent4"/>
                    </a:solidFill>
                  </a:tcPr>
                </a:tc>
                <a:extLst>
                  <a:ext uri="{0D108BD9-81ED-4DB2-BD59-A6C34878D82A}">
                    <a16:rowId xmlns:a16="http://schemas.microsoft.com/office/drawing/2014/main" val="10001"/>
                  </a:ext>
                </a:extLst>
              </a:tr>
              <a:tr h="803910">
                <a:tc>
                  <a:txBody>
                    <a:bodyPr/>
                    <a:lstStyle/>
                    <a:p>
                      <a:pPr indent="0">
                        <a:buNone/>
                      </a:pPr>
                      <a:r>
                        <a:rPr lang="en-US" sz="2000" b="0">
                          <a:latin typeface="Calibri" panose="020F0502020204030204" pitchFamily="34" charset="0"/>
                          <a:cs typeface="Calibri" panose="020F0502020204030204" pitchFamily="34" charset="0"/>
                        </a:rPr>
                        <a:t>Prothrombin index (%)</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88.25 </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(75.2-100.38)</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72.7</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(59.9-86.85)</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T-test: p&lt;0.001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1.039</a:t>
                      </a:r>
                      <a:endParaRPr lang="en-US" sz="2000" b="0">
                        <a:latin typeface="Calibri" panose="020F0502020204030204" pitchFamily="34" charset="0"/>
                        <a:cs typeface="Calibri" panose="020F0502020204030204" pitchFamily="34" charset="0"/>
                      </a:endParaRPr>
                    </a:p>
                    <a:p>
                      <a:pPr indent="0">
                        <a:buNone/>
                      </a:pPr>
                      <a:r>
                        <a:rPr lang="en-US" altLang="en-US" sz="2000" b="0">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1.02, 1.06]</a:t>
                      </a:r>
                      <a:r>
                        <a:rPr lang="en-US" sz="2000">
                          <a:latin typeface="Calibri" panose="020F0502020204030204" pitchFamily="34" charset="0"/>
                          <a:cs typeface="Calibri" panose="020F0502020204030204" pitchFamily="34" charset="0"/>
                          <a:sym typeface="+mn-ea"/>
                        </a:rPr>
                        <a:t>, p&lt;</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a:noFill/>
                    </a:lnB>
                    <a:lnTlToBr>
                      <a:noFill/>
                    </a:lnTlToBr>
                    <a:lnBlToTr>
                      <a:noFill/>
                    </a:lnBlToTr>
                  </a:tcPr>
                </a:tc>
                <a:extLst>
                  <a:ext uri="{0D108BD9-81ED-4DB2-BD59-A6C34878D82A}">
                    <a16:rowId xmlns:a16="http://schemas.microsoft.com/office/drawing/2014/main" val="10002"/>
                  </a:ext>
                </a:extLst>
              </a:tr>
              <a:tr h="803910">
                <a:tc>
                  <a:txBody>
                    <a:bodyPr/>
                    <a:lstStyle/>
                    <a:p>
                      <a:pPr lvl="1" indent="0">
                        <a:buNone/>
                      </a:pPr>
                      <a:r>
                        <a:rPr lang="en-US" sz="2000" b="0" i="1">
                          <a:latin typeface="Calibri" panose="020F0502020204030204" pitchFamily="34" charset="0"/>
                          <a:cs typeface="Calibri" panose="020F0502020204030204" pitchFamily="34" charset="0"/>
                        </a:rPr>
                        <a:t> </a:t>
                      </a:r>
                      <a:r>
                        <a:rPr lang="en-US" sz="2000" b="0" i="1">
                          <a:latin typeface="Calibri" panose="020F0502020204030204" pitchFamily="34" charset="0"/>
                          <a:cs typeface="Calibri" panose="020F0502020204030204" pitchFamily="34" charset="0"/>
                          <a:sym typeface="+mn-ea"/>
                        </a:rPr>
                        <a:t>&lt; 70</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9 (</a:t>
                      </a:r>
                      <a:r>
                        <a:rPr lang="en-US" sz="2000" b="1" i="1">
                          <a:latin typeface="Calibri" panose="020F0502020204030204" pitchFamily="34" charset="0"/>
                          <a:cs typeface="Calibri" panose="020F0502020204030204" pitchFamily="34" charset="0"/>
                        </a:rPr>
                        <a:t>18.8</a:t>
                      </a:r>
                      <a:r>
                        <a:rPr lang="en-US" altLang="en-US" sz="2000" b="1" i="1">
                          <a:latin typeface="Calibri" panose="020F0502020204030204" pitchFamily="34" charset="0"/>
                          <a:cs typeface="Calibri" panose="020F0502020204030204" pitchFamily="34" charset="0"/>
                        </a:rPr>
                        <a:t>%</a:t>
                      </a:r>
                      <a:r>
                        <a:rPr lang="en-US" sz="2000" b="0" i="1">
                          <a:latin typeface="Calibri" panose="020F0502020204030204" pitchFamily="34" charset="0"/>
                          <a:cs typeface="Calibri" panose="020F0502020204030204" pitchFamily="34" charset="0"/>
                        </a:rPr>
                        <a:t>)</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60 (</a:t>
                      </a:r>
                      <a:r>
                        <a:rPr lang="en-US" sz="2000" b="1" i="1">
                          <a:latin typeface="Calibri" panose="020F0502020204030204" pitchFamily="34" charset="0"/>
                          <a:cs typeface="Calibri" panose="020F0502020204030204" pitchFamily="34" charset="0"/>
                        </a:rPr>
                        <a:t>42.0</a:t>
                      </a:r>
                      <a:r>
                        <a:rPr lang="en-US" altLang="en-US" sz="2000" b="1" i="1">
                          <a:latin typeface="Calibri" panose="020F0502020204030204" pitchFamily="34" charset="0"/>
                          <a:cs typeface="Calibri" panose="020F0502020204030204" pitchFamily="34" charset="0"/>
                        </a:rPr>
                        <a:t>%</a:t>
                      </a:r>
                      <a:r>
                        <a:rPr lang="en-US" sz="2000" b="0" i="1">
                          <a:latin typeface="Calibri" panose="020F0502020204030204" pitchFamily="34" charset="0"/>
                          <a:cs typeface="Calibri" panose="020F0502020204030204" pitchFamily="34" charset="0"/>
                        </a:rPr>
                        <a:t>)</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OR=</a:t>
                      </a:r>
                      <a:r>
                        <a:rPr lang="en-US" sz="2000" b="1" i="1">
                          <a:latin typeface="Calibri" panose="020F0502020204030204" pitchFamily="34" charset="0"/>
                          <a:cs typeface="Calibri" panose="020F0502020204030204" pitchFamily="34" charset="0"/>
                        </a:rPr>
                        <a:t>0.32</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[0.14, 0.71]</a:t>
                      </a:r>
                      <a:r>
                        <a:rPr lang="en-US" altLang="en-US" sz="2000" b="0" i="1">
                          <a:latin typeface="Calibri" panose="020F0502020204030204" pitchFamily="34" charset="0"/>
                          <a:cs typeface="Calibri" panose="020F0502020204030204" pitchFamily="34" charset="0"/>
                        </a:rPr>
                        <a:t>, </a:t>
                      </a:r>
                      <a:r>
                        <a:rPr lang="en-US" sz="2000" i="1">
                          <a:latin typeface="Calibri" panose="020F0502020204030204" pitchFamily="34" charset="0"/>
                          <a:cs typeface="Calibri" panose="020F0502020204030204" pitchFamily="34" charset="0"/>
                          <a:sym typeface="+mn-ea"/>
                        </a:rPr>
                        <a:t>p=</a:t>
                      </a:r>
                      <a:r>
                        <a:rPr lang="en-US" altLang="en-US" sz="2000" i="1">
                          <a:latin typeface="Calibri" panose="020F0502020204030204" pitchFamily="34" charset="0"/>
                          <a:cs typeface="Calibri" panose="020F0502020204030204" pitchFamily="34" charset="0"/>
                          <a:sym typeface="+mn-ea"/>
                        </a:rPr>
                        <a:t>0</a:t>
                      </a:r>
                      <a:r>
                        <a:rPr lang="en-US" sz="2000" i="1">
                          <a:latin typeface="Calibri" panose="020F0502020204030204" pitchFamily="34" charset="0"/>
                          <a:cs typeface="Calibri" panose="020F0502020204030204" pitchFamily="34" charset="0"/>
                          <a:sym typeface="+mn-ea"/>
                        </a:rPr>
                        <a:t>.005</a:t>
                      </a:r>
                      <a:endParaRPr lang="en-US" alt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1" i="1">
                          <a:latin typeface="Calibri" panose="020F0502020204030204" pitchFamily="34" charset="0"/>
                          <a:cs typeface="Calibri" panose="020F0502020204030204" pitchFamily="34" charset="0"/>
                        </a:rPr>
                        <a:t>0.268</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[0.11, 0.61]</a:t>
                      </a:r>
                      <a:r>
                        <a:rPr lang="en-US" sz="2000" i="1">
                          <a:latin typeface="Calibri" panose="020F0502020204030204" pitchFamily="34" charset="0"/>
                          <a:cs typeface="Calibri" panose="020F0502020204030204" pitchFamily="34" charset="0"/>
                          <a:sym typeface="+mn-ea"/>
                        </a:rPr>
                        <a:t>, p=</a:t>
                      </a:r>
                      <a:r>
                        <a:rPr lang="en-US" altLang="en-US" sz="2000" i="1">
                          <a:latin typeface="Calibri" panose="020F0502020204030204" pitchFamily="34" charset="0"/>
                          <a:cs typeface="Calibri" panose="020F0502020204030204" pitchFamily="34" charset="0"/>
                          <a:sym typeface="+mn-ea"/>
                        </a:rPr>
                        <a:t>0</a:t>
                      </a:r>
                      <a:r>
                        <a:rPr lang="en-US" sz="2000" i="1">
                          <a:latin typeface="Calibri" panose="020F0502020204030204" pitchFamily="34" charset="0"/>
                          <a:cs typeface="Calibri" panose="020F0502020204030204" pitchFamily="34" charset="0"/>
                          <a:sym typeface="+mn-ea"/>
                        </a:rPr>
                        <a:t>.002</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a:noFill/>
                    </a:lnT>
                    <a:lnB w="12700">
                      <a:solidFill>
                        <a:schemeClr val="tx1"/>
                      </a:solidFill>
                      <a:prstDash val="solid"/>
                    </a:lnB>
                    <a:lnTlToBr>
                      <a:noFill/>
                    </a:lnTlToBr>
                    <a:lnBlToTr>
                      <a:noFill/>
                    </a:lnBlToTr>
                  </a:tcPr>
                </a:tc>
                <a:extLst>
                  <a:ext uri="{0D108BD9-81ED-4DB2-BD59-A6C34878D82A}">
                    <a16:rowId xmlns:a16="http://schemas.microsoft.com/office/drawing/2014/main" val="10003"/>
                  </a:ext>
                </a:extLst>
              </a:tr>
              <a:tr h="803910">
                <a:tc>
                  <a:txBody>
                    <a:bodyPr/>
                    <a:lstStyle/>
                    <a:p>
                      <a:pPr indent="0">
                        <a:buNone/>
                      </a:pPr>
                      <a:r>
                        <a:rPr lang="en-US" altLang="en-US" sz="2000">
                          <a:latin typeface="Calibri" panose="020F0502020204030204" pitchFamily="34" charset="0"/>
                          <a:cs typeface="Calibri" panose="020F0502020204030204" pitchFamily="34" charset="0"/>
                          <a:sym typeface="+mn-ea"/>
                        </a:rPr>
                        <a:t>I</a:t>
                      </a:r>
                      <a:r>
                        <a:rPr lang="en-US" sz="2000">
                          <a:latin typeface="Calibri" panose="020F0502020204030204" pitchFamily="34" charset="0"/>
                          <a:cs typeface="Calibri" panose="020F0502020204030204" pitchFamily="34" charset="0"/>
                          <a:sym typeface="+mn-ea"/>
                        </a:rPr>
                        <a:t>NR</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1.06</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(0.99-1.13)</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1.16</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(1.07-1.31)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MW: p&lt;</a:t>
                      </a:r>
                      <a:r>
                        <a:rPr lang="en-US" altLang="en-US" sz="2000" b="0">
                          <a:latin typeface="Calibri" panose="020F0502020204030204" pitchFamily="34" charset="0"/>
                          <a:cs typeface="Calibri" panose="020F0502020204030204" pitchFamily="34" charset="0"/>
                        </a:rPr>
                        <a:t>0</a:t>
                      </a:r>
                      <a:r>
                        <a:rPr lang="en-US" sz="2000" b="0">
                          <a:latin typeface="Calibri" panose="020F0502020204030204" pitchFamily="34" charset="0"/>
                          <a:cs typeface="Calibri" panose="020F0502020204030204" pitchFamily="34" charset="0"/>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0.036</a:t>
                      </a:r>
                      <a:endParaRPr lang="en-US" sz="2000" b="0">
                        <a:latin typeface="Calibri" panose="020F0502020204030204" pitchFamily="34" charset="0"/>
                        <a:cs typeface="Calibri" panose="020F0502020204030204" pitchFamily="34" charset="0"/>
                      </a:endParaRPr>
                    </a:p>
                    <a:p>
                      <a:pPr indent="0">
                        <a:buNone/>
                      </a:pPr>
                      <a:r>
                        <a:rPr lang="en-US" altLang="en-US" sz="2000" b="0">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0.0, 0.26]</a:t>
                      </a:r>
                      <a:r>
                        <a:rPr lang="en-US" sz="2000">
                          <a:latin typeface="Calibri" panose="020F0502020204030204" pitchFamily="34" charset="0"/>
                          <a:cs typeface="Calibri" panose="020F0502020204030204" pitchFamily="34" charset="0"/>
                          <a:sym typeface="+mn-ea"/>
                        </a:rPr>
                        <a:t>, 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.002</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a:noFill/>
                    </a:lnB>
                    <a:lnTlToBr>
                      <a:noFill/>
                    </a:lnTlToBr>
                    <a:lnBlToTr>
                      <a:noFill/>
                    </a:lnBlToTr>
                  </a:tcPr>
                </a:tc>
                <a:extLst>
                  <a:ext uri="{0D108BD9-81ED-4DB2-BD59-A6C34878D82A}">
                    <a16:rowId xmlns:a16="http://schemas.microsoft.com/office/drawing/2014/main" val="10004"/>
                  </a:ext>
                </a:extLst>
              </a:tr>
              <a:tr h="803910">
                <a:tc>
                  <a:txBody>
                    <a:bodyPr/>
                    <a:lstStyle/>
                    <a:p>
                      <a:pPr lvl="1" indent="0">
                        <a:buNone/>
                      </a:pPr>
                      <a:r>
                        <a:rPr lang="en-US" sz="2000" b="0" i="1">
                          <a:latin typeface="Calibri" panose="020F0502020204030204" pitchFamily="34" charset="0"/>
                          <a:cs typeface="Calibri" panose="020F0502020204030204" pitchFamily="34" charset="0"/>
                        </a:rPr>
                        <a:t> </a:t>
                      </a:r>
                      <a:r>
                        <a:rPr lang="en-US" sz="2000" b="0" i="1">
                          <a:latin typeface="Calibri" panose="020F0502020204030204" pitchFamily="34" charset="0"/>
                          <a:cs typeface="Calibri" panose="020F0502020204030204" pitchFamily="34" charset="0"/>
                          <a:sym typeface="+mn-ea"/>
                        </a:rPr>
                        <a:t> &gt; 1.5</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4 (</a:t>
                      </a:r>
                      <a:r>
                        <a:rPr lang="en-US" sz="2000" b="1" i="1">
                          <a:latin typeface="Calibri" panose="020F0502020204030204" pitchFamily="34" charset="0"/>
                          <a:cs typeface="Calibri" panose="020F0502020204030204" pitchFamily="34" charset="0"/>
                        </a:rPr>
                        <a:t>8.3</a:t>
                      </a:r>
                      <a:r>
                        <a:rPr lang="en-US" altLang="en-US" sz="2000" b="1" i="1">
                          <a:latin typeface="Calibri" panose="020F0502020204030204" pitchFamily="34" charset="0"/>
                          <a:cs typeface="Calibri" panose="020F0502020204030204" pitchFamily="34" charset="0"/>
                        </a:rPr>
                        <a:t>%</a:t>
                      </a:r>
                      <a:r>
                        <a:rPr lang="en-US" sz="2000" b="1" i="1">
                          <a:latin typeface="Calibri" panose="020F0502020204030204" pitchFamily="34" charset="0"/>
                          <a:cs typeface="Calibri" panose="020F0502020204030204" pitchFamily="34" charset="0"/>
                        </a:rPr>
                        <a:t>)</a:t>
                      </a:r>
                      <a:endParaRPr lang="en-US" sz="2000" b="1"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16 (</a:t>
                      </a:r>
                      <a:r>
                        <a:rPr lang="en-US" sz="2000" b="1" i="1">
                          <a:latin typeface="Calibri" panose="020F0502020204030204" pitchFamily="34" charset="0"/>
                          <a:cs typeface="Calibri" panose="020F0502020204030204" pitchFamily="34" charset="0"/>
                        </a:rPr>
                        <a:t>11.2</a:t>
                      </a:r>
                      <a:r>
                        <a:rPr lang="en-US" altLang="en-US" sz="2000" b="1" i="1">
                          <a:latin typeface="Calibri" panose="020F0502020204030204" pitchFamily="34" charset="0"/>
                          <a:cs typeface="Calibri" panose="020F0502020204030204" pitchFamily="34" charset="0"/>
                        </a:rPr>
                        <a:t>%</a:t>
                      </a:r>
                      <a:r>
                        <a:rPr lang="en-US" sz="2000" b="0" i="1">
                          <a:latin typeface="Calibri" panose="020F0502020204030204" pitchFamily="34" charset="0"/>
                          <a:cs typeface="Calibri" panose="020F0502020204030204" pitchFamily="34" charset="0"/>
                        </a:rPr>
                        <a:t>)</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ns.</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ns.</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a:noFill/>
                    </a:lnT>
                    <a:lnB w="12700">
                      <a:solidFill>
                        <a:schemeClr val="tx1"/>
                      </a:solidFill>
                      <a:prstDash val="solid"/>
                    </a:lnB>
                    <a:lnTlToBr>
                      <a:noFill/>
                    </a:lnTlToBr>
                    <a:lnBlToTr>
                      <a:noFill/>
                    </a:lnBlToTr>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C4165-14A5-43CB-A931-165AFA096BB8}"/>
              </a:ext>
            </a:extLst>
          </p:cNvPr>
          <p:cNvSpPr txBox="1"/>
          <p:nvPr/>
        </p:nvSpPr>
        <p:spPr>
          <a:xfrm>
            <a:off x="5155095" y="655503"/>
            <a:ext cx="4306957" cy="496674"/>
          </a:xfrm>
          <a:prstGeom prst="rect">
            <a:avLst/>
          </a:prstGeom>
          <a:solidFill>
            <a:srgbClr val="FFFFFF">
              <a:alpha val="50196"/>
            </a:srgbClr>
          </a:solidFill>
        </p:spPr>
        <p:txBody>
          <a:bodyPr wrap="square" rtlCol="0">
            <a:spAutoFit/>
          </a:bodyPr>
          <a:lstStyle/>
          <a:p>
            <a:pPr>
              <a:lnSpc>
                <a:spcPts val="1500"/>
              </a:lnSpc>
            </a:pPr>
            <a:r>
              <a:rPr lang="en-US" sz="2000" b="1" dirty="0"/>
              <a:t>–</a:t>
            </a:r>
            <a:r>
              <a:rPr lang="en-US" altLang="en-US" sz="2000" b="1" cap="small" dirty="0">
                <a:sym typeface="+mn-ea"/>
              </a:rPr>
              <a:t>●</a:t>
            </a:r>
            <a:r>
              <a:rPr lang="en-US" sz="2000" b="1" dirty="0"/>
              <a:t>–</a:t>
            </a:r>
            <a:r>
              <a:rPr lang="en-US" sz="1600" i="1" dirty="0"/>
              <a:t> Univariate, unadjusted</a:t>
            </a:r>
          </a:p>
          <a:p>
            <a:pPr>
              <a:lnSpc>
                <a:spcPts val="1500"/>
              </a:lnSpc>
            </a:pPr>
            <a:r>
              <a:rPr lang="en-US" sz="2000" b="1" dirty="0">
                <a:solidFill>
                  <a:srgbClr val="0000FF"/>
                </a:solidFill>
              </a:rPr>
              <a:t>–</a:t>
            </a:r>
            <a:r>
              <a:rPr lang="en-US" altLang="en-US" sz="2000" b="1" cap="small" dirty="0">
                <a:solidFill>
                  <a:srgbClr val="0000FF"/>
                </a:solidFill>
                <a:sym typeface="+mn-ea"/>
              </a:rPr>
              <a:t>●</a:t>
            </a:r>
            <a:r>
              <a:rPr lang="en-US" sz="2000" b="1" dirty="0">
                <a:solidFill>
                  <a:srgbClr val="0000FF"/>
                </a:solidFill>
              </a:rPr>
              <a:t>–</a:t>
            </a:r>
            <a:r>
              <a:rPr lang="en-US" sz="1600" i="1" dirty="0">
                <a:solidFill>
                  <a:srgbClr val="0000FF"/>
                </a:solidFill>
              </a:rPr>
              <a:t> Model 1: Adjusted for Age &amp; Sex</a:t>
            </a:r>
          </a:p>
        </p:txBody>
      </p:sp>
      <p:sp>
        <p:nvSpPr>
          <p:cNvPr id="3" name="Title 2"/>
          <p:cNvSpPr>
            <a:spLocks noGrp="1"/>
          </p:cNvSpPr>
          <p:nvPr>
            <p:ph type="title"/>
          </p:nvPr>
        </p:nvSpPr>
        <p:spPr/>
        <p:txBody>
          <a:bodyPr/>
          <a:lstStyle/>
          <a:p>
            <a:endParaRPr lang="en-US" altLang="en-US"/>
          </a:p>
        </p:txBody>
      </p:sp>
      <p:sp>
        <p:nvSpPr>
          <p:cNvPr id="13" name="Content Placeholder 12"/>
          <p:cNvSpPr>
            <a:spLocks noGrp="1"/>
          </p:cNvSpPr>
          <p:nvPr>
            <p:ph idx="1"/>
          </p:nvPr>
        </p:nvSpPr>
        <p:spPr/>
        <p:txBody>
          <a:bodyPr/>
          <a:lstStyle/>
          <a:p>
            <a:endParaRPr lang="en-US"/>
          </a:p>
        </p:txBody>
      </p:sp>
      <p:pic>
        <p:nvPicPr>
          <p:cNvPr id="15" name="Picture 14" descr="p1"/>
          <p:cNvPicPr>
            <a:picLocks noChangeAspect="1"/>
          </p:cNvPicPr>
          <p:nvPr/>
        </p:nvPicPr>
        <p:blipFill>
          <a:blip r:embed="rId3"/>
          <a:stretch>
            <a:fillRect/>
          </a:stretch>
        </p:blipFill>
        <p:spPr>
          <a:xfrm>
            <a:off x="27432" y="228600"/>
            <a:ext cx="12143231" cy="607161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a:sym typeface="+mn-ea"/>
              </a:rPr>
              <a:t>Results: comorbidities</a:t>
            </a:r>
          </a:p>
        </p:txBody>
      </p:sp>
      <p:graphicFrame>
        <p:nvGraphicFramePr>
          <p:cNvPr id="7" name="Content Placeholder 6"/>
          <p:cNvGraphicFramePr>
            <a:graphicFrameLocks noGrp="1"/>
          </p:cNvGraphicFramePr>
          <p:nvPr>
            <p:ph idx="1"/>
          </p:nvPr>
        </p:nvGraphicFramePr>
        <p:xfrm>
          <a:off x="1097280" y="1845945"/>
          <a:ext cx="10059035" cy="4398009"/>
        </p:xfrm>
        <a:graphic>
          <a:graphicData uri="http://schemas.openxmlformats.org/drawingml/2006/table">
            <a:tbl>
              <a:tblPr firstRow="1">
                <a:tableStyleId>{91EBBBCC-DAD2-459C-BE2E-F6DE35CF9A28}</a:tableStyleId>
              </a:tblPr>
              <a:tblGrid>
                <a:gridCol w="1602740">
                  <a:extLst>
                    <a:ext uri="{9D8B030D-6E8A-4147-A177-3AD203B41FA5}">
                      <a16:colId xmlns:a16="http://schemas.microsoft.com/office/drawing/2014/main" val="20000"/>
                    </a:ext>
                  </a:extLst>
                </a:gridCol>
                <a:gridCol w="1620520">
                  <a:extLst>
                    <a:ext uri="{9D8B030D-6E8A-4147-A177-3AD203B41FA5}">
                      <a16:colId xmlns:a16="http://schemas.microsoft.com/office/drawing/2014/main" val="20001"/>
                    </a:ext>
                  </a:extLst>
                </a:gridCol>
                <a:gridCol w="1796415">
                  <a:extLst>
                    <a:ext uri="{9D8B030D-6E8A-4147-A177-3AD203B41FA5}">
                      <a16:colId xmlns:a16="http://schemas.microsoft.com/office/drawing/2014/main" val="20002"/>
                    </a:ext>
                  </a:extLst>
                </a:gridCol>
                <a:gridCol w="2540000">
                  <a:extLst>
                    <a:ext uri="{9D8B030D-6E8A-4147-A177-3AD203B41FA5}">
                      <a16:colId xmlns:a16="http://schemas.microsoft.com/office/drawing/2014/main" val="20003"/>
                    </a:ext>
                  </a:extLst>
                </a:gridCol>
                <a:gridCol w="2499360">
                  <a:extLst>
                    <a:ext uri="{9D8B030D-6E8A-4147-A177-3AD203B41FA5}">
                      <a16:colId xmlns:a16="http://schemas.microsoft.com/office/drawing/2014/main" val="20004"/>
                    </a:ext>
                  </a:extLst>
                </a:gridCol>
              </a:tblGrid>
              <a:tr h="466090">
                <a:tc rowSpan="2">
                  <a:txBody>
                    <a:bodyPr/>
                    <a:lstStyle/>
                    <a:p>
                      <a:pPr indent="0">
                        <a:buNone/>
                      </a:pPr>
                      <a:r>
                        <a:rPr lang="en-US" sz="2000">
                          <a:latin typeface="Calibri" panose="020F0502020204030204" pitchFamily="34" charset="0"/>
                          <a:cs typeface="Calibri" panose="020F0502020204030204" pitchFamily="34" charset="0"/>
                        </a:rPr>
                        <a:t>Hepatitis</a:t>
                      </a:r>
                      <a:r>
                        <a:rPr lang="en-US" altLang="en-US" sz="2000">
                          <a:latin typeface="Calibri" panose="020F0502020204030204" pitchFamily="34" charset="0"/>
                          <a:cs typeface="Calibri" panose="020F0502020204030204" pitchFamily="34" charset="0"/>
                        </a:rPr>
                        <a:t>: </a:t>
                      </a:r>
                    </a:p>
                    <a:p>
                      <a:pPr indent="0">
                        <a:buNone/>
                      </a:pPr>
                      <a:r>
                        <a:rPr lang="en-US" altLang="en-US" sz="2000" b="0">
                          <a:latin typeface="Calibri" panose="020F0502020204030204" pitchFamily="34" charset="0"/>
                          <a:cs typeface="Calibri" panose="020F0502020204030204" pitchFamily="34" charset="0"/>
                        </a:rPr>
                        <a:t>n (%)</a:t>
                      </a:r>
                    </a:p>
                  </a:txBody>
                  <a:tcPr anchor="ct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E</a:t>
                      </a:r>
                      <a:r>
                        <a:rPr lang="en-US" altLang="en-US" sz="2000" b="0">
                          <a:latin typeface="Calibri" panose="020F0502020204030204" pitchFamily="34" charset="0"/>
                          <a:cs typeface="Calibri" panose="020F0502020204030204" pitchFamily="34" charset="0"/>
                        </a:rPr>
                        <a:t>: </a:t>
                      </a:r>
                      <a:r>
                        <a:rPr lang="en-US" sz="2000" b="0">
                          <a:latin typeface="Calibri" panose="020F0502020204030204" pitchFamily="34" charset="0"/>
                          <a:cs typeface="Calibri" panose="020F0502020204030204" pitchFamily="34" charset="0"/>
                        </a:rPr>
                        <a:t>n (%)</a:t>
                      </a: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A</a:t>
                      </a:r>
                      <a:r>
                        <a:rPr lang="en-US" altLang="en-US" sz="2000" b="0">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 n (%)</a:t>
                      </a: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rowSpan="2">
                  <a:txBody>
                    <a:bodyPr/>
                    <a:lstStyle/>
                    <a:p>
                      <a:pPr indent="0">
                        <a:buNone/>
                      </a:pPr>
                      <a:r>
                        <a:rPr lang="en-US" sz="2000" b="1">
                          <a:latin typeface="Calibri" panose="020F0502020204030204" pitchFamily="34" charset="0"/>
                          <a:cs typeface="Calibri" panose="020F0502020204030204" pitchFamily="34" charset="0"/>
                        </a:rPr>
                        <a:t>Univariate statistics</a:t>
                      </a:r>
                    </a:p>
                    <a:p>
                      <a:pPr indent="0">
                        <a:buNone/>
                      </a:pPr>
                      <a:r>
                        <a:rPr lang="en-US" sz="2000" b="0">
                          <a:solidFill>
                            <a:schemeClr val="bg1"/>
                          </a:solidFill>
                          <a:latin typeface="Calibri" panose="020F0502020204030204" pitchFamily="34" charset="0"/>
                          <a:cs typeface="Calibri" panose="020F0502020204030204" pitchFamily="34" charset="0"/>
                          <a:sym typeface="+mn-ea"/>
                        </a:rPr>
                        <a:t>OR [95% CI], p</a:t>
                      </a:r>
                      <a:endParaRPr lang="en-US" sz="2000">
                        <a:solidFill>
                          <a:schemeClr val="bg1"/>
                        </a:solidFill>
                        <a:latin typeface="Calibri" panose="020F0502020204030204" pitchFamily="34" charset="0"/>
                        <a:cs typeface="Calibri" panose="020F0502020204030204" pitchFamily="34" charset="0"/>
                      </a:endParaRPr>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rowSpan="2">
                  <a:txBody>
                    <a:bodyPr/>
                    <a:lstStyle/>
                    <a:p>
                      <a:pPr indent="0">
                        <a:buNone/>
                      </a:pPr>
                      <a:r>
                        <a:rPr lang="en-US" sz="2000">
                          <a:latin typeface="Calibri" panose="020F0502020204030204" pitchFamily="34" charset="0"/>
                          <a:cs typeface="Calibri" panose="020F0502020204030204" pitchFamily="34" charset="0"/>
                          <a:sym typeface="+mn-ea"/>
                        </a:rPr>
                        <a:t>Adjusted OR </a:t>
                      </a:r>
                      <a:endParaRPr lang="en-US" sz="2000" b="1">
                        <a:latin typeface="Calibri" panose="020F0502020204030204" pitchFamily="34" charset="0"/>
                        <a:cs typeface="Calibri" panose="020F0502020204030204" pitchFamily="34" charset="0"/>
                        <a:sym typeface="+mn-ea"/>
                      </a:endParaRPr>
                    </a:p>
                    <a:p>
                      <a:pPr indent="0">
                        <a:buNone/>
                      </a:pPr>
                      <a:r>
                        <a:rPr lang="en-US" altLang="en-US" sz="2000" i="1">
                          <a:latin typeface="Calibri" panose="020F0502020204030204" pitchFamily="34" charset="0"/>
                          <a:cs typeface="Calibri" panose="020F0502020204030204" pitchFamily="34" charset="0"/>
                          <a:sym typeface="+mn-ea"/>
                        </a:rPr>
                        <a:t>on age &amp; gender</a:t>
                      </a:r>
                      <a:endParaRPr lang="en-US" sz="2000" b="1">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sym typeface="+mn-ea"/>
                        </a:rPr>
                        <a:t>[95% CI]</a:t>
                      </a:r>
                      <a:r>
                        <a:rPr lang="en-US" altLang="en-US" sz="2000" b="0">
                          <a:latin typeface="Calibri" panose="020F0502020204030204" pitchFamily="34" charset="0"/>
                          <a:cs typeface="Calibri" panose="020F0502020204030204" pitchFamily="34" charset="0"/>
                          <a:sym typeface="+mn-ea"/>
                        </a:rPr>
                        <a:t>, p</a:t>
                      </a:r>
                      <a:endParaRPr lang="en-US" sz="2000" b="0">
                        <a:solidFill>
                          <a:schemeClr val="bg1"/>
                        </a:solidFill>
                        <a:latin typeface="Calibri" panose="020F0502020204030204" pitchFamily="3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extLst>
                  <a:ext uri="{0D108BD9-81ED-4DB2-BD59-A6C34878D82A}">
                    <a16:rowId xmlns:a16="http://schemas.microsoft.com/office/drawing/2014/main" val="10000"/>
                  </a:ext>
                </a:extLst>
              </a:tr>
              <a:tr h="491490">
                <a:tc vMerge="1">
                  <a:txBody>
                    <a:bodyPr/>
                    <a:lstStyle/>
                    <a:p>
                      <a:endParaRPr lang="ro-RO"/>
                    </a:p>
                  </a:txBody>
                  <a:tcPr>
                    <a:lnL w="12700">
                      <a:solidFill>
                        <a:schemeClr val="tx1"/>
                      </a:solidFill>
                      <a:prstDash val="solid"/>
                    </a:lnL>
                    <a:lnB w="12700">
                      <a:solidFill>
                        <a:schemeClr val="tx1"/>
                      </a:solidFill>
                      <a:prstDash val="solid"/>
                    </a:lnB>
                  </a:tcPr>
                </a:tc>
                <a:tc>
                  <a:txBody>
                    <a:bodyPr/>
                    <a:lstStyle/>
                    <a:p>
                      <a:pPr indent="0">
                        <a:buNone/>
                      </a:pPr>
                      <a:r>
                        <a:rPr lang="en-US" sz="2000" i="1">
                          <a:solidFill>
                            <a:schemeClr val="bg1"/>
                          </a:solidFill>
                          <a:latin typeface="Calibri" panose="020F0502020204030204" pitchFamily="34" charset="0"/>
                          <a:cs typeface="Calibri" panose="020F0502020204030204" pitchFamily="34" charset="0"/>
                        </a:rPr>
                        <a:t>48 (24.0</a:t>
                      </a:r>
                      <a:r>
                        <a:rPr lang="en-US" altLang="en-US" sz="2000" i="1">
                          <a:solidFill>
                            <a:schemeClr val="bg1"/>
                          </a:solidFill>
                          <a:latin typeface="Calibri" panose="020F0502020204030204" pitchFamily="34" charset="0"/>
                          <a:cs typeface="Calibri" panose="020F0502020204030204" pitchFamily="34" charset="0"/>
                        </a:rPr>
                        <a:t>%</a:t>
                      </a:r>
                      <a:r>
                        <a:rPr lang="en-US" sz="2000" i="1">
                          <a:solidFill>
                            <a:schemeClr val="bg1"/>
                          </a:solidFill>
                          <a:latin typeface="Calibri" panose="020F0502020204030204" pitchFamily="34" charset="0"/>
                          <a:cs typeface="Calibri" panose="020F0502020204030204" pitchFamily="34" charset="0"/>
                        </a:rPr>
                        <a:t>)</a:t>
                      </a: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i="1">
                          <a:solidFill>
                            <a:schemeClr val="bg1"/>
                          </a:solidFill>
                          <a:latin typeface="Calibri" panose="020F0502020204030204" pitchFamily="34" charset="0"/>
                          <a:cs typeface="Calibri" panose="020F0502020204030204" pitchFamily="34" charset="0"/>
                        </a:rPr>
                        <a:t>152 (76.0</a:t>
                      </a:r>
                      <a:r>
                        <a:rPr lang="en-US" altLang="en-US" sz="2000" i="1">
                          <a:solidFill>
                            <a:schemeClr val="bg1"/>
                          </a:solidFill>
                          <a:latin typeface="Calibri" panose="020F0502020204030204" pitchFamily="34" charset="0"/>
                          <a:cs typeface="Calibri" panose="020F0502020204030204" pitchFamily="34" charset="0"/>
                        </a:rPr>
                        <a:t>%</a:t>
                      </a:r>
                      <a:r>
                        <a:rPr lang="en-US" sz="2000" i="1">
                          <a:solidFill>
                            <a:schemeClr val="bg1"/>
                          </a:solidFill>
                          <a:latin typeface="Calibri" panose="020F0502020204030204" pitchFamily="34" charset="0"/>
                          <a:cs typeface="Calibri" panose="020F0502020204030204" pitchFamily="34" charset="0"/>
                        </a:rPr>
                        <a:t>)</a:t>
                      </a: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vMerge="1">
                  <a:txBody>
                    <a:bodyPr/>
                    <a:lstStyle/>
                    <a:p>
                      <a:endParaRPr lang="ro-RO"/>
                    </a:p>
                  </a:txBody>
                  <a:tcPr>
                    <a:lnL>
                      <a:noFill/>
                    </a:lnL>
                    <a:lnR>
                      <a:noFill/>
                    </a:lnR>
                    <a:lnB w="12700">
                      <a:solidFill>
                        <a:schemeClr val="tx1"/>
                      </a:solidFill>
                      <a:prstDash val="solid"/>
                    </a:lnB>
                    <a:solidFill>
                      <a:schemeClr val="accent4"/>
                    </a:solidFill>
                  </a:tcPr>
                </a:tc>
                <a:tc vMerge="1">
                  <a:txBody>
                    <a:bodyPr/>
                    <a:lstStyle/>
                    <a:p>
                      <a:endParaRPr lang="ro-RO"/>
                    </a:p>
                  </a:txBody>
                  <a:tcPr>
                    <a:lnL>
                      <a:noFill/>
                    </a:lnL>
                    <a:lnR w="12700">
                      <a:solidFill>
                        <a:schemeClr val="tx1"/>
                      </a:solidFill>
                      <a:prstDash val="solid"/>
                    </a:lnR>
                    <a:lnB w="12700">
                      <a:solidFill>
                        <a:schemeClr val="tx1"/>
                      </a:solidFill>
                      <a:prstDash val="solid"/>
                    </a:lnB>
                    <a:solidFill>
                      <a:schemeClr val="accent4"/>
                    </a:solidFill>
                  </a:tcPr>
                </a:tc>
                <a:extLst>
                  <a:ext uri="{0D108BD9-81ED-4DB2-BD59-A6C34878D82A}">
                    <a16:rowId xmlns:a16="http://schemas.microsoft.com/office/drawing/2014/main" val="10001"/>
                  </a:ext>
                </a:extLst>
              </a:tr>
              <a:tr h="873760">
                <a:tc>
                  <a:txBody>
                    <a:bodyPr/>
                    <a:lstStyle/>
                    <a:p>
                      <a:pPr indent="0">
                        <a:buNone/>
                      </a:pPr>
                      <a:r>
                        <a:rPr lang="en-US" sz="2000" b="0">
                          <a:latin typeface="Calibri" panose="020F0502020204030204" pitchFamily="34" charset="0"/>
                          <a:cs typeface="Calibri" panose="020F0502020204030204" pitchFamily="34" charset="0"/>
                        </a:rPr>
                        <a:t>Chronic </a:t>
                      </a:r>
                      <a:r>
                        <a:rPr lang="en-US" sz="2000" b="1">
                          <a:latin typeface="Calibri" panose="020F0502020204030204" pitchFamily="34" charset="0"/>
                          <a:cs typeface="Calibri" panose="020F0502020204030204" pitchFamily="34" charset="0"/>
                        </a:rPr>
                        <a:t>liver </a:t>
                      </a:r>
                      <a:r>
                        <a:rPr lang="en-US" sz="2000" b="0">
                          <a:latin typeface="Calibri" panose="020F0502020204030204" pitchFamily="34" charset="0"/>
                          <a:cs typeface="Calibri" panose="020F0502020204030204" pitchFamily="34" charset="0"/>
                        </a:rPr>
                        <a:t>disease</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w="12700">
                      <a:solidFill>
                        <a:schemeClr val="tx1"/>
                      </a:solidFill>
                      <a:prstDash val="solid"/>
                    </a:lnT>
                    <a:lnB w="19050">
                      <a:solidFill>
                        <a:schemeClr val="tx1"/>
                      </a:solidFill>
                      <a:prstDash val="sysDot"/>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13</a:t>
                      </a:r>
                    </a:p>
                    <a:p>
                      <a:pPr indent="0">
                        <a:buNone/>
                      </a:pPr>
                      <a:r>
                        <a:rPr lang="en-US" sz="2000" b="0">
                          <a:latin typeface="Calibri" panose="020F0502020204030204" pitchFamily="34" charset="0"/>
                          <a:cs typeface="Calibri" panose="020F0502020204030204" pitchFamily="34" charset="0"/>
                        </a:rPr>
                        <a:t>(</a:t>
                      </a:r>
                      <a:r>
                        <a:rPr lang="en-US" sz="2000" b="1">
                          <a:latin typeface="Calibri" panose="020F0502020204030204" pitchFamily="34" charset="0"/>
                          <a:cs typeface="Calibri" panose="020F0502020204030204" pitchFamily="34" charset="0"/>
                        </a:rPr>
                        <a:t>27.1</a:t>
                      </a:r>
                      <a:r>
                        <a:rPr lang="en-US" altLang="en-US" sz="2000" b="1">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w="19050">
                      <a:solidFill>
                        <a:schemeClr val="tx1"/>
                      </a:solidFill>
                      <a:prstDash val="sysDot"/>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6</a:t>
                      </a:r>
                    </a:p>
                    <a:p>
                      <a:pPr indent="0">
                        <a:buNone/>
                      </a:pPr>
                      <a:r>
                        <a:rPr lang="en-US" sz="2000" b="0">
                          <a:latin typeface="Calibri" panose="020F0502020204030204" pitchFamily="34" charset="0"/>
                          <a:cs typeface="Calibri" panose="020F0502020204030204" pitchFamily="34" charset="0"/>
                        </a:rPr>
                        <a:t>(</a:t>
                      </a:r>
                      <a:r>
                        <a:rPr lang="en-US" sz="2000" b="1">
                          <a:latin typeface="Calibri" panose="020F0502020204030204" pitchFamily="34" charset="0"/>
                          <a:cs typeface="Calibri" panose="020F0502020204030204" pitchFamily="34" charset="0"/>
                        </a:rPr>
                        <a:t>3.9</a:t>
                      </a:r>
                      <a:r>
                        <a:rPr lang="en-US" altLang="en-US" sz="2000" b="1">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w="19050">
                      <a:solidFill>
                        <a:schemeClr val="tx1"/>
                      </a:solidFill>
                      <a:prstDash val="sysDot"/>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9.04</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[3.21, 25.45</a:t>
                      </a:r>
                      <a:r>
                        <a:rPr lang="en-US" altLang="en-US" sz="2000" b="0">
                          <a:latin typeface="Calibri" panose="020F0502020204030204" pitchFamily="34" charset="0"/>
                          <a:cs typeface="Calibri" panose="020F0502020204030204" pitchFamily="34" charset="0"/>
                        </a:rPr>
                        <a:t>]</a:t>
                      </a:r>
                      <a:r>
                        <a:rPr lang="en-US" sz="2000">
                          <a:latin typeface="Calibri" panose="020F0502020204030204" pitchFamily="34" charset="0"/>
                          <a:cs typeface="Calibri" panose="020F0502020204030204" pitchFamily="34" charset="0"/>
                          <a:sym typeface="+mn-ea"/>
                        </a:rPr>
                        <a:t>, p&lt;</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.001</a:t>
                      </a:r>
                      <a:endParaRPr lang="en-US" alt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w="19050">
                      <a:solidFill>
                        <a:schemeClr val="tx1"/>
                      </a:solidFill>
                      <a:prstDash val="sysDot"/>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7.19</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[2.53, 22.73]</a:t>
                      </a:r>
                      <a:r>
                        <a:rPr lang="en-US" sz="2000">
                          <a:latin typeface="Calibri" panose="020F0502020204030204" pitchFamily="34" charset="0"/>
                          <a:cs typeface="Calibri" panose="020F0502020204030204" pitchFamily="34" charset="0"/>
                          <a:sym typeface="+mn-ea"/>
                        </a:rPr>
                        <a:t>, p&lt;</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w="19050">
                      <a:solidFill>
                        <a:schemeClr val="tx1"/>
                      </a:solidFill>
                      <a:prstDash val="sysDot"/>
                    </a:lnB>
                    <a:lnTlToBr>
                      <a:noFill/>
                    </a:lnTlToBr>
                    <a:lnBlToTr>
                      <a:noFill/>
                    </a:lnBlToTr>
                  </a:tcPr>
                </a:tc>
                <a:extLst>
                  <a:ext uri="{0D108BD9-81ED-4DB2-BD59-A6C34878D82A}">
                    <a16:rowId xmlns:a16="http://schemas.microsoft.com/office/drawing/2014/main" val="10002"/>
                  </a:ext>
                </a:extLst>
              </a:tr>
              <a:tr h="360680">
                <a:tc gridSpan="5">
                  <a:txBody>
                    <a:bodyPr/>
                    <a:lstStyle/>
                    <a:p>
                      <a:pPr indent="0" algn="l">
                        <a:buNone/>
                      </a:pPr>
                      <a:r>
                        <a:rPr lang="en-US" altLang="en-US" sz="2000" b="0" i="1">
                          <a:latin typeface="Calibri" panose="020F0502020204030204" pitchFamily="34" charset="0"/>
                          <a:ea typeface="Times New Roman" panose="02020603050405020304" charset="0"/>
                          <a:cs typeface="Calibri" panose="020F0502020204030204" pitchFamily="34" charset="0"/>
                        </a:rPr>
                        <a:t>of which:</a:t>
                      </a:r>
                    </a:p>
                  </a:txBody>
                  <a:tcPr marL="68580" marR="68580" marT="0" marB="0" anchor="ctr">
                    <a:lnL w="12700">
                      <a:solidFill>
                        <a:schemeClr val="tx1"/>
                      </a:solidFill>
                      <a:prstDash val="solid"/>
                    </a:lnL>
                    <a:lnR w="12700">
                      <a:solidFill>
                        <a:schemeClr val="tx1"/>
                      </a:solidFill>
                      <a:prstDash val="solid"/>
                    </a:lnR>
                    <a:lnT w="19050">
                      <a:solidFill>
                        <a:schemeClr val="tx1"/>
                      </a:solidFill>
                      <a:prstDash val="sysDot"/>
                    </a:lnT>
                    <a:lnB>
                      <a:noFill/>
                    </a:lnB>
                    <a:lnTlToBr>
                      <a:noFill/>
                    </a:lnTlToBr>
                    <a:lnBlToTr>
                      <a:noFill/>
                    </a:lnBlToTr>
                  </a:tcPr>
                </a:tc>
                <a:tc hMerge="1">
                  <a:txBody>
                    <a:bodyPr/>
                    <a:lstStyle/>
                    <a:p>
                      <a:endParaRPr lang="ro-RO"/>
                    </a:p>
                  </a:txBody>
                  <a:tcPr marL="68580" marR="68580" marT="0" marB="0" anchor="ctr">
                    <a:lnL>
                      <a:noFill/>
                    </a:lnL>
                    <a:lnR>
                      <a:noFill/>
                    </a:lnR>
                    <a:lnT w="19050">
                      <a:solidFill>
                        <a:schemeClr val="tx1"/>
                      </a:solidFill>
                      <a:prstDash val="sysDot"/>
                    </a:lnT>
                    <a:lnB>
                      <a:noFill/>
                    </a:lnB>
                    <a:lnTlToBr>
                      <a:noFill/>
                    </a:lnTlToBr>
                    <a:lnBlToTr>
                      <a:noFill/>
                    </a:lnBlToTr>
                  </a:tcPr>
                </a:tc>
                <a:tc hMerge="1">
                  <a:txBody>
                    <a:bodyPr/>
                    <a:lstStyle/>
                    <a:p>
                      <a:endParaRPr lang="ro-RO"/>
                    </a:p>
                  </a:txBody>
                  <a:tcPr marL="68580" marR="68580" marT="0" marB="0" anchor="ctr">
                    <a:lnL>
                      <a:noFill/>
                    </a:lnL>
                    <a:lnR>
                      <a:noFill/>
                    </a:lnR>
                    <a:lnT w="19050">
                      <a:solidFill>
                        <a:schemeClr val="tx1"/>
                      </a:solidFill>
                      <a:prstDash val="sysDot"/>
                    </a:lnT>
                    <a:lnB>
                      <a:noFill/>
                    </a:lnB>
                    <a:lnTlToBr>
                      <a:noFill/>
                    </a:lnTlToBr>
                    <a:lnBlToTr>
                      <a:noFill/>
                    </a:lnBlToTr>
                  </a:tcPr>
                </a:tc>
                <a:tc hMerge="1">
                  <a:txBody>
                    <a:bodyPr/>
                    <a:lstStyle/>
                    <a:p>
                      <a:endParaRPr lang="ro-RO"/>
                    </a:p>
                  </a:txBody>
                  <a:tcPr marL="68580" marR="68580" marT="0" marB="0" anchor="ctr">
                    <a:lnL>
                      <a:noFill/>
                    </a:lnL>
                    <a:lnR>
                      <a:noFill/>
                    </a:lnR>
                    <a:lnT w="19050">
                      <a:solidFill>
                        <a:schemeClr val="tx1"/>
                      </a:solidFill>
                      <a:prstDash val="sysDot"/>
                    </a:lnT>
                    <a:lnB>
                      <a:noFill/>
                    </a:lnB>
                    <a:lnTlToBr>
                      <a:noFill/>
                    </a:lnTlToBr>
                    <a:lnBlToTr>
                      <a:noFill/>
                    </a:lnBlToTr>
                  </a:tcPr>
                </a:tc>
                <a:tc hMerge="1">
                  <a:txBody>
                    <a:bodyPr/>
                    <a:lstStyle/>
                    <a:p>
                      <a:endParaRPr lang="ro-RO"/>
                    </a:p>
                  </a:txBody>
                  <a:tcPr marL="68580" marR="68580" marT="0" marB="0" anchor="ctr">
                    <a:lnL>
                      <a:noFill/>
                    </a:lnL>
                    <a:lnR w="12700">
                      <a:solidFill>
                        <a:schemeClr val="tx1"/>
                      </a:solidFill>
                      <a:prstDash val="solid"/>
                    </a:lnR>
                    <a:lnT w="19050">
                      <a:solidFill>
                        <a:schemeClr val="tx1"/>
                      </a:solidFill>
                      <a:prstDash val="sysDot"/>
                    </a:lnT>
                    <a:lnB>
                      <a:noFill/>
                    </a:lnB>
                    <a:lnTlToBr>
                      <a:noFill/>
                    </a:lnTlToBr>
                    <a:lnBlToTr>
                      <a:noFill/>
                    </a:lnBlToTr>
                  </a:tcPr>
                </a:tc>
                <a:extLst>
                  <a:ext uri="{0D108BD9-81ED-4DB2-BD59-A6C34878D82A}">
                    <a16:rowId xmlns:a16="http://schemas.microsoft.com/office/drawing/2014/main" val="10003"/>
                  </a:ext>
                </a:extLst>
              </a:tr>
              <a:tr h="925830">
                <a:tc>
                  <a:txBody>
                    <a:bodyPr/>
                    <a:lstStyle/>
                    <a:p>
                      <a:pPr indent="0" algn="r">
                        <a:buNone/>
                      </a:pPr>
                      <a:r>
                        <a:rPr lang="en-US" sz="2000" b="0" i="1">
                          <a:latin typeface="Calibri" panose="020F0502020204030204" pitchFamily="34" charset="0"/>
                          <a:cs typeface="Calibri" panose="020F0502020204030204" pitchFamily="34" charset="0"/>
                        </a:rPr>
                        <a:t> Liver</a:t>
                      </a:r>
                    </a:p>
                    <a:p>
                      <a:pPr indent="0" algn="r">
                        <a:buNone/>
                      </a:pPr>
                      <a:r>
                        <a:rPr lang="en-US" sz="2000" b="0" i="1">
                          <a:latin typeface="Calibri" panose="020F0502020204030204" pitchFamily="34" charset="0"/>
                          <a:cs typeface="Calibri" panose="020F0502020204030204" pitchFamily="34" charset="0"/>
                        </a:rPr>
                        <a:t>cirrhosis</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a:noFill/>
                    </a:lnT>
                    <a:lnB>
                      <a:noFill/>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6</a:t>
                      </a:r>
                    </a:p>
                    <a:p>
                      <a:pPr indent="0">
                        <a:buNone/>
                      </a:pPr>
                      <a:r>
                        <a:rPr lang="en-US" sz="2000" b="0" i="1">
                          <a:latin typeface="Calibri" panose="020F0502020204030204" pitchFamily="34" charset="0"/>
                          <a:cs typeface="Calibri" panose="020F0502020204030204" pitchFamily="34" charset="0"/>
                        </a:rPr>
                        <a:t>(</a:t>
                      </a:r>
                      <a:r>
                        <a:rPr lang="en-US" sz="2000" b="1" i="1">
                          <a:latin typeface="Calibri" panose="020F0502020204030204" pitchFamily="34" charset="0"/>
                          <a:cs typeface="Calibri" panose="020F0502020204030204" pitchFamily="34" charset="0"/>
                        </a:rPr>
                        <a:t>12.5</a:t>
                      </a:r>
                      <a:r>
                        <a:rPr lang="en-US" altLang="en-US" sz="2000" b="1" i="1">
                          <a:latin typeface="Calibri" panose="020F0502020204030204" pitchFamily="34" charset="0"/>
                          <a:cs typeface="Calibri" panose="020F0502020204030204" pitchFamily="34" charset="0"/>
                        </a:rPr>
                        <a:t>%</a:t>
                      </a:r>
                      <a:r>
                        <a:rPr lang="en-US" sz="2000" b="0" i="1">
                          <a:latin typeface="Calibri" panose="020F0502020204030204" pitchFamily="34" charset="0"/>
                          <a:cs typeface="Calibri" panose="020F0502020204030204" pitchFamily="34" charset="0"/>
                        </a:rPr>
                        <a:t>)</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a:noFill/>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1</a:t>
                      </a:r>
                    </a:p>
                    <a:p>
                      <a:pPr indent="0">
                        <a:buNone/>
                      </a:pPr>
                      <a:r>
                        <a:rPr lang="en-US" sz="2000" b="0" i="1">
                          <a:latin typeface="Calibri" panose="020F0502020204030204" pitchFamily="34" charset="0"/>
                          <a:cs typeface="Calibri" panose="020F0502020204030204" pitchFamily="34" charset="0"/>
                        </a:rPr>
                        <a:t>(</a:t>
                      </a:r>
                      <a:r>
                        <a:rPr lang="en-US" sz="2000" b="1" i="1">
                          <a:latin typeface="Calibri" panose="020F0502020204030204" pitchFamily="34" charset="0"/>
                          <a:cs typeface="Calibri" panose="020F0502020204030204" pitchFamily="34" charset="0"/>
                        </a:rPr>
                        <a:t>0.7</a:t>
                      </a:r>
                      <a:r>
                        <a:rPr lang="en-US" altLang="en-US" sz="2000" b="1" i="1">
                          <a:latin typeface="Calibri" panose="020F0502020204030204" pitchFamily="34" charset="0"/>
                          <a:cs typeface="Calibri" panose="020F0502020204030204" pitchFamily="34" charset="0"/>
                        </a:rPr>
                        <a:t>%</a:t>
                      </a:r>
                      <a:r>
                        <a:rPr lang="en-US" sz="2000" b="0" i="1">
                          <a:latin typeface="Calibri" panose="020F0502020204030204" pitchFamily="34" charset="0"/>
                          <a:cs typeface="Calibri" panose="020F0502020204030204" pitchFamily="34" charset="0"/>
                        </a:rPr>
                        <a:t>)</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a:noFill/>
                    </a:lnB>
                    <a:lnTlToBr>
                      <a:noFill/>
                    </a:lnTlToBr>
                    <a:lnBlToTr>
                      <a:noFill/>
                    </a:lnBlToTr>
                  </a:tcPr>
                </a:tc>
                <a:tc>
                  <a:txBody>
                    <a:bodyPr/>
                    <a:lstStyle/>
                    <a:p>
                      <a:pPr indent="0">
                        <a:buNone/>
                      </a:pPr>
                      <a:r>
                        <a:rPr lang="en-US" sz="2000" b="1" i="1">
                          <a:latin typeface="Calibri" panose="020F0502020204030204" pitchFamily="34" charset="0"/>
                          <a:cs typeface="Calibri" panose="020F0502020204030204" pitchFamily="34" charset="0"/>
                        </a:rPr>
                        <a:t>21.57</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[2.53, 184.16]</a:t>
                      </a:r>
                      <a:r>
                        <a:rPr lang="en-US" altLang="en-US" sz="2000" b="0" i="1">
                          <a:latin typeface="Calibri" panose="020F0502020204030204" pitchFamily="34" charset="0"/>
                          <a:cs typeface="Calibri" panose="020F0502020204030204" pitchFamily="34" charset="0"/>
                        </a:rPr>
                        <a:t>, </a:t>
                      </a:r>
                      <a:r>
                        <a:rPr lang="en-US" sz="2000" b="0" i="1">
                          <a:latin typeface="Calibri" panose="020F0502020204030204" pitchFamily="34" charset="0"/>
                          <a:cs typeface="Calibri" panose="020F0502020204030204" pitchFamily="34" charset="0"/>
                        </a:rPr>
                        <a:t>p&lt;0.001</a:t>
                      </a:r>
                    </a:p>
                  </a:txBody>
                  <a:tcPr marL="68580" marR="68580" marT="0" marB="0" anchor="ctr">
                    <a:lnL>
                      <a:noFill/>
                    </a:lnL>
                    <a:lnR>
                      <a:noFill/>
                    </a:lnR>
                    <a:lnT>
                      <a:noFill/>
                    </a:lnT>
                    <a:lnB>
                      <a:noFill/>
                    </a:lnB>
                    <a:lnTlToBr>
                      <a:noFill/>
                    </a:lnTlToBr>
                    <a:lnBlToTr>
                      <a:noFill/>
                    </a:lnBlToTr>
                  </a:tcPr>
                </a:tc>
                <a:tc>
                  <a:txBody>
                    <a:bodyPr/>
                    <a:lstStyle/>
                    <a:p>
                      <a:pPr indent="0">
                        <a:buNone/>
                      </a:pPr>
                      <a:r>
                        <a:rPr lang="en-US" sz="2000" b="1" i="1">
                          <a:latin typeface="Calibri" panose="020F0502020204030204" pitchFamily="34" charset="0"/>
                          <a:cs typeface="Calibri" panose="020F0502020204030204" pitchFamily="34" charset="0"/>
                        </a:rPr>
                        <a:t>12.5</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[1.86, 250]</a:t>
                      </a:r>
                      <a:r>
                        <a:rPr lang="en-US" sz="2000" i="1">
                          <a:latin typeface="Calibri" panose="020F0502020204030204" pitchFamily="34" charset="0"/>
                          <a:cs typeface="Calibri" panose="020F0502020204030204" pitchFamily="34" charset="0"/>
                          <a:sym typeface="+mn-ea"/>
                        </a:rPr>
                        <a:t>, p=</a:t>
                      </a:r>
                      <a:r>
                        <a:rPr lang="en-US" altLang="en-US" sz="2000" i="1">
                          <a:latin typeface="Calibri" panose="020F0502020204030204" pitchFamily="34" charset="0"/>
                          <a:cs typeface="Calibri" panose="020F0502020204030204" pitchFamily="34" charset="0"/>
                          <a:sym typeface="+mn-ea"/>
                        </a:rPr>
                        <a:t>0</a:t>
                      </a:r>
                      <a:r>
                        <a:rPr lang="en-US" sz="2000" i="1">
                          <a:latin typeface="Calibri" panose="020F0502020204030204" pitchFamily="34" charset="0"/>
                          <a:cs typeface="Calibri" panose="020F0502020204030204" pitchFamily="34" charset="0"/>
                          <a:sym typeface="+mn-ea"/>
                        </a:rPr>
                        <a:t>.026</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a:noFill/>
                    </a:lnT>
                    <a:lnB>
                      <a:noFill/>
                    </a:lnB>
                    <a:lnTlToBr>
                      <a:noFill/>
                    </a:lnTlToBr>
                    <a:lnBlToTr>
                      <a:noFill/>
                    </a:lnBlToTr>
                  </a:tcPr>
                </a:tc>
                <a:extLst>
                  <a:ext uri="{0D108BD9-81ED-4DB2-BD59-A6C34878D82A}">
                    <a16:rowId xmlns:a16="http://schemas.microsoft.com/office/drawing/2014/main" val="10004"/>
                  </a:ext>
                </a:extLst>
              </a:tr>
              <a:tr h="925830">
                <a:tc>
                  <a:txBody>
                    <a:bodyPr/>
                    <a:lstStyle/>
                    <a:p>
                      <a:pPr indent="0" algn="r">
                        <a:buNone/>
                      </a:pPr>
                      <a:r>
                        <a:rPr lang="en-US" sz="2000" b="0" i="1">
                          <a:latin typeface="Calibri" panose="020F0502020204030204" pitchFamily="34" charset="0"/>
                          <a:cs typeface="Calibri" panose="020F0502020204030204" pitchFamily="34" charset="0"/>
                        </a:rPr>
                        <a:t>Hepatitis B coinfection</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a:noFill/>
                    </a:lnT>
                    <a:lnB>
                      <a:solidFill>
                        <a:prstClr val="black"/>
                      </a:solidFill>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6</a:t>
                      </a:r>
                    </a:p>
                    <a:p>
                      <a:pPr indent="0">
                        <a:buNone/>
                      </a:pPr>
                      <a:r>
                        <a:rPr lang="en-US" sz="2000" b="0" i="1">
                          <a:latin typeface="Calibri" panose="020F0502020204030204" pitchFamily="34" charset="0"/>
                          <a:cs typeface="Calibri" panose="020F0502020204030204" pitchFamily="34" charset="0"/>
                        </a:rPr>
                        <a:t>(</a:t>
                      </a:r>
                      <a:r>
                        <a:rPr lang="en-US" sz="2000" b="1" i="1">
                          <a:latin typeface="Calibri" panose="020F0502020204030204" pitchFamily="34" charset="0"/>
                          <a:cs typeface="Calibri" panose="020F0502020204030204" pitchFamily="34" charset="0"/>
                        </a:rPr>
                        <a:t>12.5</a:t>
                      </a:r>
                      <a:r>
                        <a:rPr lang="en-US" altLang="en-US" sz="2000" b="1" i="1">
                          <a:latin typeface="Calibri" panose="020F0502020204030204" pitchFamily="34" charset="0"/>
                          <a:cs typeface="Calibri" panose="020F0502020204030204" pitchFamily="34" charset="0"/>
                        </a:rPr>
                        <a:t>%</a:t>
                      </a:r>
                      <a:r>
                        <a:rPr lang="en-US" sz="2000" b="0" i="1">
                          <a:latin typeface="Calibri" panose="020F0502020204030204" pitchFamily="34" charset="0"/>
                          <a:cs typeface="Calibri" panose="020F0502020204030204" pitchFamily="34" charset="0"/>
                        </a:rPr>
                        <a:t>)</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a:solidFill>
                        <a:prstClr val="black"/>
                      </a:solidFill>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4</a:t>
                      </a:r>
                    </a:p>
                    <a:p>
                      <a:pPr indent="0">
                        <a:buNone/>
                      </a:pPr>
                      <a:r>
                        <a:rPr lang="en-US" sz="2000" b="0" i="1">
                          <a:latin typeface="Calibri" panose="020F0502020204030204" pitchFamily="34" charset="0"/>
                          <a:cs typeface="Calibri" panose="020F0502020204030204" pitchFamily="34" charset="0"/>
                        </a:rPr>
                        <a:t>(</a:t>
                      </a:r>
                      <a:r>
                        <a:rPr lang="en-US" sz="2000" b="1" i="1">
                          <a:latin typeface="Calibri" panose="020F0502020204030204" pitchFamily="34" charset="0"/>
                          <a:cs typeface="Calibri" panose="020F0502020204030204" pitchFamily="34" charset="0"/>
                        </a:rPr>
                        <a:t>2.6</a:t>
                      </a:r>
                      <a:r>
                        <a:rPr lang="en-US" altLang="en-US" sz="2000" b="1" i="1">
                          <a:latin typeface="Calibri" panose="020F0502020204030204" pitchFamily="34" charset="0"/>
                          <a:cs typeface="Calibri" panose="020F0502020204030204" pitchFamily="34" charset="0"/>
                        </a:rPr>
                        <a:t>%</a:t>
                      </a:r>
                      <a:r>
                        <a:rPr lang="en-US" sz="2000" b="0" i="1">
                          <a:latin typeface="Calibri" panose="020F0502020204030204" pitchFamily="34" charset="0"/>
                          <a:cs typeface="Calibri" panose="020F0502020204030204" pitchFamily="34" charset="0"/>
                        </a:rPr>
                        <a:t>)</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a:solidFill>
                        <a:prstClr val="black"/>
                      </a:solidFill>
                    </a:lnB>
                    <a:lnTlToBr>
                      <a:noFill/>
                    </a:lnTlToBr>
                    <a:lnBlToTr>
                      <a:noFill/>
                    </a:lnBlToTr>
                  </a:tcPr>
                </a:tc>
                <a:tc>
                  <a:txBody>
                    <a:bodyPr/>
                    <a:lstStyle/>
                    <a:p>
                      <a:pPr indent="0">
                        <a:buNone/>
                      </a:pPr>
                      <a:r>
                        <a:rPr lang="en-US" sz="2000" b="1" i="1">
                          <a:latin typeface="Calibri" panose="020F0502020204030204" pitchFamily="34" charset="0"/>
                          <a:cs typeface="Calibri" panose="020F0502020204030204" pitchFamily="34" charset="0"/>
                        </a:rPr>
                        <a:t>5.29</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[1.43, 19.60]</a:t>
                      </a:r>
                      <a:r>
                        <a:rPr lang="en-US" sz="2000">
                          <a:latin typeface="Calibri" panose="020F0502020204030204" pitchFamily="34" charset="0"/>
                          <a:cs typeface="Calibri" panose="020F0502020204030204" pitchFamily="34" charset="0"/>
                          <a:sym typeface="+mn-ea"/>
                        </a:rPr>
                        <a:t>, </a:t>
                      </a:r>
                      <a:r>
                        <a:rPr lang="en-US" sz="2000" i="1">
                          <a:latin typeface="Calibri" panose="020F0502020204030204" pitchFamily="34" charset="0"/>
                          <a:cs typeface="Calibri" panose="020F0502020204030204" pitchFamily="34" charset="0"/>
                          <a:sym typeface="+mn-ea"/>
                        </a:rPr>
                        <a:t>p=</a:t>
                      </a:r>
                      <a:r>
                        <a:rPr lang="en-US" altLang="en-US" sz="2000" i="1">
                          <a:latin typeface="Calibri" panose="020F0502020204030204" pitchFamily="34" charset="0"/>
                          <a:cs typeface="Calibri" panose="020F0502020204030204" pitchFamily="34" charset="0"/>
                          <a:sym typeface="+mn-ea"/>
                        </a:rPr>
                        <a:t>0</a:t>
                      </a:r>
                      <a:r>
                        <a:rPr lang="en-US" sz="2000" i="1">
                          <a:latin typeface="Calibri" panose="020F0502020204030204" pitchFamily="34" charset="0"/>
                          <a:cs typeface="Calibri" panose="020F0502020204030204" pitchFamily="34" charset="0"/>
                          <a:sym typeface="+mn-ea"/>
                        </a:rPr>
                        <a:t>.014</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a:solidFill>
                        <a:prstClr val="black"/>
                      </a:solidFill>
                    </a:lnB>
                    <a:lnTlToBr>
                      <a:noFill/>
                    </a:lnTlToBr>
                    <a:lnBlToTr>
                      <a:noFill/>
                    </a:lnBlToTr>
                  </a:tcPr>
                </a:tc>
                <a:tc>
                  <a:txBody>
                    <a:bodyPr/>
                    <a:lstStyle/>
                    <a:p>
                      <a:pPr indent="0">
                        <a:buNone/>
                      </a:pPr>
                      <a:r>
                        <a:rPr lang="en-US" sz="2000" b="1" i="1">
                          <a:latin typeface="Calibri" panose="020F0502020204030204" pitchFamily="34" charset="0"/>
                          <a:cs typeface="Calibri" panose="020F0502020204030204" pitchFamily="34" charset="0"/>
                        </a:rPr>
                        <a:t>6.71</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[1.7, 29.41]</a:t>
                      </a:r>
                      <a:r>
                        <a:rPr lang="en-US" sz="2000" i="1">
                          <a:latin typeface="Calibri" panose="020F0502020204030204" pitchFamily="34" charset="0"/>
                          <a:cs typeface="Calibri" panose="020F0502020204030204" pitchFamily="34" charset="0"/>
                          <a:sym typeface="+mn-ea"/>
                        </a:rPr>
                        <a:t>, p=</a:t>
                      </a:r>
                      <a:r>
                        <a:rPr lang="en-US" altLang="en-US" sz="2000" i="1">
                          <a:latin typeface="Calibri" panose="020F0502020204030204" pitchFamily="34" charset="0"/>
                          <a:cs typeface="Calibri" panose="020F0502020204030204" pitchFamily="34" charset="0"/>
                          <a:sym typeface="+mn-ea"/>
                        </a:rPr>
                        <a:t>0</a:t>
                      </a:r>
                      <a:r>
                        <a:rPr lang="en-US" sz="2000" i="1">
                          <a:latin typeface="Calibri" panose="020F0502020204030204" pitchFamily="34" charset="0"/>
                          <a:cs typeface="Calibri" panose="020F0502020204030204" pitchFamily="34" charset="0"/>
                          <a:sym typeface="+mn-ea"/>
                        </a:rPr>
                        <a:t>.007</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a:noFill/>
                    </a:lnT>
                    <a:lnB>
                      <a:solidFill>
                        <a:prstClr val="black"/>
                      </a:solidFill>
                    </a:lnB>
                    <a:lnTlToBr>
                      <a:noFill/>
                    </a:lnTlToBr>
                    <a:lnBlToTr>
                      <a:noFill/>
                    </a:lnBlToTr>
                  </a:tcPr>
                </a:tc>
                <a:extLst>
                  <a:ext uri="{0D108BD9-81ED-4DB2-BD59-A6C34878D82A}">
                    <a16:rowId xmlns:a16="http://schemas.microsoft.com/office/drawing/2014/main" val="10005"/>
                  </a:ext>
                </a:extLst>
              </a:tr>
              <a:tr h="354329">
                <a:tc gridSpan="5">
                  <a:txBody>
                    <a:bodyPr/>
                    <a:lstStyle/>
                    <a:p>
                      <a:pPr indent="0" algn="r">
                        <a:buNone/>
                      </a:pPr>
                      <a:r>
                        <a:rPr lang="en-US" sz="2000" b="1">
                          <a:latin typeface="Calibri" panose="020F0502020204030204" pitchFamily="34" charset="0"/>
                          <a:cs typeface="Calibri" panose="020F0502020204030204" pitchFamily="34" charset="0"/>
                          <a:sym typeface="+mn-ea"/>
                        </a:rPr>
                        <a:t>Adjusted OR</a:t>
                      </a:r>
                      <a:r>
                        <a:rPr lang="en-US" sz="2000">
                          <a:latin typeface="Calibri" panose="020F0502020204030204" pitchFamily="34" charset="0"/>
                          <a:cs typeface="Calibri" panose="020F0502020204030204" pitchFamily="34" charset="0"/>
                          <a:sym typeface="+mn-ea"/>
                        </a:rPr>
                        <a:t> </a:t>
                      </a:r>
                      <a:r>
                        <a:rPr lang="en-US" altLang="en-US" sz="2000" i="1">
                          <a:latin typeface="Calibri" panose="020F0502020204030204" pitchFamily="34" charset="0"/>
                          <a:cs typeface="Calibri" panose="020F0502020204030204" pitchFamily="34" charset="0"/>
                          <a:sym typeface="+mn-ea"/>
                        </a:rPr>
                        <a:t>(on all comorbidites, incl. next tables)</a:t>
                      </a:r>
                      <a:r>
                        <a:rPr lang="en-US" altLang="en-US" sz="2000">
                          <a:latin typeface="Calibri" panose="020F0502020204030204" pitchFamily="34" charset="0"/>
                          <a:cs typeface="Calibri" panose="020F0502020204030204" pitchFamily="34" charset="0"/>
                          <a:sym typeface="+mn-ea"/>
                        </a:rPr>
                        <a:t> = </a:t>
                      </a:r>
                      <a:r>
                        <a:rPr lang="en-US" sz="2000" b="1">
                          <a:latin typeface="Calibri" panose="020F0502020204030204" pitchFamily="34" charset="0"/>
                          <a:ea typeface="Times New Roman" panose="02020603050405020304" charset="0"/>
                          <a:cs typeface="Calibri" panose="020F0502020204030204" pitchFamily="34" charset="0"/>
                          <a:sym typeface="+mn-ea"/>
                        </a:rPr>
                        <a:t>6.21</a:t>
                      </a:r>
                      <a:r>
                        <a:rPr lang="en-US" sz="2000">
                          <a:latin typeface="Calibri" panose="020F0502020204030204" pitchFamily="34" charset="0"/>
                          <a:ea typeface="Times New Roman" panose="02020603050405020304" charset="0"/>
                          <a:cs typeface="Calibri" panose="020F0502020204030204" pitchFamily="34" charset="0"/>
                          <a:sym typeface="+mn-ea"/>
                        </a:rPr>
                        <a:t> [2.0, 20.5], p=</a:t>
                      </a:r>
                      <a:r>
                        <a:rPr lang="en-US" altLang="en-US" sz="2000">
                          <a:latin typeface="Calibri" panose="020F0502020204030204" pitchFamily="34" charset="0"/>
                          <a:ea typeface="Times New Roman" panose="02020603050405020304" charset="0"/>
                          <a:cs typeface="Calibri" panose="020F0502020204030204" pitchFamily="34" charset="0"/>
                          <a:sym typeface="+mn-ea"/>
                        </a:rPr>
                        <a:t>0</a:t>
                      </a:r>
                      <a:r>
                        <a:rPr lang="en-US" sz="2000">
                          <a:latin typeface="Calibri" panose="020F0502020204030204" pitchFamily="34" charset="0"/>
                          <a:ea typeface="Times New Roman" panose="02020603050405020304" charset="0"/>
                          <a:cs typeface="Calibri" panose="020F0502020204030204" pitchFamily="34" charset="0"/>
                          <a:sym typeface="+mn-ea"/>
                        </a:rPr>
                        <a:t>.002</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w="12700">
                      <a:solidFill>
                        <a:schemeClr val="tx1"/>
                      </a:solidFill>
                      <a:prstDash val="solid"/>
                    </a:lnR>
                    <a:lnT w="9525" cap="flat" cmpd="sng" algn="ctr">
                      <a:solidFill>
                        <a:prstClr val="black"/>
                      </a:solidFill>
                      <a:prstDash val="solid"/>
                      <a:round/>
                      <a:headEnd type="none" w="med" len="med"/>
                      <a:tailEnd type="none" w="med" len="med"/>
                    </a:lnT>
                    <a:lnB w="12700">
                      <a:solidFill>
                        <a:schemeClr val="tx1"/>
                      </a:solidFill>
                      <a:prstDash val="solid"/>
                    </a:lnB>
                    <a:lnTlToBr>
                      <a:noFill/>
                    </a:lnTlToBr>
                    <a:lnBlToTr>
                      <a:noFill/>
                    </a:lnBlToTr>
                  </a:tcPr>
                </a:tc>
                <a:tc hMerge="1">
                  <a:txBody>
                    <a:bodyPr/>
                    <a:lstStyle/>
                    <a:p>
                      <a:endParaRPr lang="ro-RO"/>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hMerge="1">
                  <a:txBody>
                    <a:bodyPr/>
                    <a:lstStyle/>
                    <a:p>
                      <a:endParaRPr lang="ro-RO"/>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hMerge="1">
                  <a:txBody>
                    <a:bodyPr/>
                    <a:lstStyle/>
                    <a:p>
                      <a:endParaRPr lang="ro-RO"/>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hMerge="1">
                  <a:txBody>
                    <a:bodyPr/>
                    <a:lstStyle/>
                    <a:p>
                      <a:endParaRPr lang="ro-RO"/>
                    </a:p>
                  </a:txBody>
                  <a:tcPr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a:sym typeface="+mn-ea"/>
              </a:rPr>
              <a:t>Results: comorbidities</a:t>
            </a:r>
            <a:endParaRPr lang="en-US"/>
          </a:p>
        </p:txBody>
      </p:sp>
      <p:graphicFrame>
        <p:nvGraphicFramePr>
          <p:cNvPr id="7" name="Content Placeholder 6"/>
          <p:cNvGraphicFramePr>
            <a:graphicFrameLocks noGrp="1"/>
          </p:cNvGraphicFramePr>
          <p:nvPr>
            <p:ph idx="1"/>
          </p:nvPr>
        </p:nvGraphicFramePr>
        <p:xfrm>
          <a:off x="1097280" y="1845945"/>
          <a:ext cx="10059035" cy="4431030"/>
        </p:xfrm>
        <a:graphic>
          <a:graphicData uri="http://schemas.openxmlformats.org/drawingml/2006/table">
            <a:tbl>
              <a:tblPr firstRow="1">
                <a:tableStyleId>{91EBBBCC-DAD2-459C-BE2E-F6DE35CF9A28}</a:tableStyleId>
              </a:tblPr>
              <a:tblGrid>
                <a:gridCol w="1281430">
                  <a:extLst>
                    <a:ext uri="{9D8B030D-6E8A-4147-A177-3AD203B41FA5}">
                      <a16:colId xmlns:a16="http://schemas.microsoft.com/office/drawing/2014/main" val="20000"/>
                    </a:ext>
                  </a:extLst>
                </a:gridCol>
                <a:gridCol w="1296035">
                  <a:extLst>
                    <a:ext uri="{9D8B030D-6E8A-4147-A177-3AD203B41FA5}">
                      <a16:colId xmlns:a16="http://schemas.microsoft.com/office/drawing/2014/main" val="20001"/>
                    </a:ext>
                  </a:extLst>
                </a:gridCol>
                <a:gridCol w="1420495">
                  <a:extLst>
                    <a:ext uri="{9D8B030D-6E8A-4147-A177-3AD203B41FA5}">
                      <a16:colId xmlns:a16="http://schemas.microsoft.com/office/drawing/2014/main" val="20002"/>
                    </a:ext>
                  </a:extLst>
                </a:gridCol>
                <a:gridCol w="1713230">
                  <a:extLst>
                    <a:ext uri="{9D8B030D-6E8A-4147-A177-3AD203B41FA5}">
                      <a16:colId xmlns:a16="http://schemas.microsoft.com/office/drawing/2014/main" val="20003"/>
                    </a:ext>
                  </a:extLst>
                </a:gridCol>
                <a:gridCol w="2159635">
                  <a:extLst>
                    <a:ext uri="{9D8B030D-6E8A-4147-A177-3AD203B41FA5}">
                      <a16:colId xmlns:a16="http://schemas.microsoft.com/office/drawing/2014/main" val="20004"/>
                    </a:ext>
                  </a:extLst>
                </a:gridCol>
                <a:gridCol w="2188210">
                  <a:extLst>
                    <a:ext uri="{9D8B030D-6E8A-4147-A177-3AD203B41FA5}">
                      <a16:colId xmlns:a16="http://schemas.microsoft.com/office/drawing/2014/main" val="20005"/>
                    </a:ext>
                  </a:extLst>
                </a:gridCol>
              </a:tblGrid>
              <a:tr h="445770">
                <a:tc rowSpan="2">
                  <a:txBody>
                    <a:bodyPr/>
                    <a:lstStyle/>
                    <a:p>
                      <a:pPr indent="0">
                        <a:buNone/>
                      </a:pPr>
                      <a:r>
                        <a:rPr lang="en-US" sz="2000">
                          <a:latin typeface="Calibri" panose="020F0502020204030204" pitchFamily="34" charset="0"/>
                          <a:cs typeface="Calibri" panose="020F0502020204030204" pitchFamily="34" charset="0"/>
                        </a:rPr>
                        <a:t>Hepatitis</a:t>
                      </a:r>
                      <a:r>
                        <a:rPr lang="en-US" altLang="en-US" sz="2000">
                          <a:latin typeface="Calibri" panose="020F0502020204030204" pitchFamily="34" charset="0"/>
                          <a:cs typeface="Calibri" panose="020F0502020204030204" pitchFamily="34" charset="0"/>
                        </a:rPr>
                        <a:t>: </a:t>
                      </a:r>
                    </a:p>
                    <a:p>
                      <a:pPr indent="0">
                        <a:buNone/>
                      </a:pPr>
                      <a:r>
                        <a:rPr lang="en-US" altLang="en-US" sz="2000" b="0">
                          <a:latin typeface="Calibri" panose="020F0502020204030204" pitchFamily="34" charset="0"/>
                          <a:cs typeface="Calibri" panose="020F0502020204030204" pitchFamily="34" charset="0"/>
                        </a:rPr>
                        <a:t>n (%)</a:t>
                      </a:r>
                    </a:p>
                  </a:txBody>
                  <a:tcPr anchor="ct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E</a:t>
                      </a:r>
                      <a:r>
                        <a:rPr lang="en-US" altLang="en-US" sz="2000" b="0">
                          <a:latin typeface="Calibri" panose="020F0502020204030204" pitchFamily="34" charset="0"/>
                          <a:cs typeface="Calibri" panose="020F0502020204030204" pitchFamily="34" charset="0"/>
                        </a:rPr>
                        <a:t>: </a:t>
                      </a:r>
                      <a:r>
                        <a:rPr lang="en-US" sz="2000" b="0">
                          <a:latin typeface="Calibri" panose="020F0502020204030204" pitchFamily="34" charset="0"/>
                          <a:cs typeface="Calibri" panose="020F0502020204030204" pitchFamily="34" charset="0"/>
                        </a:rPr>
                        <a:t>n (%)</a:t>
                      </a: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A</a:t>
                      </a:r>
                      <a:r>
                        <a:rPr lang="en-US" altLang="en-US" sz="2000" b="0">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 n (%)</a:t>
                      </a: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rowSpan="2">
                  <a:txBody>
                    <a:bodyPr/>
                    <a:lstStyle/>
                    <a:p>
                      <a:pPr indent="0">
                        <a:buNone/>
                      </a:pPr>
                      <a:r>
                        <a:rPr lang="en-US" sz="2000" b="1">
                          <a:latin typeface="Calibri" panose="020F0502020204030204" pitchFamily="34" charset="0"/>
                          <a:cs typeface="Calibri" panose="020F0502020204030204" pitchFamily="34" charset="0"/>
                        </a:rPr>
                        <a:t>Univariate</a:t>
                      </a:r>
                    </a:p>
                    <a:p>
                      <a:pPr indent="0">
                        <a:buNone/>
                      </a:pPr>
                      <a:r>
                        <a:rPr lang="en-US" sz="2000" b="1">
                          <a:latin typeface="Calibri" panose="020F0502020204030204" pitchFamily="34" charset="0"/>
                          <a:cs typeface="Calibri" panose="020F0502020204030204" pitchFamily="34" charset="0"/>
                        </a:rPr>
                        <a:t>statistics</a:t>
                      </a:r>
                      <a:endParaRPr lang="en-US" sz="2000">
                        <a:solidFill>
                          <a:schemeClr val="bg1"/>
                        </a:solidFill>
                        <a:latin typeface="Calibri" panose="020F0502020204030204" pitchFamily="34" charset="0"/>
                        <a:cs typeface="Calibri" panose="020F0502020204030204" pitchFamily="34" charset="0"/>
                      </a:endParaRPr>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rowSpan="2">
                  <a:txBody>
                    <a:bodyPr/>
                    <a:lstStyle/>
                    <a:p>
                      <a:pPr indent="0">
                        <a:buNone/>
                      </a:pPr>
                      <a:r>
                        <a:rPr lang="en-US" sz="2000">
                          <a:latin typeface="Calibri" panose="020F0502020204030204" pitchFamily="34" charset="0"/>
                          <a:cs typeface="Calibri" panose="020F0502020204030204" pitchFamily="34" charset="0"/>
                          <a:sym typeface="+mn-ea"/>
                        </a:rPr>
                        <a:t>Adjusted OR </a:t>
                      </a:r>
                      <a:endParaRPr lang="en-US" sz="2000" b="1">
                        <a:latin typeface="Calibri" panose="020F0502020204030204" pitchFamily="34" charset="0"/>
                        <a:cs typeface="Calibri" panose="020F0502020204030204" pitchFamily="34" charset="0"/>
                        <a:sym typeface="+mn-ea"/>
                      </a:endParaRPr>
                    </a:p>
                    <a:p>
                      <a:pPr indent="0">
                        <a:buNone/>
                      </a:pPr>
                      <a:r>
                        <a:rPr lang="en-US" altLang="en-US" sz="2000" i="1">
                          <a:latin typeface="Calibri" panose="020F0502020204030204" pitchFamily="34" charset="0"/>
                          <a:cs typeface="Calibri" panose="020F0502020204030204" pitchFamily="34" charset="0"/>
                          <a:sym typeface="+mn-ea"/>
                        </a:rPr>
                        <a:t>on age &amp; gender</a:t>
                      </a:r>
                      <a:endParaRPr lang="en-US" sz="2000" b="1">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sym typeface="+mn-ea"/>
                        </a:rPr>
                        <a:t>[95% CI]</a:t>
                      </a:r>
                      <a:r>
                        <a:rPr lang="en-US" altLang="en-US" sz="2000" b="0">
                          <a:latin typeface="Calibri" panose="020F0502020204030204" pitchFamily="34" charset="0"/>
                          <a:cs typeface="Calibri" panose="020F0502020204030204" pitchFamily="34" charset="0"/>
                          <a:sym typeface="+mn-ea"/>
                        </a:rPr>
                        <a:t>, p</a:t>
                      </a:r>
                      <a:endParaRPr lang="en-US" sz="2000" b="0">
                        <a:solidFill>
                          <a:schemeClr val="bg1"/>
                        </a:solidFill>
                        <a:latin typeface="Calibri" panose="020F0502020204030204" pitchFamily="34" charset="0"/>
                        <a:cs typeface="Calibri" panose="020F0502020204030204" pitchFamily="34" charset="0"/>
                      </a:endParaRPr>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rowSpan="2">
                  <a:txBody>
                    <a:bodyPr/>
                    <a:lstStyle/>
                    <a:p>
                      <a:pPr indent="0">
                        <a:buNone/>
                      </a:pPr>
                      <a:r>
                        <a:rPr lang="en-US" sz="2000" b="1">
                          <a:latin typeface="Calibri" panose="020F0502020204030204" pitchFamily="34" charset="0"/>
                          <a:cs typeface="Calibri" panose="020F0502020204030204" pitchFamily="34" charset="0"/>
                        </a:rPr>
                        <a:t>Adjusted OR</a:t>
                      </a:r>
                      <a:r>
                        <a:rPr lang="en-US" sz="2000">
                          <a:latin typeface="Calibri" panose="020F0502020204030204" pitchFamily="34" charset="0"/>
                          <a:cs typeface="Calibri" panose="020F0502020204030204" pitchFamily="34" charset="0"/>
                          <a:sym typeface="+mn-ea"/>
                        </a:rPr>
                        <a:t>*</a:t>
                      </a:r>
                    </a:p>
                    <a:p>
                      <a:pPr indent="0">
                        <a:buNone/>
                      </a:pPr>
                      <a:r>
                        <a:rPr lang="en-US" altLang="en-US" sz="2000" i="1">
                          <a:latin typeface="Calibri" panose="020F0502020204030204" pitchFamily="34" charset="0"/>
                          <a:cs typeface="Calibri" panose="020F0502020204030204" pitchFamily="34" charset="0"/>
                          <a:sym typeface="+mn-ea"/>
                        </a:rPr>
                        <a:t>on all comorbidites</a:t>
                      </a:r>
                      <a:endParaRPr lang="en-US" sz="2000" b="1">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[95% CI]</a:t>
                      </a:r>
                      <a:r>
                        <a:rPr lang="en-US" altLang="en-US" sz="2000" b="0">
                          <a:latin typeface="Calibri" panose="020F0502020204030204" pitchFamily="34" charset="0"/>
                          <a:cs typeface="Calibri" panose="020F0502020204030204" pitchFamily="34" charset="0"/>
                        </a:rPr>
                        <a:t>, p</a:t>
                      </a:r>
                      <a:endParaRPr lang="en-US" alt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extLst>
                  <a:ext uri="{0D108BD9-81ED-4DB2-BD59-A6C34878D82A}">
                    <a16:rowId xmlns:a16="http://schemas.microsoft.com/office/drawing/2014/main" val="10000"/>
                  </a:ext>
                </a:extLst>
              </a:tr>
              <a:tr h="0">
                <a:tc vMerge="1">
                  <a:txBody>
                    <a:bodyPr/>
                    <a:lstStyle/>
                    <a:p>
                      <a:endParaRPr lang="ro-RO"/>
                    </a:p>
                  </a:txBody>
                  <a:tcPr>
                    <a:lnL w="12700">
                      <a:solidFill>
                        <a:schemeClr val="tx1"/>
                      </a:solidFill>
                      <a:prstDash val="solid"/>
                    </a:lnL>
                    <a:lnB w="12700">
                      <a:solidFill>
                        <a:schemeClr val="tx1"/>
                      </a:solidFill>
                      <a:prstDash val="solid"/>
                    </a:lnB>
                  </a:tcPr>
                </a:tc>
                <a:tc>
                  <a:txBody>
                    <a:bodyPr/>
                    <a:lstStyle/>
                    <a:p>
                      <a:pPr indent="0">
                        <a:buNone/>
                      </a:pPr>
                      <a:r>
                        <a:rPr lang="en-US" sz="2000" i="1">
                          <a:solidFill>
                            <a:schemeClr val="bg1"/>
                          </a:solidFill>
                          <a:latin typeface="Calibri" panose="020F0502020204030204" pitchFamily="34" charset="0"/>
                          <a:cs typeface="Calibri" panose="020F0502020204030204" pitchFamily="34" charset="0"/>
                        </a:rPr>
                        <a:t>48 (24.0</a:t>
                      </a:r>
                      <a:r>
                        <a:rPr lang="en-US" altLang="en-US" sz="2000" i="1">
                          <a:solidFill>
                            <a:schemeClr val="bg1"/>
                          </a:solidFill>
                          <a:latin typeface="Calibri" panose="020F0502020204030204" pitchFamily="34" charset="0"/>
                          <a:cs typeface="Calibri" panose="020F0502020204030204" pitchFamily="34" charset="0"/>
                        </a:rPr>
                        <a:t>%</a:t>
                      </a:r>
                      <a:r>
                        <a:rPr lang="en-US" sz="2000" i="1">
                          <a:solidFill>
                            <a:schemeClr val="bg1"/>
                          </a:solidFill>
                          <a:latin typeface="Calibri" panose="020F0502020204030204" pitchFamily="34" charset="0"/>
                          <a:cs typeface="Calibri" panose="020F0502020204030204" pitchFamily="34" charset="0"/>
                        </a:rPr>
                        <a:t>)</a:t>
                      </a: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i="1">
                          <a:solidFill>
                            <a:schemeClr val="bg1"/>
                          </a:solidFill>
                          <a:latin typeface="Calibri" panose="020F0502020204030204" pitchFamily="34" charset="0"/>
                          <a:cs typeface="Calibri" panose="020F0502020204030204" pitchFamily="34" charset="0"/>
                        </a:rPr>
                        <a:t>152 (76.0</a:t>
                      </a:r>
                      <a:r>
                        <a:rPr lang="en-US" altLang="en-US" sz="2000" i="1">
                          <a:solidFill>
                            <a:schemeClr val="bg1"/>
                          </a:solidFill>
                          <a:latin typeface="Calibri" panose="020F0502020204030204" pitchFamily="34" charset="0"/>
                          <a:cs typeface="Calibri" panose="020F0502020204030204" pitchFamily="34" charset="0"/>
                        </a:rPr>
                        <a:t>%</a:t>
                      </a:r>
                      <a:r>
                        <a:rPr lang="en-US" sz="2000" i="1">
                          <a:solidFill>
                            <a:schemeClr val="bg1"/>
                          </a:solidFill>
                          <a:latin typeface="Calibri" panose="020F0502020204030204" pitchFamily="34" charset="0"/>
                          <a:cs typeface="Calibri" panose="020F0502020204030204" pitchFamily="34" charset="0"/>
                        </a:rPr>
                        <a:t>)</a:t>
                      </a: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vMerge="1">
                  <a:txBody>
                    <a:bodyPr/>
                    <a:lstStyle/>
                    <a:p>
                      <a:endParaRPr lang="ro-RO"/>
                    </a:p>
                  </a:txBody>
                  <a:tcPr>
                    <a:lnL>
                      <a:noFill/>
                    </a:lnL>
                    <a:lnR>
                      <a:noFill/>
                    </a:lnR>
                    <a:lnB w="12700">
                      <a:solidFill>
                        <a:schemeClr val="tx1"/>
                      </a:solidFill>
                      <a:prstDash val="solid"/>
                    </a:lnB>
                    <a:solidFill>
                      <a:schemeClr val="accent4"/>
                    </a:solidFill>
                  </a:tcPr>
                </a:tc>
                <a:tc vMerge="1">
                  <a:txBody>
                    <a:bodyPr/>
                    <a:lstStyle/>
                    <a:p>
                      <a:endParaRPr lang="ro-RO"/>
                    </a:p>
                  </a:txBody>
                  <a:tcPr>
                    <a:lnL>
                      <a:noFill/>
                    </a:lnL>
                    <a:lnR>
                      <a:noFill/>
                    </a:lnR>
                    <a:lnB w="12700">
                      <a:solidFill>
                        <a:schemeClr val="tx1"/>
                      </a:solidFill>
                      <a:prstDash val="solid"/>
                    </a:lnB>
                    <a:solidFill>
                      <a:schemeClr val="accent4"/>
                    </a:solidFill>
                  </a:tcPr>
                </a:tc>
                <a:tc vMerge="1">
                  <a:txBody>
                    <a:bodyPr/>
                    <a:lstStyle/>
                    <a:p>
                      <a:endParaRPr lang="ro-RO"/>
                    </a:p>
                  </a:txBody>
                  <a:tcPr>
                    <a:lnL>
                      <a:noFill/>
                    </a:lnL>
                    <a:lnR w="12700">
                      <a:solidFill>
                        <a:schemeClr val="tx1"/>
                      </a:solidFill>
                      <a:prstDash val="solid"/>
                    </a:lnR>
                    <a:lnB w="12700">
                      <a:solidFill>
                        <a:schemeClr val="tx1"/>
                      </a:solidFill>
                      <a:prstDash val="solid"/>
                    </a:lnB>
                    <a:solidFill>
                      <a:schemeClr val="accent4"/>
                    </a:solidFill>
                  </a:tcPr>
                </a:tc>
                <a:extLst>
                  <a:ext uri="{0D108BD9-81ED-4DB2-BD59-A6C34878D82A}">
                    <a16:rowId xmlns:a16="http://schemas.microsoft.com/office/drawing/2014/main" val="10001"/>
                  </a:ext>
                </a:extLst>
              </a:tr>
              <a:tr h="1066165">
                <a:tc>
                  <a:txBody>
                    <a:bodyPr/>
                    <a:lstStyle/>
                    <a:p>
                      <a:pPr indent="0">
                        <a:buNone/>
                      </a:pPr>
                      <a:r>
                        <a:rPr lang="en-US" sz="2000" b="0">
                          <a:latin typeface="Calibri" panose="020F0502020204030204" pitchFamily="34" charset="0"/>
                          <a:cs typeface="Calibri" panose="020F0502020204030204" pitchFamily="34" charset="0"/>
                        </a:rPr>
                        <a:t>Neurologic disease</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w="12700">
                      <a:solidFill>
                        <a:schemeClr val="tx1"/>
                      </a:solidFill>
                      <a:prstDash val="solid"/>
                    </a:lnT>
                    <a:lnB w="38100">
                      <a:solidFill>
                        <a:schemeClr val="bg1"/>
                      </a:solidFill>
                      <a:prstDash val="solid"/>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6</a:t>
                      </a:r>
                    </a:p>
                    <a:p>
                      <a:pPr indent="0">
                        <a:buNone/>
                      </a:pPr>
                      <a:r>
                        <a:rPr lang="en-US" sz="2000" b="0">
                          <a:latin typeface="Calibri" panose="020F0502020204030204" pitchFamily="34" charset="0"/>
                          <a:cs typeface="Calibri" panose="020F0502020204030204" pitchFamily="34" charset="0"/>
                        </a:rPr>
                        <a:t>(</a:t>
                      </a:r>
                      <a:r>
                        <a:rPr lang="en-US" sz="2000" b="1">
                          <a:latin typeface="Calibri" panose="020F0502020204030204" pitchFamily="34" charset="0"/>
                          <a:cs typeface="Calibri" panose="020F0502020204030204" pitchFamily="34" charset="0"/>
                        </a:rPr>
                        <a:t>12.5</a:t>
                      </a:r>
                      <a:r>
                        <a:rPr lang="en-US" altLang="en-US" sz="2000" b="1">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w="38100">
                      <a:solidFill>
                        <a:schemeClr val="bg1"/>
                      </a:solidFill>
                      <a:prstDash val="solid"/>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2</a:t>
                      </a:r>
                    </a:p>
                    <a:p>
                      <a:pPr indent="0">
                        <a:buNone/>
                      </a:pPr>
                      <a:r>
                        <a:rPr lang="en-US" sz="2000" b="0">
                          <a:latin typeface="Calibri" panose="020F0502020204030204" pitchFamily="34" charset="0"/>
                          <a:cs typeface="Calibri" panose="020F0502020204030204" pitchFamily="34" charset="0"/>
                        </a:rPr>
                        <a:t>(</a:t>
                      </a:r>
                      <a:r>
                        <a:rPr lang="en-US" sz="2000" b="1">
                          <a:latin typeface="Calibri" panose="020F0502020204030204" pitchFamily="34" charset="0"/>
                          <a:cs typeface="Calibri" panose="020F0502020204030204" pitchFamily="34" charset="0"/>
                        </a:rPr>
                        <a:t>1.3</a:t>
                      </a:r>
                      <a:r>
                        <a:rPr lang="en-US" altLang="en-US" sz="2000" b="1">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w="38100">
                      <a:solidFill>
                        <a:schemeClr val="bg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10.71</a:t>
                      </a:r>
                    </a:p>
                    <a:p>
                      <a:pPr indent="0">
                        <a:buNone/>
                      </a:pPr>
                      <a:r>
                        <a:rPr lang="en-US" sz="2000" b="0">
                          <a:latin typeface="Calibri" panose="020F0502020204030204" pitchFamily="34" charset="0"/>
                          <a:cs typeface="Calibri" panose="020F0502020204030204" pitchFamily="34" charset="0"/>
                        </a:rPr>
                        <a:t>[2.09, 55.04]</a:t>
                      </a:r>
                      <a:r>
                        <a:rPr lang="en-US" sz="2000">
                          <a:latin typeface="Calibri" panose="020F0502020204030204" pitchFamily="34" charset="0"/>
                          <a:cs typeface="Calibri" panose="020F0502020204030204" pitchFamily="34" charset="0"/>
                          <a:sym typeface="+mn-ea"/>
                        </a:rPr>
                        <a:t>, 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.003</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w="38100">
                      <a:solidFill>
                        <a:schemeClr val="bg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9.52</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[1.89, 71.43]</a:t>
                      </a:r>
                      <a:r>
                        <a:rPr lang="en-US" sz="2000">
                          <a:latin typeface="Calibri" panose="020F0502020204030204" pitchFamily="34" charset="0"/>
                          <a:cs typeface="Calibri" panose="020F0502020204030204" pitchFamily="34" charset="0"/>
                          <a:sym typeface="+mn-ea"/>
                        </a:rPr>
                        <a:t>, 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.011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w="38100">
                      <a:solidFill>
                        <a:schemeClr val="bg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4.76</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[0.8, 38.3]</a:t>
                      </a:r>
                      <a:r>
                        <a:rPr lang="en-US" sz="2000">
                          <a:latin typeface="Calibri" panose="020F0502020204030204" pitchFamily="34" charset="0"/>
                          <a:cs typeface="Calibri" panose="020F0502020204030204" pitchFamily="34" charset="0"/>
                          <a:sym typeface="+mn-ea"/>
                        </a:rPr>
                        <a:t>, </a:t>
                      </a:r>
                    </a:p>
                    <a:p>
                      <a:pPr indent="0">
                        <a:buNone/>
                      </a:pPr>
                      <a:r>
                        <a:rPr lang="en-US" sz="2000">
                          <a:latin typeface="Calibri" panose="020F0502020204030204" pitchFamily="34" charset="0"/>
                          <a:cs typeface="Calibri" panose="020F0502020204030204" pitchFamily="34" charset="0"/>
                          <a:sym typeface="+mn-ea"/>
                        </a:rPr>
                        <a:t>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.098</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w="38100">
                      <a:solidFill>
                        <a:schemeClr val="bg1"/>
                      </a:solidFill>
                      <a:prstDash val="solid"/>
                    </a:lnB>
                    <a:lnTlToBr>
                      <a:noFill/>
                    </a:lnTlToBr>
                    <a:lnBlToTr>
                      <a:noFill/>
                    </a:lnBlToTr>
                  </a:tcPr>
                </a:tc>
                <a:extLst>
                  <a:ext uri="{0D108BD9-81ED-4DB2-BD59-A6C34878D82A}">
                    <a16:rowId xmlns:a16="http://schemas.microsoft.com/office/drawing/2014/main" val="10002"/>
                  </a:ext>
                </a:extLst>
              </a:tr>
              <a:tr h="1066165">
                <a:tc>
                  <a:txBody>
                    <a:bodyPr/>
                    <a:lstStyle/>
                    <a:p>
                      <a:pPr indent="0">
                        <a:buNone/>
                      </a:pPr>
                      <a:r>
                        <a:rPr lang="en-US" sz="2000" b="0">
                          <a:latin typeface="Calibri" panose="020F0502020204030204" pitchFamily="34" charset="0"/>
                          <a:cs typeface="Calibri" panose="020F0502020204030204" pitchFamily="34" charset="0"/>
                        </a:rPr>
                        <a:t>Chronic kidney disease</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w="38100">
                      <a:solidFill>
                        <a:schemeClr val="bg1"/>
                      </a:solidFill>
                      <a:prstDash val="solid"/>
                    </a:lnT>
                    <a:lnB w="38100">
                      <a:solidFill>
                        <a:schemeClr val="bg1"/>
                      </a:solidFill>
                      <a:prstDash val="solid"/>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5</a:t>
                      </a:r>
                    </a:p>
                    <a:p>
                      <a:pPr indent="0">
                        <a:buNone/>
                      </a:pPr>
                      <a:r>
                        <a:rPr lang="en-US" sz="2000" b="0">
                          <a:latin typeface="Calibri" panose="020F0502020204030204" pitchFamily="34" charset="0"/>
                          <a:cs typeface="Calibri" panose="020F0502020204030204" pitchFamily="34" charset="0"/>
                        </a:rPr>
                        <a:t>(</a:t>
                      </a:r>
                      <a:r>
                        <a:rPr lang="en-US" sz="2000" b="1">
                          <a:latin typeface="Calibri" panose="020F0502020204030204" pitchFamily="34" charset="0"/>
                          <a:cs typeface="Calibri" panose="020F0502020204030204" pitchFamily="34" charset="0"/>
                        </a:rPr>
                        <a:t>10.4</a:t>
                      </a:r>
                      <a:r>
                        <a:rPr lang="en-US" altLang="en-US" sz="2000" b="1">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38100">
                      <a:solidFill>
                        <a:schemeClr val="bg1"/>
                      </a:solidFill>
                      <a:prstDash val="solid"/>
                    </a:lnT>
                    <a:lnB w="38100">
                      <a:solidFill>
                        <a:schemeClr val="bg1"/>
                      </a:solidFill>
                      <a:prstDash val="solid"/>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2</a:t>
                      </a:r>
                    </a:p>
                    <a:p>
                      <a:pPr indent="0">
                        <a:buNone/>
                      </a:pPr>
                      <a:r>
                        <a:rPr lang="en-US" sz="2000" b="0">
                          <a:latin typeface="Calibri" panose="020F0502020204030204" pitchFamily="34" charset="0"/>
                          <a:cs typeface="Calibri" panose="020F0502020204030204" pitchFamily="34" charset="0"/>
                        </a:rPr>
                        <a:t>(</a:t>
                      </a:r>
                      <a:r>
                        <a:rPr lang="en-US" sz="2000" b="1">
                          <a:latin typeface="Calibri" panose="020F0502020204030204" pitchFamily="34" charset="0"/>
                          <a:cs typeface="Calibri" panose="020F0502020204030204" pitchFamily="34" charset="0"/>
                        </a:rPr>
                        <a:t>1.3</a:t>
                      </a:r>
                      <a:r>
                        <a:rPr lang="en-US" altLang="en-US" sz="2000" b="1">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38100">
                      <a:solidFill>
                        <a:schemeClr val="bg1"/>
                      </a:solidFill>
                      <a:prstDash val="solid"/>
                    </a:lnT>
                    <a:lnB w="38100">
                      <a:solidFill>
                        <a:schemeClr val="bg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8.72</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[1.63, 46.54]</a:t>
                      </a:r>
                      <a:r>
                        <a:rPr lang="en-US" sz="2000">
                          <a:latin typeface="Calibri" panose="020F0502020204030204" pitchFamily="34" charset="0"/>
                          <a:cs typeface="Calibri" panose="020F0502020204030204" pitchFamily="34" charset="0"/>
                          <a:sym typeface="+mn-ea"/>
                        </a:rPr>
                        <a:t>, 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.009</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38100">
                      <a:solidFill>
                        <a:schemeClr val="bg1"/>
                      </a:solidFill>
                      <a:prstDash val="solid"/>
                    </a:lnT>
                    <a:lnB w="38100">
                      <a:solidFill>
                        <a:schemeClr val="bg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5.18</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[0.99, 38.46]</a:t>
                      </a:r>
                      <a:r>
                        <a:rPr lang="en-US" sz="2000">
                          <a:latin typeface="Calibri" panose="020F0502020204030204" pitchFamily="34" charset="0"/>
                          <a:cs typeface="Calibri" panose="020F0502020204030204" pitchFamily="34" charset="0"/>
                          <a:sym typeface="+mn-ea"/>
                        </a:rPr>
                        <a:t>, 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.065</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38100">
                      <a:solidFill>
                        <a:schemeClr val="bg1"/>
                      </a:solidFill>
                      <a:prstDash val="solid"/>
                    </a:lnT>
                    <a:lnB w="38100">
                      <a:solidFill>
                        <a:schemeClr val="bg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6.175</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[0.99, 50.0]</a:t>
                      </a:r>
                      <a:r>
                        <a:rPr lang="en-US" sz="2000">
                          <a:latin typeface="Calibri" panose="020F0502020204030204" pitchFamily="34" charset="0"/>
                          <a:cs typeface="Calibri" panose="020F0502020204030204" pitchFamily="34" charset="0"/>
                          <a:sym typeface="+mn-ea"/>
                        </a:rPr>
                        <a:t>, 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.056</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38100">
                      <a:solidFill>
                        <a:schemeClr val="bg1"/>
                      </a:solidFill>
                      <a:prstDash val="solid"/>
                    </a:lnT>
                    <a:lnB w="38100">
                      <a:solidFill>
                        <a:schemeClr val="bg1"/>
                      </a:solidFill>
                      <a:prstDash val="solid"/>
                    </a:lnB>
                    <a:lnTlToBr>
                      <a:noFill/>
                    </a:lnTlToBr>
                    <a:lnBlToTr>
                      <a:noFill/>
                    </a:lnBlToTr>
                  </a:tcPr>
                </a:tc>
                <a:extLst>
                  <a:ext uri="{0D108BD9-81ED-4DB2-BD59-A6C34878D82A}">
                    <a16:rowId xmlns:a16="http://schemas.microsoft.com/office/drawing/2014/main" val="10003"/>
                  </a:ext>
                </a:extLst>
              </a:tr>
              <a:tr h="1066165">
                <a:tc>
                  <a:txBody>
                    <a:bodyPr/>
                    <a:lstStyle/>
                    <a:p>
                      <a:pPr indent="0">
                        <a:buNone/>
                      </a:pPr>
                      <a:r>
                        <a:rPr lang="en-US" sz="2000" b="0">
                          <a:latin typeface="Calibri" panose="020F0502020204030204" pitchFamily="34" charset="0"/>
                          <a:cs typeface="Calibri" panose="020F0502020204030204" pitchFamily="34" charset="0"/>
                        </a:rPr>
                        <a:t>Diabetes mellitus</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w="38100">
                      <a:solidFill>
                        <a:schemeClr val="bg1"/>
                      </a:solidFill>
                      <a:prstDash val="solid"/>
                    </a:lnT>
                    <a:lnB w="12700">
                      <a:solidFill>
                        <a:schemeClr val="tx1"/>
                      </a:solidFill>
                      <a:prstDash val="solid"/>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10</a:t>
                      </a:r>
                    </a:p>
                    <a:p>
                      <a:pPr indent="0">
                        <a:buNone/>
                      </a:pPr>
                      <a:r>
                        <a:rPr lang="en-US" sz="2000" b="0">
                          <a:latin typeface="Calibri" panose="020F0502020204030204" pitchFamily="34" charset="0"/>
                          <a:cs typeface="Calibri" panose="020F0502020204030204" pitchFamily="34" charset="0"/>
                        </a:rPr>
                        <a:t>(</a:t>
                      </a:r>
                      <a:r>
                        <a:rPr lang="en-US" sz="2000" b="1">
                          <a:latin typeface="Calibri" panose="020F0502020204030204" pitchFamily="34" charset="0"/>
                          <a:cs typeface="Calibri" panose="020F0502020204030204" pitchFamily="34" charset="0"/>
                        </a:rPr>
                        <a:t>20.8</a:t>
                      </a:r>
                      <a:r>
                        <a:rPr lang="en-US" altLang="en-US" sz="2000" b="1">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38100">
                      <a:solidFill>
                        <a:schemeClr val="bg1"/>
                      </a:solidFill>
                      <a:prstDash val="solid"/>
                    </a:lnT>
                    <a:lnB w="12700">
                      <a:solidFill>
                        <a:schemeClr val="tx1"/>
                      </a:solidFill>
                      <a:prstDash val="solid"/>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9</a:t>
                      </a:r>
                    </a:p>
                    <a:p>
                      <a:pPr indent="0">
                        <a:buNone/>
                      </a:pPr>
                      <a:r>
                        <a:rPr lang="en-US" sz="2000" b="0">
                          <a:latin typeface="Calibri" panose="020F0502020204030204" pitchFamily="34" charset="0"/>
                          <a:cs typeface="Calibri" panose="020F0502020204030204" pitchFamily="34" charset="0"/>
                        </a:rPr>
                        <a:t>(</a:t>
                      </a:r>
                      <a:r>
                        <a:rPr lang="en-US" sz="2000" b="1">
                          <a:latin typeface="Calibri" panose="020F0502020204030204" pitchFamily="34" charset="0"/>
                          <a:cs typeface="Calibri" panose="020F0502020204030204" pitchFamily="34" charset="0"/>
                        </a:rPr>
                        <a:t>5.9</a:t>
                      </a:r>
                      <a:r>
                        <a:rPr lang="en-US" altLang="en-US" sz="2000" b="1">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38100">
                      <a:solidFill>
                        <a:schemeClr val="bg1"/>
                      </a:solidFill>
                      <a:prstDash val="solid"/>
                    </a:lnT>
                    <a:lnB w="12700">
                      <a:solidFill>
                        <a:schemeClr val="tx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4.18</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[1.59, 11.02]</a:t>
                      </a:r>
                      <a:r>
                        <a:rPr lang="en-US" sz="2000">
                          <a:latin typeface="Calibri" panose="020F0502020204030204" pitchFamily="34" charset="0"/>
                          <a:cs typeface="Calibri" panose="020F0502020204030204" pitchFamily="34" charset="0"/>
                          <a:sym typeface="+mn-ea"/>
                        </a:rPr>
                        <a:t>, 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.004</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38100">
                      <a:solidFill>
                        <a:schemeClr val="bg1"/>
                      </a:solidFill>
                      <a:prstDash val="solid"/>
                    </a:lnT>
                    <a:lnB w="12700">
                      <a:solidFill>
                        <a:schemeClr val="tx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2.04</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[0.69, 5.99]</a:t>
                      </a:r>
                      <a:r>
                        <a:rPr lang="en-US" sz="2000">
                          <a:latin typeface="Calibri" panose="020F0502020204030204" pitchFamily="34" charset="0"/>
                          <a:cs typeface="Calibri" panose="020F0502020204030204" pitchFamily="34" charset="0"/>
                          <a:sym typeface="+mn-ea"/>
                        </a:rPr>
                        <a:t>, 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.190</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38100">
                      <a:solidFill>
                        <a:schemeClr val="bg1"/>
                      </a:solidFill>
                      <a:prstDash val="solid"/>
                    </a:lnT>
                    <a:lnB w="12700">
                      <a:solidFill>
                        <a:schemeClr val="tx1"/>
                      </a:solidFill>
                      <a:prstDash val="solid"/>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3.39</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[1.1, 10.1]</a:t>
                      </a:r>
                      <a:r>
                        <a:rPr lang="en-US" sz="2000">
                          <a:latin typeface="Calibri" panose="020F0502020204030204" pitchFamily="34" charset="0"/>
                          <a:cs typeface="Calibri" panose="020F0502020204030204" pitchFamily="34" charset="0"/>
                          <a:sym typeface="+mn-ea"/>
                        </a:rPr>
                        <a:t>, </a:t>
                      </a:r>
                    </a:p>
                    <a:p>
                      <a:pPr indent="0">
                        <a:buNone/>
                      </a:pPr>
                      <a:r>
                        <a:rPr lang="en-US" sz="2000">
                          <a:latin typeface="Calibri" panose="020F0502020204030204" pitchFamily="34" charset="0"/>
                          <a:cs typeface="Calibri" panose="020F0502020204030204" pitchFamily="34" charset="0"/>
                          <a:sym typeface="+mn-ea"/>
                        </a:rPr>
                        <a:t>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.029</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38100">
                      <a:solidFill>
                        <a:schemeClr val="bg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4"/>
                  </a:ext>
                </a:extLst>
              </a:tr>
              <a:tr h="318135">
                <a:tc gridSpan="6">
                  <a:txBody>
                    <a:bodyPr/>
                    <a:lstStyle/>
                    <a:p>
                      <a:pPr indent="0" algn="r">
                        <a:buNone/>
                      </a:pPr>
                      <a:r>
                        <a:rPr lang="" altLang="en-US" sz="2000" b="0" i="1">
                          <a:latin typeface="Calibri" panose="020F0502020204030204" pitchFamily="34" charset="0"/>
                          <a:ea typeface="Times New Roman" panose="02020603050405020304" charset="0"/>
                          <a:cs typeface="Calibri" panose="020F0502020204030204" pitchFamily="34" charset="0"/>
                        </a:rPr>
                        <a:t>* incl. next and previous tables</a:t>
                      </a:r>
                    </a:p>
                  </a:txBody>
                  <a:tcPr marL="68580" marR="68580"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hMerge="1">
                  <a:txBody>
                    <a:bodyPr/>
                    <a:lstStyle/>
                    <a:p>
                      <a:endParaRPr lang="ro-RO"/>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hMerge="1">
                  <a:txBody>
                    <a:bodyPr/>
                    <a:lstStyle/>
                    <a:p>
                      <a:endParaRPr lang="ro-RO"/>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hMerge="1">
                  <a:txBody>
                    <a:bodyPr/>
                    <a:lstStyle/>
                    <a:p>
                      <a:endParaRPr lang="ro-RO"/>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hMerge="1">
                  <a:txBody>
                    <a:bodyPr/>
                    <a:lstStyle/>
                    <a:p>
                      <a:endParaRPr lang="ro-RO"/>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hMerge="1">
                  <a:txBody>
                    <a:bodyPr/>
                    <a:lstStyle/>
                    <a:p>
                      <a:endParaRPr lang="ro-RO"/>
                    </a:p>
                  </a:txBody>
                  <a:tcPr marL="68580" marR="68580" marT="0" marB="0"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a:t>Results: additional treatment</a:t>
            </a:r>
          </a:p>
        </p:txBody>
      </p:sp>
      <p:graphicFrame>
        <p:nvGraphicFramePr>
          <p:cNvPr id="7" name="Content Placeholder 6"/>
          <p:cNvGraphicFramePr>
            <a:graphicFrameLocks noGrp="1"/>
          </p:cNvGraphicFramePr>
          <p:nvPr>
            <p:ph idx="1"/>
          </p:nvPr>
        </p:nvGraphicFramePr>
        <p:xfrm>
          <a:off x="1097280" y="1845945"/>
          <a:ext cx="10059034" cy="2658426"/>
        </p:xfrm>
        <a:graphic>
          <a:graphicData uri="http://schemas.openxmlformats.org/drawingml/2006/table">
            <a:tbl>
              <a:tblPr firstRow="1">
                <a:tableStyleId>{91EBBBCC-DAD2-459C-BE2E-F6DE35CF9A28}</a:tableStyleId>
              </a:tblPr>
              <a:tblGrid>
                <a:gridCol w="1920240">
                  <a:extLst>
                    <a:ext uri="{9D8B030D-6E8A-4147-A177-3AD203B41FA5}">
                      <a16:colId xmlns:a16="http://schemas.microsoft.com/office/drawing/2014/main" val="20000"/>
                    </a:ext>
                  </a:extLst>
                </a:gridCol>
                <a:gridCol w="1480185">
                  <a:extLst>
                    <a:ext uri="{9D8B030D-6E8A-4147-A177-3AD203B41FA5}">
                      <a16:colId xmlns:a16="http://schemas.microsoft.com/office/drawing/2014/main" val="20001"/>
                    </a:ext>
                  </a:extLst>
                </a:gridCol>
                <a:gridCol w="1480185">
                  <a:extLst>
                    <a:ext uri="{9D8B030D-6E8A-4147-A177-3AD203B41FA5}">
                      <a16:colId xmlns:a16="http://schemas.microsoft.com/office/drawing/2014/main" val="20002"/>
                    </a:ext>
                  </a:extLst>
                </a:gridCol>
                <a:gridCol w="2589212">
                  <a:extLst>
                    <a:ext uri="{9D8B030D-6E8A-4147-A177-3AD203B41FA5}">
                      <a16:colId xmlns:a16="http://schemas.microsoft.com/office/drawing/2014/main" val="20003"/>
                    </a:ext>
                  </a:extLst>
                </a:gridCol>
                <a:gridCol w="2589212">
                  <a:extLst>
                    <a:ext uri="{9D8B030D-6E8A-4147-A177-3AD203B41FA5}">
                      <a16:colId xmlns:a16="http://schemas.microsoft.com/office/drawing/2014/main" val="20004"/>
                    </a:ext>
                  </a:extLst>
                </a:gridCol>
              </a:tblGrid>
              <a:tr h="493395">
                <a:tc rowSpan="2">
                  <a:txBody>
                    <a:bodyPr/>
                    <a:lstStyle/>
                    <a:p>
                      <a:pPr indent="0">
                        <a:buNone/>
                      </a:pPr>
                      <a:r>
                        <a:rPr lang="en-US" sz="2000">
                          <a:latin typeface="Calibri" panose="020F0502020204030204" pitchFamily="34" charset="0"/>
                          <a:cs typeface="Calibri" panose="020F0502020204030204" pitchFamily="34" charset="0"/>
                        </a:rPr>
                        <a:t>Hepatitis</a:t>
                      </a:r>
                      <a:r>
                        <a:rPr lang="en-US" altLang="en-US" sz="2000">
                          <a:latin typeface="Calibri" panose="020F0502020204030204" pitchFamily="34" charset="0"/>
                          <a:cs typeface="Calibri" panose="020F0502020204030204" pitchFamily="34" charset="0"/>
                        </a:rPr>
                        <a:t>: </a:t>
                      </a:r>
                    </a:p>
                    <a:p>
                      <a:pPr indent="0">
                        <a:buNone/>
                      </a:pPr>
                      <a:r>
                        <a:rPr lang="en-US" altLang="en-US" sz="2000" b="0">
                          <a:latin typeface="Calibri" panose="020F0502020204030204" pitchFamily="34" charset="0"/>
                          <a:cs typeface="Calibri" panose="020F0502020204030204" pitchFamily="34" charset="0"/>
                        </a:rPr>
                        <a:t>n (%)</a:t>
                      </a:r>
                    </a:p>
                  </a:txBody>
                  <a:tcPr anchor="ct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E</a:t>
                      </a:r>
                      <a:r>
                        <a:rPr lang="en-US" altLang="en-US" sz="2000" b="0">
                          <a:latin typeface="Calibri" panose="020F0502020204030204" pitchFamily="34" charset="0"/>
                          <a:cs typeface="Calibri" panose="020F0502020204030204" pitchFamily="34" charset="0"/>
                        </a:rPr>
                        <a:t>: </a:t>
                      </a:r>
                      <a:r>
                        <a:rPr lang="en-US" sz="2000" b="0">
                          <a:latin typeface="Calibri" panose="020F0502020204030204" pitchFamily="34" charset="0"/>
                          <a:cs typeface="Calibri" panose="020F0502020204030204" pitchFamily="34" charset="0"/>
                        </a:rPr>
                        <a:t>n (%)</a:t>
                      </a: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A</a:t>
                      </a:r>
                      <a:r>
                        <a:rPr lang="en-US" altLang="en-US" sz="2000" b="0">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 n (%)</a:t>
                      </a: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rowSpan="2">
                  <a:txBody>
                    <a:bodyPr/>
                    <a:lstStyle/>
                    <a:p>
                      <a:pPr indent="0">
                        <a:buNone/>
                      </a:pPr>
                      <a:r>
                        <a:rPr lang="en-US" sz="2000" b="1">
                          <a:latin typeface="Calibri" panose="020F0502020204030204" pitchFamily="34" charset="0"/>
                          <a:cs typeface="Calibri" panose="020F0502020204030204" pitchFamily="34" charset="0"/>
                        </a:rPr>
                        <a:t>Univariate statistics</a:t>
                      </a:r>
                    </a:p>
                    <a:p>
                      <a:pPr indent="0">
                        <a:buNone/>
                      </a:pPr>
                      <a:r>
                        <a:rPr lang="en-US" sz="2000" b="0">
                          <a:solidFill>
                            <a:schemeClr val="bg1"/>
                          </a:solidFill>
                          <a:latin typeface="Calibri" panose="020F0502020204030204" pitchFamily="34" charset="0"/>
                          <a:cs typeface="Calibri" panose="020F0502020204030204" pitchFamily="34" charset="0"/>
                        </a:rPr>
                        <a:t>OR [95% CI], p</a:t>
                      </a:r>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rowSpan="2">
                  <a:txBody>
                    <a:bodyPr/>
                    <a:lstStyle/>
                    <a:p>
                      <a:pPr indent="0">
                        <a:buNone/>
                      </a:pPr>
                      <a:r>
                        <a:rPr lang="en-US" sz="2000">
                          <a:latin typeface="Calibri" panose="020F0502020204030204" pitchFamily="34" charset="0"/>
                          <a:cs typeface="Calibri" panose="020F0502020204030204" pitchFamily="34" charset="0"/>
                          <a:sym typeface="+mn-ea"/>
                        </a:rPr>
                        <a:t>Adjusted OR </a:t>
                      </a:r>
                      <a:endParaRPr lang="en-US" sz="2000" b="1">
                        <a:latin typeface="Calibri" panose="020F0502020204030204" pitchFamily="34" charset="0"/>
                        <a:cs typeface="Calibri" panose="020F0502020204030204" pitchFamily="34" charset="0"/>
                        <a:sym typeface="+mn-ea"/>
                      </a:endParaRPr>
                    </a:p>
                    <a:p>
                      <a:pPr indent="0">
                        <a:buNone/>
                      </a:pPr>
                      <a:r>
                        <a:rPr lang="en-US" altLang="en-US" sz="2000" i="1">
                          <a:latin typeface="Calibri" panose="020F0502020204030204" pitchFamily="34" charset="0"/>
                          <a:cs typeface="Calibri" panose="020F0502020204030204" pitchFamily="34" charset="0"/>
                          <a:sym typeface="+mn-ea"/>
                        </a:rPr>
                        <a:t>on age &amp; gender</a:t>
                      </a:r>
                      <a:endParaRPr lang="en-US" sz="2000" b="1">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sym typeface="+mn-ea"/>
                        </a:rPr>
                        <a:t>[95% CI]</a:t>
                      </a:r>
                      <a:r>
                        <a:rPr lang="en-US" altLang="en-US" sz="2000" b="0">
                          <a:latin typeface="Calibri" panose="020F0502020204030204" pitchFamily="34" charset="0"/>
                          <a:cs typeface="Calibri" panose="020F0502020204030204" pitchFamily="34" charset="0"/>
                          <a:sym typeface="+mn-ea"/>
                        </a:rPr>
                        <a:t>, p</a:t>
                      </a:r>
                      <a:endParaRPr lang="en-US" sz="2000" b="0">
                        <a:solidFill>
                          <a:schemeClr val="bg1"/>
                        </a:solidFill>
                        <a:latin typeface="Calibri" panose="020F0502020204030204" pitchFamily="3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extLst>
                  <a:ext uri="{0D108BD9-81ED-4DB2-BD59-A6C34878D82A}">
                    <a16:rowId xmlns:a16="http://schemas.microsoft.com/office/drawing/2014/main" val="10000"/>
                  </a:ext>
                </a:extLst>
              </a:tr>
              <a:tr h="493395">
                <a:tc vMerge="1">
                  <a:txBody>
                    <a:bodyPr/>
                    <a:lstStyle/>
                    <a:p>
                      <a:endParaRPr lang="ro-RO"/>
                    </a:p>
                  </a:txBody>
                  <a:tcPr>
                    <a:lnL w="12700">
                      <a:solidFill>
                        <a:schemeClr val="tx1"/>
                      </a:solidFill>
                      <a:prstDash val="solid"/>
                    </a:lnL>
                    <a:lnB w="12700">
                      <a:solidFill>
                        <a:schemeClr val="tx1"/>
                      </a:solidFill>
                      <a:prstDash val="solid"/>
                    </a:lnB>
                  </a:tcPr>
                </a:tc>
                <a:tc>
                  <a:txBody>
                    <a:bodyPr/>
                    <a:lstStyle/>
                    <a:p>
                      <a:pPr indent="0">
                        <a:buNone/>
                      </a:pPr>
                      <a:r>
                        <a:rPr lang="en-US" sz="2000" i="1">
                          <a:solidFill>
                            <a:schemeClr val="bg1"/>
                          </a:solidFill>
                          <a:latin typeface="Calibri" panose="020F0502020204030204" pitchFamily="34" charset="0"/>
                          <a:cs typeface="Calibri" panose="020F0502020204030204" pitchFamily="34" charset="0"/>
                        </a:rPr>
                        <a:t>48 (24.0</a:t>
                      </a:r>
                      <a:r>
                        <a:rPr lang="en-US" altLang="en-US" sz="2000" i="1">
                          <a:solidFill>
                            <a:schemeClr val="bg1"/>
                          </a:solidFill>
                          <a:latin typeface="Calibri" panose="020F0502020204030204" pitchFamily="34" charset="0"/>
                          <a:cs typeface="Calibri" panose="020F0502020204030204" pitchFamily="34" charset="0"/>
                        </a:rPr>
                        <a:t>%</a:t>
                      </a:r>
                      <a:r>
                        <a:rPr lang="en-US" sz="2000" i="1">
                          <a:solidFill>
                            <a:schemeClr val="bg1"/>
                          </a:solidFill>
                          <a:latin typeface="Calibri" panose="020F0502020204030204" pitchFamily="34" charset="0"/>
                          <a:cs typeface="Calibri" panose="020F0502020204030204" pitchFamily="34" charset="0"/>
                        </a:rPr>
                        <a:t>)</a:t>
                      </a: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i="1">
                          <a:solidFill>
                            <a:schemeClr val="bg1"/>
                          </a:solidFill>
                          <a:latin typeface="Calibri" panose="020F0502020204030204" pitchFamily="34" charset="0"/>
                          <a:cs typeface="Calibri" panose="020F0502020204030204" pitchFamily="34" charset="0"/>
                        </a:rPr>
                        <a:t>152 (76.0</a:t>
                      </a:r>
                      <a:r>
                        <a:rPr lang="en-US" altLang="en-US" sz="2000" i="1">
                          <a:solidFill>
                            <a:schemeClr val="bg1"/>
                          </a:solidFill>
                          <a:latin typeface="Calibri" panose="020F0502020204030204" pitchFamily="34" charset="0"/>
                          <a:cs typeface="Calibri" panose="020F0502020204030204" pitchFamily="34" charset="0"/>
                        </a:rPr>
                        <a:t>%</a:t>
                      </a:r>
                      <a:r>
                        <a:rPr lang="en-US" sz="2000" i="1">
                          <a:solidFill>
                            <a:schemeClr val="bg1"/>
                          </a:solidFill>
                          <a:latin typeface="Calibri" panose="020F0502020204030204" pitchFamily="34" charset="0"/>
                          <a:cs typeface="Calibri" panose="020F0502020204030204" pitchFamily="34" charset="0"/>
                        </a:rPr>
                        <a:t>)</a:t>
                      </a: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vMerge="1">
                  <a:txBody>
                    <a:bodyPr/>
                    <a:lstStyle/>
                    <a:p>
                      <a:endParaRPr lang="ro-RO"/>
                    </a:p>
                  </a:txBody>
                  <a:tcPr>
                    <a:lnL>
                      <a:noFill/>
                    </a:lnL>
                    <a:lnR>
                      <a:noFill/>
                    </a:lnR>
                    <a:lnB w="12700">
                      <a:solidFill>
                        <a:schemeClr val="tx1"/>
                      </a:solidFill>
                      <a:prstDash val="solid"/>
                    </a:lnB>
                    <a:solidFill>
                      <a:schemeClr val="accent4"/>
                    </a:solidFill>
                  </a:tcPr>
                </a:tc>
                <a:tc vMerge="1">
                  <a:txBody>
                    <a:bodyPr/>
                    <a:lstStyle/>
                    <a:p>
                      <a:endParaRPr lang="ro-RO"/>
                    </a:p>
                  </a:txBody>
                  <a:tcPr>
                    <a:lnL>
                      <a:noFill/>
                    </a:lnL>
                    <a:lnR w="12700">
                      <a:solidFill>
                        <a:schemeClr val="tx1"/>
                      </a:solidFill>
                      <a:prstDash val="solid"/>
                    </a:lnR>
                    <a:lnB w="12700">
                      <a:solidFill>
                        <a:schemeClr val="tx1"/>
                      </a:solidFill>
                      <a:prstDash val="solid"/>
                    </a:lnB>
                    <a:solidFill>
                      <a:schemeClr val="accent4"/>
                    </a:solidFill>
                  </a:tcPr>
                </a:tc>
                <a:extLst>
                  <a:ext uri="{0D108BD9-81ED-4DB2-BD59-A6C34878D82A}">
                    <a16:rowId xmlns:a16="http://schemas.microsoft.com/office/drawing/2014/main" val="10001"/>
                  </a:ext>
                </a:extLst>
              </a:tr>
              <a:tr h="462598">
                <a:tc rowSpan="3">
                  <a:txBody>
                    <a:bodyPr/>
                    <a:lstStyle/>
                    <a:p>
                      <a:pPr indent="0">
                        <a:buNone/>
                      </a:pPr>
                      <a:r>
                        <a:rPr lang="" altLang="en-US" sz="2000" b="1">
                          <a:sym typeface="+mn-ea"/>
                        </a:rPr>
                        <a:t>A</a:t>
                      </a:r>
                      <a:r>
                        <a:rPr lang="en-US" altLang="en-US" sz="2000" b="1">
                          <a:sym typeface="+mn-ea"/>
                        </a:rPr>
                        <a:t>dditional treatment</a:t>
                      </a:r>
                      <a:r>
                        <a:rPr lang="en-US" altLang="en-US" sz="2000">
                          <a:sym typeface="+mn-ea"/>
                        </a:rPr>
                        <a:t> </a:t>
                      </a:r>
                    </a:p>
                    <a:p>
                      <a:pPr indent="0">
                        <a:buNone/>
                      </a:pPr>
                      <a:r>
                        <a:rPr lang="" altLang="en-US" sz="2000">
                          <a:sym typeface="+mn-ea"/>
                        </a:rPr>
                        <a:t>(in severe forms)</a:t>
                      </a:r>
                      <a:endParaRPr lang="en-US" alt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c rowSpan="2">
                  <a:txBody>
                    <a:bodyPr/>
                    <a:lstStyle/>
                    <a:p>
                      <a:pPr indent="0">
                        <a:buNone/>
                      </a:pPr>
                      <a:r>
                        <a:rPr lang="en-US" altLang="en-US" sz="2000" b="0" i="1">
                          <a:latin typeface="Calibri" panose="020F0502020204030204" pitchFamily="34" charset="0"/>
                          <a:ea typeface="Times New Roman" panose="02020603050405020304" charset="0"/>
                          <a:cs typeface="Calibri" panose="020F0502020204030204" pitchFamily="34" charset="0"/>
                        </a:rPr>
                        <a:t>ribavirn:</a:t>
                      </a:r>
                    </a:p>
                  </a:txBody>
                  <a:tcPr marL="68580" marR="68580" marT="0" marB="0" anchor="ctr">
                    <a:lnL>
                      <a:noFill/>
                    </a:lnL>
                    <a:lnR>
                      <a:noFill/>
                    </a:lnR>
                    <a:lnT w="12700">
                      <a:solidFill>
                        <a:schemeClr val="tx1"/>
                      </a:solidFill>
                      <a:prstDash val="solid"/>
                    </a:lnT>
                    <a:lnB w="12700">
                      <a:solidFill>
                        <a:schemeClr val="tx1"/>
                      </a:solidFill>
                      <a:prstDash val="dot"/>
                    </a:lnB>
                    <a:lnTlToBr>
                      <a:noFill/>
                    </a:lnTlToBr>
                    <a:lnBlToTr>
                      <a:noFill/>
                    </a:lnBlToTr>
                  </a:tcPr>
                </a:tc>
                <a:tc>
                  <a:txBody>
                    <a:bodyPr/>
                    <a:lstStyle/>
                    <a:p>
                      <a:pPr indent="0">
                        <a:buNone/>
                      </a:pPr>
                      <a:r>
                        <a:rPr lang="en-US" altLang="en-US" sz="2000" b="0" i="1">
                          <a:latin typeface="Calibri" panose="020F0502020204030204" pitchFamily="34" charset="0"/>
                          <a:ea typeface="Times New Roman" panose="02020603050405020304" charset="0"/>
                          <a:cs typeface="Calibri" panose="020F0502020204030204" pitchFamily="34" charset="0"/>
                        </a:rPr>
                        <a:t>plasma:</a:t>
                      </a:r>
                    </a:p>
                  </a:txBody>
                  <a:tcPr marL="68580" marR="68580" marT="0" marB="0" anchor="ctr">
                    <a:lnL>
                      <a:noFill/>
                    </a:lnL>
                    <a:lnR>
                      <a:noFill/>
                    </a:lnR>
                    <a:lnT w="12700">
                      <a:solidFill>
                        <a:schemeClr val="tx1"/>
                      </a:solidFill>
                      <a:prstDash val="solid"/>
                    </a:lnT>
                    <a:lnB w="12700" cap="sq">
                      <a:solidFill>
                        <a:schemeClr val="tx1"/>
                      </a:solidFill>
                      <a:prstDash val="dot"/>
                    </a:lnB>
                    <a:lnTlToBr>
                      <a:noFill/>
                    </a:lnTlToBr>
                    <a:lnBlToTr>
                      <a:noFill/>
                    </a:lnBlToTr>
                  </a:tcPr>
                </a:tc>
                <a:tc rowSpan="3">
                  <a:txBody>
                    <a:bodyPr/>
                    <a:lstStyle/>
                    <a:p>
                      <a:pPr indent="0">
                        <a:buNone/>
                      </a:pPr>
                      <a:r>
                        <a:rPr lang="en-US" sz="2000" b="1">
                          <a:latin typeface="Calibri" panose="020F0502020204030204" pitchFamily="34" charset="0"/>
                          <a:cs typeface="Calibri" panose="020F0502020204030204" pitchFamily="34" charset="0"/>
                        </a:rPr>
                        <a:t>6.78</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[2.15, 21.40]</a:t>
                      </a:r>
                      <a:r>
                        <a:rPr lang="en-US" sz="2000">
                          <a:latin typeface="Calibri" panose="020F0502020204030204" pitchFamily="34" charset="0"/>
                          <a:cs typeface="Calibri" panose="020F0502020204030204" pitchFamily="34" charset="0"/>
                          <a:sym typeface="+mn-ea"/>
                        </a:rPr>
                        <a:t>, p&lt;</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rowSpan="3">
                  <a:txBody>
                    <a:bodyPr/>
                    <a:lstStyle/>
                    <a:p>
                      <a:pPr indent="0">
                        <a:buNone/>
                      </a:pPr>
                      <a:r>
                        <a:rPr lang="en-US" sz="2000" b="1">
                          <a:latin typeface="Calibri" panose="020F0502020204030204" pitchFamily="34" charset="0"/>
                          <a:cs typeface="Calibri" panose="020F0502020204030204" pitchFamily="34" charset="0"/>
                        </a:rPr>
                        <a:t>4.93</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[1.49, 17.86]</a:t>
                      </a:r>
                      <a:r>
                        <a:rPr lang="en-US" sz="2000">
                          <a:latin typeface="Calibri" panose="020F0502020204030204" pitchFamily="34" charset="0"/>
                          <a:cs typeface="Calibri" panose="020F0502020204030204" pitchFamily="34" charset="0"/>
                          <a:sym typeface="+mn-ea"/>
                        </a:rPr>
                        <a:t>, 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.010</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2"/>
                  </a:ext>
                </a:extLst>
              </a:tr>
              <a:tr h="0">
                <a:tc vMerge="1">
                  <a:txBody>
                    <a:bodyPr/>
                    <a:lstStyle/>
                    <a:p>
                      <a:endParaRPr lang="ro-RO"/>
                    </a:p>
                  </a:txBody>
                  <a:tcPr marL="68580" marR="68580" marT="0" marB="0" anchor="ct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c vMerge="1">
                  <a:txBody>
                    <a:bodyPr/>
                    <a:lstStyle/>
                    <a:p>
                      <a:endParaRPr lang="ro-RO"/>
                    </a:p>
                  </a:txBody>
                  <a:tcPr marL="68580" marR="68580" marT="0" marB="0" anchor="ctr">
                    <a:lnL>
                      <a:noFill/>
                    </a:lnL>
                    <a:lnR>
                      <a:noFill/>
                    </a:lnR>
                    <a:lnT w="12700">
                      <a:solidFill>
                        <a:schemeClr val="tx1"/>
                      </a:solidFill>
                      <a:prstDash val="solid"/>
                    </a:lnT>
                    <a:lnB w="12700" cap="sq">
                      <a:solidFill>
                        <a:schemeClr val="tx1"/>
                      </a:solidFill>
                      <a:prstDash val="dot"/>
                    </a:lnB>
                    <a:lnTlToBr>
                      <a:noFill/>
                    </a:lnTlToBr>
                    <a:lnBlToTr>
                      <a:noFill/>
                    </a:lnBlToTr>
                  </a:tcPr>
                </a:tc>
                <a:tc rowSpan="2">
                  <a:txBody>
                    <a:bodyPr/>
                    <a:lstStyle/>
                    <a:p>
                      <a:pPr indent="0">
                        <a:buNone/>
                      </a:pPr>
                      <a:r>
                        <a:rPr lang="en-US" sz="2000">
                          <a:latin typeface="Calibri" panose="020F0502020204030204" pitchFamily="34" charset="0"/>
                          <a:cs typeface="Calibri" panose="020F0502020204030204" pitchFamily="34" charset="0"/>
                          <a:sym typeface="+mn-ea"/>
                        </a:rPr>
                        <a:t>5 (</a:t>
                      </a:r>
                      <a:r>
                        <a:rPr lang="en-US" sz="2000" b="1">
                          <a:latin typeface="Calibri" panose="020F0502020204030204" pitchFamily="34" charset="0"/>
                          <a:cs typeface="Calibri" panose="020F0502020204030204" pitchFamily="34" charset="0"/>
                          <a:sym typeface="+mn-ea"/>
                        </a:rPr>
                        <a:t>3.3</a:t>
                      </a:r>
                      <a:r>
                        <a:rPr lang="en-US" altLang="en-US" sz="2000" b="1">
                          <a:latin typeface="Calibri" panose="020F0502020204030204" pitchFamily="34" charset="0"/>
                          <a:cs typeface="Calibri" panose="020F0502020204030204" pitchFamily="34" charset="0"/>
                          <a:sym typeface="+mn-ea"/>
                        </a:rPr>
                        <a:t>%</a:t>
                      </a:r>
                      <a:r>
                        <a:rPr lang="en-US" sz="2000">
                          <a:latin typeface="Calibri" panose="020F0502020204030204" pitchFamily="34" charset="0"/>
                          <a:cs typeface="Calibri" panose="020F0502020204030204" pitchFamily="34" charset="0"/>
                          <a:sym typeface="+mn-ea"/>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cap="sq" cmpd="sng" algn="ctr">
                      <a:solidFill>
                        <a:schemeClr val="tx1"/>
                      </a:solidFill>
                      <a:prstDash val="dot"/>
                      <a:round/>
                      <a:headEnd type="none" w="med" len="med"/>
                      <a:tailEnd type="none" w="med" len="med"/>
                    </a:lnT>
                    <a:lnB w="12700">
                      <a:solidFill>
                        <a:schemeClr val="tx1"/>
                      </a:solidFill>
                      <a:prstDash val="solid"/>
                    </a:lnB>
                    <a:lnTlToBr>
                      <a:noFill/>
                    </a:lnTlToBr>
                    <a:lnBlToTr>
                      <a:noFill/>
                    </a:lnBlToTr>
                  </a:tcPr>
                </a:tc>
                <a:tc vMerge="1">
                  <a:txBody>
                    <a:bodyPr/>
                    <a:lstStyle/>
                    <a:p>
                      <a:endParaRPr lang="ro-RO"/>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vMerge="1">
                  <a:txBody>
                    <a:bodyPr/>
                    <a:lstStyle/>
                    <a:p>
                      <a:endParaRPr lang="ro-RO"/>
                    </a:p>
                  </a:txBody>
                  <a:tcPr marL="68580" marR="68580" marT="0" marB="0"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3"/>
                  </a:ext>
                </a:extLst>
              </a:tr>
              <a:tr h="807720">
                <a:tc vMerge="1">
                  <a:txBody>
                    <a:bodyPr/>
                    <a:lstStyle/>
                    <a:p>
                      <a:endParaRPr lang="ro-RO"/>
                    </a:p>
                  </a:txBody>
                  <a:tcPr marL="68580" marR="68580" marT="0" marB="0" anchor="ct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c>
                  <a:txBody>
                    <a:bodyPr/>
                    <a:lstStyle/>
                    <a:p>
                      <a:pPr indent="0">
                        <a:buNone/>
                      </a:pPr>
                      <a:r>
                        <a:rPr lang="en-US" sz="2000">
                          <a:latin typeface="Calibri" panose="020F0502020204030204" pitchFamily="34" charset="0"/>
                          <a:cs typeface="Calibri" panose="020F0502020204030204" pitchFamily="34" charset="0"/>
                          <a:sym typeface="+mn-ea"/>
                        </a:rPr>
                        <a:t>9 (</a:t>
                      </a:r>
                      <a:r>
                        <a:rPr lang="en-US" sz="2000" b="1">
                          <a:latin typeface="Calibri" panose="020F0502020204030204" pitchFamily="34" charset="0"/>
                          <a:cs typeface="Calibri" panose="020F0502020204030204" pitchFamily="34" charset="0"/>
                          <a:sym typeface="+mn-ea"/>
                        </a:rPr>
                        <a:t>18.8</a:t>
                      </a:r>
                      <a:r>
                        <a:rPr lang="en-US" altLang="en-US" sz="2000" b="1">
                          <a:latin typeface="Calibri" panose="020F0502020204030204" pitchFamily="34" charset="0"/>
                          <a:cs typeface="Calibri" panose="020F0502020204030204" pitchFamily="34" charset="0"/>
                          <a:sym typeface="+mn-ea"/>
                        </a:rPr>
                        <a:t>%</a:t>
                      </a:r>
                      <a:r>
                        <a:rPr lang="en-US" sz="2000">
                          <a:latin typeface="Calibri" panose="020F0502020204030204" pitchFamily="34" charset="0"/>
                          <a:cs typeface="Calibri" panose="020F0502020204030204" pitchFamily="34" charset="0"/>
                          <a:sym typeface="+mn-ea"/>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dot"/>
                    </a:lnT>
                    <a:lnB w="12700">
                      <a:solidFill>
                        <a:schemeClr val="tx1"/>
                      </a:solidFill>
                      <a:prstDash val="solid"/>
                    </a:lnB>
                    <a:lnTlToBr>
                      <a:noFill/>
                    </a:lnTlToBr>
                    <a:lnBlToTr>
                      <a:noFill/>
                    </a:lnBlToTr>
                  </a:tcPr>
                </a:tc>
                <a:tc vMerge="1">
                  <a:txBody>
                    <a:bodyPr/>
                    <a:lstStyle/>
                    <a:p>
                      <a:endParaRPr lang="ro-RO"/>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vMerge="1">
                  <a:txBody>
                    <a:bodyPr/>
                    <a:lstStyle/>
                    <a:p>
                      <a:endParaRPr lang="ro-RO"/>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vMerge="1">
                  <a:txBody>
                    <a:bodyPr/>
                    <a:lstStyle/>
                    <a:p>
                      <a:endParaRPr lang="ro-RO"/>
                    </a:p>
                  </a:txBody>
                  <a:tcPr marL="68580" marR="68580" marT="0" marB="0"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4"/>
                  </a:ext>
                </a:extLst>
              </a:tr>
              <a:tr h="375918">
                <a:tc gridSpan="5">
                  <a:txBody>
                    <a:bodyPr/>
                    <a:lstStyle/>
                    <a:p>
                      <a:pPr indent="0" algn="r">
                        <a:buNone/>
                      </a:pPr>
                      <a:r>
                        <a:rPr lang="en-US" sz="2000" b="1">
                          <a:latin typeface="Calibri" panose="020F0502020204030204" pitchFamily="34" charset="0"/>
                          <a:cs typeface="Calibri" panose="020F0502020204030204" pitchFamily="34" charset="0"/>
                          <a:sym typeface="+mn-ea"/>
                        </a:rPr>
                        <a:t>Adjusted OR</a:t>
                      </a:r>
                      <a:r>
                        <a:rPr lang="en-US" sz="2000">
                          <a:latin typeface="Calibri" panose="020F0502020204030204" pitchFamily="34" charset="0"/>
                          <a:cs typeface="Calibri" panose="020F0502020204030204" pitchFamily="34" charset="0"/>
                          <a:sym typeface="+mn-ea"/>
                        </a:rPr>
                        <a:t> </a:t>
                      </a:r>
                      <a:r>
                        <a:rPr lang="en-US" altLang="en-US" sz="2000" i="1">
                          <a:latin typeface="Calibri" panose="020F0502020204030204" pitchFamily="34" charset="0"/>
                          <a:cs typeface="Calibri" panose="020F0502020204030204" pitchFamily="34" charset="0"/>
                          <a:sym typeface="+mn-ea"/>
                        </a:rPr>
                        <a:t>(on all comorbidites, incl. previous tables)</a:t>
                      </a:r>
                      <a:r>
                        <a:rPr lang="en-US" altLang="en-US" sz="2000">
                          <a:latin typeface="Calibri" panose="020F0502020204030204" pitchFamily="34" charset="0"/>
                          <a:cs typeface="Calibri" panose="020F0502020204030204" pitchFamily="34" charset="0"/>
                          <a:sym typeface="+mn-ea"/>
                        </a:rPr>
                        <a:t> = </a:t>
                      </a:r>
                      <a:r>
                        <a:rPr lang="en-US" sz="2000" b="1">
                          <a:latin typeface="Calibri" panose="020F0502020204030204" pitchFamily="34" charset="0"/>
                          <a:cs typeface="Calibri" panose="020F0502020204030204" pitchFamily="34" charset="0"/>
                          <a:sym typeface="+mn-ea"/>
                        </a:rPr>
                        <a:t>4.47 </a:t>
                      </a:r>
                      <a:r>
                        <a:rPr lang="en-US" sz="2000">
                          <a:latin typeface="Calibri" panose="020F0502020204030204" pitchFamily="34" charset="0"/>
                          <a:cs typeface="Calibri" panose="020F0502020204030204" pitchFamily="34" charset="0"/>
                          <a:sym typeface="+mn-ea"/>
                        </a:rPr>
                        <a:t>[1.2, 17.25], p=</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.025</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hMerge="1">
                  <a:txBody>
                    <a:bodyPr/>
                    <a:lstStyle/>
                    <a:p>
                      <a:endParaRPr lang="ro-RO"/>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hMerge="1">
                  <a:txBody>
                    <a:bodyPr/>
                    <a:lstStyle/>
                    <a:p>
                      <a:endParaRPr lang="ro-RO"/>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hMerge="1">
                  <a:txBody>
                    <a:bodyPr/>
                    <a:lstStyle/>
                    <a:p>
                      <a:endParaRPr lang="ro-RO"/>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tcPr>
                </a:tc>
                <a:tc hMerge="1">
                  <a:txBody>
                    <a:bodyPr/>
                    <a:lstStyle/>
                    <a:p>
                      <a:endParaRPr lang="ro-RO"/>
                    </a:p>
                  </a:txBody>
                  <a:tcPr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me/calzzone/Dropbox/Stats/hepe/p2.pngp2"/>
          <p:cNvPicPr>
            <a:picLocks noChangeAspect="1"/>
          </p:cNvPicPr>
          <p:nvPr/>
        </p:nvPicPr>
        <p:blipFill>
          <a:blip r:embed="rId3"/>
          <a:srcRect/>
          <a:stretch>
            <a:fillRect/>
          </a:stretch>
        </p:blipFill>
        <p:spPr>
          <a:xfrm>
            <a:off x="24194" y="229235"/>
            <a:ext cx="12143105" cy="6071616"/>
          </a:xfrm>
          <a:prstGeom prst="rect">
            <a:avLst/>
          </a:prstGeom>
        </p:spPr>
      </p:pic>
      <p:sp>
        <p:nvSpPr>
          <p:cNvPr id="3" name="TextBox 2">
            <a:extLst>
              <a:ext uri="{FF2B5EF4-FFF2-40B4-BE49-F238E27FC236}">
                <a16:creationId xmlns:a16="http://schemas.microsoft.com/office/drawing/2014/main" id="{D9F2ED5A-8A2A-463D-8870-99171F9C4B85}"/>
              </a:ext>
            </a:extLst>
          </p:cNvPr>
          <p:cNvSpPr txBox="1"/>
          <p:nvPr/>
        </p:nvSpPr>
        <p:spPr>
          <a:xfrm>
            <a:off x="5194852" y="655503"/>
            <a:ext cx="3631096" cy="689035"/>
          </a:xfrm>
          <a:prstGeom prst="rect">
            <a:avLst/>
          </a:prstGeom>
          <a:solidFill>
            <a:srgbClr val="FFFFFF">
              <a:alpha val="50196"/>
            </a:srgbClr>
          </a:solidFill>
        </p:spPr>
        <p:txBody>
          <a:bodyPr wrap="square" rtlCol="0">
            <a:spAutoFit/>
          </a:bodyPr>
          <a:lstStyle/>
          <a:p>
            <a:pPr>
              <a:lnSpc>
                <a:spcPts val="1500"/>
              </a:lnSpc>
            </a:pPr>
            <a:r>
              <a:rPr lang="en-US" sz="2000" b="1" dirty="0"/>
              <a:t>–</a:t>
            </a:r>
            <a:r>
              <a:rPr lang="en-US" altLang="en-US" sz="2000" b="1" cap="small" dirty="0">
                <a:sym typeface="+mn-ea"/>
              </a:rPr>
              <a:t>●</a:t>
            </a:r>
            <a:r>
              <a:rPr lang="en-US" sz="2000" b="1" dirty="0"/>
              <a:t>–</a:t>
            </a:r>
            <a:r>
              <a:rPr lang="en-US" sz="1600" i="1" dirty="0"/>
              <a:t> Univariate, unadjusted</a:t>
            </a:r>
          </a:p>
          <a:p>
            <a:pPr>
              <a:lnSpc>
                <a:spcPts val="1500"/>
              </a:lnSpc>
            </a:pPr>
            <a:r>
              <a:rPr lang="en-US" sz="2000" b="1" dirty="0">
                <a:solidFill>
                  <a:srgbClr val="A52A2A"/>
                </a:solidFill>
              </a:rPr>
              <a:t>–</a:t>
            </a:r>
            <a:r>
              <a:rPr lang="en-US" altLang="en-US" sz="2000" b="1" cap="small" dirty="0">
                <a:solidFill>
                  <a:srgbClr val="A52A2A"/>
                </a:solidFill>
                <a:sym typeface="+mn-ea"/>
              </a:rPr>
              <a:t>●</a:t>
            </a:r>
            <a:r>
              <a:rPr lang="en-US" sz="2000" b="1" dirty="0">
                <a:solidFill>
                  <a:srgbClr val="A52A2A"/>
                </a:solidFill>
              </a:rPr>
              <a:t>–</a:t>
            </a:r>
            <a:r>
              <a:rPr lang="en-US" sz="1600" i="1" dirty="0">
                <a:solidFill>
                  <a:srgbClr val="A52A2A"/>
                </a:solidFill>
              </a:rPr>
              <a:t> Model 1: Adjusted for Age &amp; Sex</a:t>
            </a:r>
          </a:p>
          <a:p>
            <a:pPr>
              <a:lnSpc>
                <a:spcPts val="1500"/>
              </a:lnSpc>
            </a:pPr>
            <a:r>
              <a:rPr lang="en-US" sz="2000" b="1" dirty="0">
                <a:solidFill>
                  <a:srgbClr val="0000FF"/>
                </a:solidFill>
              </a:rPr>
              <a:t>–</a:t>
            </a:r>
            <a:r>
              <a:rPr lang="en-US" altLang="en-US" sz="2000" b="1" cap="small" dirty="0">
                <a:solidFill>
                  <a:srgbClr val="0000FF"/>
                </a:solidFill>
                <a:sym typeface="+mn-ea"/>
              </a:rPr>
              <a:t>●</a:t>
            </a:r>
            <a:r>
              <a:rPr lang="en-US" sz="2000" b="1" dirty="0">
                <a:solidFill>
                  <a:srgbClr val="0000FF"/>
                </a:solidFill>
              </a:rPr>
              <a:t>–</a:t>
            </a:r>
            <a:r>
              <a:rPr lang="en-US" sz="1600" dirty="0">
                <a:solidFill>
                  <a:srgbClr val="0000FF"/>
                </a:solidFill>
              </a:rPr>
              <a:t> </a:t>
            </a:r>
            <a:r>
              <a:rPr lang="en-US" sz="1600" i="1" dirty="0">
                <a:solidFill>
                  <a:srgbClr val="0000FF"/>
                </a:solidFill>
              </a:rPr>
              <a:t>Model 2: Adjusted for Comorbidities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a:t>Results: patients who received ribavirn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78692785"/>
              </p:ext>
            </p:extLst>
          </p:nvPr>
        </p:nvGraphicFramePr>
        <p:xfrm>
          <a:off x="22225" y="1845945"/>
          <a:ext cx="12147550" cy="5222240"/>
        </p:xfrm>
        <a:graphic>
          <a:graphicData uri="http://schemas.openxmlformats.org/drawingml/2006/table">
            <a:tbl>
              <a:tblPr firstRow="1">
                <a:tableStyleId>{91EBBBCC-DAD2-459C-BE2E-F6DE35CF9A28}</a:tableStyleId>
              </a:tblPr>
              <a:tblGrid>
                <a:gridCol w="612775">
                  <a:extLst>
                    <a:ext uri="{9D8B030D-6E8A-4147-A177-3AD203B41FA5}">
                      <a16:colId xmlns:a16="http://schemas.microsoft.com/office/drawing/2014/main" val="20000"/>
                    </a:ext>
                  </a:extLst>
                </a:gridCol>
                <a:gridCol w="1403985">
                  <a:extLst>
                    <a:ext uri="{9D8B030D-6E8A-4147-A177-3AD203B41FA5}">
                      <a16:colId xmlns:a16="http://schemas.microsoft.com/office/drawing/2014/main" val="20001"/>
                    </a:ext>
                  </a:extLst>
                </a:gridCol>
                <a:gridCol w="1149985">
                  <a:extLst>
                    <a:ext uri="{9D8B030D-6E8A-4147-A177-3AD203B41FA5}">
                      <a16:colId xmlns:a16="http://schemas.microsoft.com/office/drawing/2014/main" val="20002"/>
                    </a:ext>
                  </a:extLst>
                </a:gridCol>
                <a:gridCol w="1136650">
                  <a:extLst>
                    <a:ext uri="{9D8B030D-6E8A-4147-A177-3AD203B41FA5}">
                      <a16:colId xmlns:a16="http://schemas.microsoft.com/office/drawing/2014/main" val="20003"/>
                    </a:ext>
                  </a:extLst>
                </a:gridCol>
                <a:gridCol w="1830070">
                  <a:extLst>
                    <a:ext uri="{9D8B030D-6E8A-4147-A177-3AD203B41FA5}">
                      <a16:colId xmlns:a16="http://schemas.microsoft.com/office/drawing/2014/main" val="20004"/>
                    </a:ext>
                  </a:extLst>
                </a:gridCol>
                <a:gridCol w="4901565">
                  <a:extLst>
                    <a:ext uri="{9D8B030D-6E8A-4147-A177-3AD203B41FA5}">
                      <a16:colId xmlns:a16="http://schemas.microsoft.com/office/drawing/2014/main" val="20005"/>
                    </a:ext>
                  </a:extLst>
                </a:gridCol>
                <a:gridCol w="1112520">
                  <a:extLst>
                    <a:ext uri="{9D8B030D-6E8A-4147-A177-3AD203B41FA5}">
                      <a16:colId xmlns:a16="http://schemas.microsoft.com/office/drawing/2014/main" val="20006"/>
                    </a:ext>
                  </a:extLst>
                </a:gridCol>
              </a:tblGrid>
              <a:tr h="589280">
                <a:tc>
                  <a:txBody>
                    <a:bodyPr/>
                    <a:lstStyle/>
                    <a:p>
                      <a:pPr indent="0">
                        <a:buNone/>
                      </a:pPr>
                      <a:r>
                        <a:rPr lang="en-US" sz="1600"/>
                        <a:t>Age</a:t>
                      </a:r>
                      <a:r>
                        <a:rPr lang="en-US" altLang="en-US" sz="1600"/>
                        <a:t>, Sex</a:t>
                      </a:r>
                    </a:p>
                  </a:txBody>
                  <a:tcPr marL="68580" marR="68580" marT="0" marB="0" anchor="ctr">
                    <a:lnL>
                      <a:noFill/>
                    </a:lnL>
                    <a:lnR w="28575">
                      <a:solidFill>
                        <a:schemeClr val="bg1"/>
                      </a:solidFill>
                      <a:prstDash val="solid"/>
                    </a:lnR>
                    <a:lnT w="12700">
                      <a:solidFill>
                        <a:schemeClr val="tx1"/>
                      </a:solidFill>
                      <a:prstDash val="solid"/>
                    </a:lnT>
                    <a:lnB w="28575">
                      <a:solidFill>
                        <a:schemeClr val="bg1"/>
                      </a:solidFill>
                      <a:prstDash val="solid"/>
                    </a:lnB>
                    <a:solidFill>
                      <a:schemeClr val="accent4">
                        <a:lumMod val="75000"/>
                      </a:schemeClr>
                    </a:solidFill>
                  </a:tcPr>
                </a:tc>
                <a:tc>
                  <a:txBody>
                    <a:bodyPr/>
                    <a:lstStyle/>
                    <a:p>
                      <a:pPr indent="0">
                        <a:buNone/>
                      </a:pPr>
                      <a:r>
                        <a:rPr lang="en-US" sz="1600"/>
                        <a:t>Direct bilirubin (mg/dL)</a:t>
                      </a:r>
                    </a:p>
                  </a:txBody>
                  <a:tcPr marL="68580" marR="68580" marT="0" marB="0" anchor="ctr">
                    <a:lnL w="28575">
                      <a:solidFill>
                        <a:schemeClr val="bg1"/>
                      </a:solidFill>
                      <a:prstDash val="solid"/>
                    </a:lnL>
                    <a:lnR w="28575">
                      <a:solidFill>
                        <a:schemeClr val="bg1"/>
                      </a:solidFill>
                      <a:prstDash val="solid"/>
                    </a:lnR>
                    <a:lnT w="12700">
                      <a:solidFill>
                        <a:schemeClr val="tx1"/>
                      </a:solidFill>
                      <a:prstDash val="solid"/>
                    </a:lnT>
                    <a:lnB w="28575">
                      <a:solidFill>
                        <a:schemeClr val="bg1"/>
                      </a:solidFill>
                      <a:prstDash val="solid"/>
                    </a:lnB>
                    <a:solidFill>
                      <a:schemeClr val="accent4">
                        <a:lumMod val="75000"/>
                      </a:schemeClr>
                    </a:solidFill>
                  </a:tcPr>
                </a:tc>
                <a:tc>
                  <a:txBody>
                    <a:bodyPr/>
                    <a:lstStyle/>
                    <a:p>
                      <a:pPr indent="0">
                        <a:buNone/>
                      </a:pPr>
                      <a:r>
                        <a:rPr lang="en-US" sz="1600"/>
                        <a:t>AST</a:t>
                      </a:r>
                      <a:r>
                        <a:rPr lang="en-US" altLang="en-US" sz="1600"/>
                        <a:t>, ALT</a:t>
                      </a:r>
                      <a:r>
                        <a:rPr lang="en-US" sz="1600"/>
                        <a:t> </a:t>
                      </a:r>
                    </a:p>
                    <a:p>
                      <a:pPr indent="0">
                        <a:buNone/>
                      </a:pPr>
                      <a:r>
                        <a:rPr lang="en-US" sz="1600"/>
                        <a:t>(IU/L</a:t>
                      </a:r>
                      <a:r>
                        <a:rPr lang="en-US" altLang="en-US" sz="1600"/>
                        <a:t>)</a:t>
                      </a:r>
                    </a:p>
                  </a:txBody>
                  <a:tcPr marL="68580" marR="68580" marT="0" marB="0" anchor="ctr">
                    <a:lnL w="28575">
                      <a:solidFill>
                        <a:schemeClr val="bg1"/>
                      </a:solidFill>
                      <a:prstDash val="solid"/>
                    </a:lnL>
                    <a:lnR w="28575">
                      <a:solidFill>
                        <a:schemeClr val="bg1"/>
                      </a:solidFill>
                      <a:prstDash val="solid"/>
                    </a:lnR>
                    <a:lnT w="12700">
                      <a:solidFill>
                        <a:schemeClr val="tx1"/>
                      </a:solidFill>
                      <a:prstDash val="solid"/>
                    </a:lnT>
                    <a:lnB w="28575">
                      <a:solidFill>
                        <a:schemeClr val="bg1"/>
                      </a:solidFill>
                      <a:prstDash val="solid"/>
                    </a:lnB>
                    <a:solidFill>
                      <a:schemeClr val="accent4">
                        <a:lumMod val="75000"/>
                      </a:schemeClr>
                    </a:solidFill>
                  </a:tcPr>
                </a:tc>
                <a:tc>
                  <a:txBody>
                    <a:bodyPr/>
                    <a:lstStyle/>
                    <a:p>
                      <a:pPr indent="0">
                        <a:buNone/>
                      </a:pPr>
                      <a:r>
                        <a:rPr lang="en-US" sz="1600"/>
                        <a:t>INR</a:t>
                      </a:r>
                    </a:p>
                  </a:txBody>
                  <a:tcPr marL="68580" marR="68580" marT="0" marB="0" anchor="ctr">
                    <a:lnL w="28575">
                      <a:solidFill>
                        <a:schemeClr val="bg1"/>
                      </a:solidFill>
                      <a:prstDash val="solid"/>
                    </a:lnL>
                    <a:lnR w="28575">
                      <a:solidFill>
                        <a:schemeClr val="bg1"/>
                      </a:solidFill>
                      <a:prstDash val="solid"/>
                    </a:lnR>
                    <a:lnT w="12700">
                      <a:solidFill>
                        <a:schemeClr val="tx1"/>
                      </a:solidFill>
                      <a:prstDash val="solid"/>
                    </a:lnT>
                    <a:lnB w="28575">
                      <a:solidFill>
                        <a:schemeClr val="bg1"/>
                      </a:solidFill>
                      <a:prstDash val="solid"/>
                    </a:lnB>
                    <a:solidFill>
                      <a:schemeClr val="accent4">
                        <a:lumMod val="75000"/>
                      </a:schemeClr>
                    </a:solidFill>
                  </a:tcPr>
                </a:tc>
                <a:tc>
                  <a:txBody>
                    <a:bodyPr/>
                    <a:lstStyle/>
                    <a:p>
                      <a:pPr indent="0">
                        <a:buNone/>
                      </a:pPr>
                      <a:r>
                        <a:rPr lang="en-US" altLang="en-US" sz="1600"/>
                        <a:t>R</a:t>
                      </a:r>
                      <a:r>
                        <a:rPr lang="en-US" sz="1600"/>
                        <a:t>ibavirin treatment (days)</a:t>
                      </a:r>
                    </a:p>
                  </a:txBody>
                  <a:tcPr marL="68580" marR="68580" marT="0" marB="0" anchor="ctr">
                    <a:lnL w="28575">
                      <a:solidFill>
                        <a:schemeClr val="bg1"/>
                      </a:solidFill>
                      <a:prstDash val="solid"/>
                    </a:lnL>
                    <a:lnR w="28575">
                      <a:solidFill>
                        <a:schemeClr val="bg1"/>
                      </a:solidFill>
                      <a:prstDash val="solid"/>
                    </a:lnR>
                    <a:lnT w="12700">
                      <a:solidFill>
                        <a:schemeClr val="tx1"/>
                      </a:solidFill>
                      <a:prstDash val="solid"/>
                    </a:lnT>
                    <a:lnB w="28575">
                      <a:solidFill>
                        <a:schemeClr val="bg1"/>
                      </a:solidFill>
                      <a:prstDash val="solid"/>
                    </a:lnB>
                    <a:solidFill>
                      <a:schemeClr val="accent4">
                        <a:lumMod val="75000"/>
                      </a:schemeClr>
                    </a:solidFill>
                  </a:tcPr>
                </a:tc>
                <a:tc gridSpan="2">
                  <a:txBody>
                    <a:bodyPr/>
                    <a:lstStyle/>
                    <a:p>
                      <a:pPr indent="0">
                        <a:buNone/>
                      </a:pPr>
                      <a:r>
                        <a:rPr lang="en-US" altLang="en-US" sz="1600"/>
                        <a:t>Evolution</a:t>
                      </a:r>
                    </a:p>
                  </a:txBody>
                  <a:tcPr marL="68580" marR="68580" marT="0" marB="0" anchor="ctr">
                    <a:lnL w="28575">
                      <a:solidFill>
                        <a:schemeClr val="bg1"/>
                      </a:solidFill>
                      <a:prstDash val="solid"/>
                    </a:lnL>
                    <a:lnR>
                      <a:noFill/>
                    </a:lnR>
                    <a:lnT w="12700">
                      <a:solidFill>
                        <a:schemeClr val="tx1"/>
                      </a:solidFill>
                      <a:prstDash val="solid"/>
                    </a:lnT>
                    <a:lnB w="28575">
                      <a:solidFill>
                        <a:schemeClr val="bg1"/>
                      </a:solidFill>
                      <a:prstDash val="solid"/>
                    </a:lnB>
                    <a:solidFill>
                      <a:schemeClr val="accent4">
                        <a:lumMod val="75000"/>
                      </a:schemeClr>
                    </a:solidFill>
                  </a:tcPr>
                </a:tc>
                <a:tc hMerge="1">
                  <a:txBody>
                    <a:bodyPr/>
                    <a:lstStyle/>
                    <a:p>
                      <a:endParaRPr lang="ro-RO"/>
                    </a:p>
                  </a:txBody>
                  <a:tcPr marL="68580" marR="68580" marT="0" marB="0" anchor="ctr">
                    <a:lnR>
                      <a:noFill/>
                    </a:lnR>
                    <a:lnT w="12700">
                      <a:solidFill>
                        <a:schemeClr val="tx1"/>
                      </a:solidFill>
                      <a:prstDash val="solid"/>
                    </a:lnT>
                    <a:lnB w="28575">
                      <a:solidFill>
                        <a:schemeClr val="bg1"/>
                      </a:solidFill>
                      <a:prstDash val="solid"/>
                    </a:lnB>
                  </a:tcPr>
                </a:tc>
                <a:extLst>
                  <a:ext uri="{0D108BD9-81ED-4DB2-BD59-A6C34878D82A}">
                    <a16:rowId xmlns:a16="http://schemas.microsoft.com/office/drawing/2014/main" val="10000"/>
                  </a:ext>
                </a:extLst>
              </a:tr>
              <a:tr h="487680">
                <a:tc>
                  <a:txBody>
                    <a:bodyPr/>
                    <a:lstStyle/>
                    <a:p>
                      <a:pPr indent="0">
                        <a:buNone/>
                      </a:pPr>
                      <a:r>
                        <a:rPr lang="en-US" sz="1600" dirty="0"/>
                        <a:t>51</a:t>
                      </a:r>
                      <a:r>
                        <a:rPr lang="en-US" altLang="en-US" sz="1600" b="1" dirty="0"/>
                        <a:t>♀</a:t>
                      </a:r>
                    </a:p>
                  </a:txBody>
                  <a:tcPr marL="68580" marR="68580" marT="0" marB="0" anchor="ctr">
                    <a:lnL>
                      <a:noFill/>
                    </a:lnL>
                    <a:lnT w="28575">
                      <a:solidFill>
                        <a:schemeClr val="bg1"/>
                      </a:solidFill>
                      <a:prstDash val="solid"/>
                    </a:lnT>
                    <a:lnB w="28575">
                      <a:solidFill>
                        <a:schemeClr val="bg1"/>
                      </a:solidFill>
                      <a:prstDash val="solid"/>
                    </a:lnB>
                  </a:tcPr>
                </a:tc>
                <a:tc>
                  <a:txBody>
                    <a:bodyPr/>
                    <a:lstStyle/>
                    <a:p>
                      <a:pPr indent="0">
                        <a:buNone/>
                      </a:pPr>
                      <a:r>
                        <a:rPr lang="en-US" sz="1600"/>
                        <a:t>28.51 → 21.51</a:t>
                      </a: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36 → 59</a:t>
                      </a:r>
                      <a:r>
                        <a:rPr lang="en-US" altLang="en-US" sz="1600"/>
                        <a:t>,</a:t>
                      </a:r>
                      <a:endParaRPr lang="en-US" sz="1600"/>
                    </a:p>
                    <a:p>
                      <a:pPr indent="0">
                        <a:buNone/>
                      </a:pPr>
                      <a:r>
                        <a:rPr lang="en-US" altLang="zh-CN" sz="1600"/>
                        <a:t>15 → 24</a:t>
                      </a: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1.17 → 1.02</a:t>
                      </a: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10 / presumably continued</a:t>
                      </a:r>
                    </a:p>
                  </a:txBody>
                  <a:tcPr marL="68580" marR="68580" marT="0" marB="0" anchor="ctr">
                    <a:lnT w="28575">
                      <a:solidFill>
                        <a:schemeClr val="bg1"/>
                      </a:solidFill>
                      <a:prstDash val="solid"/>
                    </a:lnT>
                    <a:lnB w="28575">
                      <a:solidFill>
                        <a:schemeClr val="bg1"/>
                      </a:solidFill>
                      <a:prstDash val="solid"/>
                    </a:lnB>
                    <a:solidFill>
                      <a:schemeClr val="accent3">
                        <a:lumMod val="20000"/>
                        <a:lumOff val="80000"/>
                      </a:schemeClr>
                    </a:solidFill>
                  </a:tcPr>
                </a:tc>
                <a:tc>
                  <a:txBody>
                    <a:bodyPr/>
                    <a:lstStyle/>
                    <a:p>
                      <a:pPr indent="0">
                        <a:buNone/>
                      </a:pPr>
                      <a:r>
                        <a:rPr lang="en-US" sz="1600"/>
                        <a:t>Breast cancer, liver, lung and bone metastases</a:t>
                      </a: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altLang="en-US" sz="1600">
                          <a:sym typeface="+mn-ea"/>
                        </a:rPr>
                        <a:t>transferred</a:t>
                      </a:r>
                      <a:endParaRPr lang="en-US" altLang="en-US" sz="1600"/>
                    </a:p>
                  </a:txBody>
                  <a:tcPr marL="68580" marR="68580" marT="0" marB="0" anchor="ctr">
                    <a:lnR>
                      <a:noFill/>
                    </a:lnR>
                    <a:lnT w="28575">
                      <a:solidFill>
                        <a:schemeClr val="bg1"/>
                      </a:solidFill>
                      <a:prstDash val="solid"/>
                    </a:lnT>
                    <a:lnB w="28575">
                      <a:solidFill>
                        <a:schemeClr val="bg1"/>
                      </a:solidFill>
                      <a:prstDash val="solid"/>
                    </a:lnB>
                  </a:tcPr>
                </a:tc>
                <a:extLst>
                  <a:ext uri="{0D108BD9-81ED-4DB2-BD59-A6C34878D82A}">
                    <a16:rowId xmlns:a16="http://schemas.microsoft.com/office/drawing/2014/main" val="10001"/>
                  </a:ext>
                </a:extLst>
              </a:tr>
              <a:tr h="487680">
                <a:tc>
                  <a:txBody>
                    <a:bodyPr/>
                    <a:lstStyle/>
                    <a:p>
                      <a:pPr indent="0">
                        <a:buNone/>
                      </a:pPr>
                      <a:r>
                        <a:rPr lang="en-US" sz="1600"/>
                        <a:t>21</a:t>
                      </a:r>
                      <a:r>
                        <a:rPr lang="en-US" altLang="en-US" sz="1600" b="1"/>
                        <a:t>♂</a:t>
                      </a:r>
                    </a:p>
                  </a:txBody>
                  <a:tcPr marL="68580" marR="68580" marT="0" marB="0" anchor="ctr">
                    <a:lnL>
                      <a:noFill/>
                    </a:lnL>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0.25 → 0.19</a:t>
                      </a: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19 → 20</a:t>
                      </a:r>
                      <a:r>
                        <a:rPr lang="en-US" altLang="en-US" sz="1600"/>
                        <a:t>,</a:t>
                      </a:r>
                      <a:endParaRPr lang="en-US" sz="1600"/>
                    </a:p>
                    <a:p>
                      <a:pPr indent="0">
                        <a:buNone/>
                      </a:pPr>
                      <a:r>
                        <a:rPr lang="en-US" altLang="zh-CN" sz="1600"/>
                        <a:t>75 → 35</a:t>
                      </a: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0.92 → 0.99</a:t>
                      </a: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12 / 21</a:t>
                      </a: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Sagittal sinus thrombosis, bilateral facial palsy, one episode of seizures</a:t>
                      </a: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altLang="en-US" sz="1600">
                          <a:sym typeface="+mn-ea"/>
                        </a:rPr>
                        <a:t>transferred</a:t>
                      </a:r>
                      <a:endParaRPr lang="en-US" altLang="en-US" sz="1600" b="0"/>
                    </a:p>
                  </a:txBody>
                  <a:tcPr marL="68580" marR="68580" marT="0" marB="0" anchor="ctr">
                    <a:lnR>
                      <a:noFill/>
                    </a:lnR>
                    <a:lnT w="28575">
                      <a:solidFill>
                        <a:schemeClr val="bg1"/>
                      </a:solidFill>
                      <a:prstDash val="solid"/>
                    </a:lnT>
                    <a:lnB w="28575">
                      <a:solidFill>
                        <a:schemeClr val="bg1"/>
                      </a:solidFill>
                      <a:prstDash val="solid"/>
                    </a:lnB>
                    <a:solidFill>
                      <a:schemeClr val="bg1"/>
                    </a:solidFill>
                  </a:tcPr>
                </a:tc>
                <a:extLst>
                  <a:ext uri="{0D108BD9-81ED-4DB2-BD59-A6C34878D82A}">
                    <a16:rowId xmlns:a16="http://schemas.microsoft.com/office/drawing/2014/main" val="10002"/>
                  </a:ext>
                </a:extLst>
              </a:tr>
              <a:tr h="487680">
                <a:tc>
                  <a:txBody>
                    <a:bodyPr/>
                    <a:lstStyle/>
                    <a:p>
                      <a:pPr indent="0">
                        <a:buNone/>
                      </a:pPr>
                      <a:r>
                        <a:rPr lang="en-US" sz="1600"/>
                        <a:t>36</a:t>
                      </a:r>
                      <a:r>
                        <a:rPr lang="en-US" altLang="en-US" sz="1600" b="1"/>
                        <a:t>♂</a:t>
                      </a:r>
                    </a:p>
                  </a:txBody>
                  <a:tcPr marL="68580" marR="68580" marT="0" marB="0" anchor="ctr">
                    <a:lnL>
                      <a:noFill/>
                    </a:lnL>
                    <a:lnT w="28575">
                      <a:solidFill>
                        <a:schemeClr val="bg1"/>
                      </a:solidFill>
                      <a:prstDash val="solid"/>
                    </a:lnT>
                    <a:lnB w="28575">
                      <a:solidFill>
                        <a:schemeClr val="bg1"/>
                      </a:solidFill>
                      <a:prstDash val="solid"/>
                    </a:lnB>
                  </a:tcPr>
                </a:tc>
                <a:tc>
                  <a:txBody>
                    <a:bodyPr/>
                    <a:lstStyle/>
                    <a:p>
                      <a:pPr indent="0">
                        <a:buNone/>
                      </a:pPr>
                      <a:r>
                        <a:rPr lang="en-US" sz="1600"/>
                        <a:t>25.02 → 19.17</a:t>
                      </a: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191 → 149</a:t>
                      </a:r>
                      <a:r>
                        <a:rPr lang="en-US" altLang="en-US" sz="1600"/>
                        <a:t>,</a:t>
                      </a:r>
                      <a:endParaRPr lang="en-US" sz="1600"/>
                    </a:p>
                    <a:p>
                      <a:pPr indent="0">
                        <a:buNone/>
                      </a:pPr>
                      <a:r>
                        <a:rPr lang="en-US" altLang="zh-CN" sz="1600"/>
                        <a:t>322 → 214</a:t>
                      </a: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1.27 → 1.41</a:t>
                      </a: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21 / presumably continued</a:t>
                      </a: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Chronic hepatitis B with advanced fibrosis</a:t>
                      </a:r>
                      <a:r>
                        <a:rPr lang="en-US" altLang="en-US" sz="1600"/>
                        <a:t>, MELD=</a:t>
                      </a:r>
                      <a:r>
                        <a:rPr lang="en-US" sz="1600">
                          <a:latin typeface="Calibri" panose="020F0502020204030204" pitchFamily="34" charset="0"/>
                          <a:cs typeface="Calibri" panose="020F0502020204030204" pitchFamily="34" charset="0"/>
                          <a:sym typeface="+mn-ea"/>
                        </a:rPr>
                        <a:t>23 (19.6% </a:t>
                      </a:r>
                      <a:r>
                        <a:rPr lang="en-US" altLang="en-US" sz="1600">
                          <a:latin typeface="Calibri" panose="020F0502020204030204" pitchFamily="34" charset="0"/>
                          <a:cs typeface="Calibri" panose="020F0502020204030204" pitchFamily="34" charset="0"/>
                          <a:sym typeface="+mn-ea"/>
                        </a:rPr>
                        <a:t>at 3 months</a:t>
                      </a:r>
                      <a:r>
                        <a:rPr lang="en-US" sz="1600">
                          <a:latin typeface="Calibri" panose="020F0502020204030204" pitchFamily="34" charset="0"/>
                          <a:cs typeface="Calibri" panose="020F0502020204030204" pitchFamily="34" charset="0"/>
                          <a:sym typeface="+mn-ea"/>
                        </a:rPr>
                        <a:t>)</a:t>
                      </a:r>
                      <a:endParaRPr lang="en-US" altLang="en-US" sz="1600"/>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altLang="en-US" sz="1600">
                          <a:sym typeface="+mn-ea"/>
                        </a:rPr>
                        <a:t>transferred</a:t>
                      </a:r>
                      <a:endParaRPr lang="en-US" altLang="en-US" sz="1600"/>
                    </a:p>
                  </a:txBody>
                  <a:tcPr marL="68580" marR="68580" marT="0" marB="0" anchor="ctr">
                    <a:lnR>
                      <a:noFill/>
                    </a:lnR>
                    <a:lnT w="28575">
                      <a:solidFill>
                        <a:schemeClr val="bg1"/>
                      </a:solidFill>
                      <a:prstDash val="solid"/>
                    </a:lnT>
                    <a:lnB w="28575">
                      <a:solidFill>
                        <a:schemeClr val="bg1"/>
                      </a:solidFill>
                      <a:prstDash val="solid"/>
                    </a:lnB>
                  </a:tcPr>
                </a:tc>
                <a:extLst>
                  <a:ext uri="{0D108BD9-81ED-4DB2-BD59-A6C34878D82A}">
                    <a16:rowId xmlns:a16="http://schemas.microsoft.com/office/drawing/2014/main" val="10003"/>
                  </a:ext>
                </a:extLst>
              </a:tr>
              <a:tr h="487680">
                <a:tc>
                  <a:txBody>
                    <a:bodyPr/>
                    <a:lstStyle/>
                    <a:p>
                      <a:pPr indent="0">
                        <a:buNone/>
                      </a:pPr>
                      <a:r>
                        <a:rPr lang="en-US" sz="1600"/>
                        <a:t>38</a:t>
                      </a:r>
                      <a:r>
                        <a:rPr lang="en-US" altLang="en-US" sz="1600" b="1"/>
                        <a:t>♂</a:t>
                      </a:r>
                    </a:p>
                  </a:txBody>
                  <a:tcPr marL="68580" marR="68580" marT="0" marB="0" anchor="ctr">
                    <a:lnL>
                      <a:noFill/>
                    </a:lnL>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1.67 → 1.98</a:t>
                      </a: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1010 → 147</a:t>
                      </a:r>
                      <a:r>
                        <a:rPr lang="en-US" altLang="en-US" sz="1600"/>
                        <a:t>,</a:t>
                      </a:r>
                      <a:endParaRPr lang="en-US" sz="1600"/>
                    </a:p>
                    <a:p>
                      <a:pPr indent="0">
                        <a:buNone/>
                      </a:pPr>
                      <a:r>
                        <a:rPr lang="en-US" altLang="zh-CN" sz="1600"/>
                        <a:t>1750 → 607</a:t>
                      </a: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1.12 → 1.02</a:t>
                      </a: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12 / up to 3 months</a:t>
                      </a: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Hodgkin lymphoma with chemotherapy, bone marrow transplantation</a:t>
                      </a: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endParaRPr lang="en-US" altLang="en-US" sz="1600"/>
                    </a:p>
                  </a:txBody>
                  <a:tcPr marL="68580" marR="68580" marT="0" marB="0" anchor="ctr">
                    <a:lnR>
                      <a:noFill/>
                    </a:lnR>
                    <a:lnT w="28575">
                      <a:solidFill>
                        <a:schemeClr val="bg1"/>
                      </a:solidFill>
                      <a:prstDash val="solid"/>
                    </a:lnT>
                    <a:lnB w="28575">
                      <a:solidFill>
                        <a:schemeClr val="bg1"/>
                      </a:solidFill>
                      <a:prstDash val="solid"/>
                    </a:lnB>
                    <a:solidFill>
                      <a:schemeClr val="bg1"/>
                    </a:solidFill>
                  </a:tcPr>
                </a:tc>
                <a:extLst>
                  <a:ext uri="{0D108BD9-81ED-4DB2-BD59-A6C34878D82A}">
                    <a16:rowId xmlns:a16="http://schemas.microsoft.com/office/drawing/2014/main" val="10004"/>
                  </a:ext>
                </a:extLst>
              </a:tr>
              <a:tr h="487680">
                <a:tc>
                  <a:txBody>
                    <a:bodyPr/>
                    <a:lstStyle/>
                    <a:p>
                      <a:pPr indent="0">
                        <a:buNone/>
                      </a:pPr>
                      <a:r>
                        <a:rPr lang="en-US" sz="1600"/>
                        <a:t>63</a:t>
                      </a:r>
                      <a:r>
                        <a:rPr lang="en-US" altLang="en-US" sz="1600" b="1"/>
                        <a:t>♂</a:t>
                      </a:r>
                    </a:p>
                  </a:txBody>
                  <a:tcPr marL="68580" marR="68580" marT="0" marB="0" anchor="ctr">
                    <a:lnL>
                      <a:noFill/>
                    </a:lnL>
                    <a:lnT w="28575">
                      <a:solidFill>
                        <a:schemeClr val="bg1"/>
                      </a:solidFill>
                      <a:prstDash val="solid"/>
                    </a:lnT>
                    <a:lnB w="28575">
                      <a:solidFill>
                        <a:schemeClr val="bg1"/>
                      </a:solidFill>
                      <a:prstDash val="solid"/>
                    </a:lnB>
                  </a:tcPr>
                </a:tc>
                <a:tc>
                  <a:txBody>
                    <a:bodyPr/>
                    <a:lstStyle/>
                    <a:p>
                      <a:pPr indent="0">
                        <a:buNone/>
                      </a:pPr>
                      <a:r>
                        <a:rPr lang="en-US" sz="1600"/>
                        <a:t>16.64 → 3.9</a:t>
                      </a: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270 → 53</a:t>
                      </a:r>
                      <a:r>
                        <a:rPr lang="en-US" altLang="en-US" sz="1600"/>
                        <a:t>,</a:t>
                      </a:r>
                    </a:p>
                    <a:p>
                      <a:pPr indent="0">
                        <a:buNone/>
                      </a:pPr>
                      <a:r>
                        <a:rPr lang="en-US" altLang="zh-CN" sz="1600"/>
                        <a:t>865 → 80</a:t>
                      </a: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1.34 → 1.36</a:t>
                      </a: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7 / 7</a:t>
                      </a: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Coagulation deficiency factors VIII &amp; IX, autoimmune hepatitis</a:t>
                      </a: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endParaRPr lang="en-US" altLang="en-US" sz="1600"/>
                    </a:p>
                  </a:txBody>
                  <a:tcPr marL="68580" marR="68580" marT="0" marB="0" anchor="ctr">
                    <a:lnR>
                      <a:noFill/>
                    </a:lnR>
                    <a:lnT w="28575">
                      <a:solidFill>
                        <a:schemeClr val="bg1"/>
                      </a:solidFill>
                      <a:prstDash val="solid"/>
                    </a:lnT>
                    <a:lnB w="28575">
                      <a:solidFill>
                        <a:schemeClr val="bg1"/>
                      </a:solidFill>
                      <a:prstDash val="solid"/>
                    </a:lnB>
                  </a:tcPr>
                </a:tc>
                <a:extLst>
                  <a:ext uri="{0D108BD9-81ED-4DB2-BD59-A6C34878D82A}">
                    <a16:rowId xmlns:a16="http://schemas.microsoft.com/office/drawing/2014/main" val="10005"/>
                  </a:ext>
                </a:extLst>
              </a:tr>
              <a:tr h="487680">
                <a:tc>
                  <a:txBody>
                    <a:bodyPr/>
                    <a:lstStyle/>
                    <a:p>
                      <a:pPr indent="0">
                        <a:buNone/>
                      </a:pPr>
                      <a:r>
                        <a:rPr lang="en-US" sz="1600"/>
                        <a:t>64</a:t>
                      </a:r>
                      <a:r>
                        <a:rPr lang="en-US" altLang="en-US" sz="1600" b="1"/>
                        <a:t>♂</a:t>
                      </a:r>
                    </a:p>
                  </a:txBody>
                  <a:tcPr marL="68580" marR="68580" marT="0" marB="0" anchor="ctr">
                    <a:lnL>
                      <a:noFill/>
                    </a:lnL>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0.27 → 0.32</a:t>
                      </a: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321 → 74</a:t>
                      </a:r>
                      <a:r>
                        <a:rPr lang="en-US" altLang="en-US" sz="1600"/>
                        <a:t>,</a:t>
                      </a:r>
                      <a:endParaRPr lang="en-US" sz="1600"/>
                    </a:p>
                    <a:p>
                      <a:pPr indent="0">
                        <a:buNone/>
                      </a:pPr>
                      <a:r>
                        <a:rPr lang="en-US" altLang="zh-CN" sz="1600"/>
                        <a:t>1014 → 332</a:t>
                      </a: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0.99 → 0.96</a:t>
                      </a: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14 / 21</a:t>
                      </a: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Retroperitoneal liposarcoma</a:t>
                      </a: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endParaRPr lang="en-US" altLang="en-US" sz="1600"/>
                    </a:p>
                  </a:txBody>
                  <a:tcPr marL="68580" marR="68580" marT="0" marB="0" anchor="ctr">
                    <a:lnR>
                      <a:noFill/>
                    </a:lnR>
                    <a:lnT w="28575">
                      <a:solidFill>
                        <a:schemeClr val="bg1"/>
                      </a:solidFill>
                      <a:prstDash val="solid"/>
                    </a:lnT>
                    <a:lnB w="28575">
                      <a:solidFill>
                        <a:schemeClr val="bg1"/>
                      </a:solidFill>
                      <a:prstDash val="solid"/>
                    </a:lnB>
                    <a:solidFill>
                      <a:schemeClr val="bg1"/>
                    </a:solidFill>
                  </a:tcPr>
                </a:tc>
                <a:extLst>
                  <a:ext uri="{0D108BD9-81ED-4DB2-BD59-A6C34878D82A}">
                    <a16:rowId xmlns:a16="http://schemas.microsoft.com/office/drawing/2014/main" val="10006"/>
                  </a:ext>
                </a:extLst>
              </a:tr>
              <a:tr h="487680">
                <a:tc>
                  <a:txBody>
                    <a:bodyPr/>
                    <a:lstStyle/>
                    <a:p>
                      <a:pPr indent="0">
                        <a:buNone/>
                      </a:pPr>
                      <a:r>
                        <a:rPr lang="en-US" sz="1600"/>
                        <a:t>69</a:t>
                      </a:r>
                      <a:r>
                        <a:rPr lang="en-US" altLang="en-US" sz="1600" b="1"/>
                        <a:t>♂</a:t>
                      </a:r>
                    </a:p>
                  </a:txBody>
                  <a:tcPr marL="68580" marR="68580" marT="0" marB="0" anchor="ctr">
                    <a:lnL>
                      <a:noFill/>
                    </a:lnL>
                    <a:lnT w="28575">
                      <a:solidFill>
                        <a:schemeClr val="bg1"/>
                      </a:solidFill>
                      <a:prstDash val="solid"/>
                    </a:lnT>
                    <a:lnB w="28575">
                      <a:solidFill>
                        <a:schemeClr val="bg1"/>
                      </a:solidFill>
                      <a:prstDash val="solid"/>
                    </a:lnB>
                  </a:tcPr>
                </a:tc>
                <a:tc>
                  <a:txBody>
                    <a:bodyPr/>
                    <a:lstStyle/>
                    <a:p>
                      <a:pPr indent="0">
                        <a:buNone/>
                      </a:pPr>
                      <a:r>
                        <a:rPr lang="en-US" sz="1600"/>
                        <a:t>1.31 → 0.81</a:t>
                      </a: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570 → 85</a:t>
                      </a:r>
                      <a:r>
                        <a:rPr lang="en-US" altLang="en-US" sz="1600"/>
                        <a:t>,</a:t>
                      </a:r>
                      <a:endParaRPr lang="en-US" sz="1600"/>
                    </a:p>
                    <a:p>
                      <a:pPr indent="0">
                        <a:buNone/>
                      </a:pPr>
                      <a:r>
                        <a:rPr lang="en-US" altLang="zh-CN" sz="1600"/>
                        <a:t>436 → 141</a:t>
                      </a: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1.12 → 1.01</a:t>
                      </a: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2 / 15</a:t>
                      </a: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a:t>Newly diagnosed colon cancer, diabetes mellitus</a:t>
                      </a: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endParaRPr lang="en-US" altLang="en-US" sz="1600"/>
                    </a:p>
                  </a:txBody>
                  <a:tcPr marL="68580" marR="68580" marT="0" marB="0" anchor="ctr">
                    <a:lnR>
                      <a:noFill/>
                    </a:lnR>
                    <a:lnT w="28575">
                      <a:solidFill>
                        <a:schemeClr val="bg1"/>
                      </a:solidFill>
                      <a:prstDash val="solid"/>
                    </a:lnT>
                    <a:lnB w="28575">
                      <a:solidFill>
                        <a:schemeClr val="bg1"/>
                      </a:solidFill>
                      <a:prstDash val="solid"/>
                    </a:lnB>
                  </a:tcPr>
                </a:tc>
                <a:extLst>
                  <a:ext uri="{0D108BD9-81ED-4DB2-BD59-A6C34878D82A}">
                    <a16:rowId xmlns:a16="http://schemas.microsoft.com/office/drawing/2014/main" val="10007"/>
                  </a:ext>
                </a:extLst>
              </a:tr>
              <a:tr h="487680">
                <a:tc>
                  <a:txBody>
                    <a:bodyPr/>
                    <a:lstStyle/>
                    <a:p>
                      <a:pPr indent="0">
                        <a:buNone/>
                      </a:pPr>
                      <a:r>
                        <a:rPr lang="en-US" sz="1600"/>
                        <a:t>74</a:t>
                      </a:r>
                      <a:r>
                        <a:rPr lang="en-US" altLang="en-US" sz="1600" b="1"/>
                        <a:t>♂</a:t>
                      </a:r>
                    </a:p>
                  </a:txBody>
                  <a:tcPr marL="68580" marR="68580" marT="0" marB="0" anchor="ctr">
                    <a:lnL>
                      <a:noFill/>
                    </a:lnL>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0.67 → 1.16</a:t>
                      </a: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460 → 37</a:t>
                      </a:r>
                      <a:r>
                        <a:rPr lang="en-US" altLang="en-US" sz="1600"/>
                        <a:t>,</a:t>
                      </a:r>
                      <a:endParaRPr lang="en-US" sz="1600"/>
                    </a:p>
                    <a:p>
                      <a:pPr indent="0">
                        <a:buNone/>
                      </a:pPr>
                      <a:r>
                        <a:rPr lang="en-US" altLang="zh-CN" sz="1600"/>
                        <a:t>1013 → 219</a:t>
                      </a: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1.06 → 0.96</a:t>
                      </a: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21 / 21</a:t>
                      </a: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a:t>Ethanolic liver cirrhosis, Alzheimer and vascular and dementia, diabetes mellitus</a:t>
                      </a:r>
                      <a:r>
                        <a:rPr lang="en-US" altLang="en-US" sz="1600">
                          <a:sym typeface="+mn-ea"/>
                        </a:rPr>
                        <a:t>, MELD=</a:t>
                      </a:r>
                      <a:r>
                        <a:rPr lang="en-US" altLang="en-US" sz="1600">
                          <a:latin typeface="Calibri" panose="020F0502020204030204" pitchFamily="34" charset="0"/>
                          <a:cs typeface="Calibri" panose="020F0502020204030204" pitchFamily="34" charset="0"/>
                          <a:sym typeface="+mn-ea"/>
                        </a:rPr>
                        <a:t>7 </a:t>
                      </a:r>
                      <a:r>
                        <a:rPr lang="en-US" sz="1600">
                          <a:latin typeface="Calibri" panose="020F0502020204030204" pitchFamily="34" charset="0"/>
                          <a:cs typeface="Calibri" panose="020F0502020204030204" pitchFamily="34" charset="0"/>
                          <a:sym typeface="+mn-ea"/>
                        </a:rPr>
                        <a:t>(</a:t>
                      </a:r>
                      <a:r>
                        <a:rPr lang="en-US" altLang="en-US" sz="1600">
                          <a:latin typeface="Calibri" panose="020F0502020204030204" pitchFamily="34" charset="0"/>
                          <a:cs typeface="Calibri" panose="020F0502020204030204" pitchFamily="34" charset="0"/>
                          <a:sym typeface="+mn-ea"/>
                        </a:rPr>
                        <a:t>1.9</a:t>
                      </a:r>
                      <a:r>
                        <a:rPr lang="en-US" sz="1600">
                          <a:latin typeface="Calibri" panose="020F0502020204030204" pitchFamily="34" charset="0"/>
                          <a:cs typeface="Calibri" panose="020F0502020204030204" pitchFamily="34" charset="0"/>
                          <a:sym typeface="+mn-ea"/>
                        </a:rPr>
                        <a:t>% </a:t>
                      </a:r>
                      <a:r>
                        <a:rPr lang="en-US" altLang="en-US" sz="1600">
                          <a:latin typeface="Calibri" panose="020F0502020204030204" pitchFamily="34" charset="0"/>
                          <a:cs typeface="Calibri" panose="020F0502020204030204" pitchFamily="34" charset="0"/>
                          <a:sym typeface="+mn-ea"/>
                        </a:rPr>
                        <a:t>at 3 months</a:t>
                      </a:r>
                      <a:r>
                        <a:rPr lang="en-US" sz="1600">
                          <a:latin typeface="Calibri" panose="020F0502020204030204" pitchFamily="34" charset="0"/>
                          <a:cs typeface="Calibri" panose="020F0502020204030204" pitchFamily="34" charset="0"/>
                          <a:sym typeface="+mn-ea"/>
                        </a:rPr>
                        <a:t>)</a:t>
                      </a:r>
                      <a:endParaRPr lang="en-US" sz="1600"/>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endParaRPr lang="en-US" altLang="en-US" sz="1600"/>
                    </a:p>
                  </a:txBody>
                  <a:tcPr marL="68580" marR="68580" marT="0" marB="0" anchor="ctr">
                    <a:lnR>
                      <a:noFill/>
                    </a:lnR>
                    <a:lnT w="28575">
                      <a:solidFill>
                        <a:schemeClr val="bg1"/>
                      </a:solidFill>
                      <a:prstDash val="solid"/>
                    </a:lnT>
                    <a:lnB w="28575">
                      <a:solidFill>
                        <a:schemeClr val="bg1"/>
                      </a:solidFill>
                      <a:prstDash val="solid"/>
                    </a:lnB>
                    <a:solidFill>
                      <a:schemeClr val="bg1"/>
                    </a:solidFill>
                  </a:tcPr>
                </a:tc>
                <a:extLst>
                  <a:ext uri="{0D108BD9-81ED-4DB2-BD59-A6C34878D82A}">
                    <a16:rowId xmlns:a16="http://schemas.microsoft.com/office/drawing/2014/main" val="10008"/>
                  </a:ext>
                </a:extLst>
              </a:tr>
              <a:tr h="487680">
                <a:tc>
                  <a:txBody>
                    <a:bodyPr/>
                    <a:lstStyle/>
                    <a:p>
                      <a:pPr indent="0">
                        <a:buNone/>
                      </a:pPr>
                      <a:r>
                        <a:rPr lang="en-US" sz="1600"/>
                        <a:t>75</a:t>
                      </a:r>
                      <a:r>
                        <a:rPr lang="en-US" altLang="en-US" sz="1600" b="1"/>
                        <a:t>♂</a:t>
                      </a:r>
                    </a:p>
                  </a:txBody>
                  <a:tcPr marL="68580" marR="68580" marT="0" marB="0" anchor="ctr">
                    <a:lnL>
                      <a:noFill/>
                    </a:lnL>
                    <a:lnT w="28575">
                      <a:solidFill>
                        <a:schemeClr val="bg1"/>
                      </a:solidFill>
                      <a:prstDash val="solid"/>
                    </a:lnT>
                    <a:lnB w="12700">
                      <a:solidFill>
                        <a:schemeClr val="tx1"/>
                      </a:solidFill>
                      <a:prstDash val="solid"/>
                    </a:lnB>
                  </a:tcPr>
                </a:tc>
                <a:tc>
                  <a:txBody>
                    <a:bodyPr/>
                    <a:lstStyle/>
                    <a:p>
                      <a:pPr indent="0">
                        <a:buNone/>
                      </a:pPr>
                      <a:r>
                        <a:rPr lang="en-US" sz="1600"/>
                        <a:t>24.1 → 7.11</a:t>
                      </a:r>
                    </a:p>
                  </a:txBody>
                  <a:tcPr marL="68580" marR="68580" marT="0" marB="0" anchor="ctr">
                    <a:lnT w="28575">
                      <a:solidFill>
                        <a:schemeClr val="bg1"/>
                      </a:solidFill>
                      <a:prstDash val="solid"/>
                    </a:lnT>
                    <a:lnB w="12700">
                      <a:solidFill>
                        <a:schemeClr val="tx1"/>
                      </a:solidFill>
                      <a:prstDash val="solid"/>
                    </a:lnB>
                  </a:tcPr>
                </a:tc>
                <a:tc>
                  <a:txBody>
                    <a:bodyPr/>
                    <a:lstStyle/>
                    <a:p>
                      <a:pPr indent="0">
                        <a:buNone/>
                      </a:pPr>
                      <a:r>
                        <a:rPr lang="en-US" sz="1600"/>
                        <a:t>645 → 44</a:t>
                      </a:r>
                      <a:r>
                        <a:rPr lang="en-US" altLang="en-US" sz="1600"/>
                        <a:t>,</a:t>
                      </a:r>
                      <a:endParaRPr lang="en-US" sz="1600"/>
                    </a:p>
                    <a:p>
                      <a:pPr indent="0">
                        <a:buNone/>
                      </a:pPr>
                      <a:r>
                        <a:rPr lang="en-US" altLang="zh-CN" sz="1600"/>
                        <a:t>374 → 23</a:t>
                      </a:r>
                    </a:p>
                  </a:txBody>
                  <a:tcPr marL="68580" marR="68580" marT="0" marB="0" anchor="ctr">
                    <a:lnT w="28575">
                      <a:solidFill>
                        <a:schemeClr val="bg1"/>
                      </a:solidFill>
                      <a:prstDash val="solid"/>
                    </a:lnT>
                    <a:lnB w="12700">
                      <a:solidFill>
                        <a:schemeClr val="tx1"/>
                      </a:solidFill>
                      <a:prstDash val="solid"/>
                    </a:lnB>
                  </a:tcPr>
                </a:tc>
                <a:tc>
                  <a:txBody>
                    <a:bodyPr/>
                    <a:lstStyle/>
                    <a:p>
                      <a:pPr indent="0">
                        <a:buNone/>
                      </a:pPr>
                      <a:r>
                        <a:rPr lang="en-US" sz="1600"/>
                        <a:t>1.57 → 1.38</a:t>
                      </a:r>
                    </a:p>
                  </a:txBody>
                  <a:tcPr marL="68580" marR="68580" marT="0" marB="0" anchor="ctr">
                    <a:lnT w="28575">
                      <a:solidFill>
                        <a:schemeClr val="bg1"/>
                      </a:solidFill>
                      <a:prstDash val="solid"/>
                    </a:lnT>
                    <a:lnB w="12700">
                      <a:solidFill>
                        <a:schemeClr val="tx1"/>
                      </a:solidFill>
                      <a:prstDash val="solid"/>
                    </a:lnB>
                  </a:tcPr>
                </a:tc>
                <a:tc>
                  <a:txBody>
                    <a:bodyPr/>
                    <a:lstStyle/>
                    <a:p>
                      <a:pPr indent="0">
                        <a:buNone/>
                      </a:pPr>
                      <a:r>
                        <a:rPr lang="en-US" sz="1600"/>
                        <a:t>19 / </a:t>
                      </a:r>
                      <a:r>
                        <a:rPr lang="en-US" altLang="en-US" sz="1600"/>
                        <a:t>21 (</a:t>
                      </a:r>
                      <a:r>
                        <a:rPr lang="en-US" sz="1600"/>
                        <a:t>thrombocytopenia</a:t>
                      </a:r>
                      <a:r>
                        <a:rPr lang="en-US" altLang="en-US" sz="1600"/>
                        <a:t>)</a:t>
                      </a:r>
                    </a:p>
                  </a:txBody>
                  <a:tcPr marL="68580" marR="68580" marT="0" marB="0" anchor="ctr">
                    <a:lnT w="28575">
                      <a:solidFill>
                        <a:schemeClr val="bg1"/>
                      </a:solidFill>
                      <a:prstDash val="solid"/>
                    </a:lnT>
                    <a:lnB w="12700">
                      <a:solidFill>
                        <a:schemeClr val="tx1"/>
                      </a:solidFill>
                      <a:prstDash val="solid"/>
                    </a:lnB>
                  </a:tcPr>
                </a:tc>
                <a:tc>
                  <a:txBody>
                    <a:bodyPr/>
                    <a:lstStyle/>
                    <a:p>
                      <a:pPr indent="0">
                        <a:buNone/>
                      </a:pPr>
                      <a:r>
                        <a:rPr lang="en-US" sz="1600"/>
                        <a:t>Newly diagnosed ethanolic liver cirrhosis and hepatocarcinoma</a:t>
                      </a:r>
                      <a:r>
                        <a:rPr lang="en-US" altLang="en-US" sz="1600">
                          <a:sym typeface="+mn-ea"/>
                        </a:rPr>
                        <a:t>, MELD=</a:t>
                      </a:r>
                      <a:r>
                        <a:rPr lang="en-US" altLang="en-US" sz="1600">
                          <a:latin typeface="Calibri" panose="020F0502020204030204" pitchFamily="34" charset="0"/>
                          <a:cs typeface="Calibri" panose="020F0502020204030204" pitchFamily="34" charset="0"/>
                          <a:sym typeface="+mn-ea"/>
                        </a:rPr>
                        <a:t>24 </a:t>
                      </a:r>
                      <a:r>
                        <a:rPr lang="en-US" sz="1600">
                          <a:latin typeface="Calibri" panose="020F0502020204030204" pitchFamily="34" charset="0"/>
                          <a:cs typeface="Calibri" panose="020F0502020204030204" pitchFamily="34" charset="0"/>
                          <a:sym typeface="+mn-ea"/>
                        </a:rPr>
                        <a:t>(</a:t>
                      </a:r>
                      <a:r>
                        <a:rPr lang="en-US" altLang="en-US" sz="1600">
                          <a:latin typeface="Calibri" panose="020F0502020204030204" pitchFamily="34" charset="0"/>
                          <a:cs typeface="Calibri" panose="020F0502020204030204" pitchFamily="34" charset="0"/>
                          <a:sym typeface="+mn-ea"/>
                        </a:rPr>
                        <a:t>19.6</a:t>
                      </a:r>
                      <a:r>
                        <a:rPr lang="en-US" sz="1600">
                          <a:latin typeface="Calibri" panose="020F0502020204030204" pitchFamily="34" charset="0"/>
                          <a:cs typeface="Calibri" panose="020F0502020204030204" pitchFamily="34" charset="0"/>
                          <a:sym typeface="+mn-ea"/>
                        </a:rPr>
                        <a:t>% </a:t>
                      </a:r>
                      <a:r>
                        <a:rPr lang="en-US" altLang="en-US" sz="1600">
                          <a:latin typeface="Calibri" panose="020F0502020204030204" pitchFamily="34" charset="0"/>
                          <a:cs typeface="Calibri" panose="020F0502020204030204" pitchFamily="34" charset="0"/>
                          <a:sym typeface="+mn-ea"/>
                        </a:rPr>
                        <a:t>at 3 months</a:t>
                      </a:r>
                      <a:r>
                        <a:rPr lang="en-US" sz="1600">
                          <a:latin typeface="Calibri" panose="020F0502020204030204" pitchFamily="34" charset="0"/>
                          <a:cs typeface="Calibri" panose="020F0502020204030204" pitchFamily="34" charset="0"/>
                          <a:sym typeface="+mn-ea"/>
                        </a:rPr>
                        <a:t>)</a:t>
                      </a:r>
                      <a:endParaRPr lang="en-US" sz="1600"/>
                    </a:p>
                  </a:txBody>
                  <a:tcPr marL="68580" marR="68580" marT="0" marB="0" anchor="ctr">
                    <a:lnT w="28575">
                      <a:solidFill>
                        <a:schemeClr val="bg1"/>
                      </a:solidFill>
                      <a:prstDash val="solid"/>
                    </a:lnT>
                    <a:lnB w="12700">
                      <a:solidFill>
                        <a:schemeClr val="tx1"/>
                      </a:solidFill>
                      <a:prstDash val="solid"/>
                    </a:lnB>
                  </a:tcPr>
                </a:tc>
                <a:tc>
                  <a:txBody>
                    <a:bodyPr/>
                    <a:lstStyle/>
                    <a:p>
                      <a:pPr indent="0">
                        <a:buNone/>
                      </a:pPr>
                      <a:r>
                        <a:rPr lang="en-US" altLang="en-US" sz="1600" dirty="0">
                          <a:sym typeface="+mn-ea"/>
                        </a:rPr>
                        <a:t>transferred</a:t>
                      </a:r>
                    </a:p>
                  </a:txBody>
                  <a:tcPr marL="68580" marR="68580" marT="0" marB="0" anchor="ctr">
                    <a:lnR>
                      <a:noFill/>
                    </a:lnR>
                    <a:lnT w="28575">
                      <a:solidFill>
                        <a:schemeClr val="bg1"/>
                      </a:solidFill>
                      <a:prstDash val="solid"/>
                    </a:lnT>
                    <a:lnB w="12700">
                      <a:solidFill>
                        <a:schemeClr val="tx1"/>
                      </a:solidFill>
                      <a:prstDash val="soli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a:sym typeface="+mn-ea"/>
              </a:rPr>
              <a:t>Results: deceased</a:t>
            </a:r>
            <a:endParaRPr lang="en-US" altLang="en-US"/>
          </a:p>
        </p:txBody>
      </p:sp>
      <p:graphicFrame>
        <p:nvGraphicFramePr>
          <p:cNvPr id="5" name="Content Placeholder 4"/>
          <p:cNvGraphicFramePr>
            <a:graphicFrameLocks noGrp="1"/>
          </p:cNvGraphicFramePr>
          <p:nvPr>
            <p:ph idx="1"/>
          </p:nvPr>
        </p:nvGraphicFramePr>
        <p:xfrm>
          <a:off x="1097280" y="1845945"/>
          <a:ext cx="10057765" cy="4070350"/>
        </p:xfrm>
        <a:graphic>
          <a:graphicData uri="http://schemas.openxmlformats.org/drawingml/2006/table">
            <a:tbl>
              <a:tblPr firstRow="1">
                <a:tableStyleId>{91EBBBCC-DAD2-459C-BE2E-F6DE35CF9A28}</a:tableStyleId>
              </a:tblPr>
              <a:tblGrid>
                <a:gridCol w="557530">
                  <a:extLst>
                    <a:ext uri="{9D8B030D-6E8A-4147-A177-3AD203B41FA5}">
                      <a16:colId xmlns:a16="http://schemas.microsoft.com/office/drawing/2014/main" val="20000"/>
                    </a:ext>
                  </a:extLst>
                </a:gridCol>
                <a:gridCol w="1413510">
                  <a:extLst>
                    <a:ext uri="{9D8B030D-6E8A-4147-A177-3AD203B41FA5}">
                      <a16:colId xmlns:a16="http://schemas.microsoft.com/office/drawing/2014/main" val="20001"/>
                    </a:ext>
                  </a:extLst>
                </a:gridCol>
                <a:gridCol w="1221740">
                  <a:extLst>
                    <a:ext uri="{9D8B030D-6E8A-4147-A177-3AD203B41FA5}">
                      <a16:colId xmlns:a16="http://schemas.microsoft.com/office/drawing/2014/main" val="20002"/>
                    </a:ext>
                  </a:extLst>
                </a:gridCol>
                <a:gridCol w="1160145">
                  <a:extLst>
                    <a:ext uri="{9D8B030D-6E8A-4147-A177-3AD203B41FA5}">
                      <a16:colId xmlns:a16="http://schemas.microsoft.com/office/drawing/2014/main" val="20003"/>
                    </a:ext>
                  </a:extLst>
                </a:gridCol>
                <a:gridCol w="3460750">
                  <a:extLst>
                    <a:ext uri="{9D8B030D-6E8A-4147-A177-3AD203B41FA5}">
                      <a16:colId xmlns:a16="http://schemas.microsoft.com/office/drawing/2014/main" val="20004"/>
                    </a:ext>
                  </a:extLst>
                </a:gridCol>
                <a:gridCol w="2244090">
                  <a:extLst>
                    <a:ext uri="{9D8B030D-6E8A-4147-A177-3AD203B41FA5}">
                      <a16:colId xmlns:a16="http://schemas.microsoft.com/office/drawing/2014/main" val="20005"/>
                    </a:ext>
                  </a:extLst>
                </a:gridCol>
              </a:tblGrid>
              <a:tr h="655320">
                <a:tc>
                  <a:txBody>
                    <a:bodyPr/>
                    <a:lstStyle/>
                    <a:p>
                      <a:pPr indent="0">
                        <a:buNone/>
                      </a:pPr>
                      <a:r>
                        <a:rPr lang="en-US" sz="1600">
                          <a:latin typeface="Calibri" panose="020F0502020204030204" pitchFamily="34" charset="0"/>
                          <a:cs typeface="Calibri" panose="020F0502020204030204" pitchFamily="34" charset="0"/>
                        </a:rPr>
                        <a:t>Age</a:t>
                      </a:r>
                      <a:r>
                        <a:rPr lang="en-US" altLang="en-US" sz="1600">
                          <a:latin typeface="Calibri" panose="020F0502020204030204" pitchFamily="34" charset="0"/>
                          <a:cs typeface="Calibri" panose="020F0502020204030204" pitchFamily="34" charset="0"/>
                        </a:rPr>
                        <a:t>, Sex</a:t>
                      </a:r>
                    </a:p>
                  </a:txBody>
                  <a:tcPr marL="68580" marR="68580" marT="0" marB="0" anchor="ctr">
                    <a:lnL w="12700">
                      <a:solidFill>
                        <a:schemeClr val="tx1"/>
                      </a:solidFill>
                      <a:prstDash val="solid"/>
                    </a:lnL>
                    <a:lnR w="28575">
                      <a:solidFill>
                        <a:schemeClr val="bg1"/>
                      </a:solidFill>
                      <a:prstDash val="solid"/>
                    </a:lnR>
                    <a:lnT w="12700">
                      <a:solidFill>
                        <a:schemeClr val="tx1"/>
                      </a:solidFill>
                      <a:prstDash val="solid"/>
                    </a:lnT>
                    <a:lnB w="28575">
                      <a:solidFill>
                        <a:schemeClr val="bg1"/>
                      </a:solidFill>
                      <a:prstDash val="solid"/>
                    </a:lnB>
                    <a:solidFill>
                      <a:schemeClr val="accent4">
                        <a:lumMod val="75000"/>
                      </a:schemeClr>
                    </a:solidFill>
                  </a:tcPr>
                </a:tc>
                <a:tc>
                  <a:txBody>
                    <a:bodyPr/>
                    <a:lstStyle/>
                    <a:p>
                      <a:pPr indent="0">
                        <a:buNone/>
                      </a:pPr>
                      <a:r>
                        <a:rPr lang="en-US" sz="1600">
                          <a:latin typeface="Calibri" panose="020F0502020204030204" pitchFamily="34" charset="0"/>
                          <a:cs typeface="Calibri" panose="020F0502020204030204" pitchFamily="34" charset="0"/>
                        </a:rPr>
                        <a:t>Direct bilirubin (mg/dL)</a:t>
                      </a:r>
                    </a:p>
                  </a:txBody>
                  <a:tcPr marL="68580" marR="68580" marT="0" marB="0" anchor="ctr">
                    <a:lnL w="28575">
                      <a:solidFill>
                        <a:schemeClr val="bg1"/>
                      </a:solidFill>
                      <a:prstDash val="solid"/>
                    </a:lnL>
                    <a:lnR w="28575">
                      <a:solidFill>
                        <a:schemeClr val="bg1"/>
                      </a:solidFill>
                      <a:prstDash val="solid"/>
                    </a:lnR>
                    <a:lnT w="12700">
                      <a:solidFill>
                        <a:schemeClr val="tx1"/>
                      </a:solidFill>
                      <a:prstDash val="solid"/>
                    </a:lnT>
                    <a:lnB w="28575">
                      <a:solidFill>
                        <a:schemeClr val="bg1"/>
                      </a:solidFill>
                      <a:prstDash val="solid"/>
                    </a:lnB>
                    <a:solidFill>
                      <a:schemeClr val="accent4">
                        <a:lumMod val="75000"/>
                      </a:schemeClr>
                    </a:solidFill>
                  </a:tcPr>
                </a:tc>
                <a:tc>
                  <a:txBody>
                    <a:bodyPr/>
                    <a:lstStyle/>
                    <a:p>
                      <a:pPr indent="0">
                        <a:buNone/>
                      </a:pPr>
                      <a:r>
                        <a:rPr lang="en-US" sz="1600">
                          <a:latin typeface="Calibri" panose="020F0502020204030204" pitchFamily="34" charset="0"/>
                          <a:cs typeface="Calibri" panose="020F0502020204030204" pitchFamily="34" charset="0"/>
                        </a:rPr>
                        <a:t>AST</a:t>
                      </a:r>
                      <a:r>
                        <a:rPr lang="en-US" altLang="en-US" sz="1600">
                          <a:latin typeface="Calibri" panose="020F0502020204030204" pitchFamily="34" charset="0"/>
                          <a:cs typeface="Calibri" panose="020F0502020204030204" pitchFamily="34" charset="0"/>
                        </a:rPr>
                        <a:t>, ALT</a:t>
                      </a:r>
                      <a:r>
                        <a:rPr lang="en-US" sz="1600">
                          <a:latin typeface="Calibri" panose="020F0502020204030204" pitchFamily="34" charset="0"/>
                          <a:cs typeface="Calibri" panose="020F0502020204030204" pitchFamily="34" charset="0"/>
                        </a:rPr>
                        <a:t> </a:t>
                      </a:r>
                    </a:p>
                    <a:p>
                      <a:pPr indent="0">
                        <a:buNone/>
                      </a:pPr>
                      <a:r>
                        <a:rPr lang="en-US" sz="1600">
                          <a:latin typeface="Calibri" panose="020F0502020204030204" pitchFamily="34" charset="0"/>
                          <a:cs typeface="Calibri" panose="020F0502020204030204" pitchFamily="34" charset="0"/>
                        </a:rPr>
                        <a:t>(IU/L</a:t>
                      </a:r>
                      <a:r>
                        <a:rPr lang="en-US" altLang="en-US" sz="1600">
                          <a:latin typeface="Calibri" panose="020F0502020204030204" pitchFamily="34" charset="0"/>
                          <a:cs typeface="Calibri" panose="020F0502020204030204" pitchFamily="34" charset="0"/>
                        </a:rPr>
                        <a:t>)</a:t>
                      </a:r>
                    </a:p>
                  </a:txBody>
                  <a:tcPr marL="68580" marR="68580" marT="0" marB="0" anchor="ctr">
                    <a:lnL w="28575">
                      <a:solidFill>
                        <a:schemeClr val="bg1"/>
                      </a:solidFill>
                      <a:prstDash val="solid"/>
                    </a:lnL>
                    <a:lnR w="28575">
                      <a:solidFill>
                        <a:schemeClr val="bg1"/>
                      </a:solidFill>
                      <a:prstDash val="solid"/>
                    </a:lnR>
                    <a:lnT w="12700">
                      <a:solidFill>
                        <a:schemeClr val="tx1"/>
                      </a:solidFill>
                      <a:prstDash val="solid"/>
                    </a:lnT>
                    <a:lnB w="28575">
                      <a:solidFill>
                        <a:schemeClr val="bg1"/>
                      </a:solidFill>
                      <a:prstDash val="solid"/>
                    </a:lnB>
                    <a:solidFill>
                      <a:schemeClr val="accent4">
                        <a:lumMod val="75000"/>
                      </a:schemeClr>
                    </a:solidFill>
                  </a:tcPr>
                </a:tc>
                <a:tc>
                  <a:txBody>
                    <a:bodyPr/>
                    <a:lstStyle/>
                    <a:p>
                      <a:pPr indent="0">
                        <a:buNone/>
                      </a:pPr>
                      <a:r>
                        <a:rPr lang="en-US" sz="1600">
                          <a:latin typeface="Calibri" panose="020F0502020204030204" pitchFamily="34" charset="0"/>
                          <a:cs typeface="Calibri" panose="020F0502020204030204" pitchFamily="34" charset="0"/>
                        </a:rPr>
                        <a:t>INR</a:t>
                      </a:r>
                    </a:p>
                  </a:txBody>
                  <a:tcPr marL="68580" marR="68580" marT="0" marB="0" anchor="ctr">
                    <a:lnL w="28575">
                      <a:solidFill>
                        <a:schemeClr val="bg1"/>
                      </a:solidFill>
                      <a:prstDash val="solid"/>
                    </a:lnL>
                    <a:lnR w="28575">
                      <a:solidFill>
                        <a:schemeClr val="bg1"/>
                      </a:solidFill>
                      <a:prstDash val="solid"/>
                    </a:lnR>
                    <a:lnT w="12700">
                      <a:solidFill>
                        <a:schemeClr val="tx1"/>
                      </a:solidFill>
                      <a:prstDash val="solid"/>
                    </a:lnT>
                    <a:lnB w="28575">
                      <a:solidFill>
                        <a:schemeClr val="bg1"/>
                      </a:solidFill>
                      <a:prstDash val="solid"/>
                    </a:lnB>
                    <a:solidFill>
                      <a:schemeClr val="accent4">
                        <a:lumMod val="75000"/>
                      </a:schemeClr>
                    </a:solidFill>
                  </a:tcPr>
                </a:tc>
                <a:tc>
                  <a:txBody>
                    <a:bodyPr/>
                    <a:lstStyle/>
                    <a:p>
                      <a:pPr indent="0">
                        <a:buNone/>
                      </a:pPr>
                      <a:r>
                        <a:rPr lang="en-US" sz="1600" b="1">
                          <a:latin typeface="Calibri" panose="020F0502020204030204" pitchFamily="34" charset="0"/>
                          <a:cs typeface="Calibri" panose="020F0502020204030204" pitchFamily="34" charset="0"/>
                        </a:rPr>
                        <a:t>Preexisting conditions</a:t>
                      </a:r>
                    </a:p>
                    <a:p>
                      <a:pPr indent="0">
                        <a:buNone/>
                      </a:pPr>
                      <a:r>
                        <a:rPr lang="" altLang="en-US" sz="1600" b="1">
                          <a:latin typeface="Calibri" panose="020F0502020204030204" pitchFamily="34" charset="0"/>
                          <a:cs typeface="Calibri" panose="020F0502020204030204" pitchFamily="34" charset="0"/>
                        </a:rPr>
                        <a:t>(</a:t>
                      </a:r>
                      <a:r>
                        <a:rPr lang="en-US" sz="1600" b="1">
                          <a:latin typeface="Calibri" panose="020F0502020204030204" pitchFamily="34" charset="0"/>
                          <a:cs typeface="Calibri" panose="020F0502020204030204" pitchFamily="34" charset="0"/>
                        </a:rPr>
                        <a:t>interpreted as causes of death</a:t>
                      </a:r>
                      <a:r>
                        <a:rPr lang="" altLang="en-US" sz="1600" b="1">
                          <a:latin typeface="Calibri" panose="020F0502020204030204" pitchFamily="34" charset="0"/>
                          <a:cs typeface="Calibri" panose="020F0502020204030204" pitchFamily="34" charset="0"/>
                        </a:rPr>
                        <a:t>)</a:t>
                      </a:r>
                      <a:endParaRPr lang="" altLang="en-US" sz="1600" b="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28575">
                      <a:solidFill>
                        <a:schemeClr val="bg1"/>
                      </a:solidFill>
                      <a:prstDash val="solid"/>
                    </a:lnL>
                    <a:lnR w="28575">
                      <a:solidFill>
                        <a:schemeClr val="bg1"/>
                      </a:solidFill>
                      <a:prstDash val="solid"/>
                    </a:lnR>
                    <a:lnT w="12700">
                      <a:solidFill>
                        <a:schemeClr val="tx1"/>
                      </a:solidFill>
                      <a:prstDash val="solid"/>
                    </a:lnT>
                    <a:lnB w="28575">
                      <a:solidFill>
                        <a:schemeClr val="bg1"/>
                      </a:solidFill>
                      <a:prstDash val="solid"/>
                    </a:lnB>
                    <a:solidFill>
                      <a:schemeClr val="accent4">
                        <a:lumMod val="75000"/>
                      </a:schemeClr>
                    </a:solidFill>
                  </a:tcPr>
                </a:tc>
                <a:tc>
                  <a:txBody>
                    <a:bodyPr/>
                    <a:lstStyle/>
                    <a:p>
                      <a:pPr indent="0">
                        <a:buNone/>
                      </a:pPr>
                      <a:r>
                        <a:rPr lang="en-US" sz="1600" b="1">
                          <a:latin typeface="Calibri" panose="020F0502020204030204" pitchFamily="34" charset="0"/>
                          <a:cs typeface="Calibri" panose="020F0502020204030204" pitchFamily="34" charset="0"/>
                        </a:rPr>
                        <a:t>MELD score</a:t>
                      </a:r>
                    </a:p>
                    <a:p>
                      <a:pPr indent="0">
                        <a:buNone/>
                      </a:pPr>
                      <a:r>
                        <a:rPr lang="en-US" sz="1600" b="1">
                          <a:latin typeface="Calibri" panose="020F0502020204030204" pitchFamily="34" charset="0"/>
                          <a:cs typeface="Calibri" panose="020F0502020204030204" pitchFamily="34" charset="0"/>
                        </a:rPr>
                        <a:t>(3-months risk of death)</a:t>
                      </a:r>
                      <a:endParaRPr lang="en-US" sz="1600" b="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28575">
                      <a:solidFill>
                        <a:schemeClr val="bg1"/>
                      </a:solidFill>
                      <a:prstDash val="solid"/>
                    </a:lnL>
                    <a:lnR w="12700">
                      <a:solidFill>
                        <a:schemeClr val="tx1"/>
                      </a:solidFill>
                      <a:prstDash val="solid"/>
                    </a:lnR>
                    <a:lnT w="12700">
                      <a:solidFill>
                        <a:schemeClr val="tx1"/>
                      </a:solidFill>
                      <a:prstDash val="solid"/>
                    </a:lnT>
                    <a:lnB w="28575">
                      <a:solidFill>
                        <a:schemeClr val="bg1"/>
                      </a:solidFill>
                      <a:prstDash val="solid"/>
                    </a:lnB>
                    <a:solidFill>
                      <a:schemeClr val="accent4">
                        <a:lumMod val="75000"/>
                      </a:schemeClr>
                    </a:solidFill>
                  </a:tcPr>
                </a:tc>
                <a:extLst>
                  <a:ext uri="{0D108BD9-81ED-4DB2-BD59-A6C34878D82A}">
                    <a16:rowId xmlns:a16="http://schemas.microsoft.com/office/drawing/2014/main" val="10000"/>
                  </a:ext>
                </a:extLst>
              </a:tr>
              <a:tr h="990600">
                <a:tc>
                  <a:txBody>
                    <a:bodyPr/>
                    <a:lstStyle/>
                    <a:p>
                      <a:pPr indent="0">
                        <a:buNone/>
                      </a:pPr>
                      <a:r>
                        <a:rPr lang="en-US" sz="1600" b="0">
                          <a:latin typeface="Calibri" panose="020F0502020204030204" pitchFamily="34" charset="0"/>
                          <a:cs typeface="Calibri" panose="020F0502020204030204" pitchFamily="34" charset="0"/>
                        </a:rPr>
                        <a:t>59</a:t>
                      </a:r>
                      <a:r>
                        <a:rPr lang="en-US" altLang="en-US" sz="1600" b="1">
                          <a:latin typeface="Calibri" panose="020F0502020204030204" pitchFamily="34" charset="0"/>
                          <a:cs typeface="Calibri" panose="020F0502020204030204" pitchFamily="34" charset="0"/>
                          <a:sym typeface="+mn-ea"/>
                        </a:rPr>
                        <a:t>♂</a:t>
                      </a:r>
                      <a:endParaRPr lang="en-US" sz="1600" b="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T w="28575">
                      <a:solidFill>
                        <a:schemeClr val="bg1"/>
                      </a:solidFill>
                      <a:prstDash val="solid"/>
                    </a:lnT>
                    <a:lnB w="28575">
                      <a:solidFill>
                        <a:schemeClr val="bg1"/>
                      </a:solidFill>
                      <a:prstDash val="solid"/>
                    </a:lnB>
                  </a:tcPr>
                </a:tc>
                <a:tc>
                  <a:txBody>
                    <a:bodyPr/>
                    <a:lstStyle/>
                    <a:p>
                      <a:pPr indent="0">
                        <a:buNone/>
                      </a:pPr>
                      <a:r>
                        <a:rPr lang="en-US" sz="1600" b="0">
                          <a:latin typeface="Calibri" panose="020F0502020204030204" pitchFamily="34" charset="0"/>
                          <a:cs typeface="Calibri" panose="020F0502020204030204" pitchFamily="34" charset="0"/>
                        </a:rPr>
                        <a:t>18.99 → 28.3</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b="0">
                          <a:latin typeface="Calibri" panose="020F0502020204030204" pitchFamily="34" charset="0"/>
                          <a:cs typeface="Calibri" panose="020F0502020204030204" pitchFamily="34" charset="0"/>
                        </a:rPr>
                        <a:t>618 → 73</a:t>
                      </a:r>
                      <a:r>
                        <a:rPr lang="en-US" altLang="en-US" sz="1600" b="0">
                          <a:latin typeface="Calibri" panose="020F0502020204030204" pitchFamily="34" charset="0"/>
                          <a:cs typeface="Calibri" panose="020F0502020204030204" pitchFamily="34" charset="0"/>
                        </a:rPr>
                        <a:t>,</a:t>
                      </a:r>
                      <a:endParaRPr lang="en-US" sz="1600" b="0">
                        <a:latin typeface="Calibri" panose="020F0502020204030204" pitchFamily="34" charset="0"/>
                        <a:cs typeface="Calibri" panose="020F0502020204030204" pitchFamily="34" charset="0"/>
                      </a:endParaRPr>
                    </a:p>
                    <a:p>
                      <a:pPr indent="0">
                        <a:buNone/>
                      </a:pPr>
                      <a:r>
                        <a:rPr lang="en-US" altLang="zh-CN" sz="1600" b="0">
                          <a:latin typeface="Calibri" panose="020F0502020204030204" pitchFamily="34" charset="0"/>
                          <a:cs typeface="Calibri" panose="020F0502020204030204" pitchFamily="34" charset="0"/>
                        </a:rPr>
                        <a:t>262 → 16.6</a:t>
                      </a:r>
                      <a:endParaRPr lang="en-US" sz="1600" b="0">
                        <a:latin typeface="Calibri" panose="020F0502020204030204" pitchFamily="34" charset="0"/>
                        <a:cs typeface="Calibri" panose="020F0502020204030204" pitchFamily="34" charset="0"/>
                      </a:endParaRP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b="0">
                          <a:latin typeface="Calibri" panose="020F0502020204030204" pitchFamily="34" charset="0"/>
                          <a:cs typeface="Calibri" panose="020F0502020204030204" pitchFamily="34" charset="0"/>
                        </a:rPr>
                        <a:t>1.8 → 4.15</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b="0">
                          <a:latin typeface="Calibri" panose="020F0502020204030204" pitchFamily="34" charset="0"/>
                          <a:cs typeface="Calibri" panose="020F0502020204030204" pitchFamily="34" charset="0"/>
                        </a:rPr>
                        <a:t>Hemorrhagic shock from esophageal varices, alcoholic liver cirrhosis (Child-Pugh C)</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T w="28575">
                      <a:solidFill>
                        <a:schemeClr val="bg1"/>
                      </a:solidFill>
                      <a:prstDash val="solid"/>
                    </a:lnT>
                    <a:lnB w="28575">
                      <a:solidFill>
                        <a:schemeClr val="bg1"/>
                      </a:solidFill>
                      <a:prstDash val="solid"/>
                    </a:lnB>
                  </a:tcPr>
                </a:tc>
                <a:tc>
                  <a:txBody>
                    <a:bodyPr/>
                    <a:lstStyle/>
                    <a:p>
                      <a:pPr indent="0">
                        <a:buNone/>
                      </a:pPr>
                      <a:r>
                        <a:rPr lang="en-US" sz="1600" b="0">
                          <a:latin typeface="Calibri" panose="020F0502020204030204" pitchFamily="34" charset="0"/>
                          <a:cs typeface="Calibri" panose="020F0502020204030204" pitchFamily="34" charset="0"/>
                        </a:rPr>
                        <a:t>35 (52.6%) </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R w="12700">
                      <a:solidFill>
                        <a:schemeClr val="tx1"/>
                      </a:solidFill>
                      <a:prstDash val="solid"/>
                    </a:lnR>
                    <a:lnT w="28575">
                      <a:solidFill>
                        <a:schemeClr val="bg1"/>
                      </a:solidFill>
                      <a:prstDash val="solid"/>
                    </a:lnT>
                    <a:lnB w="28575">
                      <a:solidFill>
                        <a:schemeClr val="bg1"/>
                      </a:solidFill>
                      <a:prstDash val="solid"/>
                    </a:lnB>
                  </a:tcPr>
                </a:tc>
                <a:extLst>
                  <a:ext uri="{0D108BD9-81ED-4DB2-BD59-A6C34878D82A}">
                    <a16:rowId xmlns:a16="http://schemas.microsoft.com/office/drawing/2014/main" val="10001"/>
                  </a:ext>
                </a:extLst>
              </a:tr>
              <a:tr h="1103630">
                <a:tc>
                  <a:txBody>
                    <a:bodyPr/>
                    <a:lstStyle/>
                    <a:p>
                      <a:pPr indent="0">
                        <a:buNone/>
                      </a:pPr>
                      <a:r>
                        <a:rPr lang="en-US" sz="1600" b="0">
                          <a:latin typeface="Calibri" panose="020F0502020204030204" pitchFamily="34" charset="0"/>
                          <a:cs typeface="Calibri" panose="020F0502020204030204" pitchFamily="34" charset="0"/>
                        </a:rPr>
                        <a:t>61</a:t>
                      </a:r>
                      <a:r>
                        <a:rPr lang="en-US" altLang="en-US" sz="1600" b="1">
                          <a:latin typeface="Calibri" panose="020F0502020204030204" pitchFamily="34" charset="0"/>
                          <a:cs typeface="Calibri" panose="020F0502020204030204" pitchFamily="34" charset="0"/>
                          <a:sym typeface="+mn-ea"/>
                        </a:rPr>
                        <a:t>♂</a:t>
                      </a:r>
                      <a:endParaRPr lang="en-US" sz="1600" b="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b="0">
                          <a:latin typeface="Calibri" panose="020F0502020204030204" pitchFamily="34" charset="0"/>
                          <a:cs typeface="Calibri" panose="020F0502020204030204" pitchFamily="34" charset="0"/>
                        </a:rPr>
                        <a:t>12.8 → 23.71</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b="0">
                          <a:latin typeface="Calibri" panose="020F0502020204030204" pitchFamily="34" charset="0"/>
                          <a:cs typeface="Calibri" panose="020F0502020204030204" pitchFamily="34" charset="0"/>
                        </a:rPr>
                        <a:t>1537 → 253</a:t>
                      </a:r>
                      <a:r>
                        <a:rPr lang="en-US" altLang="en-US" sz="1600" b="0">
                          <a:latin typeface="Calibri" panose="020F0502020204030204" pitchFamily="34" charset="0"/>
                          <a:cs typeface="Calibri" panose="020F0502020204030204" pitchFamily="34" charset="0"/>
                        </a:rPr>
                        <a:t>,</a:t>
                      </a:r>
                      <a:endParaRPr lang="en-US" sz="1600" b="0">
                        <a:latin typeface="Calibri" panose="020F0502020204030204" pitchFamily="34" charset="0"/>
                        <a:cs typeface="Calibri" panose="020F0502020204030204" pitchFamily="34" charset="0"/>
                      </a:endParaRPr>
                    </a:p>
                    <a:p>
                      <a:pPr indent="0">
                        <a:buNone/>
                      </a:pPr>
                      <a:r>
                        <a:rPr lang="en-US" altLang="zh-CN" sz="1600" b="0">
                          <a:latin typeface="Calibri" panose="020F0502020204030204" pitchFamily="34" charset="0"/>
                          <a:cs typeface="Calibri" panose="020F0502020204030204" pitchFamily="34" charset="0"/>
                        </a:rPr>
                        <a:t>526 → 39.9</a:t>
                      </a:r>
                      <a:endParaRPr lang="en-US" sz="1600" b="0">
                        <a:latin typeface="Calibri" panose="020F0502020204030204" pitchFamily="34" charset="0"/>
                        <a:cs typeface="Calibri" panose="020F0502020204030204" pitchFamily="34" charset="0"/>
                      </a:endParaRP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b="0">
                          <a:latin typeface="Calibri" panose="020F0502020204030204" pitchFamily="34" charset="0"/>
                          <a:cs typeface="Calibri" panose="020F0502020204030204" pitchFamily="34" charset="0"/>
                        </a:rPr>
                        <a:t>1.8 → 1.81</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b="0">
                          <a:latin typeface="Calibri" panose="020F0502020204030204" pitchFamily="34" charset="0"/>
                          <a:cs typeface="Calibri" panose="020F0502020204030204" pitchFamily="34" charset="0"/>
                        </a:rPr>
                        <a:t>Hemorrhagic shock from esophageal varices, alcoholic liver cirrhosis (Child-Pugh C)</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T w="28575">
                      <a:solidFill>
                        <a:schemeClr val="bg1"/>
                      </a:solidFill>
                      <a:prstDash val="solid"/>
                    </a:lnT>
                    <a:lnB w="28575">
                      <a:solidFill>
                        <a:schemeClr val="bg1"/>
                      </a:solidFill>
                      <a:prstDash val="solid"/>
                    </a:lnB>
                    <a:solidFill>
                      <a:schemeClr val="bg1"/>
                    </a:solidFill>
                  </a:tcPr>
                </a:tc>
                <a:tc>
                  <a:txBody>
                    <a:bodyPr/>
                    <a:lstStyle/>
                    <a:p>
                      <a:pPr indent="0">
                        <a:buNone/>
                      </a:pPr>
                      <a:r>
                        <a:rPr lang="en-US" sz="1600" b="0">
                          <a:latin typeface="Calibri" panose="020F0502020204030204" pitchFamily="34" charset="0"/>
                          <a:cs typeface="Calibri" panose="020F0502020204030204" pitchFamily="34" charset="0"/>
                        </a:rPr>
                        <a:t>27 (19.6%) </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R w="12700">
                      <a:solidFill>
                        <a:schemeClr val="tx1"/>
                      </a:solidFill>
                      <a:prstDash val="solid"/>
                    </a:lnR>
                    <a:lnT w="28575">
                      <a:solidFill>
                        <a:schemeClr val="bg1"/>
                      </a:solidFill>
                      <a:prstDash val="solid"/>
                    </a:lnT>
                    <a:lnB w="28575">
                      <a:solidFill>
                        <a:schemeClr val="bg1"/>
                      </a:solidFill>
                      <a:prstDash val="solid"/>
                    </a:lnB>
                    <a:solidFill>
                      <a:schemeClr val="bg1"/>
                    </a:solidFill>
                  </a:tcPr>
                </a:tc>
                <a:extLst>
                  <a:ext uri="{0D108BD9-81ED-4DB2-BD59-A6C34878D82A}">
                    <a16:rowId xmlns:a16="http://schemas.microsoft.com/office/drawing/2014/main" val="10002"/>
                  </a:ext>
                </a:extLst>
              </a:tr>
              <a:tr h="1320800">
                <a:tc>
                  <a:txBody>
                    <a:bodyPr/>
                    <a:lstStyle/>
                    <a:p>
                      <a:pPr indent="0">
                        <a:buNone/>
                      </a:pPr>
                      <a:r>
                        <a:rPr lang="en-US" sz="1600" b="0">
                          <a:latin typeface="Calibri" panose="020F0502020204030204" pitchFamily="34" charset="0"/>
                          <a:cs typeface="Calibri" panose="020F0502020204030204" pitchFamily="34" charset="0"/>
                        </a:rPr>
                        <a:t>65</a:t>
                      </a:r>
                      <a:r>
                        <a:rPr lang="en-US" altLang="en-US" sz="1600" b="1">
                          <a:latin typeface="Calibri" panose="020F0502020204030204" pitchFamily="34" charset="0"/>
                          <a:cs typeface="Calibri" panose="020F0502020204030204" pitchFamily="34" charset="0"/>
                          <a:sym typeface="+mn-ea"/>
                        </a:rPr>
                        <a:t>♂</a:t>
                      </a:r>
                      <a:endParaRPr lang="en-US" sz="1600" b="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T w="28575">
                      <a:solidFill>
                        <a:schemeClr val="bg1"/>
                      </a:solidFill>
                      <a:prstDash val="solid"/>
                    </a:lnT>
                    <a:lnB w="12700">
                      <a:solidFill>
                        <a:schemeClr val="tx1"/>
                      </a:solidFill>
                      <a:prstDash val="solid"/>
                    </a:lnB>
                  </a:tcPr>
                </a:tc>
                <a:tc>
                  <a:txBody>
                    <a:bodyPr/>
                    <a:lstStyle/>
                    <a:p>
                      <a:pPr indent="0">
                        <a:buNone/>
                      </a:pPr>
                      <a:r>
                        <a:rPr lang="en-US" sz="1600" b="0">
                          <a:latin typeface="Calibri" panose="020F0502020204030204" pitchFamily="34" charset="0"/>
                          <a:cs typeface="Calibri" panose="020F0502020204030204" pitchFamily="34" charset="0"/>
                        </a:rPr>
                        <a:t>4.92 → 14.51</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T w="28575">
                      <a:solidFill>
                        <a:schemeClr val="bg1"/>
                      </a:solidFill>
                      <a:prstDash val="solid"/>
                    </a:lnT>
                    <a:lnB w="12700">
                      <a:solidFill>
                        <a:schemeClr val="tx1"/>
                      </a:solidFill>
                      <a:prstDash val="solid"/>
                    </a:lnB>
                  </a:tcPr>
                </a:tc>
                <a:tc>
                  <a:txBody>
                    <a:bodyPr/>
                    <a:lstStyle/>
                    <a:p>
                      <a:pPr indent="0">
                        <a:buNone/>
                      </a:pPr>
                      <a:r>
                        <a:rPr lang="en-US" sz="1600" b="0">
                          <a:latin typeface="Calibri" panose="020F0502020204030204" pitchFamily="34" charset="0"/>
                          <a:cs typeface="Calibri" panose="020F0502020204030204" pitchFamily="34" charset="0"/>
                        </a:rPr>
                        <a:t>157 → 23</a:t>
                      </a:r>
                      <a:r>
                        <a:rPr lang="en-US" altLang="en-US" sz="1600" b="0">
                          <a:latin typeface="Calibri" panose="020F0502020204030204" pitchFamily="34" charset="0"/>
                          <a:cs typeface="Calibri" panose="020F0502020204030204" pitchFamily="34" charset="0"/>
                        </a:rPr>
                        <a:t>,</a:t>
                      </a:r>
                      <a:endParaRPr lang="en-US" sz="1600" b="0">
                        <a:latin typeface="Calibri" panose="020F0502020204030204" pitchFamily="34" charset="0"/>
                        <a:cs typeface="Calibri" panose="020F0502020204030204" pitchFamily="34" charset="0"/>
                      </a:endParaRPr>
                    </a:p>
                    <a:p>
                      <a:pPr indent="0">
                        <a:buNone/>
                      </a:pPr>
                      <a:r>
                        <a:rPr lang="en-US" altLang="zh-CN" sz="1600" b="0">
                          <a:latin typeface="Calibri" panose="020F0502020204030204" pitchFamily="34" charset="0"/>
                          <a:cs typeface="Calibri" panose="020F0502020204030204" pitchFamily="34" charset="0"/>
                        </a:rPr>
                        <a:t>50 → 56.4</a:t>
                      </a:r>
                      <a:endParaRPr lang="en-US" sz="1600" b="0">
                        <a:latin typeface="Calibri" panose="020F0502020204030204" pitchFamily="34" charset="0"/>
                        <a:cs typeface="Calibri" panose="020F0502020204030204" pitchFamily="34" charset="0"/>
                      </a:endParaRPr>
                    </a:p>
                  </a:txBody>
                  <a:tcPr marL="68580" marR="68580" marT="0" marB="0" anchor="ctr">
                    <a:lnT w="28575">
                      <a:solidFill>
                        <a:schemeClr val="bg1"/>
                      </a:solidFill>
                      <a:prstDash val="solid"/>
                    </a:lnT>
                    <a:lnB w="12700">
                      <a:solidFill>
                        <a:schemeClr val="tx1"/>
                      </a:solidFill>
                      <a:prstDash val="solid"/>
                    </a:lnB>
                  </a:tcPr>
                </a:tc>
                <a:tc>
                  <a:txBody>
                    <a:bodyPr/>
                    <a:lstStyle/>
                    <a:p>
                      <a:pPr indent="0">
                        <a:buNone/>
                      </a:pPr>
                      <a:r>
                        <a:rPr lang="en-US" sz="1600" b="0">
                          <a:latin typeface="Calibri" panose="020F0502020204030204" pitchFamily="34" charset="0"/>
                          <a:cs typeface="Calibri" panose="020F0502020204030204" pitchFamily="34" charset="0"/>
                        </a:rPr>
                        <a:t>1.54 → 1.37</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T w="28575">
                      <a:solidFill>
                        <a:schemeClr val="bg1"/>
                      </a:solidFill>
                      <a:prstDash val="solid"/>
                    </a:lnT>
                    <a:lnB w="12700">
                      <a:solidFill>
                        <a:schemeClr val="tx1"/>
                      </a:solidFill>
                      <a:prstDash val="solid"/>
                    </a:lnB>
                  </a:tcPr>
                </a:tc>
                <a:tc>
                  <a:txBody>
                    <a:bodyPr/>
                    <a:lstStyle/>
                    <a:p>
                      <a:pPr indent="0">
                        <a:buNone/>
                      </a:pPr>
                      <a:r>
                        <a:rPr lang="en-US" sz="1600" b="0">
                          <a:latin typeface="Calibri" panose="020F0502020204030204" pitchFamily="34" charset="0"/>
                          <a:cs typeface="Calibri" panose="020F0502020204030204" pitchFamily="34" charset="0"/>
                        </a:rPr>
                        <a:t>Multiple system organ failure, alcoholic and hepatitis B viral cirrhosis (Child-Pugh B), endocarditis, cerebral embolism</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T w="28575">
                      <a:solidFill>
                        <a:schemeClr val="bg1"/>
                      </a:solidFill>
                      <a:prstDash val="solid"/>
                    </a:lnT>
                    <a:lnB w="12700">
                      <a:solidFill>
                        <a:schemeClr val="tx1"/>
                      </a:solidFill>
                      <a:prstDash val="solid"/>
                    </a:lnB>
                  </a:tcPr>
                </a:tc>
                <a:tc>
                  <a:txBody>
                    <a:bodyPr/>
                    <a:lstStyle/>
                    <a:p>
                      <a:pPr indent="0">
                        <a:buNone/>
                      </a:pPr>
                      <a:r>
                        <a:rPr lang="en-US" sz="1600" b="0">
                          <a:latin typeface="Calibri" panose="020F0502020204030204" pitchFamily="34" charset="0"/>
                          <a:cs typeface="Calibri" panose="020F0502020204030204" pitchFamily="34" charset="0"/>
                        </a:rPr>
                        <a:t>31 (52.6%) </a:t>
                      </a:r>
                      <a:endParaRPr lang="en-US" sz="16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R w="12700">
                      <a:solidFill>
                        <a:schemeClr val="tx1"/>
                      </a:solidFill>
                      <a:prstDash val="solid"/>
                    </a:lnR>
                    <a:lnT w="28575">
                      <a:solidFill>
                        <a:schemeClr val="bg1"/>
                      </a:solidFill>
                      <a:prstDash val="solid"/>
                    </a:lnT>
                    <a:lnB w="12700">
                      <a:solidFill>
                        <a:schemeClr val="tx1"/>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a:t>Conclusions</a:t>
            </a:r>
          </a:p>
        </p:txBody>
      </p:sp>
      <p:sp>
        <p:nvSpPr>
          <p:cNvPr id="2" name="Content Placeholder 1"/>
          <p:cNvSpPr>
            <a:spLocks noGrp="1"/>
          </p:cNvSpPr>
          <p:nvPr>
            <p:ph idx="1"/>
          </p:nvPr>
        </p:nvSpPr>
        <p:spPr/>
        <p:txBody>
          <a:bodyPr/>
          <a:lstStyle/>
          <a:p>
            <a:r>
              <a:rPr lang="en-US" sz="2200"/>
              <a:t>Hepatitis E patients</a:t>
            </a:r>
            <a:r>
              <a:rPr lang="en-US" altLang="en-US" sz="2200"/>
              <a:t>: </a:t>
            </a:r>
          </a:p>
          <a:p>
            <a:pPr lvl="1"/>
            <a:r>
              <a:rPr lang="en-US" sz="2200"/>
              <a:t>less modified laboratory parameters compared to hepatitis A </a:t>
            </a:r>
          </a:p>
          <a:p>
            <a:pPr lvl="1"/>
            <a:r>
              <a:rPr lang="en-US" sz="2200"/>
              <a:t>more frequent </a:t>
            </a:r>
            <a:r>
              <a:rPr lang="en-US" altLang="en-US" sz="2200"/>
              <a:t>in </a:t>
            </a:r>
            <a:r>
              <a:rPr lang="en-US" sz="2200"/>
              <a:t>older patients with preexisting conditions </a:t>
            </a:r>
          </a:p>
          <a:p>
            <a:pPr lvl="1"/>
            <a:r>
              <a:rPr lang="en-US" sz="2200"/>
              <a:t>which seems to lead to a higher number of severe and fatal cases</a:t>
            </a:r>
          </a:p>
          <a:p>
            <a:pPr lvl="1"/>
            <a:endParaRPr lang="en-US" sz="2200"/>
          </a:p>
          <a:p>
            <a:pPr lvl="0"/>
            <a:r>
              <a:rPr lang="en-US" sz="2200"/>
              <a:t>Ribavirin treatment </a:t>
            </a:r>
            <a:r>
              <a:rPr lang="en-US" sz="2200" u="sng"/>
              <a:t>may be beneficial</a:t>
            </a:r>
            <a:r>
              <a:rPr lang="en-US" sz="2200"/>
              <a:t> in patients with </a:t>
            </a:r>
          </a:p>
          <a:p>
            <a:pPr marL="201295" lvl="1" indent="0">
              <a:buNone/>
            </a:pPr>
            <a:r>
              <a:rPr lang="en-US" sz="2200"/>
              <a:t>acute-on-chronic liver disease and / or immunosuppression</a:t>
            </a:r>
          </a:p>
          <a:p>
            <a:pPr marL="201295" lvl="1" indent="0">
              <a:buNone/>
            </a:pPr>
            <a:r>
              <a:rPr lang="en-US" sz="2200"/>
              <a:t>further studies are required to demonstrate its effect.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a:t>Background</a:t>
            </a:r>
          </a:p>
        </p:txBody>
      </p:sp>
      <p:sp>
        <p:nvSpPr>
          <p:cNvPr id="7" name="Content Placeholder 6"/>
          <p:cNvSpPr>
            <a:spLocks noGrp="1"/>
          </p:cNvSpPr>
          <p:nvPr>
            <p:ph sz="half" idx="2"/>
          </p:nvPr>
        </p:nvSpPr>
        <p:spPr/>
        <p:txBody>
          <a:bodyPr/>
          <a:lstStyle/>
          <a:p>
            <a:r>
              <a:rPr lang="en-US" altLang="en-US"/>
              <a:t>HEV incidence in Europe / Romania</a:t>
            </a:r>
          </a:p>
        </p:txBody>
      </p:sp>
      <p:pic>
        <p:nvPicPr>
          <p:cNvPr id="5" name="Content Placeholder 4" descr="figure_1_v3"/>
          <p:cNvPicPr>
            <a:picLocks noGrp="1" noChangeAspect="1"/>
          </p:cNvPicPr>
          <p:nvPr>
            <p:ph sz="half" idx="1"/>
          </p:nvPr>
        </p:nvPicPr>
        <p:blipFill>
          <a:blip r:embed="rId3"/>
          <a:stretch>
            <a:fillRect/>
          </a:stretch>
        </p:blipFill>
        <p:spPr>
          <a:xfrm>
            <a:off x="1097280" y="1845945"/>
            <a:ext cx="4390390" cy="439039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a:solidFill>
                  <a:schemeClr val="tx1"/>
                </a:solidFill>
              </a:rPr>
              <a:t>Thank you!</a:t>
            </a:r>
          </a:p>
        </p:txBody>
      </p:sp>
      <p:sp>
        <p:nvSpPr>
          <p:cNvPr id="5" name="Text Placeholder 4"/>
          <p:cNvSpPr>
            <a:spLocks noGrp="1"/>
          </p:cNvSpPr>
          <p:nvPr>
            <p:ph type="body" sz="half" idx="2"/>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Objectives</a:t>
            </a:r>
          </a:p>
        </p:txBody>
      </p:sp>
      <p:sp>
        <p:nvSpPr>
          <p:cNvPr id="3" name="Content Placeholder 2"/>
          <p:cNvSpPr>
            <a:spLocks noGrp="1"/>
          </p:cNvSpPr>
          <p:nvPr>
            <p:ph idx="1"/>
          </p:nvPr>
        </p:nvSpPr>
        <p:spPr/>
        <p:txBody>
          <a:bodyPr/>
          <a:lstStyle/>
          <a:p>
            <a:r>
              <a:rPr lang="en-US" altLang="en-US"/>
              <a:t>D</a:t>
            </a:r>
            <a:r>
              <a:rPr lang="en-US"/>
              <a:t>escribe and compare hepatitis E and hepatitis A in adult patients.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Methods</a:t>
            </a:r>
          </a:p>
        </p:txBody>
      </p:sp>
      <p:sp>
        <p:nvSpPr>
          <p:cNvPr id="3" name="Content Placeholder 2"/>
          <p:cNvSpPr>
            <a:spLocks noGrp="1"/>
          </p:cNvSpPr>
          <p:nvPr>
            <p:ph sz="half" idx="1"/>
          </p:nvPr>
        </p:nvSpPr>
        <p:spPr>
          <a:xfrm>
            <a:off x="1097280" y="1845945"/>
            <a:ext cx="5688965" cy="4023360"/>
          </a:xfrm>
        </p:spPr>
        <p:txBody>
          <a:bodyPr>
            <a:normAutofit/>
          </a:bodyPr>
          <a:lstStyle/>
          <a:p>
            <a:r>
              <a:rPr lang="en-US" dirty="0">
                <a:sym typeface="+mn-ea"/>
              </a:rPr>
              <a:t>Retrospective, case-case</a:t>
            </a:r>
          </a:p>
          <a:p>
            <a:r>
              <a:rPr lang="en-US" dirty="0">
                <a:sym typeface="+mn-ea"/>
              </a:rPr>
              <a:t>We included all consecutive </a:t>
            </a:r>
            <a:r>
              <a:rPr lang="en-US" b="1" dirty="0">
                <a:sym typeface="+mn-ea"/>
              </a:rPr>
              <a:t>adult</a:t>
            </a:r>
            <a:r>
              <a:rPr lang="en-US" dirty="0">
                <a:sym typeface="+mn-ea"/>
              </a:rPr>
              <a:t> patients with </a:t>
            </a:r>
          </a:p>
          <a:p>
            <a:pPr lvl="1"/>
            <a:r>
              <a:rPr lang="en-US" b="1" dirty="0">
                <a:sym typeface="+mn-ea"/>
              </a:rPr>
              <a:t>hepatitis E</a:t>
            </a:r>
            <a:r>
              <a:rPr lang="en-US" dirty="0">
                <a:sym typeface="+mn-ea"/>
              </a:rPr>
              <a:t> (IMC10: </a:t>
            </a:r>
            <a:r>
              <a:rPr lang="en-US" altLang="en-US" dirty="0">
                <a:sym typeface="+mn-ea"/>
              </a:rPr>
              <a:t>B17.2)</a:t>
            </a:r>
            <a:r>
              <a:rPr lang="en-US" dirty="0">
                <a:sym typeface="+mn-ea"/>
              </a:rPr>
              <a:t> and </a:t>
            </a:r>
          </a:p>
          <a:p>
            <a:pPr lvl="1"/>
            <a:r>
              <a:rPr lang="en-US" b="1" dirty="0">
                <a:sym typeface="+mn-ea"/>
              </a:rPr>
              <a:t>hepatitis A</a:t>
            </a:r>
            <a:r>
              <a:rPr lang="en-US" dirty="0">
                <a:sym typeface="+mn-ea"/>
              </a:rPr>
              <a:t> (IMC10: </a:t>
            </a:r>
            <a:r>
              <a:rPr lang="en-US" altLang="en-US" dirty="0">
                <a:sym typeface="+mn-ea"/>
              </a:rPr>
              <a:t>B15.*)</a:t>
            </a:r>
            <a:r>
              <a:rPr lang="en-US" dirty="0">
                <a:sym typeface="+mn-ea"/>
              </a:rPr>
              <a:t> admitted in </a:t>
            </a:r>
          </a:p>
          <a:p>
            <a:r>
              <a:rPr lang="en-US" dirty="0">
                <a:sym typeface="+mn-ea"/>
              </a:rPr>
              <a:t>the </a:t>
            </a:r>
            <a:r>
              <a:rPr lang="en-US" b="1" dirty="0">
                <a:sym typeface="+mn-ea"/>
              </a:rPr>
              <a:t>Teaching Hospital of Infectious Diseases</a:t>
            </a:r>
            <a:r>
              <a:rPr lang="en-US" dirty="0">
                <a:sym typeface="+mn-ea"/>
              </a:rPr>
              <a:t>, </a:t>
            </a:r>
          </a:p>
          <a:p>
            <a:pPr marL="201295" lvl="1" indent="0">
              <a:buNone/>
            </a:pPr>
            <a:r>
              <a:rPr lang="en-US" b="1" dirty="0">
                <a:sym typeface="+mn-ea"/>
              </a:rPr>
              <a:t>Cluj-Napoca</a:t>
            </a:r>
            <a:r>
              <a:rPr lang="en-US" dirty="0">
                <a:sym typeface="+mn-ea"/>
              </a:rPr>
              <a:t>, Romania </a:t>
            </a:r>
          </a:p>
          <a:p>
            <a:r>
              <a:rPr lang="en-US" dirty="0">
                <a:sym typeface="+mn-ea"/>
              </a:rPr>
              <a:t>during </a:t>
            </a:r>
            <a:r>
              <a:rPr lang="en-US" b="1" dirty="0">
                <a:sym typeface="+mn-ea"/>
              </a:rPr>
              <a:t>January 2017 - August 2019</a:t>
            </a:r>
            <a:r>
              <a:rPr lang="en-US" dirty="0">
                <a:sym typeface="+mn-ea"/>
              </a:rPr>
              <a:t>.</a:t>
            </a:r>
            <a:endParaRPr lang="en-US" dirty="0"/>
          </a:p>
          <a:p>
            <a:endParaRPr lang="en-US" altLang="en-US" dirty="0">
              <a:sym typeface="+mn-ea"/>
            </a:endParaRPr>
          </a:p>
        </p:txBody>
      </p:sp>
      <p:sp>
        <p:nvSpPr>
          <p:cNvPr id="4" name="Content Placeholder 3"/>
          <p:cNvSpPr>
            <a:spLocks noGrp="1"/>
          </p:cNvSpPr>
          <p:nvPr>
            <p:ph sz="half" idx="2"/>
          </p:nvPr>
        </p:nvSpPr>
        <p:spPr>
          <a:xfrm>
            <a:off x="6786245" y="1845945"/>
            <a:ext cx="4369435" cy="4023360"/>
          </a:xfrm>
        </p:spPr>
        <p:txBody>
          <a:bodyPr/>
          <a:lstStyle/>
          <a:p>
            <a:pPr marL="0" indent="0">
              <a:buNone/>
            </a:pPr>
            <a:r>
              <a:rPr lang="en-US" altLang="en-US" sz="2200" dirty="0"/>
              <a:t>Case definition of </a:t>
            </a:r>
            <a:r>
              <a:rPr lang="en-US" altLang="en-US" sz="2200" u="sng" dirty="0"/>
              <a:t>acute viral hepatitis</a:t>
            </a:r>
            <a:r>
              <a:rPr lang="en-US" altLang="en-US" sz="2200" dirty="0"/>
              <a:t>: </a:t>
            </a:r>
          </a:p>
          <a:p>
            <a:pPr marL="742950" lvl="1" indent="-285750"/>
            <a:r>
              <a:rPr lang="en-US" altLang="en-US" sz="2200" dirty="0"/>
              <a:t>clinical &amp; laboratory criteria </a:t>
            </a:r>
          </a:p>
          <a:p>
            <a:pPr marL="742950" lvl="1" indent="-285750"/>
            <a:r>
              <a:rPr lang="en-US" altLang="en-US" sz="2200" dirty="0"/>
              <a:t>serological testing</a:t>
            </a:r>
          </a:p>
          <a:p>
            <a:pPr marL="742950" lvl="1" indent="-285750"/>
            <a:r>
              <a:rPr lang="en-US" altLang="en-US" sz="2200" dirty="0"/>
              <a:t>epidemiological criteria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Methods: severe cases</a:t>
            </a:r>
          </a:p>
        </p:txBody>
      </p:sp>
      <p:sp>
        <p:nvSpPr>
          <p:cNvPr id="5" name="Text Placeholder 4"/>
          <p:cNvSpPr>
            <a:spLocks noGrp="1"/>
          </p:cNvSpPr>
          <p:nvPr>
            <p:ph type="body" idx="1"/>
          </p:nvPr>
        </p:nvSpPr>
        <p:spPr/>
        <p:txBody>
          <a:bodyPr/>
          <a:lstStyle/>
          <a:p>
            <a:r>
              <a:rPr lang="en-US" altLang="en-US" u="sng" dirty="0">
                <a:solidFill>
                  <a:schemeClr val="tx1"/>
                </a:solidFill>
              </a:rPr>
              <a:t>Hepatitis</a:t>
            </a:r>
            <a:r>
              <a:rPr lang="en-US" altLang="en-US" b="1" u="sng" dirty="0">
                <a:solidFill>
                  <a:schemeClr val="tx1"/>
                </a:solidFill>
              </a:rPr>
              <a:t> E</a:t>
            </a:r>
            <a:r>
              <a:rPr lang="en-US" altLang="en-US" u="sng" dirty="0">
                <a:solidFill>
                  <a:schemeClr val="tx1"/>
                </a:solidFill>
              </a:rPr>
              <a:t>*</a:t>
            </a:r>
          </a:p>
        </p:txBody>
      </p:sp>
      <p:sp>
        <p:nvSpPr>
          <p:cNvPr id="6" name="Content Placeholder 5"/>
          <p:cNvSpPr>
            <a:spLocks noGrp="1"/>
          </p:cNvSpPr>
          <p:nvPr>
            <p:ph sz="half" idx="2"/>
          </p:nvPr>
        </p:nvSpPr>
        <p:spPr>
          <a:xfrm>
            <a:off x="1097280" y="2582545"/>
            <a:ext cx="4937760" cy="2465705"/>
          </a:xfrm>
        </p:spPr>
        <p:txBody>
          <a:bodyPr>
            <a:noAutofit/>
          </a:bodyPr>
          <a:lstStyle/>
          <a:p>
            <a:r>
              <a:rPr lang="en-US" sz="2200" dirty="0"/>
              <a:t>INR &gt;1.5</a:t>
            </a:r>
          </a:p>
          <a:p>
            <a:r>
              <a:rPr lang="en-US" sz="2200" dirty="0"/>
              <a:t>hepatic encephalopathy grades 2-4</a:t>
            </a:r>
          </a:p>
          <a:p>
            <a:r>
              <a:rPr lang="en-US" sz="2200" dirty="0"/>
              <a:t>comorbidities (acute-on-chronic liver disease, confirmed immunosuppression)</a:t>
            </a:r>
          </a:p>
          <a:p>
            <a:r>
              <a:rPr lang="en-US" sz="2200" dirty="0"/>
              <a:t>neurological manifestations</a:t>
            </a:r>
            <a:endParaRPr lang="en-US" sz="2200" dirty="0">
              <a:solidFill>
                <a:srgbClr val="FF0000"/>
              </a:solidFill>
            </a:endParaRPr>
          </a:p>
        </p:txBody>
      </p:sp>
      <p:sp>
        <p:nvSpPr>
          <p:cNvPr id="7" name="Text Placeholder 6"/>
          <p:cNvSpPr>
            <a:spLocks noGrp="1"/>
          </p:cNvSpPr>
          <p:nvPr>
            <p:ph type="body" sz="quarter" idx="3"/>
          </p:nvPr>
        </p:nvSpPr>
        <p:spPr/>
        <p:txBody>
          <a:bodyPr/>
          <a:lstStyle/>
          <a:p>
            <a:r>
              <a:rPr lang="en-US" altLang="en-US" u="sng" dirty="0">
                <a:solidFill>
                  <a:schemeClr val="tx1"/>
                </a:solidFill>
              </a:rPr>
              <a:t>Hepatitis</a:t>
            </a:r>
            <a:r>
              <a:rPr lang="en-US" altLang="en-US" b="1" u="sng" dirty="0">
                <a:solidFill>
                  <a:schemeClr val="tx1"/>
                </a:solidFill>
              </a:rPr>
              <a:t> A</a:t>
            </a:r>
            <a:r>
              <a:rPr lang="en-US" altLang="en-US" u="sng" dirty="0">
                <a:solidFill>
                  <a:schemeClr val="tx1"/>
                </a:solidFill>
              </a:rPr>
              <a:t>*</a:t>
            </a:r>
          </a:p>
        </p:txBody>
      </p:sp>
      <p:sp>
        <p:nvSpPr>
          <p:cNvPr id="8" name="Content Placeholder 7"/>
          <p:cNvSpPr>
            <a:spLocks noGrp="1"/>
          </p:cNvSpPr>
          <p:nvPr>
            <p:ph sz="quarter" idx="4"/>
          </p:nvPr>
        </p:nvSpPr>
        <p:spPr>
          <a:xfrm>
            <a:off x="6217920" y="2582545"/>
            <a:ext cx="4937760" cy="2465070"/>
          </a:xfrm>
        </p:spPr>
        <p:txBody>
          <a:bodyPr>
            <a:noAutofit/>
          </a:bodyPr>
          <a:lstStyle/>
          <a:p>
            <a:r>
              <a:rPr lang="en-US" sz="2200">
                <a:sym typeface="+mn-ea"/>
              </a:rPr>
              <a:t>INR &gt;1.5</a:t>
            </a:r>
            <a:endParaRPr lang="en-US" sz="2200"/>
          </a:p>
          <a:p>
            <a:r>
              <a:rPr lang="en-US" sz="2200">
                <a:sym typeface="+mn-ea"/>
              </a:rPr>
              <a:t>hepatic encephalopathy grades 2-4</a:t>
            </a:r>
            <a:endParaRPr lang="en-US" altLang="en-US" sz="2200" b="1">
              <a:solidFill>
                <a:srgbClr val="FF0000"/>
              </a:solidFill>
              <a:sym typeface="+mn-ea"/>
            </a:endParaRPr>
          </a:p>
        </p:txBody>
      </p:sp>
      <p:sp>
        <p:nvSpPr>
          <p:cNvPr id="10" name="Content Placeholder 5"/>
          <p:cNvSpPr>
            <a:spLocks noGrp="1"/>
          </p:cNvSpPr>
          <p:nvPr/>
        </p:nvSpPr>
        <p:spPr>
          <a:xfrm>
            <a:off x="1224280" y="6413500"/>
            <a:ext cx="4810125" cy="41529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en-US" altLang="en-US"/>
              <a:t>* EASL 2018, hospital protocol</a:t>
            </a:r>
          </a:p>
        </p:txBody>
      </p:sp>
      <p:sp>
        <p:nvSpPr>
          <p:cNvPr id="11" name="Content Placeholder 5"/>
          <p:cNvSpPr>
            <a:spLocks noGrp="1"/>
          </p:cNvSpPr>
          <p:nvPr/>
        </p:nvSpPr>
        <p:spPr>
          <a:xfrm>
            <a:off x="6217285" y="6413500"/>
            <a:ext cx="4938395" cy="41529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en-US" altLang="en-US"/>
              <a:t>* EASL 2016</a:t>
            </a:r>
            <a:r>
              <a:rPr lang="en-US" altLang="en-US">
                <a:sym typeface="+mn-ea"/>
              </a:rPr>
              <a:t>, hospital protocol</a:t>
            </a:r>
            <a:endParaRPr lang="en-US" altLang="en-US"/>
          </a:p>
        </p:txBody>
      </p:sp>
      <p:sp>
        <p:nvSpPr>
          <p:cNvPr id="12" name="Content Placeholder 5"/>
          <p:cNvSpPr>
            <a:spLocks noGrp="1"/>
          </p:cNvSpPr>
          <p:nvPr/>
        </p:nvSpPr>
        <p:spPr>
          <a:xfrm>
            <a:off x="1096645" y="5307965"/>
            <a:ext cx="4937760" cy="84582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en-US" altLang="en-US" sz="2200">
                <a:solidFill>
                  <a:srgbClr val="FF0000"/>
                </a:solidFill>
              </a:rPr>
              <a:t>S</a:t>
            </a:r>
            <a:r>
              <a:rPr lang="en-US" sz="2200">
                <a:solidFill>
                  <a:srgbClr val="FF0000"/>
                </a:solidFill>
              </a:rPr>
              <a:t>upportive treatment </a:t>
            </a:r>
            <a:r>
              <a:rPr lang="en-US" sz="2200" i="1">
                <a:solidFill>
                  <a:srgbClr val="FF0000"/>
                </a:solidFill>
              </a:rPr>
              <a:t>plus </a:t>
            </a:r>
            <a:endParaRPr lang="en-US" sz="2200">
              <a:solidFill>
                <a:srgbClr val="FF0000"/>
              </a:solidFill>
            </a:endParaRPr>
          </a:p>
          <a:p>
            <a:pPr marL="201295" lvl="1" indent="0">
              <a:buNone/>
            </a:pPr>
            <a:r>
              <a:rPr lang="en-US" sz="2200" b="1">
                <a:solidFill>
                  <a:srgbClr val="FF0000"/>
                </a:solidFill>
              </a:rPr>
              <a:t>ribavirin </a:t>
            </a:r>
            <a:r>
              <a:rPr lang="en-US" sz="2200">
                <a:solidFill>
                  <a:srgbClr val="FF0000"/>
                </a:solidFill>
              </a:rPr>
              <a:t>(600-800 mg/day)</a:t>
            </a:r>
          </a:p>
        </p:txBody>
      </p:sp>
      <p:sp>
        <p:nvSpPr>
          <p:cNvPr id="13" name="Content Placeholder 7"/>
          <p:cNvSpPr>
            <a:spLocks noGrp="1"/>
          </p:cNvSpPr>
          <p:nvPr/>
        </p:nvSpPr>
        <p:spPr>
          <a:xfrm>
            <a:off x="6217920" y="5307965"/>
            <a:ext cx="4937760" cy="84582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en-US" altLang="en-US" sz="2200">
                <a:solidFill>
                  <a:srgbClr val="FF0000"/>
                </a:solidFill>
                <a:sym typeface="+mn-ea"/>
              </a:rPr>
              <a:t>S</a:t>
            </a:r>
            <a:r>
              <a:rPr lang="en-US" sz="2200">
                <a:solidFill>
                  <a:srgbClr val="FF0000"/>
                </a:solidFill>
                <a:sym typeface="+mn-ea"/>
              </a:rPr>
              <a:t>upportive treatment </a:t>
            </a:r>
            <a:r>
              <a:rPr lang="en-US" sz="2200" i="1">
                <a:solidFill>
                  <a:srgbClr val="FF0000"/>
                </a:solidFill>
                <a:sym typeface="+mn-ea"/>
              </a:rPr>
              <a:t>plus </a:t>
            </a:r>
            <a:endParaRPr lang="en-US" sz="2200">
              <a:solidFill>
                <a:srgbClr val="FF0000"/>
              </a:solidFill>
            </a:endParaRPr>
          </a:p>
          <a:p>
            <a:pPr marL="201295" lvl="1" indent="0">
              <a:buNone/>
            </a:pPr>
            <a:r>
              <a:rPr lang="en-US" altLang="en-US" sz="2200" b="1">
                <a:solidFill>
                  <a:srgbClr val="FF0000"/>
                </a:solidFill>
                <a:sym typeface="+mn-ea"/>
              </a:rPr>
              <a:t>plasma products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a:t>Statistitical methods</a:t>
            </a:r>
          </a:p>
        </p:txBody>
      </p:sp>
      <p:sp>
        <p:nvSpPr>
          <p:cNvPr id="2" name="Content Placeholder 1"/>
          <p:cNvSpPr>
            <a:spLocks noGrp="1"/>
          </p:cNvSpPr>
          <p:nvPr>
            <p:ph idx="1"/>
          </p:nvPr>
        </p:nvSpPr>
        <p:spPr/>
        <p:txBody>
          <a:bodyPr/>
          <a:lstStyle/>
          <a:p>
            <a:r>
              <a:rPr lang="en-US" sz="2200" dirty="0"/>
              <a:t>Comparisons between hepatitis </a:t>
            </a:r>
            <a:r>
              <a:rPr lang="en-US" altLang="en-US" sz="2200" b="1" dirty="0"/>
              <a:t>E</a:t>
            </a:r>
            <a:r>
              <a:rPr lang="en-US" sz="2200" dirty="0"/>
              <a:t> and hepatitis </a:t>
            </a:r>
            <a:r>
              <a:rPr lang="en-US" altLang="en-US" sz="2200" b="1" dirty="0"/>
              <a:t>A</a:t>
            </a:r>
            <a:r>
              <a:rPr lang="en-US" sz="2200" dirty="0"/>
              <a:t> groups were performed using</a:t>
            </a:r>
            <a:r>
              <a:rPr lang="en-US" altLang="en-US" sz="2200" dirty="0"/>
              <a:t>:</a:t>
            </a:r>
            <a:endParaRPr lang="en-US" sz="2200" dirty="0"/>
          </a:p>
          <a:p>
            <a:r>
              <a:rPr lang="en-US" sz="2200" b="1" dirty="0"/>
              <a:t>univariate</a:t>
            </a:r>
            <a:r>
              <a:rPr lang="en-US" sz="2200" dirty="0"/>
              <a:t> methods (t-test for continuous variables with normal distribution according to the Shapiro-Wilk test, Mann-Whitney test for continuous variables with non-normal distribution, Fisher test for binary variables) </a:t>
            </a:r>
          </a:p>
          <a:p>
            <a:r>
              <a:rPr lang="en-US" sz="2200" b="1" dirty="0"/>
              <a:t>multivariate </a:t>
            </a:r>
            <a:r>
              <a:rPr lang="en-US" sz="2200" dirty="0"/>
              <a:t>logistic regression</a:t>
            </a:r>
            <a:r>
              <a:rPr lang="en-US" altLang="en-US" sz="2200" dirty="0"/>
              <a:t>s:</a:t>
            </a:r>
            <a:endParaRPr lang="en-US" sz="2200" dirty="0"/>
          </a:p>
          <a:p>
            <a:pPr lvl="1"/>
            <a:r>
              <a:rPr lang="en-US" sz="2200" dirty="0">
                <a:sym typeface="+mn-ea"/>
              </a:rPr>
              <a:t>model 1</a:t>
            </a:r>
            <a:r>
              <a:rPr lang="en-US" altLang="en-US" sz="2200" dirty="0">
                <a:sym typeface="+mn-ea"/>
              </a:rPr>
              <a:t>: </a:t>
            </a:r>
            <a:r>
              <a:rPr lang="en-US" sz="2200" dirty="0"/>
              <a:t>adjusting for age &amp; gender </a:t>
            </a:r>
          </a:p>
          <a:p>
            <a:pPr lvl="1"/>
            <a:r>
              <a:rPr lang="en-US" sz="2200" dirty="0">
                <a:sym typeface="+mn-ea"/>
              </a:rPr>
              <a:t>model 2: adjusting for </a:t>
            </a:r>
            <a:r>
              <a:rPr lang="en-US" altLang="en-US" sz="2200" dirty="0"/>
              <a:t>comorbidities</a:t>
            </a:r>
            <a:r>
              <a:rPr lang="en-US" sz="22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a:t>Results: demographics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60321116"/>
              </p:ext>
            </p:extLst>
          </p:nvPr>
        </p:nvGraphicFramePr>
        <p:xfrm>
          <a:off x="3839845" y="1845945"/>
          <a:ext cx="7315835" cy="4267200"/>
        </p:xfrm>
        <a:graphic>
          <a:graphicData uri="http://schemas.openxmlformats.org/drawingml/2006/table">
            <a:tbl>
              <a:tblPr firstRow="1">
                <a:tableStyleId>{91EBBBCC-DAD2-459C-BE2E-F6DE35CF9A28}</a:tableStyleId>
              </a:tblPr>
              <a:tblGrid>
                <a:gridCol w="1774190">
                  <a:extLst>
                    <a:ext uri="{9D8B030D-6E8A-4147-A177-3AD203B41FA5}">
                      <a16:colId xmlns:a16="http://schemas.microsoft.com/office/drawing/2014/main" val="20000"/>
                    </a:ext>
                  </a:extLst>
                </a:gridCol>
                <a:gridCol w="1528445">
                  <a:extLst>
                    <a:ext uri="{9D8B030D-6E8A-4147-A177-3AD203B41FA5}">
                      <a16:colId xmlns:a16="http://schemas.microsoft.com/office/drawing/2014/main" val="20001"/>
                    </a:ext>
                  </a:extLst>
                </a:gridCol>
                <a:gridCol w="1468120">
                  <a:extLst>
                    <a:ext uri="{9D8B030D-6E8A-4147-A177-3AD203B41FA5}">
                      <a16:colId xmlns:a16="http://schemas.microsoft.com/office/drawing/2014/main" val="20002"/>
                    </a:ext>
                  </a:extLst>
                </a:gridCol>
                <a:gridCol w="1449705">
                  <a:extLst>
                    <a:ext uri="{9D8B030D-6E8A-4147-A177-3AD203B41FA5}">
                      <a16:colId xmlns:a16="http://schemas.microsoft.com/office/drawing/2014/main" val="20003"/>
                    </a:ext>
                  </a:extLst>
                </a:gridCol>
                <a:gridCol w="1095375">
                  <a:extLst>
                    <a:ext uri="{9D8B030D-6E8A-4147-A177-3AD203B41FA5}">
                      <a16:colId xmlns:a16="http://schemas.microsoft.com/office/drawing/2014/main" val="20004"/>
                    </a:ext>
                  </a:extLst>
                </a:gridCol>
              </a:tblGrid>
              <a:tr h="396240">
                <a:tc rowSpan="2" gridSpan="2">
                  <a:txBody>
                    <a:bodyPr/>
                    <a:lstStyle/>
                    <a:p>
                      <a:pPr indent="0">
                        <a:buNone/>
                      </a:pPr>
                      <a:r>
                        <a:rPr lang="en-US" sz="2000" dirty="0"/>
                        <a:t>Hepatitis</a:t>
                      </a:r>
                      <a:r>
                        <a:rPr lang="en-US" altLang="en-US" sz="2000" dirty="0"/>
                        <a:t>:</a:t>
                      </a:r>
                    </a:p>
                  </a:txBody>
                  <a:tcPr anchor="ctr">
                    <a:lnL w="12700">
                      <a:solidFill>
                        <a:schemeClr val="tx1"/>
                      </a:solidFill>
                      <a:prstDash val="solid"/>
                    </a:lnL>
                    <a:lnT w="12700">
                      <a:solidFill>
                        <a:schemeClr val="tx1"/>
                      </a:solidFill>
                      <a:prstDash val="solid"/>
                    </a:lnT>
                    <a:lnB w="12700">
                      <a:solidFill>
                        <a:schemeClr val="tx1"/>
                      </a:solidFill>
                      <a:prstDash val="solid"/>
                    </a:lnB>
                    <a:solidFill>
                      <a:schemeClr val="accent4">
                        <a:lumMod val="75000"/>
                      </a:schemeClr>
                    </a:solidFill>
                  </a:tcPr>
                </a:tc>
                <a:tc rowSpan="2" hMerge="1">
                  <a:txBody>
                    <a:bodyPr/>
                    <a:lstStyle/>
                    <a:p>
                      <a:endParaRPr lang="ro-RO"/>
                    </a:p>
                  </a:txBody>
                  <a:tcPr>
                    <a:lnT w="12700">
                      <a:solidFill>
                        <a:schemeClr val="tx1"/>
                      </a:solidFill>
                      <a:prstDash val="solid"/>
                    </a:lnT>
                  </a:tcPr>
                </a:tc>
                <a:tc>
                  <a:txBody>
                    <a:bodyPr/>
                    <a:lstStyle/>
                    <a:p>
                      <a:pPr indent="0">
                        <a:buNone/>
                      </a:pPr>
                      <a:r>
                        <a:rPr lang="en-US" sz="2000"/>
                        <a:t>E</a:t>
                      </a:r>
                      <a:r>
                        <a:rPr lang="en-US" altLang="en-US" sz="2000" b="0"/>
                        <a:t>: </a:t>
                      </a:r>
                      <a:r>
                        <a:rPr lang="en-US" sz="2000" b="0"/>
                        <a:t>n (%)</a:t>
                      </a:r>
                    </a:p>
                  </a:txBody>
                  <a:tcPr anchor="ctr">
                    <a:lnT w="12700">
                      <a:solidFill>
                        <a:schemeClr val="tx1"/>
                      </a:solidFill>
                      <a:prstDash val="solid"/>
                    </a:lnT>
                    <a:solidFill>
                      <a:schemeClr val="accent4">
                        <a:lumMod val="75000"/>
                      </a:schemeClr>
                    </a:solidFill>
                  </a:tcPr>
                </a:tc>
                <a:tc>
                  <a:txBody>
                    <a:bodyPr/>
                    <a:lstStyle/>
                    <a:p>
                      <a:pPr indent="0">
                        <a:buNone/>
                      </a:pPr>
                      <a:r>
                        <a:rPr lang="en-US" sz="2000"/>
                        <a:t>A</a:t>
                      </a:r>
                      <a:r>
                        <a:rPr lang="en-US" altLang="en-US" sz="2000" b="0"/>
                        <a:t>:</a:t>
                      </a:r>
                      <a:r>
                        <a:rPr lang="en-US" sz="2000" b="0"/>
                        <a:t> n (%)</a:t>
                      </a:r>
                    </a:p>
                  </a:txBody>
                  <a:tcPr anchor="ctr">
                    <a:lnT w="12700">
                      <a:solidFill>
                        <a:schemeClr val="tx1"/>
                      </a:solidFill>
                      <a:prstDash val="solid"/>
                    </a:lnT>
                    <a:solidFill>
                      <a:schemeClr val="accent4">
                        <a:lumMod val="75000"/>
                      </a:schemeClr>
                    </a:solidFill>
                  </a:tcPr>
                </a:tc>
                <a:tc rowSpan="2">
                  <a:txBody>
                    <a:bodyPr/>
                    <a:lstStyle/>
                    <a:p>
                      <a:pPr indent="0">
                        <a:buNone/>
                      </a:pPr>
                      <a:r>
                        <a:rPr lang="en-US" altLang="en-US" sz="2000"/>
                        <a:t>p-value</a:t>
                      </a:r>
                      <a:endParaRPr lang="en-US" sz="2000">
                        <a:solidFill>
                          <a:schemeClr val="bg1"/>
                        </a:solidFill>
                      </a:endParaRPr>
                    </a:p>
                  </a:txBody>
                  <a:tcPr anchor="ctr">
                    <a:lnR w="12700">
                      <a:solidFill>
                        <a:schemeClr val="tx1"/>
                      </a:solidFill>
                      <a:prstDash val="solid"/>
                    </a:lnR>
                    <a:lnT w="12700">
                      <a:solidFill>
                        <a:schemeClr val="tx1"/>
                      </a:solidFill>
                      <a:prstDash val="solid"/>
                    </a:lnT>
                    <a:lnB w="12700">
                      <a:solidFill>
                        <a:schemeClr val="tx1"/>
                      </a:solidFill>
                      <a:prstDash val="solid"/>
                    </a:lnB>
                    <a:solidFill>
                      <a:schemeClr val="accent4">
                        <a:lumMod val="75000"/>
                      </a:schemeClr>
                    </a:solidFill>
                  </a:tcPr>
                </a:tc>
                <a:extLst>
                  <a:ext uri="{0D108BD9-81ED-4DB2-BD59-A6C34878D82A}">
                    <a16:rowId xmlns:a16="http://schemas.microsoft.com/office/drawing/2014/main" val="10000"/>
                  </a:ext>
                </a:extLst>
              </a:tr>
              <a:tr h="396240">
                <a:tc gridSpan="2" vMerge="1">
                  <a:txBody>
                    <a:bodyPr/>
                    <a:lstStyle/>
                    <a:p>
                      <a:endParaRPr lang="ro-RO"/>
                    </a:p>
                  </a:txBody>
                  <a:tcPr>
                    <a:lnL w="12700">
                      <a:solidFill>
                        <a:schemeClr val="tx1"/>
                      </a:solidFill>
                      <a:prstDash val="solid"/>
                    </a:lnL>
                    <a:lnB w="12700">
                      <a:solidFill>
                        <a:schemeClr val="tx1"/>
                      </a:solidFill>
                      <a:prstDash val="solid"/>
                    </a:lnB>
                  </a:tcPr>
                </a:tc>
                <a:tc hMerge="1" vMerge="1">
                  <a:txBody>
                    <a:bodyPr/>
                    <a:lstStyle/>
                    <a:p>
                      <a:endParaRPr lang="ro-RO"/>
                    </a:p>
                  </a:txBody>
                  <a:tcPr>
                    <a:lnB w="12700">
                      <a:solidFill>
                        <a:schemeClr val="tx1"/>
                      </a:solidFill>
                      <a:prstDash val="solid"/>
                    </a:lnB>
                  </a:tcPr>
                </a:tc>
                <a:tc>
                  <a:txBody>
                    <a:bodyPr/>
                    <a:lstStyle/>
                    <a:p>
                      <a:pPr indent="0">
                        <a:buNone/>
                      </a:pPr>
                      <a:r>
                        <a:rPr lang="en-US" sz="2000" i="1">
                          <a:solidFill>
                            <a:schemeClr val="bg1"/>
                          </a:solidFill>
                        </a:rPr>
                        <a:t>48 (</a:t>
                      </a:r>
                      <a:r>
                        <a:rPr lang="en-US" sz="2000" b="1" i="1">
                          <a:solidFill>
                            <a:schemeClr val="bg1"/>
                          </a:solidFill>
                        </a:rPr>
                        <a:t>24.0</a:t>
                      </a:r>
                      <a:r>
                        <a:rPr lang="en-US" altLang="en-US" sz="2000" b="1" i="1">
                          <a:solidFill>
                            <a:schemeClr val="bg1"/>
                          </a:solidFill>
                        </a:rPr>
                        <a:t>%</a:t>
                      </a:r>
                      <a:r>
                        <a:rPr lang="en-US" sz="2000" i="1">
                          <a:solidFill>
                            <a:schemeClr val="bg1"/>
                          </a:solidFill>
                        </a:rPr>
                        <a:t>)</a:t>
                      </a:r>
                    </a:p>
                  </a:txBody>
                  <a:tcPr anchor="ctr">
                    <a:lnB w="12700">
                      <a:solidFill>
                        <a:schemeClr val="tx1"/>
                      </a:solidFill>
                      <a:prstDash val="solid"/>
                    </a:lnB>
                    <a:solidFill>
                      <a:schemeClr val="accent4">
                        <a:lumMod val="75000"/>
                      </a:schemeClr>
                    </a:solidFill>
                  </a:tcPr>
                </a:tc>
                <a:tc>
                  <a:txBody>
                    <a:bodyPr/>
                    <a:lstStyle/>
                    <a:p>
                      <a:pPr indent="0">
                        <a:buNone/>
                      </a:pPr>
                      <a:r>
                        <a:rPr lang="en-US" sz="2000" i="1">
                          <a:solidFill>
                            <a:schemeClr val="bg1"/>
                          </a:solidFill>
                        </a:rPr>
                        <a:t>152 (</a:t>
                      </a:r>
                      <a:r>
                        <a:rPr lang="en-US" sz="2000" b="1" i="1">
                          <a:solidFill>
                            <a:schemeClr val="bg1"/>
                          </a:solidFill>
                        </a:rPr>
                        <a:t>76.0</a:t>
                      </a:r>
                      <a:r>
                        <a:rPr lang="en-US" altLang="en-US" sz="2000" b="1" i="1">
                          <a:solidFill>
                            <a:schemeClr val="bg1"/>
                          </a:solidFill>
                        </a:rPr>
                        <a:t>%</a:t>
                      </a:r>
                      <a:r>
                        <a:rPr lang="en-US" sz="2000" i="1">
                          <a:solidFill>
                            <a:schemeClr val="bg1"/>
                          </a:solidFill>
                        </a:rPr>
                        <a:t>)</a:t>
                      </a:r>
                    </a:p>
                  </a:txBody>
                  <a:tcPr anchor="ctr">
                    <a:lnB w="12700">
                      <a:solidFill>
                        <a:schemeClr val="tx1"/>
                      </a:solidFill>
                      <a:prstDash val="solid"/>
                    </a:lnB>
                    <a:solidFill>
                      <a:schemeClr val="accent4">
                        <a:lumMod val="75000"/>
                      </a:schemeClr>
                    </a:solidFill>
                  </a:tcPr>
                </a:tc>
                <a:tc vMerge="1">
                  <a:txBody>
                    <a:bodyPr/>
                    <a:lstStyle/>
                    <a:p>
                      <a:endParaRPr lang="ro-RO"/>
                    </a:p>
                  </a:txBody>
                  <a:tcPr anchor="ctr">
                    <a:lnR w="12700">
                      <a:solidFill>
                        <a:schemeClr val="tx1"/>
                      </a:solidFill>
                      <a:prstDash val="solid"/>
                    </a:lnR>
                    <a:lnB w="12700">
                      <a:solidFill>
                        <a:schemeClr val="tx1"/>
                      </a:solidFill>
                      <a:prstDash val="solid"/>
                    </a:lnB>
                    <a:solidFill>
                      <a:schemeClr val="accent4">
                        <a:lumMod val="75000"/>
                      </a:schemeClr>
                    </a:solidFill>
                  </a:tcPr>
                </a:tc>
                <a:extLst>
                  <a:ext uri="{0D108BD9-81ED-4DB2-BD59-A6C34878D82A}">
                    <a16:rowId xmlns:a16="http://schemas.microsoft.com/office/drawing/2014/main" val="10001"/>
                  </a:ext>
                </a:extLst>
              </a:tr>
              <a:tr h="396240">
                <a:tc rowSpan="2">
                  <a:txBody>
                    <a:bodyPr/>
                    <a:lstStyle/>
                    <a:p>
                      <a:pPr indent="0">
                        <a:buNone/>
                      </a:pPr>
                      <a:r>
                        <a:rPr lang="en-US" sz="2000"/>
                        <a:t>Gender</a:t>
                      </a:r>
                    </a:p>
                  </a:txBody>
                  <a:tcPr anchor="ctr">
                    <a:lnL w="12700">
                      <a:solidFill>
                        <a:schemeClr val="tx1"/>
                      </a:solidFill>
                      <a:prstDash val="solid"/>
                    </a:lnL>
                    <a:lnT w="12700">
                      <a:solidFill>
                        <a:schemeClr val="tx1"/>
                      </a:solidFill>
                      <a:prstDash val="solid"/>
                    </a:lnT>
                    <a:lnB w="12700">
                      <a:solidFill>
                        <a:schemeClr val="tx1"/>
                      </a:solidFill>
                      <a:prstDash val="solid"/>
                    </a:lnB>
                  </a:tcPr>
                </a:tc>
                <a:tc>
                  <a:txBody>
                    <a:bodyPr/>
                    <a:lstStyle/>
                    <a:p>
                      <a:pPr indent="0">
                        <a:buNone/>
                      </a:pPr>
                      <a:r>
                        <a:rPr lang="en-US" sz="2000"/>
                        <a:t>M</a:t>
                      </a:r>
                    </a:p>
                  </a:txBody>
                  <a:tcPr anchor="ctr">
                    <a:lnT w="12700">
                      <a:solidFill>
                        <a:schemeClr val="tx1"/>
                      </a:solidFill>
                      <a:prstDash val="solid"/>
                    </a:lnT>
                  </a:tcPr>
                </a:tc>
                <a:tc>
                  <a:txBody>
                    <a:bodyPr/>
                    <a:lstStyle/>
                    <a:p>
                      <a:pPr indent="0">
                        <a:buNone/>
                      </a:pPr>
                      <a:r>
                        <a:rPr lang="en-US" sz="2000"/>
                        <a:t>31 (</a:t>
                      </a:r>
                      <a:r>
                        <a:rPr lang="en-US" sz="2000" b="1"/>
                        <a:t>64.6</a:t>
                      </a:r>
                      <a:r>
                        <a:rPr lang="en-US" altLang="en-US" sz="2000" b="1"/>
                        <a:t>%</a:t>
                      </a:r>
                      <a:r>
                        <a:rPr lang="en-US" sz="2000"/>
                        <a:t>)</a:t>
                      </a:r>
                    </a:p>
                  </a:txBody>
                  <a:tcPr anchor="ctr">
                    <a:lnT w="12700">
                      <a:solidFill>
                        <a:schemeClr val="tx1"/>
                      </a:solidFill>
                      <a:prstDash val="solid"/>
                    </a:lnT>
                  </a:tcPr>
                </a:tc>
                <a:tc>
                  <a:txBody>
                    <a:bodyPr/>
                    <a:lstStyle/>
                    <a:p>
                      <a:pPr indent="0">
                        <a:buNone/>
                      </a:pPr>
                      <a:r>
                        <a:rPr lang="en-US" sz="2000"/>
                        <a:t>88 (</a:t>
                      </a:r>
                      <a:r>
                        <a:rPr lang="en-US" sz="2000" b="1"/>
                        <a:t>57.9</a:t>
                      </a:r>
                      <a:r>
                        <a:rPr lang="en-US" altLang="en-US" sz="2000" b="1"/>
                        <a:t>%</a:t>
                      </a:r>
                      <a:r>
                        <a:rPr lang="en-US" sz="2000"/>
                        <a:t>)</a:t>
                      </a:r>
                    </a:p>
                  </a:txBody>
                  <a:tcPr anchor="ctr">
                    <a:lnT w="12700">
                      <a:solidFill>
                        <a:schemeClr val="tx1"/>
                      </a:solidFill>
                      <a:prstDash val="solid"/>
                    </a:lnT>
                  </a:tcPr>
                </a:tc>
                <a:tc>
                  <a:txBody>
                    <a:bodyPr/>
                    <a:lstStyle/>
                    <a:p>
                      <a:pPr indent="0">
                        <a:buNone/>
                      </a:pPr>
                      <a:r>
                        <a:rPr lang="en-US" sz="2000"/>
                        <a:t>ns.</a:t>
                      </a:r>
                    </a:p>
                  </a:txBody>
                  <a:tcPr anchor="ctr">
                    <a:lnR w="12700">
                      <a:solidFill>
                        <a:schemeClr val="tx1"/>
                      </a:solidFill>
                      <a:prstDash val="solid"/>
                    </a:lnR>
                    <a:lnT w="12700">
                      <a:solidFill>
                        <a:schemeClr val="tx1"/>
                      </a:solidFill>
                      <a:prstDash val="solid"/>
                    </a:lnT>
                  </a:tcPr>
                </a:tc>
                <a:extLst>
                  <a:ext uri="{0D108BD9-81ED-4DB2-BD59-A6C34878D82A}">
                    <a16:rowId xmlns:a16="http://schemas.microsoft.com/office/drawing/2014/main" val="10002"/>
                  </a:ext>
                </a:extLst>
              </a:tr>
              <a:tr h="396240">
                <a:tc vMerge="1">
                  <a:txBody>
                    <a:bodyPr/>
                    <a:lstStyle/>
                    <a:p>
                      <a:endParaRPr lang="ro-RO"/>
                    </a:p>
                  </a:txBody>
                  <a:tcPr>
                    <a:lnL w="12700">
                      <a:solidFill>
                        <a:schemeClr val="tx1"/>
                      </a:solidFill>
                      <a:prstDash val="solid"/>
                    </a:lnL>
                    <a:lnB w="12700">
                      <a:solidFill>
                        <a:schemeClr val="tx1"/>
                      </a:solidFill>
                      <a:prstDash val="solid"/>
                    </a:lnB>
                  </a:tcPr>
                </a:tc>
                <a:tc>
                  <a:txBody>
                    <a:bodyPr/>
                    <a:lstStyle/>
                    <a:p>
                      <a:pPr indent="0">
                        <a:buNone/>
                      </a:pPr>
                      <a:r>
                        <a:rPr lang="en-US" sz="2000"/>
                        <a:t>F</a:t>
                      </a:r>
                    </a:p>
                  </a:txBody>
                  <a:tcPr anchor="ctr">
                    <a:lnB w="12700">
                      <a:solidFill>
                        <a:schemeClr val="tx1"/>
                      </a:solidFill>
                      <a:prstDash val="solid"/>
                    </a:lnB>
                  </a:tcPr>
                </a:tc>
                <a:tc>
                  <a:txBody>
                    <a:bodyPr/>
                    <a:lstStyle/>
                    <a:p>
                      <a:pPr indent="0">
                        <a:buNone/>
                      </a:pPr>
                      <a:r>
                        <a:rPr lang="en-US" sz="2000"/>
                        <a:t>17 (</a:t>
                      </a:r>
                      <a:r>
                        <a:rPr lang="en-US" sz="2000" b="1"/>
                        <a:t>35.4</a:t>
                      </a:r>
                      <a:r>
                        <a:rPr lang="en-US" altLang="en-US" sz="2000" b="1"/>
                        <a:t>%</a:t>
                      </a:r>
                      <a:r>
                        <a:rPr lang="en-US" sz="2000"/>
                        <a:t>)</a:t>
                      </a:r>
                    </a:p>
                  </a:txBody>
                  <a:tcPr anchor="ctr">
                    <a:lnB w="12700">
                      <a:solidFill>
                        <a:schemeClr val="tx1"/>
                      </a:solidFill>
                      <a:prstDash val="solid"/>
                    </a:lnB>
                  </a:tcPr>
                </a:tc>
                <a:tc>
                  <a:txBody>
                    <a:bodyPr/>
                    <a:lstStyle/>
                    <a:p>
                      <a:pPr indent="0">
                        <a:buNone/>
                      </a:pPr>
                      <a:r>
                        <a:rPr lang="en-US" sz="2000"/>
                        <a:t>64 (</a:t>
                      </a:r>
                      <a:r>
                        <a:rPr lang="en-US" sz="2000" b="1"/>
                        <a:t>42.1</a:t>
                      </a:r>
                      <a:r>
                        <a:rPr lang="en-US" altLang="en-US" sz="2000" b="1"/>
                        <a:t>%</a:t>
                      </a:r>
                      <a:r>
                        <a:rPr lang="en-US" sz="2000"/>
                        <a:t>)</a:t>
                      </a:r>
                    </a:p>
                  </a:txBody>
                  <a:tcPr anchor="ctr">
                    <a:lnB w="12700">
                      <a:solidFill>
                        <a:schemeClr val="tx1"/>
                      </a:solidFill>
                      <a:prstDash val="solid"/>
                    </a:lnB>
                  </a:tcPr>
                </a:tc>
                <a:tc>
                  <a:txBody>
                    <a:bodyPr/>
                    <a:lstStyle/>
                    <a:p>
                      <a:pPr indent="0">
                        <a:buNone/>
                      </a:pPr>
                      <a:r>
                        <a:rPr lang="en-US" sz="2000"/>
                        <a:t> </a:t>
                      </a:r>
                    </a:p>
                  </a:txBody>
                  <a:tcPr anchor="ctr">
                    <a:lnR w="12700">
                      <a:solidFill>
                        <a:schemeClr val="tx1"/>
                      </a:solidFill>
                      <a:prstDash val="solid"/>
                    </a:lnR>
                    <a:lnB w="12700">
                      <a:solidFill>
                        <a:schemeClr val="tx1"/>
                      </a:solidFill>
                      <a:prstDash val="solid"/>
                    </a:lnB>
                  </a:tcPr>
                </a:tc>
                <a:extLst>
                  <a:ext uri="{0D108BD9-81ED-4DB2-BD59-A6C34878D82A}">
                    <a16:rowId xmlns:a16="http://schemas.microsoft.com/office/drawing/2014/main" val="10003"/>
                  </a:ext>
                </a:extLst>
              </a:tr>
              <a:tr h="396240">
                <a:tc rowSpan="5">
                  <a:txBody>
                    <a:bodyPr/>
                    <a:lstStyle/>
                    <a:p>
                      <a:pPr indent="0">
                        <a:buNone/>
                      </a:pPr>
                      <a:r>
                        <a:rPr lang="en-US" sz="2000"/>
                        <a:t>Age at presentation (years)</a:t>
                      </a:r>
                    </a:p>
                  </a:txBody>
                  <a:tcPr>
                    <a:lnL w="12700">
                      <a:solidFill>
                        <a:schemeClr val="tx1"/>
                      </a:solidFill>
                      <a:prstDash val="solid"/>
                    </a:lnL>
                    <a:lnT w="12700">
                      <a:solidFill>
                        <a:schemeClr val="tx1"/>
                      </a:solidFill>
                      <a:prstDash val="solid"/>
                    </a:lnT>
                    <a:lnB w="12700">
                      <a:solidFill>
                        <a:schemeClr val="tx1"/>
                      </a:solidFill>
                      <a:prstDash val="solid"/>
                    </a:lnB>
                  </a:tcPr>
                </a:tc>
                <a:tc>
                  <a:txBody>
                    <a:bodyPr/>
                    <a:lstStyle/>
                    <a:p>
                      <a:pPr indent="0">
                        <a:buNone/>
                      </a:pPr>
                      <a:r>
                        <a:rPr lang="en-US" altLang="en-US" sz="2000" b="0"/>
                        <a:t>Mean</a:t>
                      </a:r>
                      <a:r>
                        <a:rPr lang="en-US" sz="2000" b="0"/>
                        <a:t> ±</a:t>
                      </a:r>
                      <a:r>
                        <a:rPr lang="en-US" altLang="en-US" sz="2000" b="0"/>
                        <a:t>SD</a:t>
                      </a:r>
                    </a:p>
                  </a:txBody>
                  <a:tcPr anchor="ctr">
                    <a:lnT w="12700">
                      <a:solidFill>
                        <a:schemeClr val="tx1"/>
                      </a:solidFill>
                      <a:prstDash val="solid"/>
                    </a:lnT>
                  </a:tcPr>
                </a:tc>
                <a:tc>
                  <a:txBody>
                    <a:bodyPr/>
                    <a:lstStyle/>
                    <a:p>
                      <a:pPr indent="0">
                        <a:buNone/>
                      </a:pPr>
                      <a:r>
                        <a:rPr lang="en-US" sz="2000" b="1"/>
                        <a:t>50.62</a:t>
                      </a:r>
                      <a:r>
                        <a:rPr lang="en-US" sz="2000" b="0"/>
                        <a:t> ±15.6</a:t>
                      </a:r>
                    </a:p>
                  </a:txBody>
                  <a:tcPr anchor="ctr">
                    <a:lnT w="12700">
                      <a:solidFill>
                        <a:schemeClr val="tx1"/>
                      </a:solidFill>
                      <a:prstDash val="solid"/>
                    </a:lnT>
                  </a:tcPr>
                </a:tc>
                <a:tc>
                  <a:txBody>
                    <a:bodyPr/>
                    <a:lstStyle/>
                    <a:p>
                      <a:pPr indent="0">
                        <a:buNone/>
                      </a:pPr>
                      <a:r>
                        <a:rPr lang="en-US" sz="2000" b="1"/>
                        <a:t>39.06</a:t>
                      </a:r>
                      <a:r>
                        <a:rPr lang="en-US" sz="2000" b="0"/>
                        <a:t> ±15.0</a:t>
                      </a:r>
                    </a:p>
                  </a:txBody>
                  <a:tcPr anchor="ctr">
                    <a:lnT w="12700">
                      <a:solidFill>
                        <a:schemeClr val="tx1"/>
                      </a:solidFill>
                      <a:prstDash val="solid"/>
                    </a:lnT>
                  </a:tcPr>
                </a:tc>
                <a:tc>
                  <a:txBody>
                    <a:bodyPr/>
                    <a:lstStyle/>
                    <a:p>
                      <a:pPr indent="0">
                        <a:buNone/>
                      </a:pPr>
                      <a:r>
                        <a:rPr lang="en-US" sz="2000" b="0"/>
                        <a:t>p&lt;</a:t>
                      </a:r>
                      <a:r>
                        <a:rPr lang="en-US" altLang="en-US" sz="2000" b="0"/>
                        <a:t>0</a:t>
                      </a:r>
                      <a:r>
                        <a:rPr lang="en-US" sz="2000" b="0"/>
                        <a:t>.001</a:t>
                      </a:r>
                    </a:p>
                  </a:txBody>
                  <a:tcPr anchor="ctr">
                    <a:lnR w="12700">
                      <a:solidFill>
                        <a:schemeClr val="tx1"/>
                      </a:solidFill>
                      <a:prstDash val="solid"/>
                    </a:lnR>
                    <a:lnT w="12700">
                      <a:solidFill>
                        <a:schemeClr val="tx1"/>
                      </a:solidFill>
                      <a:prstDash val="solid"/>
                    </a:lnT>
                  </a:tcPr>
                </a:tc>
                <a:extLst>
                  <a:ext uri="{0D108BD9-81ED-4DB2-BD59-A6C34878D82A}">
                    <a16:rowId xmlns:a16="http://schemas.microsoft.com/office/drawing/2014/main" val="10004"/>
                  </a:ext>
                </a:extLst>
              </a:tr>
              <a:tr h="396240">
                <a:tc vMerge="1">
                  <a:txBody>
                    <a:bodyPr/>
                    <a:lstStyle/>
                    <a:p>
                      <a:endParaRPr lang="ro-RO"/>
                    </a:p>
                  </a:txBody>
                  <a:tcPr>
                    <a:lnL w="12700">
                      <a:solidFill>
                        <a:schemeClr val="tx1"/>
                      </a:solidFill>
                      <a:prstDash val="solid"/>
                    </a:lnL>
                  </a:tcPr>
                </a:tc>
                <a:tc>
                  <a:txBody>
                    <a:bodyPr/>
                    <a:lstStyle/>
                    <a:p>
                      <a:pPr lvl="1" indent="0">
                        <a:buNone/>
                      </a:pPr>
                      <a:r>
                        <a:rPr lang="en-US" sz="2000" i="1"/>
                        <a:t>50+</a:t>
                      </a:r>
                    </a:p>
                  </a:txBody>
                  <a:tcPr anchor="ctr"/>
                </a:tc>
                <a:tc>
                  <a:txBody>
                    <a:bodyPr/>
                    <a:lstStyle/>
                    <a:p>
                      <a:pPr indent="0">
                        <a:buNone/>
                      </a:pPr>
                      <a:r>
                        <a:rPr lang="en-US" sz="2000" i="1"/>
                        <a:t>28 (58.3</a:t>
                      </a:r>
                      <a:r>
                        <a:rPr lang="en-US" altLang="en-US" sz="2000" i="1"/>
                        <a:t>%</a:t>
                      </a:r>
                      <a:r>
                        <a:rPr lang="en-US" sz="2000" i="1"/>
                        <a:t>)</a:t>
                      </a:r>
                    </a:p>
                  </a:txBody>
                  <a:tcPr anchor="ctr"/>
                </a:tc>
                <a:tc>
                  <a:txBody>
                    <a:bodyPr/>
                    <a:lstStyle/>
                    <a:p>
                      <a:pPr indent="0">
                        <a:buNone/>
                      </a:pPr>
                      <a:r>
                        <a:rPr lang="en-US" sz="2000" i="1"/>
                        <a:t>31 (20.4</a:t>
                      </a:r>
                      <a:r>
                        <a:rPr lang="en-US" altLang="en-US" sz="2000" i="1"/>
                        <a:t>%</a:t>
                      </a:r>
                      <a:r>
                        <a:rPr lang="en-US" sz="2000" i="1"/>
                        <a:t>)</a:t>
                      </a:r>
                    </a:p>
                  </a:txBody>
                  <a:tcPr anchor="ctr"/>
                </a:tc>
                <a:tc>
                  <a:txBody>
                    <a:bodyPr/>
                    <a:lstStyle/>
                    <a:p>
                      <a:pPr indent="0">
                        <a:buNone/>
                      </a:pPr>
                      <a:r>
                        <a:rPr lang="en-US" sz="2000" i="1"/>
                        <a:t> </a:t>
                      </a:r>
                    </a:p>
                  </a:txBody>
                  <a:tcPr anchor="ctr">
                    <a:lnR w="12700">
                      <a:solidFill>
                        <a:schemeClr val="tx1"/>
                      </a:solidFill>
                      <a:prstDash val="solid"/>
                    </a:lnR>
                  </a:tcPr>
                </a:tc>
                <a:extLst>
                  <a:ext uri="{0D108BD9-81ED-4DB2-BD59-A6C34878D82A}">
                    <a16:rowId xmlns:a16="http://schemas.microsoft.com/office/drawing/2014/main" val="10005"/>
                  </a:ext>
                </a:extLst>
              </a:tr>
              <a:tr h="396240">
                <a:tc vMerge="1">
                  <a:txBody>
                    <a:bodyPr/>
                    <a:lstStyle/>
                    <a:p>
                      <a:endParaRPr lang="ro-RO"/>
                    </a:p>
                  </a:txBody>
                  <a:tcPr>
                    <a:lnL w="12700">
                      <a:solidFill>
                        <a:schemeClr val="tx1"/>
                      </a:solidFill>
                      <a:prstDash val="solid"/>
                    </a:lnL>
                  </a:tcPr>
                </a:tc>
                <a:tc>
                  <a:txBody>
                    <a:bodyPr/>
                    <a:lstStyle/>
                    <a:p>
                      <a:pPr lvl="1" indent="0">
                        <a:buNone/>
                      </a:pPr>
                      <a:r>
                        <a:rPr lang="en-US" sz="2000" i="1"/>
                        <a:t>[40, 50)</a:t>
                      </a:r>
                    </a:p>
                  </a:txBody>
                  <a:tcPr anchor="ctr"/>
                </a:tc>
                <a:tc>
                  <a:txBody>
                    <a:bodyPr/>
                    <a:lstStyle/>
                    <a:p>
                      <a:pPr indent="0">
                        <a:buNone/>
                      </a:pPr>
                      <a:r>
                        <a:rPr lang="en-US" sz="2000" i="1"/>
                        <a:t>7 (14.6</a:t>
                      </a:r>
                      <a:r>
                        <a:rPr lang="en-US" altLang="en-US" sz="2000" i="1"/>
                        <a:t>%</a:t>
                      </a:r>
                      <a:r>
                        <a:rPr lang="en-US" sz="2000" i="1"/>
                        <a:t>)</a:t>
                      </a:r>
                    </a:p>
                  </a:txBody>
                  <a:tcPr anchor="ctr"/>
                </a:tc>
                <a:tc>
                  <a:txBody>
                    <a:bodyPr/>
                    <a:lstStyle/>
                    <a:p>
                      <a:pPr indent="0">
                        <a:buNone/>
                      </a:pPr>
                      <a:r>
                        <a:rPr lang="en-US" sz="2000" i="1"/>
                        <a:t>28 (18.4</a:t>
                      </a:r>
                      <a:r>
                        <a:rPr lang="en-US" altLang="en-US" sz="2000" i="1"/>
                        <a:t>%</a:t>
                      </a:r>
                      <a:r>
                        <a:rPr lang="en-US" sz="2000" i="1"/>
                        <a:t>)</a:t>
                      </a:r>
                    </a:p>
                  </a:txBody>
                  <a:tcPr anchor="ctr"/>
                </a:tc>
                <a:tc>
                  <a:txBody>
                    <a:bodyPr/>
                    <a:lstStyle/>
                    <a:p>
                      <a:pPr indent="0">
                        <a:buNone/>
                      </a:pPr>
                      <a:r>
                        <a:rPr lang="en-US" sz="2000" i="1"/>
                        <a:t> </a:t>
                      </a:r>
                    </a:p>
                  </a:txBody>
                  <a:tcPr anchor="ctr">
                    <a:lnR w="12700">
                      <a:solidFill>
                        <a:schemeClr val="tx1"/>
                      </a:solidFill>
                      <a:prstDash val="solid"/>
                    </a:lnR>
                  </a:tcPr>
                </a:tc>
                <a:extLst>
                  <a:ext uri="{0D108BD9-81ED-4DB2-BD59-A6C34878D82A}">
                    <a16:rowId xmlns:a16="http://schemas.microsoft.com/office/drawing/2014/main" val="10006"/>
                  </a:ext>
                </a:extLst>
              </a:tr>
              <a:tr h="396240">
                <a:tc vMerge="1">
                  <a:txBody>
                    <a:bodyPr/>
                    <a:lstStyle/>
                    <a:p>
                      <a:endParaRPr lang="ro-RO"/>
                    </a:p>
                  </a:txBody>
                  <a:tcPr>
                    <a:lnL w="12700">
                      <a:solidFill>
                        <a:schemeClr val="tx1"/>
                      </a:solidFill>
                      <a:prstDash val="solid"/>
                    </a:lnL>
                  </a:tcPr>
                </a:tc>
                <a:tc>
                  <a:txBody>
                    <a:bodyPr/>
                    <a:lstStyle/>
                    <a:p>
                      <a:pPr lvl="1" indent="0">
                        <a:buNone/>
                      </a:pPr>
                      <a:r>
                        <a:rPr lang="en-US" sz="2000" i="1"/>
                        <a:t>[30, 40)</a:t>
                      </a:r>
                    </a:p>
                  </a:txBody>
                  <a:tcPr anchor="ctr"/>
                </a:tc>
                <a:tc>
                  <a:txBody>
                    <a:bodyPr/>
                    <a:lstStyle/>
                    <a:p>
                      <a:pPr indent="0">
                        <a:buNone/>
                      </a:pPr>
                      <a:r>
                        <a:rPr lang="en-US" sz="2000" i="1"/>
                        <a:t>7 (14.6</a:t>
                      </a:r>
                      <a:r>
                        <a:rPr lang="en-US" altLang="en-US" sz="2000" i="1"/>
                        <a:t>%</a:t>
                      </a:r>
                      <a:r>
                        <a:rPr lang="en-US" sz="2000" i="1"/>
                        <a:t>)</a:t>
                      </a:r>
                    </a:p>
                  </a:txBody>
                  <a:tcPr anchor="ctr"/>
                </a:tc>
                <a:tc>
                  <a:txBody>
                    <a:bodyPr/>
                    <a:lstStyle/>
                    <a:p>
                      <a:pPr indent="0">
                        <a:buNone/>
                      </a:pPr>
                      <a:r>
                        <a:rPr lang="en-US" sz="2000" i="1"/>
                        <a:t>52 (34.2</a:t>
                      </a:r>
                      <a:r>
                        <a:rPr lang="en-US" altLang="en-US" sz="2000" i="1"/>
                        <a:t>%</a:t>
                      </a:r>
                      <a:r>
                        <a:rPr lang="en-US" sz="2000" i="1"/>
                        <a:t>)</a:t>
                      </a:r>
                    </a:p>
                  </a:txBody>
                  <a:tcPr anchor="ctr"/>
                </a:tc>
                <a:tc>
                  <a:txBody>
                    <a:bodyPr/>
                    <a:lstStyle/>
                    <a:p>
                      <a:pPr indent="0">
                        <a:buNone/>
                      </a:pPr>
                      <a:r>
                        <a:rPr lang="en-US" sz="2000" i="1"/>
                        <a:t> </a:t>
                      </a:r>
                    </a:p>
                  </a:txBody>
                  <a:tcPr anchor="ctr">
                    <a:lnR w="12700">
                      <a:solidFill>
                        <a:schemeClr val="tx1"/>
                      </a:solidFill>
                      <a:prstDash val="solid"/>
                    </a:lnR>
                  </a:tcPr>
                </a:tc>
                <a:extLst>
                  <a:ext uri="{0D108BD9-81ED-4DB2-BD59-A6C34878D82A}">
                    <a16:rowId xmlns:a16="http://schemas.microsoft.com/office/drawing/2014/main" val="10007"/>
                  </a:ext>
                </a:extLst>
              </a:tr>
              <a:tr h="396240">
                <a:tc vMerge="1">
                  <a:txBody>
                    <a:bodyPr/>
                    <a:lstStyle/>
                    <a:p>
                      <a:endParaRPr lang="ro-RO"/>
                    </a:p>
                  </a:txBody>
                  <a:tcPr>
                    <a:lnL w="12700">
                      <a:solidFill>
                        <a:schemeClr val="tx1"/>
                      </a:solidFill>
                      <a:prstDash val="solid"/>
                    </a:lnL>
                    <a:lnB w="12700">
                      <a:solidFill>
                        <a:schemeClr val="tx1"/>
                      </a:solidFill>
                      <a:prstDash val="solid"/>
                    </a:lnB>
                  </a:tcPr>
                </a:tc>
                <a:tc>
                  <a:txBody>
                    <a:bodyPr/>
                    <a:lstStyle/>
                    <a:p>
                      <a:pPr lvl="1" indent="0">
                        <a:buNone/>
                      </a:pPr>
                      <a:r>
                        <a:rPr lang="en-US" sz="2000" i="1"/>
                        <a:t>[18, 30)</a:t>
                      </a:r>
                    </a:p>
                  </a:txBody>
                  <a:tcPr anchor="ctr">
                    <a:lnB w="12700">
                      <a:solidFill>
                        <a:schemeClr val="tx1"/>
                      </a:solidFill>
                      <a:prstDash val="solid"/>
                    </a:lnB>
                  </a:tcPr>
                </a:tc>
                <a:tc>
                  <a:txBody>
                    <a:bodyPr/>
                    <a:lstStyle/>
                    <a:p>
                      <a:pPr indent="0">
                        <a:buNone/>
                      </a:pPr>
                      <a:r>
                        <a:rPr lang="en-US" sz="2000" i="1"/>
                        <a:t>6 (12.5</a:t>
                      </a:r>
                      <a:r>
                        <a:rPr lang="en-US" altLang="en-US" sz="2000" i="1"/>
                        <a:t>%</a:t>
                      </a:r>
                      <a:r>
                        <a:rPr lang="en-US" sz="2000" i="1"/>
                        <a:t>)</a:t>
                      </a:r>
                    </a:p>
                  </a:txBody>
                  <a:tcPr anchor="ctr">
                    <a:lnB w="12700">
                      <a:solidFill>
                        <a:schemeClr val="tx1"/>
                      </a:solidFill>
                      <a:prstDash val="solid"/>
                    </a:lnB>
                  </a:tcPr>
                </a:tc>
                <a:tc>
                  <a:txBody>
                    <a:bodyPr/>
                    <a:lstStyle/>
                    <a:p>
                      <a:pPr indent="0">
                        <a:buNone/>
                      </a:pPr>
                      <a:r>
                        <a:rPr lang="en-US" sz="2000" i="1"/>
                        <a:t>41 (27.0</a:t>
                      </a:r>
                      <a:r>
                        <a:rPr lang="en-US" altLang="en-US" sz="2000" i="1"/>
                        <a:t>%</a:t>
                      </a:r>
                      <a:r>
                        <a:rPr lang="en-US" sz="2000" i="1"/>
                        <a:t>)</a:t>
                      </a:r>
                    </a:p>
                  </a:txBody>
                  <a:tcPr anchor="ctr">
                    <a:lnB w="12700">
                      <a:solidFill>
                        <a:schemeClr val="tx1"/>
                      </a:solidFill>
                      <a:prstDash val="solid"/>
                    </a:lnB>
                  </a:tcPr>
                </a:tc>
                <a:tc>
                  <a:txBody>
                    <a:bodyPr/>
                    <a:lstStyle/>
                    <a:p>
                      <a:pPr indent="0">
                        <a:buNone/>
                      </a:pPr>
                      <a:r>
                        <a:rPr lang="en-US" sz="2000" i="1"/>
                        <a:t> </a:t>
                      </a:r>
                    </a:p>
                  </a:txBody>
                  <a:tcPr anchor="ctr">
                    <a:lnR w="12700">
                      <a:solidFill>
                        <a:schemeClr val="tx1"/>
                      </a:solidFill>
                      <a:prstDash val="solid"/>
                    </a:lnR>
                    <a:lnB w="12700">
                      <a:solidFill>
                        <a:schemeClr val="tx1"/>
                      </a:solidFill>
                      <a:prstDash val="solid"/>
                    </a:lnB>
                  </a:tcPr>
                </a:tc>
                <a:extLst>
                  <a:ext uri="{0D108BD9-81ED-4DB2-BD59-A6C34878D82A}">
                    <a16:rowId xmlns:a16="http://schemas.microsoft.com/office/drawing/2014/main" val="10008"/>
                  </a:ext>
                </a:extLst>
              </a:tr>
              <a:tr h="701040">
                <a:tc>
                  <a:txBody>
                    <a:bodyPr/>
                    <a:lstStyle/>
                    <a:p>
                      <a:pPr indent="0">
                        <a:buNone/>
                      </a:pPr>
                      <a:r>
                        <a:rPr lang="en-US" sz="2000"/>
                        <a:t>Hospital stay duratio</a:t>
                      </a:r>
                      <a:r>
                        <a:rPr lang="en-US" altLang="en-US" sz="2000"/>
                        <a:t>n</a:t>
                      </a:r>
                      <a:r>
                        <a:rPr lang="en-US" sz="2000"/>
                        <a:t> (days)</a:t>
                      </a:r>
                    </a:p>
                  </a:txBody>
                  <a:tcPr anchor="ctr">
                    <a:lnL w="12700">
                      <a:solidFill>
                        <a:schemeClr val="tx1"/>
                      </a:solidFill>
                      <a:prstDash val="solid"/>
                    </a:lnL>
                    <a:lnT w="12700">
                      <a:solidFill>
                        <a:schemeClr val="tx1"/>
                      </a:solidFill>
                      <a:prstDash val="solid"/>
                    </a:lnT>
                    <a:lnB w="12700">
                      <a:solidFill>
                        <a:schemeClr val="tx1"/>
                      </a:solidFill>
                      <a:prstDash val="solid"/>
                    </a:lnB>
                  </a:tcPr>
                </a:tc>
                <a:tc>
                  <a:txBody>
                    <a:bodyPr/>
                    <a:lstStyle/>
                    <a:p>
                      <a:pPr indent="0">
                        <a:buNone/>
                      </a:pPr>
                      <a:r>
                        <a:rPr lang="en-US" sz="2000"/>
                        <a:t>Med</a:t>
                      </a:r>
                      <a:r>
                        <a:rPr lang="en-US" altLang="en-US" sz="2000"/>
                        <a:t>ian</a:t>
                      </a:r>
                      <a:r>
                        <a:rPr lang="en-US" sz="2000"/>
                        <a:t> (IQR)</a:t>
                      </a:r>
                    </a:p>
                  </a:txBody>
                  <a:tcPr anchor="ctr">
                    <a:lnT w="12700">
                      <a:solidFill>
                        <a:schemeClr val="tx1"/>
                      </a:solidFill>
                      <a:prstDash val="solid"/>
                    </a:lnT>
                    <a:lnB w="12700">
                      <a:solidFill>
                        <a:schemeClr val="tx1"/>
                      </a:solidFill>
                      <a:prstDash val="solid"/>
                    </a:lnB>
                  </a:tcPr>
                </a:tc>
                <a:tc>
                  <a:txBody>
                    <a:bodyPr/>
                    <a:lstStyle/>
                    <a:p>
                      <a:pPr indent="0">
                        <a:buNone/>
                      </a:pPr>
                      <a:r>
                        <a:rPr lang="en-US" sz="2000" b="1"/>
                        <a:t>9</a:t>
                      </a:r>
                      <a:r>
                        <a:rPr lang="en-US" sz="2000"/>
                        <a:t> (7-14)</a:t>
                      </a:r>
                    </a:p>
                  </a:txBody>
                  <a:tcPr anchor="ctr">
                    <a:lnT w="12700">
                      <a:solidFill>
                        <a:schemeClr val="tx1"/>
                      </a:solidFill>
                      <a:prstDash val="solid"/>
                    </a:lnT>
                    <a:lnB w="12700">
                      <a:solidFill>
                        <a:schemeClr val="tx1"/>
                      </a:solidFill>
                      <a:prstDash val="solid"/>
                    </a:lnB>
                  </a:tcPr>
                </a:tc>
                <a:tc>
                  <a:txBody>
                    <a:bodyPr/>
                    <a:lstStyle/>
                    <a:p>
                      <a:pPr indent="0">
                        <a:buNone/>
                      </a:pPr>
                      <a:r>
                        <a:rPr lang="en-US" sz="2000" b="1"/>
                        <a:t>11</a:t>
                      </a:r>
                      <a:r>
                        <a:rPr lang="en-US" sz="2000"/>
                        <a:t> (8-14)</a:t>
                      </a:r>
                    </a:p>
                  </a:txBody>
                  <a:tcPr anchor="ctr">
                    <a:lnT w="12700">
                      <a:solidFill>
                        <a:schemeClr val="tx1"/>
                      </a:solidFill>
                      <a:prstDash val="solid"/>
                    </a:lnT>
                    <a:lnB w="12700">
                      <a:solidFill>
                        <a:schemeClr val="tx1"/>
                      </a:solidFill>
                      <a:prstDash val="solid"/>
                    </a:lnB>
                  </a:tcPr>
                </a:tc>
                <a:tc>
                  <a:txBody>
                    <a:bodyPr/>
                    <a:lstStyle/>
                    <a:p>
                      <a:pPr indent="0">
                        <a:buNone/>
                      </a:pPr>
                      <a:r>
                        <a:rPr lang="en-US" sz="2000" dirty="0"/>
                        <a:t>ns.</a:t>
                      </a:r>
                    </a:p>
                  </a:txBody>
                  <a:tcPr anchor="ctr">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9"/>
                  </a:ext>
                </a:extLst>
              </a:tr>
            </a:tbl>
          </a:graphicData>
        </a:graphic>
      </p:graphicFrame>
      <p:pic>
        <p:nvPicPr>
          <p:cNvPr id="8" name="Picture 7" descr="p0"/>
          <p:cNvPicPr>
            <a:picLocks noChangeAspect="1"/>
          </p:cNvPicPr>
          <p:nvPr/>
        </p:nvPicPr>
        <p:blipFill>
          <a:blip r:embed="rId3"/>
          <a:stretch>
            <a:fillRect/>
          </a:stretch>
        </p:blipFill>
        <p:spPr>
          <a:xfrm>
            <a:off x="1097280" y="1737360"/>
            <a:ext cx="2667000" cy="4267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Results: liver function</a:t>
            </a:r>
          </a:p>
        </p:txBody>
      </p:sp>
      <p:pic>
        <p:nvPicPr>
          <p:cNvPr id="5" name="Picture 5" descr="figure_2"/>
          <p:cNvPicPr>
            <a:picLocks noGrp="1" noChangeAspect="1"/>
          </p:cNvPicPr>
          <p:nvPr>
            <p:ph idx="1"/>
          </p:nvPr>
        </p:nvPicPr>
        <p:blipFill>
          <a:blip r:embed="rId3" cstate="print"/>
          <a:stretch>
            <a:fillRect/>
          </a:stretch>
        </p:blipFill>
        <p:spPr>
          <a:xfrm>
            <a:off x="1173480" y="1990725"/>
            <a:ext cx="9906000" cy="4127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Results: liver function</a:t>
            </a:r>
          </a:p>
        </p:txBody>
      </p:sp>
      <p:graphicFrame>
        <p:nvGraphicFramePr>
          <p:cNvPr id="7" name="Content Placeholder 6"/>
          <p:cNvGraphicFramePr>
            <a:graphicFrameLocks noGrp="1"/>
          </p:cNvGraphicFramePr>
          <p:nvPr>
            <p:ph idx="1"/>
          </p:nvPr>
        </p:nvGraphicFramePr>
        <p:xfrm>
          <a:off x="1097280" y="1845945"/>
          <a:ext cx="10059035" cy="4287520"/>
        </p:xfrm>
        <a:graphic>
          <a:graphicData uri="http://schemas.openxmlformats.org/drawingml/2006/table">
            <a:tbl>
              <a:tblPr firstRow="1">
                <a:tableStyleId>{91EBBBCC-DAD2-459C-BE2E-F6DE35CF9A28}</a:tableStyleId>
              </a:tblPr>
              <a:tblGrid>
                <a:gridCol w="1579880">
                  <a:extLst>
                    <a:ext uri="{9D8B030D-6E8A-4147-A177-3AD203B41FA5}">
                      <a16:colId xmlns:a16="http://schemas.microsoft.com/office/drawing/2014/main" val="20000"/>
                    </a:ext>
                  </a:extLst>
                </a:gridCol>
                <a:gridCol w="1922145">
                  <a:extLst>
                    <a:ext uri="{9D8B030D-6E8A-4147-A177-3AD203B41FA5}">
                      <a16:colId xmlns:a16="http://schemas.microsoft.com/office/drawing/2014/main" val="20001"/>
                    </a:ext>
                  </a:extLst>
                </a:gridCol>
                <a:gridCol w="1922780">
                  <a:extLst>
                    <a:ext uri="{9D8B030D-6E8A-4147-A177-3AD203B41FA5}">
                      <a16:colId xmlns:a16="http://schemas.microsoft.com/office/drawing/2014/main" val="20002"/>
                    </a:ext>
                  </a:extLst>
                </a:gridCol>
                <a:gridCol w="2288540">
                  <a:extLst>
                    <a:ext uri="{9D8B030D-6E8A-4147-A177-3AD203B41FA5}">
                      <a16:colId xmlns:a16="http://schemas.microsoft.com/office/drawing/2014/main" val="20003"/>
                    </a:ext>
                  </a:extLst>
                </a:gridCol>
                <a:gridCol w="2345690">
                  <a:extLst>
                    <a:ext uri="{9D8B030D-6E8A-4147-A177-3AD203B41FA5}">
                      <a16:colId xmlns:a16="http://schemas.microsoft.com/office/drawing/2014/main" val="20004"/>
                    </a:ext>
                  </a:extLst>
                </a:gridCol>
              </a:tblGrid>
              <a:tr h="535940">
                <a:tc rowSpan="2">
                  <a:txBody>
                    <a:bodyPr/>
                    <a:lstStyle/>
                    <a:p>
                      <a:pPr indent="0">
                        <a:buNone/>
                      </a:pPr>
                      <a:r>
                        <a:rPr lang="en-US" sz="2000">
                          <a:latin typeface="Calibri" panose="020F0502020204030204" pitchFamily="34" charset="0"/>
                          <a:cs typeface="Calibri" panose="020F0502020204030204" pitchFamily="34" charset="0"/>
                        </a:rPr>
                        <a:t>Hepatitis</a:t>
                      </a:r>
                      <a:r>
                        <a:rPr lang="en-US" altLang="en-US" sz="2000">
                          <a:latin typeface="Calibri" panose="020F0502020204030204" pitchFamily="34" charset="0"/>
                          <a:cs typeface="Calibri" panose="020F0502020204030204" pitchFamily="34" charset="0"/>
                        </a:rPr>
                        <a:t>: </a:t>
                      </a:r>
                    </a:p>
                    <a:p>
                      <a:pPr indent="0">
                        <a:buNone/>
                      </a:pPr>
                      <a:r>
                        <a:rPr lang="en-US" altLang="en-US" sz="2000" b="0">
                          <a:latin typeface="Calibri" panose="020F0502020204030204" pitchFamily="34" charset="0"/>
                          <a:cs typeface="Calibri" panose="020F0502020204030204" pitchFamily="34" charset="0"/>
                        </a:rPr>
                        <a:t>Median (IQR)</a:t>
                      </a:r>
                    </a:p>
                  </a:txBody>
                  <a:tcPr anchor="ctr">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E</a:t>
                      </a:r>
                      <a:r>
                        <a:rPr lang="en-US" altLang="en-US" sz="2000" b="0">
                          <a:latin typeface="Calibri" panose="020F0502020204030204" pitchFamily="34" charset="0"/>
                          <a:cs typeface="Calibri" panose="020F0502020204030204" pitchFamily="34" charset="0"/>
                        </a:rPr>
                        <a:t>: </a:t>
                      </a:r>
                      <a:r>
                        <a:rPr lang="en-US" sz="2000" b="0">
                          <a:latin typeface="Calibri" panose="020F0502020204030204" pitchFamily="34" charset="0"/>
                          <a:cs typeface="Calibri" panose="020F0502020204030204" pitchFamily="34" charset="0"/>
                        </a:rPr>
                        <a:t>n (%)</a:t>
                      </a: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a:txBody>
                    <a:bodyPr/>
                    <a:lstStyle/>
                    <a:p>
                      <a:pPr indent="0">
                        <a:buNone/>
                      </a:pPr>
                      <a:r>
                        <a:rPr lang="en-US" sz="2000">
                          <a:latin typeface="Calibri" panose="020F0502020204030204" pitchFamily="34" charset="0"/>
                          <a:cs typeface="Calibri" panose="020F0502020204030204" pitchFamily="34" charset="0"/>
                        </a:rPr>
                        <a:t>A</a:t>
                      </a:r>
                      <a:r>
                        <a:rPr lang="en-US" altLang="en-US" sz="2000" b="0">
                          <a:latin typeface="Calibri" panose="020F0502020204030204" pitchFamily="34" charset="0"/>
                          <a:cs typeface="Calibri" panose="020F0502020204030204" pitchFamily="34" charset="0"/>
                        </a:rPr>
                        <a:t>:</a:t>
                      </a:r>
                      <a:r>
                        <a:rPr lang="en-US" sz="2000" b="0">
                          <a:latin typeface="Calibri" panose="020F0502020204030204" pitchFamily="34" charset="0"/>
                          <a:cs typeface="Calibri" panose="020F0502020204030204" pitchFamily="34" charset="0"/>
                        </a:rPr>
                        <a:t> n (%)</a:t>
                      </a:r>
                    </a:p>
                  </a:txBody>
                  <a:tcPr anchor="ctr">
                    <a:lnL>
                      <a:noFill/>
                    </a:lnL>
                    <a:lnR>
                      <a:noFill/>
                    </a:lnR>
                    <a:lnT w="12700">
                      <a:solidFill>
                        <a:schemeClr val="tx1"/>
                      </a:solidFill>
                      <a:prstDash val="solid"/>
                    </a:lnT>
                    <a:lnB>
                      <a:noFill/>
                    </a:lnB>
                    <a:lnTlToBr>
                      <a:noFill/>
                    </a:lnTlToBr>
                    <a:lnBlToTr>
                      <a:noFill/>
                    </a:lnBlToTr>
                    <a:solidFill>
                      <a:schemeClr val="accent4">
                        <a:lumMod val="75000"/>
                      </a:schemeClr>
                    </a:solidFill>
                  </a:tcPr>
                </a:tc>
                <a:tc rowSpan="2">
                  <a:txBody>
                    <a:bodyPr/>
                    <a:lstStyle/>
                    <a:p>
                      <a:pPr indent="0">
                        <a:buNone/>
                      </a:pPr>
                      <a:r>
                        <a:rPr lang="en-US" sz="2000" b="1">
                          <a:latin typeface="Calibri" panose="020F0502020204030204" pitchFamily="34" charset="0"/>
                          <a:cs typeface="Calibri" panose="020F0502020204030204" pitchFamily="34" charset="0"/>
                        </a:rPr>
                        <a:t>Univariate</a:t>
                      </a:r>
                    </a:p>
                    <a:p>
                      <a:pPr indent="0">
                        <a:buNone/>
                      </a:pPr>
                      <a:r>
                        <a:rPr lang="en-US" sz="2000" b="1">
                          <a:latin typeface="Calibri" panose="020F0502020204030204" pitchFamily="34" charset="0"/>
                          <a:cs typeface="Calibri" panose="020F0502020204030204" pitchFamily="34" charset="0"/>
                        </a:rPr>
                        <a:t>statistics</a:t>
                      </a:r>
                      <a:endParaRPr lang="en-US" sz="2000">
                        <a:solidFill>
                          <a:schemeClr val="bg1"/>
                        </a:solidFill>
                        <a:latin typeface="Calibri" panose="020F0502020204030204" pitchFamily="34" charset="0"/>
                        <a:cs typeface="Calibri" panose="020F0502020204030204" pitchFamily="34" charset="0"/>
                      </a:endParaRPr>
                    </a:p>
                  </a:txBody>
                  <a:tcPr marL="68580" marR="68580" marT="0" marB="0" anchor="ctr">
                    <a:lnL>
                      <a:noFill/>
                    </a:lnL>
                    <a:lnR>
                      <a:noFill/>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tc rowSpan="2">
                  <a:txBody>
                    <a:bodyPr/>
                    <a:lstStyle/>
                    <a:p>
                      <a:pPr indent="0">
                        <a:buNone/>
                      </a:pPr>
                      <a:r>
                        <a:rPr lang="en-US" sz="2000" b="1">
                          <a:latin typeface="Calibri" panose="020F0502020204030204" pitchFamily="34" charset="0"/>
                          <a:cs typeface="Calibri" panose="020F0502020204030204" pitchFamily="34" charset="0"/>
                        </a:rPr>
                        <a:t>Adjusted OR</a:t>
                      </a:r>
                      <a:r>
                        <a:rPr lang="en-US" sz="2000">
                          <a:latin typeface="Calibri" panose="020F0502020204030204" pitchFamily="34" charset="0"/>
                          <a:cs typeface="Calibri" panose="020F0502020204030204" pitchFamily="34" charset="0"/>
                          <a:sym typeface="+mn-ea"/>
                        </a:rPr>
                        <a:t> </a:t>
                      </a:r>
                      <a:endParaRPr lang="en-US" sz="2000" b="1">
                        <a:latin typeface="Calibri" panose="020F0502020204030204" pitchFamily="34" charset="0"/>
                        <a:cs typeface="Calibri" panose="020F0502020204030204" pitchFamily="34" charset="0"/>
                        <a:sym typeface="+mn-ea"/>
                      </a:endParaRPr>
                    </a:p>
                    <a:p>
                      <a:pPr indent="0">
                        <a:buNone/>
                      </a:pPr>
                      <a:r>
                        <a:rPr lang="en-US" altLang="en-US" sz="2000" i="1">
                          <a:latin typeface="Calibri" panose="020F0502020204030204" pitchFamily="34" charset="0"/>
                          <a:cs typeface="Calibri" panose="020F0502020204030204" pitchFamily="34" charset="0"/>
                          <a:sym typeface="+mn-ea"/>
                        </a:rPr>
                        <a:t>on age &amp; gender</a:t>
                      </a:r>
                      <a:endParaRPr lang="en-US" sz="2000" b="1">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[95% CI]</a:t>
                      </a:r>
                      <a:r>
                        <a:rPr lang="en-US" altLang="en-US" sz="2000" b="0">
                          <a:latin typeface="Calibri" panose="020F0502020204030204" pitchFamily="34" charset="0"/>
                          <a:cs typeface="Calibri" panose="020F0502020204030204" pitchFamily="34" charset="0"/>
                        </a:rPr>
                        <a:t>, p</a:t>
                      </a:r>
                      <a:endParaRPr lang="en-US" alt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4">
                        <a:lumMod val="75000"/>
                      </a:schemeClr>
                    </a:solidFill>
                  </a:tcPr>
                </a:tc>
                <a:extLst>
                  <a:ext uri="{0D108BD9-81ED-4DB2-BD59-A6C34878D82A}">
                    <a16:rowId xmlns:a16="http://schemas.microsoft.com/office/drawing/2014/main" val="10000"/>
                  </a:ext>
                </a:extLst>
              </a:tr>
              <a:tr h="535940">
                <a:tc vMerge="1">
                  <a:txBody>
                    <a:bodyPr/>
                    <a:lstStyle/>
                    <a:p>
                      <a:endParaRPr lang="ro-RO"/>
                    </a:p>
                  </a:txBody>
                  <a:tcPr>
                    <a:lnL w="12700">
                      <a:solidFill>
                        <a:schemeClr val="tx1"/>
                      </a:solidFill>
                      <a:prstDash val="solid"/>
                    </a:lnL>
                    <a:lnB w="12700">
                      <a:solidFill>
                        <a:schemeClr val="tx1"/>
                      </a:solidFill>
                      <a:prstDash val="solid"/>
                    </a:lnB>
                  </a:tcPr>
                </a:tc>
                <a:tc>
                  <a:txBody>
                    <a:bodyPr/>
                    <a:lstStyle/>
                    <a:p>
                      <a:pPr indent="0">
                        <a:buNone/>
                      </a:pPr>
                      <a:r>
                        <a:rPr lang="en-US" sz="2000" i="1">
                          <a:solidFill>
                            <a:schemeClr val="bg1"/>
                          </a:solidFill>
                          <a:latin typeface="Calibri" panose="020F0502020204030204" pitchFamily="34" charset="0"/>
                          <a:cs typeface="Calibri" panose="020F0502020204030204" pitchFamily="34" charset="0"/>
                        </a:rPr>
                        <a:t>48 (24.0</a:t>
                      </a:r>
                      <a:r>
                        <a:rPr lang="en-US" altLang="en-US" sz="2000" i="1">
                          <a:solidFill>
                            <a:schemeClr val="bg1"/>
                          </a:solidFill>
                          <a:latin typeface="Calibri" panose="020F0502020204030204" pitchFamily="34" charset="0"/>
                          <a:cs typeface="Calibri" panose="020F0502020204030204" pitchFamily="34" charset="0"/>
                        </a:rPr>
                        <a:t>%</a:t>
                      </a:r>
                      <a:r>
                        <a:rPr lang="en-US" sz="2000" i="1">
                          <a:solidFill>
                            <a:schemeClr val="bg1"/>
                          </a:solidFill>
                          <a:latin typeface="Calibri" panose="020F0502020204030204" pitchFamily="34" charset="0"/>
                          <a:cs typeface="Calibri" panose="020F0502020204030204" pitchFamily="34" charset="0"/>
                        </a:rPr>
                        <a:t>)</a:t>
                      </a: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a:txBody>
                    <a:bodyPr/>
                    <a:lstStyle/>
                    <a:p>
                      <a:pPr indent="0">
                        <a:buNone/>
                      </a:pPr>
                      <a:r>
                        <a:rPr lang="en-US" sz="2000" i="1">
                          <a:solidFill>
                            <a:schemeClr val="bg1"/>
                          </a:solidFill>
                          <a:latin typeface="Calibri" panose="020F0502020204030204" pitchFamily="34" charset="0"/>
                          <a:cs typeface="Calibri" panose="020F0502020204030204" pitchFamily="34" charset="0"/>
                        </a:rPr>
                        <a:t>152 (76.0</a:t>
                      </a:r>
                      <a:r>
                        <a:rPr lang="en-US" altLang="en-US" sz="2000" i="1">
                          <a:solidFill>
                            <a:schemeClr val="bg1"/>
                          </a:solidFill>
                          <a:latin typeface="Calibri" panose="020F0502020204030204" pitchFamily="34" charset="0"/>
                          <a:cs typeface="Calibri" panose="020F0502020204030204" pitchFamily="34" charset="0"/>
                        </a:rPr>
                        <a:t>%</a:t>
                      </a:r>
                      <a:r>
                        <a:rPr lang="en-US" sz="2000" i="1">
                          <a:solidFill>
                            <a:schemeClr val="bg1"/>
                          </a:solidFill>
                          <a:latin typeface="Calibri" panose="020F0502020204030204" pitchFamily="34" charset="0"/>
                          <a:cs typeface="Calibri" panose="020F0502020204030204" pitchFamily="34" charset="0"/>
                        </a:rPr>
                        <a:t>)</a:t>
                      </a:r>
                    </a:p>
                  </a:txBody>
                  <a:tcPr anchor="ctr">
                    <a:lnL>
                      <a:noFill/>
                    </a:lnL>
                    <a:lnR>
                      <a:noFill/>
                    </a:lnR>
                    <a:lnT>
                      <a:noFill/>
                    </a:lnT>
                    <a:lnB w="12700">
                      <a:solidFill>
                        <a:schemeClr val="tx1"/>
                      </a:solidFill>
                      <a:prstDash val="solid"/>
                    </a:lnB>
                    <a:lnTlToBr>
                      <a:noFill/>
                    </a:lnTlToBr>
                    <a:lnBlToTr>
                      <a:noFill/>
                    </a:lnBlToTr>
                    <a:solidFill>
                      <a:schemeClr val="accent4">
                        <a:lumMod val="75000"/>
                      </a:schemeClr>
                    </a:solidFill>
                  </a:tcPr>
                </a:tc>
                <a:tc vMerge="1">
                  <a:txBody>
                    <a:bodyPr/>
                    <a:lstStyle/>
                    <a:p>
                      <a:endParaRPr lang="ro-RO"/>
                    </a:p>
                  </a:txBody>
                  <a:tcPr>
                    <a:lnL>
                      <a:noFill/>
                    </a:lnL>
                    <a:lnR>
                      <a:noFill/>
                    </a:lnR>
                    <a:lnB w="12700">
                      <a:solidFill>
                        <a:schemeClr val="tx1"/>
                      </a:solidFill>
                      <a:prstDash val="solid"/>
                    </a:lnB>
                    <a:solidFill>
                      <a:schemeClr val="accent4"/>
                    </a:solidFill>
                  </a:tcPr>
                </a:tc>
                <a:tc vMerge="1">
                  <a:txBody>
                    <a:bodyPr/>
                    <a:lstStyle/>
                    <a:p>
                      <a:endParaRPr lang="ro-RO"/>
                    </a:p>
                  </a:txBody>
                  <a:tcPr>
                    <a:lnL>
                      <a:noFill/>
                    </a:lnL>
                    <a:lnR w="12700">
                      <a:solidFill>
                        <a:schemeClr val="tx1"/>
                      </a:solidFill>
                      <a:prstDash val="solid"/>
                    </a:lnR>
                    <a:lnB w="12700">
                      <a:solidFill>
                        <a:schemeClr val="tx1"/>
                      </a:solidFill>
                      <a:prstDash val="solid"/>
                    </a:lnB>
                    <a:solidFill>
                      <a:schemeClr val="accent4"/>
                    </a:solidFill>
                  </a:tcPr>
                </a:tc>
                <a:extLst>
                  <a:ext uri="{0D108BD9-81ED-4DB2-BD59-A6C34878D82A}">
                    <a16:rowId xmlns:a16="http://schemas.microsoft.com/office/drawing/2014/main" val="10001"/>
                  </a:ext>
                </a:extLst>
              </a:tr>
              <a:tr h="803910">
                <a:tc>
                  <a:txBody>
                    <a:bodyPr/>
                    <a:lstStyle/>
                    <a:p>
                      <a:pPr indent="0">
                        <a:buNone/>
                      </a:pPr>
                      <a:r>
                        <a:rPr lang="en-US" sz="2000" b="0">
                          <a:latin typeface="Calibri" panose="020F0502020204030204" pitchFamily="34" charset="0"/>
                          <a:cs typeface="Calibri" panose="020F0502020204030204" pitchFamily="34" charset="0"/>
                        </a:rPr>
                        <a:t>AST</a:t>
                      </a:r>
                    </a:p>
                    <a:p>
                      <a:pPr indent="0">
                        <a:buNone/>
                      </a:pPr>
                      <a:r>
                        <a:rPr lang="en-US" sz="2000" b="0">
                          <a:latin typeface="Calibri" panose="020F0502020204030204" pitchFamily="34" charset="0"/>
                          <a:cs typeface="Calibri" panose="020F0502020204030204" pitchFamily="34" charset="0"/>
                        </a:rPr>
                        <a:t>(IU/L</a:t>
                      </a:r>
                      <a:r>
                        <a:rPr lang="en-US" altLang="en-US" sz="2000">
                          <a:latin typeface="Calibri" panose="020F0502020204030204" pitchFamily="34" charset="0"/>
                          <a:cs typeface="Calibri" panose="020F0502020204030204" pitchFamily="34" charset="0"/>
                          <a:sym typeface="+mn-ea"/>
                        </a:rPr>
                        <a:t>, log10</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145.5</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(69-676.75)</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870</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(304.5-1666.75)</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MW: p&lt;</a:t>
                      </a:r>
                      <a:r>
                        <a:rPr lang="en-US" altLang="en-US" sz="2000" b="0">
                          <a:latin typeface="Calibri" panose="020F0502020204030204" pitchFamily="34" charset="0"/>
                          <a:cs typeface="Calibri" panose="020F0502020204030204" pitchFamily="34" charset="0"/>
                        </a:rPr>
                        <a:t>0</a:t>
                      </a:r>
                      <a:r>
                        <a:rPr lang="en-US" sz="2000" b="0">
                          <a:latin typeface="Calibri" panose="020F0502020204030204" pitchFamily="34" charset="0"/>
                          <a:cs typeface="Calibri" panose="020F0502020204030204" pitchFamily="34" charset="0"/>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0.112</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[0.05, 0.23]</a:t>
                      </a:r>
                      <a:r>
                        <a:rPr lang="en-US" sz="2000">
                          <a:latin typeface="Calibri" panose="020F0502020204030204" pitchFamily="34" charset="0"/>
                          <a:cs typeface="Calibri" panose="020F0502020204030204" pitchFamily="34" charset="0"/>
                          <a:sym typeface="+mn-ea"/>
                        </a:rPr>
                        <a:t>, p&lt;</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a:noFill/>
                    </a:lnB>
                    <a:lnTlToBr>
                      <a:noFill/>
                    </a:lnTlToBr>
                    <a:lnBlToTr>
                      <a:noFill/>
                    </a:lnBlToTr>
                  </a:tcPr>
                </a:tc>
                <a:extLst>
                  <a:ext uri="{0D108BD9-81ED-4DB2-BD59-A6C34878D82A}">
                    <a16:rowId xmlns:a16="http://schemas.microsoft.com/office/drawing/2014/main" val="10002"/>
                  </a:ext>
                </a:extLst>
              </a:tr>
              <a:tr h="803910">
                <a:tc>
                  <a:txBody>
                    <a:bodyPr/>
                    <a:lstStyle/>
                    <a:p>
                      <a:pPr lvl="1" indent="0">
                        <a:buFont typeface="Arial" panose="020B0604020202020204" pitchFamily="34" charset="0"/>
                        <a:buNone/>
                      </a:pPr>
                      <a:r>
                        <a:rPr lang="en-US" sz="2000" i="1">
                          <a:latin typeface="Calibri" panose="020F0502020204030204" pitchFamily="34" charset="0"/>
                          <a:cs typeface="Calibri" panose="020F0502020204030204" pitchFamily="34" charset="0"/>
                          <a:sym typeface="+mn-ea"/>
                        </a:rPr>
                        <a:t>&gt; 350</a:t>
                      </a:r>
                      <a:endParaRPr lang="en-US" sz="2000" b="0" i="1">
                        <a:latin typeface="Calibri" panose="020F0502020204030204" pitchFamily="34" charset="0"/>
                        <a:ea typeface="Times New Roman" panose="02020603050405020304" charset="0"/>
                        <a:cs typeface="Calibri" panose="020F0502020204030204" pitchFamily="34" charset="0"/>
                        <a:sym typeface="+mn-ea"/>
                      </a:endParaRPr>
                    </a:p>
                    <a:p>
                      <a:pPr indent="0">
                        <a:buNone/>
                      </a:pP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17</a:t>
                      </a:r>
                    </a:p>
                    <a:p>
                      <a:pPr indent="0">
                        <a:buNone/>
                      </a:pPr>
                      <a:r>
                        <a:rPr lang="en-US" sz="2000" b="0" i="1">
                          <a:latin typeface="Calibri" panose="020F0502020204030204" pitchFamily="34" charset="0"/>
                          <a:cs typeface="Calibri" panose="020F0502020204030204" pitchFamily="34" charset="0"/>
                        </a:rPr>
                        <a:t>(</a:t>
                      </a:r>
                      <a:r>
                        <a:rPr lang="en-US" sz="2000" b="1" i="1">
                          <a:latin typeface="Calibri" panose="020F0502020204030204" pitchFamily="34" charset="0"/>
                          <a:cs typeface="Calibri" panose="020F0502020204030204" pitchFamily="34" charset="0"/>
                        </a:rPr>
                        <a:t>35.4</a:t>
                      </a:r>
                      <a:r>
                        <a:rPr lang="en-US" altLang="en-US" sz="2000" b="1" i="1">
                          <a:latin typeface="Calibri" panose="020F0502020204030204" pitchFamily="34" charset="0"/>
                          <a:cs typeface="Calibri" panose="020F0502020204030204" pitchFamily="34" charset="0"/>
                        </a:rPr>
                        <a:t>%</a:t>
                      </a:r>
                      <a:r>
                        <a:rPr lang="en-US" sz="2000" b="0" i="1">
                          <a:latin typeface="Calibri" panose="020F0502020204030204" pitchFamily="34" charset="0"/>
                          <a:cs typeface="Calibri" panose="020F0502020204030204" pitchFamily="34" charset="0"/>
                        </a:rPr>
                        <a:t>)</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99</a:t>
                      </a:r>
                    </a:p>
                    <a:p>
                      <a:pPr indent="0">
                        <a:buNone/>
                      </a:pPr>
                      <a:r>
                        <a:rPr lang="en-US" sz="2000" b="0" i="1">
                          <a:latin typeface="Calibri" panose="020F0502020204030204" pitchFamily="34" charset="0"/>
                          <a:cs typeface="Calibri" panose="020F0502020204030204" pitchFamily="34" charset="0"/>
                        </a:rPr>
                        <a:t>(</a:t>
                      </a:r>
                      <a:r>
                        <a:rPr lang="en-US" sz="2000" b="1" i="1">
                          <a:latin typeface="Calibri" panose="020F0502020204030204" pitchFamily="34" charset="0"/>
                          <a:cs typeface="Calibri" panose="020F0502020204030204" pitchFamily="34" charset="0"/>
                        </a:rPr>
                        <a:t>65.1</a:t>
                      </a:r>
                      <a:r>
                        <a:rPr lang="en-US" altLang="en-US" sz="2000" b="1" i="1">
                          <a:latin typeface="Calibri" panose="020F0502020204030204" pitchFamily="34" charset="0"/>
                          <a:cs typeface="Calibri" panose="020F0502020204030204" pitchFamily="34" charset="0"/>
                        </a:rPr>
                        <a:t>%</a:t>
                      </a:r>
                      <a:r>
                        <a:rPr lang="en-US" sz="2000" b="0" i="1">
                          <a:latin typeface="Calibri" panose="020F0502020204030204" pitchFamily="34" charset="0"/>
                          <a:cs typeface="Calibri" panose="020F0502020204030204" pitchFamily="34" charset="0"/>
                        </a:rPr>
                        <a:t>)</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OR=</a:t>
                      </a:r>
                      <a:r>
                        <a:rPr lang="en-US" sz="2000" b="1" i="1">
                          <a:latin typeface="Calibri" panose="020F0502020204030204" pitchFamily="34" charset="0"/>
                          <a:cs typeface="Calibri" panose="020F0502020204030204" pitchFamily="34" charset="0"/>
                        </a:rPr>
                        <a:t>0.29</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[0.15, 0.58], p&lt;0.001</a:t>
                      </a: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1" i="1">
                          <a:latin typeface="Calibri" panose="020F0502020204030204" pitchFamily="34" charset="0"/>
                          <a:cs typeface="Calibri" panose="020F0502020204030204" pitchFamily="34" charset="0"/>
                        </a:rPr>
                        <a:t>0.249</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[0.12, 0.51]</a:t>
                      </a:r>
                      <a:r>
                        <a:rPr lang="en-US" sz="2000">
                          <a:latin typeface="Calibri" panose="020F0502020204030204" pitchFamily="34" charset="0"/>
                          <a:cs typeface="Calibri" panose="020F0502020204030204" pitchFamily="34" charset="0"/>
                          <a:sym typeface="+mn-ea"/>
                        </a:rPr>
                        <a:t>, p&lt;</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.001</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a:noFill/>
                    </a:lnT>
                    <a:lnB w="12700">
                      <a:solidFill>
                        <a:schemeClr val="tx1"/>
                      </a:solidFill>
                      <a:prstDash val="solid"/>
                    </a:lnB>
                    <a:lnTlToBr>
                      <a:noFill/>
                    </a:lnTlToBr>
                    <a:lnBlToTr>
                      <a:noFill/>
                    </a:lnBlToTr>
                  </a:tcPr>
                </a:tc>
                <a:extLst>
                  <a:ext uri="{0D108BD9-81ED-4DB2-BD59-A6C34878D82A}">
                    <a16:rowId xmlns:a16="http://schemas.microsoft.com/office/drawing/2014/main" val="10003"/>
                  </a:ext>
                </a:extLst>
              </a:tr>
              <a:tr h="803910">
                <a:tc>
                  <a:txBody>
                    <a:bodyPr/>
                    <a:lstStyle/>
                    <a:p>
                      <a:pPr indent="0">
                        <a:buNone/>
                      </a:pPr>
                      <a:r>
                        <a:rPr lang="en-US" sz="2000" b="0">
                          <a:latin typeface="Calibri" panose="020F0502020204030204" pitchFamily="34" charset="0"/>
                          <a:cs typeface="Calibri" panose="020F0502020204030204" pitchFamily="34" charset="0"/>
                        </a:rPr>
                        <a:t>ALT</a:t>
                      </a:r>
                    </a:p>
                    <a:p>
                      <a:pPr indent="0">
                        <a:buNone/>
                      </a:pPr>
                      <a:r>
                        <a:rPr lang="en-US" sz="2000" b="0">
                          <a:latin typeface="Calibri" panose="020F0502020204030204" pitchFamily="34" charset="0"/>
                          <a:cs typeface="Calibri" panose="020F0502020204030204" pitchFamily="34" charset="0"/>
                        </a:rPr>
                        <a:t>(IU/L</a:t>
                      </a:r>
                      <a:r>
                        <a:rPr lang="en-US" altLang="en-US" sz="2000">
                          <a:latin typeface="Calibri" panose="020F0502020204030204" pitchFamily="34" charset="0"/>
                          <a:cs typeface="Calibri" panose="020F0502020204030204" pitchFamily="34" charset="0"/>
                          <a:sym typeface="+mn-ea"/>
                        </a:rPr>
                        <a:t>, log10</a:t>
                      </a:r>
                      <a:r>
                        <a:rPr lang="en-US" sz="2000" b="0">
                          <a:latin typeface="Calibri" panose="020F0502020204030204" pitchFamily="34" charset="0"/>
                          <a:cs typeface="Calibri" panose="020F0502020204030204" pitchFamily="34" charset="0"/>
                        </a:rPr>
                        <a:t>)</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401</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(122.75-886.25)</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1817.5</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(919.25-2801.75)</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0">
                          <a:latin typeface="Calibri" panose="020F0502020204030204" pitchFamily="34" charset="0"/>
                          <a:cs typeface="Calibri" panose="020F0502020204030204" pitchFamily="34" charset="0"/>
                        </a:rPr>
                        <a:t>MW: p&lt;0.001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w="12700">
                      <a:solidFill>
                        <a:schemeClr val="tx1"/>
                      </a:solidFill>
                      <a:prstDash val="solid"/>
                    </a:lnT>
                    <a:lnB>
                      <a:noFill/>
                    </a:lnB>
                    <a:lnTlToBr>
                      <a:noFill/>
                    </a:lnTlToBr>
                    <a:lnBlToTr>
                      <a:noFill/>
                    </a:lnBlToTr>
                  </a:tcPr>
                </a:tc>
                <a:tc>
                  <a:txBody>
                    <a:bodyPr/>
                    <a:lstStyle/>
                    <a:p>
                      <a:pPr indent="0">
                        <a:buNone/>
                      </a:pPr>
                      <a:r>
                        <a:rPr lang="en-US" sz="2000" b="1">
                          <a:latin typeface="Calibri" panose="020F0502020204030204" pitchFamily="34" charset="0"/>
                          <a:cs typeface="Calibri" panose="020F0502020204030204" pitchFamily="34" charset="0"/>
                        </a:rPr>
                        <a:t>0.045</a:t>
                      </a:r>
                      <a:endParaRPr lang="en-US" sz="2000" b="0">
                        <a:latin typeface="Calibri" panose="020F0502020204030204" pitchFamily="34" charset="0"/>
                        <a:cs typeface="Calibri" panose="020F0502020204030204" pitchFamily="34" charset="0"/>
                      </a:endParaRPr>
                    </a:p>
                    <a:p>
                      <a:pPr indent="0">
                        <a:buNone/>
                      </a:pPr>
                      <a:r>
                        <a:rPr lang="en-US" sz="2000" b="0">
                          <a:latin typeface="Calibri" panose="020F0502020204030204" pitchFamily="34" charset="0"/>
                          <a:cs typeface="Calibri" panose="020F0502020204030204" pitchFamily="34" charset="0"/>
                        </a:rPr>
                        <a:t>[0.02, 0.11]</a:t>
                      </a:r>
                      <a:r>
                        <a:rPr lang="en-US" sz="2000">
                          <a:latin typeface="Calibri" panose="020F0502020204030204" pitchFamily="34" charset="0"/>
                          <a:cs typeface="Calibri" panose="020F0502020204030204" pitchFamily="34" charset="0"/>
                          <a:sym typeface="+mn-ea"/>
                        </a:rPr>
                        <a:t>, p&lt;</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.001</a:t>
                      </a:r>
                      <a:endParaRPr lang="en-US" sz="2000" b="0">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w="12700">
                      <a:solidFill>
                        <a:schemeClr val="tx1"/>
                      </a:solidFill>
                      <a:prstDash val="solid"/>
                    </a:lnT>
                    <a:lnB>
                      <a:noFill/>
                    </a:lnB>
                    <a:lnTlToBr>
                      <a:noFill/>
                    </a:lnTlToBr>
                    <a:lnBlToTr>
                      <a:noFill/>
                    </a:lnBlToTr>
                  </a:tcPr>
                </a:tc>
                <a:extLst>
                  <a:ext uri="{0D108BD9-81ED-4DB2-BD59-A6C34878D82A}">
                    <a16:rowId xmlns:a16="http://schemas.microsoft.com/office/drawing/2014/main" val="10004"/>
                  </a:ext>
                </a:extLst>
              </a:tr>
              <a:tr h="803910">
                <a:tc>
                  <a:txBody>
                    <a:bodyPr/>
                    <a:lstStyle/>
                    <a:p>
                      <a:pPr lvl="1" indent="0">
                        <a:buNone/>
                      </a:pPr>
                      <a:r>
                        <a:rPr lang="en-US" sz="2000" b="0" i="1">
                          <a:latin typeface="Calibri" panose="020F0502020204030204" pitchFamily="34" charset="0"/>
                          <a:cs typeface="Calibri" panose="020F0502020204030204" pitchFamily="34" charset="0"/>
                        </a:rPr>
                        <a:t> </a:t>
                      </a:r>
                      <a:r>
                        <a:rPr lang="en-US" sz="2000" i="1">
                          <a:latin typeface="Calibri" panose="020F0502020204030204" pitchFamily="34" charset="0"/>
                          <a:cs typeface="Calibri" panose="020F0502020204030204" pitchFamily="34" charset="0"/>
                          <a:sym typeface="+mn-ea"/>
                        </a:rPr>
                        <a:t>&gt; 350</a:t>
                      </a:r>
                      <a:endParaRPr lang="en-US" sz="2000" b="0" i="1">
                        <a:latin typeface="Calibri" panose="020F0502020204030204" pitchFamily="34" charset="0"/>
                        <a:ea typeface="Times New Roman" panose="02020603050405020304" charset="0"/>
                        <a:cs typeface="Calibri" panose="020F0502020204030204" pitchFamily="34" charset="0"/>
                        <a:sym typeface="+mn-ea"/>
                      </a:endParaRPr>
                    </a:p>
                    <a:p>
                      <a:pPr indent="0">
                        <a:buNone/>
                      </a:pP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a:solidFill>
                        <a:schemeClr val="tx1"/>
                      </a:solidFill>
                      <a:prstDash val="solid"/>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26</a:t>
                      </a:r>
                    </a:p>
                    <a:p>
                      <a:pPr indent="0">
                        <a:buNone/>
                      </a:pPr>
                      <a:r>
                        <a:rPr lang="en-US" sz="2000" b="0" i="1">
                          <a:latin typeface="Calibri" panose="020F0502020204030204" pitchFamily="34" charset="0"/>
                          <a:cs typeface="Calibri" panose="020F0502020204030204" pitchFamily="34" charset="0"/>
                        </a:rPr>
                        <a:t>(</a:t>
                      </a:r>
                      <a:r>
                        <a:rPr lang="en-US" sz="2000" b="1" i="1">
                          <a:latin typeface="Calibri" panose="020F0502020204030204" pitchFamily="34" charset="0"/>
                          <a:cs typeface="Calibri" panose="020F0502020204030204" pitchFamily="34" charset="0"/>
                        </a:rPr>
                        <a:t>54.2</a:t>
                      </a:r>
                      <a:r>
                        <a:rPr lang="en-US" altLang="en-US" sz="2000" b="1" i="1">
                          <a:latin typeface="Calibri" panose="020F0502020204030204" pitchFamily="34" charset="0"/>
                          <a:cs typeface="Calibri" panose="020F0502020204030204" pitchFamily="34" charset="0"/>
                        </a:rPr>
                        <a:t>%</a:t>
                      </a:r>
                      <a:r>
                        <a:rPr lang="en-US" sz="2000" b="0" i="1">
                          <a:latin typeface="Calibri" panose="020F0502020204030204" pitchFamily="34" charset="0"/>
                          <a:cs typeface="Calibri" panose="020F0502020204030204" pitchFamily="34" charset="0"/>
                        </a:rPr>
                        <a:t>)</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132</a:t>
                      </a:r>
                    </a:p>
                    <a:p>
                      <a:pPr indent="0">
                        <a:buNone/>
                      </a:pPr>
                      <a:r>
                        <a:rPr lang="en-US" sz="2000" b="0" i="1">
                          <a:latin typeface="Calibri" panose="020F0502020204030204" pitchFamily="34" charset="0"/>
                          <a:cs typeface="Calibri" panose="020F0502020204030204" pitchFamily="34" charset="0"/>
                        </a:rPr>
                        <a:t>(</a:t>
                      </a:r>
                      <a:r>
                        <a:rPr lang="en-US" sz="2000" b="1" i="1">
                          <a:latin typeface="Calibri" panose="020F0502020204030204" pitchFamily="34" charset="0"/>
                          <a:cs typeface="Calibri" panose="020F0502020204030204" pitchFamily="34" charset="0"/>
                        </a:rPr>
                        <a:t>86.8</a:t>
                      </a:r>
                      <a:r>
                        <a:rPr lang="en-US" altLang="en-US" sz="2000" b="1" i="1">
                          <a:latin typeface="Calibri" panose="020F0502020204030204" pitchFamily="34" charset="0"/>
                          <a:cs typeface="Calibri" panose="020F0502020204030204" pitchFamily="34" charset="0"/>
                        </a:rPr>
                        <a:t>%</a:t>
                      </a:r>
                      <a:r>
                        <a:rPr lang="en-US" sz="2000" b="0" i="1">
                          <a:latin typeface="Calibri" panose="020F0502020204030204" pitchFamily="34" charset="0"/>
                          <a:cs typeface="Calibri" panose="020F0502020204030204" pitchFamily="34" charset="0"/>
                        </a:rPr>
                        <a:t>)</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0" i="1">
                          <a:latin typeface="Calibri" panose="020F0502020204030204" pitchFamily="34" charset="0"/>
                          <a:cs typeface="Calibri" panose="020F0502020204030204" pitchFamily="34" charset="0"/>
                        </a:rPr>
                        <a:t>OR=</a:t>
                      </a:r>
                      <a:r>
                        <a:rPr lang="en-US" sz="2000" b="1" i="1">
                          <a:latin typeface="Calibri" panose="020F0502020204030204" pitchFamily="34" charset="0"/>
                          <a:cs typeface="Calibri" panose="020F0502020204030204" pitchFamily="34" charset="0"/>
                        </a:rPr>
                        <a:t>0.18</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[0.09, 0.37], p&lt;0.001</a:t>
                      </a:r>
                    </a:p>
                  </a:txBody>
                  <a:tcPr marL="68580" marR="68580" marT="0" marB="0" anchor="ctr">
                    <a:lnL>
                      <a:noFill/>
                    </a:lnL>
                    <a:lnR>
                      <a:noFill/>
                    </a:lnR>
                    <a:lnT>
                      <a:noFill/>
                    </a:lnT>
                    <a:lnB w="12700">
                      <a:solidFill>
                        <a:schemeClr val="tx1"/>
                      </a:solidFill>
                      <a:prstDash val="solid"/>
                    </a:lnB>
                    <a:lnTlToBr>
                      <a:noFill/>
                    </a:lnTlToBr>
                    <a:lnBlToTr>
                      <a:noFill/>
                    </a:lnBlToTr>
                  </a:tcPr>
                </a:tc>
                <a:tc>
                  <a:txBody>
                    <a:bodyPr/>
                    <a:lstStyle/>
                    <a:p>
                      <a:pPr indent="0">
                        <a:buNone/>
                      </a:pPr>
                      <a:r>
                        <a:rPr lang="en-US" sz="2000" b="1" i="1">
                          <a:latin typeface="Calibri" panose="020F0502020204030204" pitchFamily="34" charset="0"/>
                          <a:cs typeface="Calibri" panose="020F0502020204030204" pitchFamily="34" charset="0"/>
                        </a:rPr>
                        <a:t>0.12</a:t>
                      </a:r>
                      <a:endParaRPr lang="en-US" sz="2000" b="0" i="1">
                        <a:latin typeface="Calibri" panose="020F0502020204030204" pitchFamily="34" charset="0"/>
                        <a:cs typeface="Calibri" panose="020F0502020204030204" pitchFamily="34" charset="0"/>
                      </a:endParaRPr>
                    </a:p>
                    <a:p>
                      <a:pPr indent="0">
                        <a:buNone/>
                      </a:pPr>
                      <a:r>
                        <a:rPr lang="en-US" sz="2000" b="0" i="1">
                          <a:latin typeface="Calibri" panose="020F0502020204030204" pitchFamily="34" charset="0"/>
                          <a:cs typeface="Calibri" panose="020F0502020204030204" pitchFamily="34" charset="0"/>
                        </a:rPr>
                        <a:t>[0.05, 0.27]</a:t>
                      </a:r>
                      <a:r>
                        <a:rPr lang="en-US" sz="2000">
                          <a:latin typeface="Calibri" panose="020F0502020204030204" pitchFamily="34" charset="0"/>
                          <a:cs typeface="Calibri" panose="020F0502020204030204" pitchFamily="34" charset="0"/>
                          <a:sym typeface="+mn-ea"/>
                        </a:rPr>
                        <a:t>, p&lt;</a:t>
                      </a:r>
                      <a:r>
                        <a:rPr lang="en-US" altLang="en-US" sz="2000">
                          <a:latin typeface="Calibri" panose="020F0502020204030204" pitchFamily="34" charset="0"/>
                          <a:cs typeface="Calibri" panose="020F0502020204030204" pitchFamily="34" charset="0"/>
                          <a:sym typeface="+mn-ea"/>
                        </a:rPr>
                        <a:t>0</a:t>
                      </a:r>
                      <a:r>
                        <a:rPr lang="en-US" sz="2000">
                          <a:latin typeface="Calibri" panose="020F0502020204030204" pitchFamily="34" charset="0"/>
                          <a:cs typeface="Calibri" panose="020F0502020204030204" pitchFamily="34" charset="0"/>
                          <a:sym typeface="+mn-ea"/>
                        </a:rPr>
                        <a:t>.001</a:t>
                      </a:r>
                      <a:endParaRPr lang="en-US" sz="2000" b="0" i="1">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a:noFill/>
                    </a:lnL>
                    <a:lnR w="12700">
                      <a:solidFill>
                        <a:schemeClr val="tx1"/>
                      </a:solidFill>
                      <a:prstDash val="solid"/>
                    </a:lnR>
                    <a:lnT>
                      <a:noFill/>
                    </a:lnT>
                    <a:lnB w="12700">
                      <a:solidFill>
                        <a:schemeClr val="tx1"/>
                      </a:solidFill>
                      <a:prstDash val="solid"/>
                    </a:lnB>
                    <a:lnTlToBr>
                      <a:noFill/>
                    </a:lnTlToBr>
                    <a:lnBlToTr>
                      <a:noFill/>
                    </a:lnBlToTr>
                  </a:tcPr>
                </a:tc>
                <a:extLst>
                  <a:ext uri="{0D108BD9-81ED-4DB2-BD59-A6C34878D82A}">
                    <a16:rowId xmlns:a16="http://schemas.microsoft.com/office/drawing/2014/main" val="10005"/>
                  </a:ext>
                </a:extLst>
              </a:tr>
            </a:tbl>
          </a:graphicData>
        </a:graphic>
      </p:graphicFrame>
    </p:spTree>
  </p:cSld>
  <p:clrMapOvr>
    <a:masterClrMapping/>
  </p:clrMapOvr>
  <p:transition/>
</p:sld>
</file>

<file path=ppt/theme/theme1.xml><?xml version="1.0" encoding="utf-8"?>
<a:theme xmlns:a="http://schemas.openxmlformats.org/drawingml/2006/main" name="Retrospect">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31</TotalTime>
  <Words>2665</Words>
  <Application>Microsoft Office PowerPoint</Application>
  <PresentationFormat>Widescreen</PresentationFormat>
  <Paragraphs>486</Paragraphs>
  <Slides>20</Slides>
  <Notes>13</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东文宋体</vt:lpstr>
      <vt:lpstr>Retrospect</vt:lpstr>
      <vt:lpstr>A comparison of hepatitis E and A in a teaching hospital in  Northwestern Romania</vt:lpstr>
      <vt:lpstr>Background</vt:lpstr>
      <vt:lpstr>Objectives</vt:lpstr>
      <vt:lpstr>Methods</vt:lpstr>
      <vt:lpstr>Methods: severe cases</vt:lpstr>
      <vt:lpstr>Statistitical methods</vt:lpstr>
      <vt:lpstr>Results: demographics</vt:lpstr>
      <vt:lpstr>Results: liver function</vt:lpstr>
      <vt:lpstr>Results: liver function</vt:lpstr>
      <vt:lpstr>Results: liver function</vt:lpstr>
      <vt:lpstr>Results: hemostasis</vt:lpstr>
      <vt:lpstr>PowerPoint Presentation</vt:lpstr>
      <vt:lpstr>Results: comorbidities</vt:lpstr>
      <vt:lpstr>Results: comorbidities</vt:lpstr>
      <vt:lpstr>Results: additional treatment</vt:lpstr>
      <vt:lpstr>PowerPoint Presentation</vt:lpstr>
      <vt:lpstr>Results: patients who received ribavirn</vt:lpstr>
      <vt:lpstr>Results: deceased</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Alexandru Istrate</cp:lastModifiedBy>
  <cp:revision>147</cp:revision>
  <dcterms:created xsi:type="dcterms:W3CDTF">2019-11-10T21:06:56Z</dcterms:created>
  <dcterms:modified xsi:type="dcterms:W3CDTF">2019-11-11T09:32:16Z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