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65" r:id="rId7"/>
    <p:sldId id="257" r:id="rId8"/>
    <p:sldId id="25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6EF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/>
    <p:restoredTop sz="94709"/>
  </p:normalViewPr>
  <p:slideViewPr>
    <p:cSldViewPr snapToGrid="0" snapToObjects="1">
      <p:cViewPr varScale="1">
        <p:scale>
          <a:sx n="99" d="100"/>
          <a:sy n="99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0C0A-99E6-7644-9C1E-79C4E7C9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5D77-EE84-6946-83B7-58DBFDF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4CCD-74FE-B846-9504-2F9F56B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D0D6-8852-B647-AEAE-4D40A8B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0131-2E72-6741-AB37-5C119CA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420B-5422-1040-A507-450B672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F23D-6459-9543-A03C-F7A934B4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6D28-F7C6-3241-8926-33567483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FEC3-CFBD-FF4E-AC88-3D85781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A2AE-779C-2248-A6A4-3C5F9D0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CBC8-4E05-1A49-9B36-B5A427995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DD06-B241-324A-A35E-8C0B2B29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16C3-29D7-C14A-89DA-47A11058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D4FB-7E56-3941-980C-EC6EE2D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2124-C348-C14A-9366-4F9F6F16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FB-A7C1-9241-89C4-CD2F54A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3BE2-46D3-F44C-980E-596E5A64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B884-5E2C-5C4E-8556-888AA11D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79A3-7B9C-B448-8A39-5CC303B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35E2-A11B-7045-9070-874B3EE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D05-F35F-C14A-BB2B-8F3645EE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C6AB-3313-5049-9A8D-656F2E79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189-FD17-F741-AE2C-DC7E60A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E91F-7307-C744-A5B7-2D916A6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3828-71DB-BB41-9D90-F361164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AF47-EAC7-D04A-A469-6297C34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7D8-BD97-E542-99C3-6A796677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1002-19EA-7A48-8103-C9C3D1BA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AC23-CF6C-C644-8C98-E3A306D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4A40-FC7F-BE4B-83AF-9C476BCD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9A43-8C5F-BF4B-B004-0B3A7541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201-84CB-E243-8D95-3345A8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CB59-6A77-DD40-BA5E-D605091E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7F33-F377-EE44-97DD-C2FC224C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ECDF-EB15-CA40-A98C-BD2FD5CD1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6354-8FC2-444C-8BF4-0AAFD3EF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6DA6-ADBF-BD43-9623-40C5A3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7A6-C8C3-CC42-9E4F-4E387EF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24E4-9D75-1043-A770-2C9A31E9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563-B718-1E46-8EC9-F2A7BB2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E03CB-31AA-5A42-A1F1-B078105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16A0-3214-AA40-BB48-315CDF42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595B0-DFBD-D746-A226-1A6436F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A2719-9356-6348-B275-55764518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34379-93B0-964A-AC7C-3E881815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88E2-D7C8-A345-AC4D-0693415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CEF-6D6B-4648-BE75-E5DF1F0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120-DBA3-F846-AE98-81EF52D8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15FF-1A0A-8940-A149-8941F9F2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B06B-045B-7C44-85F6-32BA765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8BDD-F908-D14A-B24A-50223802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90FF2-AE78-8148-A6A5-7EE9B70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1C99-C2C5-9446-9BFA-EFCDE054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7F1E-E143-AE46-891F-E1CBA3C7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A2CBF-CDE4-594E-ADFF-9A22DA7B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3F63-8C38-FF45-91A0-53D9010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D538-C7DA-E643-A324-A1B4377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5D8E-6A1F-C74F-9D0F-EFDAF77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3201-79F7-E249-A1A9-16A0BDE5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EC73-600B-DA4D-ADFE-63F7D5F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B9B2-9527-8D4B-9198-D0C27702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1729-6A50-A24A-9477-143B0AFC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BEAF-6496-8147-9201-B1294608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C753-AA70-FB45-A79D-8CA7495B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9138-06A6-4149-BC49-E1F55F865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Gyaan</a:t>
            </a:r>
            <a:r>
              <a:rPr lang="en-US" dirty="0"/>
              <a:t> </a:t>
            </a:r>
            <a:r>
              <a:rPr lang="en-US" dirty="0" err="1"/>
              <a:t>Antia</a:t>
            </a:r>
            <a:r>
              <a:rPr lang="en-US" dirty="0"/>
              <a:t>	     Cameron Brown	Alexandra Day</a:t>
            </a:r>
          </a:p>
          <a:p>
            <a:r>
              <a:rPr lang="en-US" dirty="0"/>
              <a:t>CE 361 Fall 2021</a:t>
            </a:r>
          </a:p>
        </p:txBody>
      </p:sp>
    </p:spTree>
    <p:extLst>
      <p:ext uri="{BB962C8B-B14F-4D97-AF65-F5344CB8AC3E}">
        <p14:creationId xmlns:p14="http://schemas.microsoft.com/office/powerpoint/2010/main" val="94438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28E0-7C3F-E944-98C9-12DC078B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CFF2-A4D8-8043-A3D8-92B6E05E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forwarding was a challenge.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5B3C-6996-B44E-BA64-F8850A72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C4-F324-014B-8621-3C040134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Usage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sort_corrected_branch.dat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unsigned_sum.dat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bills_branch.dat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Selected Schematics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Routing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Addressing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228637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03F-3BCA-1848-8041-F32110FD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- </a:t>
            </a:r>
            <a:r>
              <a:rPr lang="en-US" dirty="0" err="1"/>
              <a:t>sort_corrected_branch.dat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DAA7-755B-D149-A8DE-A9A2BC29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C1BA-8AAB-1141-9D43-060822A8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- </a:t>
            </a:r>
            <a:r>
              <a:rPr lang="en-US" dirty="0" err="1"/>
              <a:t>unsigned_sum.dat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5401-0801-4F44-898D-617199FE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C948-EB2F-B84E-ADBA-CB81439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- </a:t>
            </a:r>
            <a:r>
              <a:rPr lang="en-US" dirty="0" err="1"/>
              <a:t>bills_branch.dat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CE48-81AD-E247-A53D-C9F99805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12-EFA1-3841-AE26-9BCE997A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BF07-62EB-724F-B5A0-A267D5D1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launch the simulation, from within the project directory, launch the following shell script: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#!/bin/</a:t>
            </a:r>
            <a:r>
              <a:rPr lang="en-US" sz="2000" dirty="0" err="1"/>
              <a:t>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xrun</a:t>
            </a:r>
            <a:r>
              <a:rPr lang="en-US" sz="2000" dirty="0"/>
              <a:t> -64bit -</a:t>
            </a:r>
            <a:r>
              <a:rPr lang="en-US" sz="2000" dirty="0" err="1"/>
              <a:t>gui</a:t>
            </a:r>
            <a:r>
              <a:rPr lang="en-US" sz="2000" dirty="0"/>
              <a:t> -access r test/</a:t>
            </a:r>
            <a:r>
              <a:rPr lang="en-US" sz="2000" dirty="0" err="1"/>
              <a:t>p_processor_tb.v</a:t>
            </a:r>
            <a:r>
              <a:rPr lang="en-US" sz="2000" dirty="0"/>
              <a:t> </a:t>
            </a:r>
            <a:r>
              <a:rPr lang="en-US" sz="2000" dirty="0" err="1"/>
              <a:t>extralib</a:t>
            </a:r>
            <a:r>
              <a:rPr lang="en-US" sz="2000" dirty="0"/>
              <a:t>/*/* </a:t>
            </a:r>
            <a:r>
              <a:rPr lang="en-US" sz="2000" dirty="0" err="1"/>
              <a:t>src</a:t>
            </a:r>
            <a:r>
              <a:rPr lang="en-US" sz="2000" dirty="0"/>
              <a:t>/* </a:t>
            </a:r>
            <a:r>
              <a:rPr lang="en-US" sz="2000" dirty="0" err="1"/>
              <a:t>extralib</a:t>
            </a:r>
            <a:r>
              <a:rPr lang="en-US" sz="2000" dirty="0"/>
              <a:t>/*.v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To change the test file, within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p_processor.v</a:t>
            </a:r>
            <a:r>
              <a:rPr lang="en-US" dirty="0"/>
              <a:t>, change the argument for parameter </a:t>
            </a:r>
            <a:r>
              <a:rPr lang="en-US" dirty="0" err="1"/>
              <a:t>memory_file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73EC-E41D-654F-AB85-73C305C4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7"/>
          <a:stretch/>
        </p:blipFill>
        <p:spPr>
          <a:xfrm>
            <a:off x="2540000" y="5921115"/>
            <a:ext cx="8813800" cy="2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C6152E-175A-0840-88A3-F582BF0F111D}"/>
              </a:ext>
            </a:extLst>
          </p:cNvPr>
          <p:cNvGrpSpPr/>
          <p:nvPr/>
        </p:nvGrpSpPr>
        <p:grpSpPr>
          <a:xfrm>
            <a:off x="1326141" y="781509"/>
            <a:ext cx="10027659" cy="6028195"/>
            <a:chOff x="-145053" y="241224"/>
            <a:chExt cx="10890240" cy="6598340"/>
          </a:xfrm>
        </p:grpSpPr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EA3227F9-9C58-8444-960F-A23353A27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4" t="5401" r="5097" b="4892"/>
            <a:stretch/>
          </p:blipFill>
          <p:spPr>
            <a:xfrm>
              <a:off x="809296" y="600097"/>
              <a:ext cx="8124497" cy="589529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78D7A-BAC6-4143-8048-8F0E86EFD6CD}"/>
                </a:ext>
              </a:extLst>
            </p:cNvPr>
            <p:cNvSpPr txBox="1"/>
            <p:nvPr/>
          </p:nvSpPr>
          <p:spPr>
            <a:xfrm>
              <a:off x="2038823" y="5409179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Ins_mem_out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4F65AC-3CD0-7741-A12B-15B86F379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89" y="4109545"/>
              <a:ext cx="189185" cy="1366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C1B1F5-D252-B64E-A8BC-A65A6C889F02}"/>
                </a:ext>
              </a:extLst>
            </p:cNvPr>
            <p:cNvSpPr txBox="1"/>
            <p:nvPr/>
          </p:nvSpPr>
          <p:spPr>
            <a:xfrm>
              <a:off x="1376855" y="4540469"/>
              <a:ext cx="5150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Pc_out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049C9F-7720-F74C-876F-42D46E1EF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165" y="3678621"/>
              <a:ext cx="73572" cy="86184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D75983-75CF-3E40-B52B-953953A3DE3C}"/>
                </a:ext>
              </a:extLst>
            </p:cNvPr>
            <p:cNvSpPr txBox="1"/>
            <p:nvPr/>
          </p:nvSpPr>
          <p:spPr>
            <a:xfrm>
              <a:off x="2356944" y="2922677"/>
              <a:ext cx="751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Add_1_out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07D190-EA54-5046-A257-917125B0922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732689" y="2748455"/>
              <a:ext cx="131378" cy="1742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3EA3CD-6DE1-0042-867C-D5E63BCE5F77}"/>
                </a:ext>
              </a:extLst>
            </p:cNvPr>
            <p:cNvCxnSpPr>
              <a:cxnSpLocks/>
            </p:cNvCxnSpPr>
            <p:nvPr/>
          </p:nvCxnSpPr>
          <p:spPr>
            <a:xfrm>
              <a:off x="4734744" y="3309913"/>
              <a:ext cx="1" cy="32666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CFE8A9-A2B7-004B-BAF8-0AD103EFC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4744" y="4158833"/>
              <a:ext cx="2" cy="38163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FED65C-44C4-FE4A-AF3B-61C0BC4F1042}"/>
                </a:ext>
              </a:extLst>
            </p:cNvPr>
            <p:cNvSpPr txBox="1"/>
            <p:nvPr/>
          </p:nvSpPr>
          <p:spPr>
            <a:xfrm>
              <a:off x="4181310" y="3108203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Read_data_1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076744-797D-324E-96B3-AF1030E32448}"/>
                </a:ext>
              </a:extLst>
            </p:cNvPr>
            <p:cNvSpPr txBox="1"/>
            <p:nvPr/>
          </p:nvSpPr>
          <p:spPr>
            <a:xfrm>
              <a:off x="4245110" y="4540469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Read_data_2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9BBA0F-1B32-2E4D-A472-34186737CCEE}"/>
                </a:ext>
              </a:extLst>
            </p:cNvPr>
            <p:cNvSpPr txBox="1"/>
            <p:nvPr/>
          </p:nvSpPr>
          <p:spPr>
            <a:xfrm>
              <a:off x="2827281" y="241224"/>
              <a:ext cx="1471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if_id_reg</a:t>
              </a:r>
              <a:endParaRPr 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D734AC-F644-ED4B-AC83-157FF5A61A64}"/>
                </a:ext>
              </a:extLst>
            </p:cNvPr>
            <p:cNvSpPr txBox="1"/>
            <p:nvPr/>
          </p:nvSpPr>
          <p:spPr>
            <a:xfrm>
              <a:off x="6369103" y="243715"/>
              <a:ext cx="1471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ex_mem_reg</a:t>
              </a:r>
              <a:endParaRPr 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D924D7-720F-6A4C-BCBA-1188BB1241B2}"/>
                </a:ext>
              </a:extLst>
            </p:cNvPr>
            <p:cNvSpPr txBox="1"/>
            <p:nvPr/>
          </p:nvSpPr>
          <p:spPr>
            <a:xfrm>
              <a:off x="7893270" y="243714"/>
              <a:ext cx="1471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mem_wb_reg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512334-FF2F-884B-8344-5F2E18E53F42}"/>
                </a:ext>
              </a:extLst>
            </p:cNvPr>
            <p:cNvSpPr txBox="1"/>
            <p:nvPr/>
          </p:nvSpPr>
          <p:spPr>
            <a:xfrm>
              <a:off x="4773991" y="243713"/>
              <a:ext cx="1471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id_ex_reg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B3CDB1-AB15-274D-94A2-36D2FD88D15D}"/>
                </a:ext>
              </a:extLst>
            </p:cNvPr>
            <p:cNvSpPr txBox="1"/>
            <p:nvPr/>
          </p:nvSpPr>
          <p:spPr>
            <a:xfrm>
              <a:off x="3429821" y="2243565"/>
              <a:ext cx="751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Add_1_out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26ED09-2BB4-7B4E-B8A4-B6ECC113F384}"/>
                </a:ext>
              </a:extLst>
            </p:cNvPr>
            <p:cNvCxnSpPr>
              <a:cxnSpLocks/>
            </p:cNvCxnSpPr>
            <p:nvPr/>
          </p:nvCxnSpPr>
          <p:spPr>
            <a:xfrm>
              <a:off x="3953122" y="2507587"/>
              <a:ext cx="156609" cy="13976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9D0A5E-0A2E-1F43-8FB0-6129A9FE6EFA}"/>
                </a:ext>
              </a:extLst>
            </p:cNvPr>
            <p:cNvSpPr txBox="1"/>
            <p:nvPr/>
          </p:nvSpPr>
          <p:spPr>
            <a:xfrm>
              <a:off x="5720255" y="2392171"/>
              <a:ext cx="751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Add_2_out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C1B5AE3-5A1B-114C-B547-F9DE4D712FDB}"/>
                </a:ext>
              </a:extLst>
            </p:cNvPr>
            <p:cNvCxnSpPr>
              <a:cxnSpLocks/>
            </p:cNvCxnSpPr>
            <p:nvPr/>
          </p:nvCxnSpPr>
          <p:spPr>
            <a:xfrm>
              <a:off x="6214896" y="2590708"/>
              <a:ext cx="154207" cy="2501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72D8459-E8A5-9448-A4C2-32E146897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8690" y="3889033"/>
              <a:ext cx="399228" cy="11241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CD9371-BD7A-4E44-99AA-330445817599}"/>
                </a:ext>
              </a:extLst>
            </p:cNvPr>
            <p:cNvSpPr txBox="1"/>
            <p:nvPr/>
          </p:nvSpPr>
          <p:spPr>
            <a:xfrm>
              <a:off x="6972502" y="5035058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Alu_zero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F2C79A-656C-1F48-A8BB-CA53CCC0656C}"/>
                </a:ext>
              </a:extLst>
            </p:cNvPr>
            <p:cNvSpPr txBox="1"/>
            <p:nvPr/>
          </p:nvSpPr>
          <p:spPr>
            <a:xfrm>
              <a:off x="9364719" y="3521165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Data_mem_out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23DCF9-BE83-F84A-9ECC-CDA36A1DC8E1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8352970" y="3636581"/>
              <a:ext cx="1011749" cy="399804"/>
            </a:xfrm>
            <a:prstGeom prst="straightConnector1">
              <a:avLst/>
            </a:prstGeom>
            <a:ln w="28575">
              <a:solidFill>
                <a:srgbClr val="ED5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1B7017-04BB-1847-B8C8-9A0939E52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3587" y="4093788"/>
              <a:ext cx="471240" cy="129529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D2C35-24C5-714C-9661-6A14052243EE}"/>
                </a:ext>
              </a:extLst>
            </p:cNvPr>
            <p:cNvSpPr txBox="1"/>
            <p:nvPr/>
          </p:nvSpPr>
          <p:spPr>
            <a:xfrm>
              <a:off x="6938304" y="5360672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Alu_result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9701AB1-8787-E14A-814E-813B6653A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7371" y="5685104"/>
              <a:ext cx="316216" cy="92918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C5956F-F1DB-7041-ACBB-ED9069615647}"/>
                </a:ext>
              </a:extLst>
            </p:cNvPr>
            <p:cNvSpPr txBox="1"/>
            <p:nvPr/>
          </p:nvSpPr>
          <p:spPr>
            <a:xfrm>
              <a:off x="6214896" y="6592409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Mux_write_reg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DA7FDC1-8C7B-084D-B5F2-58AF3817E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9241" y="5667473"/>
              <a:ext cx="316216" cy="92918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14EBE8-BE56-E447-A02C-B69135FEFA4A}"/>
                </a:ext>
              </a:extLst>
            </p:cNvPr>
            <p:cNvSpPr txBox="1"/>
            <p:nvPr/>
          </p:nvSpPr>
          <p:spPr>
            <a:xfrm>
              <a:off x="8016766" y="6574778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Mux_write_reg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C88CA5-EE77-B64A-83D7-03868A7DDB51}"/>
                </a:ext>
              </a:extLst>
            </p:cNvPr>
            <p:cNvSpPr txBox="1"/>
            <p:nvPr/>
          </p:nvSpPr>
          <p:spPr>
            <a:xfrm>
              <a:off x="3355831" y="6476993"/>
              <a:ext cx="123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Ins_mem_out</a:t>
              </a:r>
              <a:r>
                <a:rPr lang="en-US" sz="900" b="1" dirty="0">
                  <a:solidFill>
                    <a:srgbClr val="7030A0"/>
                  </a:solidFill>
                </a:rPr>
                <a:t>[</a:t>
              </a:r>
              <a:r>
                <a:rPr lang="en-US" sz="900" b="1" dirty="0" err="1">
                  <a:solidFill>
                    <a:srgbClr val="7030A0"/>
                  </a:solidFill>
                </a:rPr>
                <a:t>n:m</a:t>
              </a:r>
              <a:r>
                <a:rPr lang="en-US" sz="900" b="1" dirty="0">
                  <a:solidFill>
                    <a:srgbClr val="7030A0"/>
                  </a:solidFill>
                </a:rPr>
                <a:t>]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CC00AD8-01F8-664A-B575-3D2B46907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856" y="5110450"/>
              <a:ext cx="189185" cy="1366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169F9BA-A8EF-FE4D-89BB-05969D2DF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054" y="5591504"/>
              <a:ext cx="266267" cy="88548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9D7BED1-9202-B342-AC5F-3E03500E6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731" y="5861061"/>
              <a:ext cx="266267" cy="61593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13EB41B-471D-4C48-A1A2-C020CC88D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7227" y="5083743"/>
              <a:ext cx="150704" cy="158122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1EF567-FD2C-E242-B932-F83AC6D6614E}"/>
                </a:ext>
              </a:extLst>
            </p:cNvPr>
            <p:cNvSpPr txBox="1"/>
            <p:nvPr/>
          </p:nvSpPr>
          <p:spPr>
            <a:xfrm>
              <a:off x="4739010" y="6592409"/>
              <a:ext cx="123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ext_out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7EA1A2E-9241-D442-8268-B8A5BADCF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9651" y="4362717"/>
              <a:ext cx="1548797" cy="167153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95201B-011F-9745-B5B2-D134E63388D4}"/>
                </a:ext>
              </a:extLst>
            </p:cNvPr>
            <p:cNvSpPr txBox="1"/>
            <p:nvPr/>
          </p:nvSpPr>
          <p:spPr>
            <a:xfrm>
              <a:off x="6997264" y="6047524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Mux_read_reg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0B0031-DA49-9040-B909-EADB4C4D247D}"/>
                </a:ext>
              </a:extLst>
            </p:cNvPr>
            <p:cNvSpPr txBox="1"/>
            <p:nvPr/>
          </p:nvSpPr>
          <p:spPr>
            <a:xfrm>
              <a:off x="2980996" y="1271023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Ins_mem_out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1D8E921-716A-3E4B-9B74-056D93105EB9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3490747" y="1501855"/>
              <a:ext cx="219405" cy="1079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213DD6-3D50-4C47-BB2A-C17CFBFA3F62}"/>
                </a:ext>
              </a:extLst>
            </p:cNvPr>
            <p:cNvSpPr txBox="1"/>
            <p:nvPr/>
          </p:nvSpPr>
          <p:spPr>
            <a:xfrm>
              <a:off x="874697" y="5050122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branch_mux_out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19915-3390-9443-A8D2-1992F171E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3411" y="3678621"/>
              <a:ext cx="108224" cy="14051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8D516D-B51C-BD48-919A-CF90E741F8DC}"/>
                </a:ext>
              </a:extLst>
            </p:cNvPr>
            <p:cNvSpPr txBox="1"/>
            <p:nvPr/>
          </p:nvSpPr>
          <p:spPr>
            <a:xfrm>
              <a:off x="-145053" y="3198168"/>
              <a:ext cx="1083882" cy="25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Add_2_out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CE47210-454F-3F45-8F9C-AC72EA787614}"/>
                </a:ext>
              </a:extLst>
            </p:cNvPr>
            <p:cNvCxnSpPr>
              <a:cxnSpLocks/>
            </p:cNvCxnSpPr>
            <p:nvPr/>
          </p:nvCxnSpPr>
          <p:spPr>
            <a:xfrm>
              <a:off x="681981" y="3396705"/>
              <a:ext cx="224198" cy="239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B6F3503-F2AE-7442-B9EA-5D4DC10E77B2}"/>
                </a:ext>
              </a:extLst>
            </p:cNvPr>
            <p:cNvSpPr txBox="1"/>
            <p:nvPr/>
          </p:nvSpPr>
          <p:spPr>
            <a:xfrm>
              <a:off x="-145053" y="2710247"/>
              <a:ext cx="1019750" cy="25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Add_1_out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82EF168-9E5A-7A43-A6E4-E7D3DE91768B}"/>
                </a:ext>
              </a:extLst>
            </p:cNvPr>
            <p:cNvCxnSpPr>
              <a:cxnSpLocks/>
            </p:cNvCxnSpPr>
            <p:nvPr/>
          </p:nvCxnSpPr>
          <p:spPr>
            <a:xfrm>
              <a:off x="681981" y="2922677"/>
              <a:ext cx="457287" cy="4330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B2AB06B-1FB0-044E-B5ED-A2B880C1E0B5}"/>
                </a:ext>
              </a:extLst>
            </p:cNvPr>
            <p:cNvSpPr txBox="1"/>
            <p:nvPr/>
          </p:nvSpPr>
          <p:spPr>
            <a:xfrm>
              <a:off x="9602596" y="4540469"/>
              <a:ext cx="751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z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B6519ED-15D6-1B49-995A-CBD36A20A42F}"/>
                </a:ext>
              </a:extLst>
            </p:cNvPr>
            <p:cNvCxnSpPr>
              <a:cxnSpLocks/>
              <a:stCxn id="114" idx="1"/>
            </p:cNvCxnSpPr>
            <p:nvPr/>
          </p:nvCxnSpPr>
          <p:spPr>
            <a:xfrm flipH="1" flipV="1">
              <a:off x="8877014" y="4531807"/>
              <a:ext cx="725582" cy="124078"/>
            </a:xfrm>
            <a:prstGeom prst="straightConnector1">
              <a:avLst/>
            </a:prstGeom>
            <a:ln w="28575">
              <a:solidFill>
                <a:srgbClr val="ED5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05B5CD7-2114-AD41-AFE6-9B1ECF9A39AE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flipH="1" flipV="1">
              <a:off x="8628994" y="4915528"/>
              <a:ext cx="422443" cy="398370"/>
            </a:xfrm>
            <a:prstGeom prst="straightConnector1">
              <a:avLst/>
            </a:prstGeom>
            <a:ln w="28575">
              <a:solidFill>
                <a:srgbClr val="ED5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0A53F80-D72A-E641-A238-6AA755500BE0}"/>
                </a:ext>
              </a:extLst>
            </p:cNvPr>
            <p:cNvSpPr txBox="1"/>
            <p:nvPr/>
          </p:nvSpPr>
          <p:spPr>
            <a:xfrm>
              <a:off x="9051437" y="5198482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Alu_result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3A909D-EF87-D64E-8E7A-0950CC375762}"/>
                </a:ext>
              </a:extLst>
            </p:cNvPr>
            <p:cNvSpPr txBox="1"/>
            <p:nvPr/>
          </p:nvSpPr>
          <p:spPr>
            <a:xfrm>
              <a:off x="9081038" y="990008"/>
              <a:ext cx="1011749" cy="25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Add_2_out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BA9E67-093B-5643-BA8F-8D19824E2D11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flipH="1">
              <a:off x="7514771" y="1116340"/>
              <a:ext cx="1566267" cy="150156"/>
            </a:xfrm>
            <a:prstGeom prst="straightConnector1">
              <a:avLst/>
            </a:prstGeom>
            <a:ln w="28575">
              <a:solidFill>
                <a:srgbClr val="ED5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1AB8C74-A2BE-EF4D-855B-80F8E08A1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559" y="5110451"/>
              <a:ext cx="339049" cy="15545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40C6DB0-38BE-BA46-9A41-3341F7595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7157" y="3521165"/>
              <a:ext cx="212494" cy="10202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AAF99C8-656C-C340-9AA8-A062495733C4}"/>
                </a:ext>
              </a:extLst>
            </p:cNvPr>
            <p:cNvSpPr txBox="1"/>
            <p:nvPr/>
          </p:nvSpPr>
          <p:spPr>
            <a:xfrm>
              <a:off x="5679191" y="3326874"/>
              <a:ext cx="1380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Read_data_1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45EA50D-F298-E540-85EC-212FC329BB42}"/>
                </a:ext>
              </a:extLst>
            </p:cNvPr>
            <p:cNvSpPr txBox="1"/>
            <p:nvPr/>
          </p:nvSpPr>
          <p:spPr>
            <a:xfrm>
              <a:off x="2333889" y="6608732"/>
              <a:ext cx="751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z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16ADCF9-611D-3D4D-9724-135F404E2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11" y="4463946"/>
              <a:ext cx="1034362" cy="221554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F56CE1A-C1DB-404F-A31B-D5E59F40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11" y="6382400"/>
              <a:ext cx="892222" cy="28248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B1C2D2D-022B-E04B-A05A-BECE7D80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687" y="4180089"/>
              <a:ext cx="1122867" cy="234225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3645D6A-9ED7-E544-9362-BFBBEA358A5C}"/>
                </a:ext>
              </a:extLst>
            </p:cNvPr>
            <p:cNvSpPr txBox="1"/>
            <p:nvPr/>
          </p:nvSpPr>
          <p:spPr>
            <a:xfrm>
              <a:off x="1515417" y="6508450"/>
              <a:ext cx="1019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7030A0"/>
                  </a:solidFill>
                </a:rPr>
                <a:t>Mux_write_reg</a:t>
              </a:r>
              <a:endParaRPr lang="en-US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FDE2298C-4D1B-244A-865B-341CB403B362}"/>
              </a:ext>
            </a:extLst>
          </p:cNvPr>
          <p:cNvSpPr txBox="1">
            <a:spLocks/>
          </p:cNvSpPr>
          <p:nvPr/>
        </p:nvSpPr>
        <p:spPr>
          <a:xfrm>
            <a:off x="838200" y="141776"/>
            <a:ext cx="10515600" cy="51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Partial Routing Diagram: shows all wires except for those supporting </a:t>
            </a:r>
            <a:r>
              <a:rPr lang="en-US" sz="2400" b="1" dirty="0" err="1"/>
              <a:t>bne</a:t>
            </a:r>
            <a:r>
              <a:rPr lang="en-US" sz="2400" b="1" dirty="0"/>
              <a:t>, </a:t>
            </a:r>
            <a:r>
              <a:rPr lang="en-US" sz="2400" b="1" dirty="0" err="1"/>
              <a:t>bgtz</a:t>
            </a:r>
            <a:endParaRPr lang="en-US" sz="2400" b="1" dirty="0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A10510A5-DE9B-4E4C-81FF-285F018F7DAE}"/>
              </a:ext>
            </a:extLst>
          </p:cNvPr>
          <p:cNvSpPr txBox="1">
            <a:spLocks/>
          </p:cNvSpPr>
          <p:nvPr/>
        </p:nvSpPr>
        <p:spPr>
          <a:xfrm>
            <a:off x="208035" y="4337163"/>
            <a:ext cx="1592758" cy="1934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Notes: the diagram is from Computer Organization and Design, p. 304, by Patterson and Hennessy; wire names are case-insensitive relative to our circuit</a:t>
            </a:r>
          </a:p>
        </p:txBody>
      </p:sp>
    </p:spTree>
    <p:extLst>
      <p:ext uri="{BB962C8B-B14F-4D97-AF65-F5344CB8AC3E}">
        <p14:creationId xmlns:p14="http://schemas.microsoft.com/office/powerpoint/2010/main" val="245185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A095-7B7C-AF41-B694-1DAEF13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Addressing Diagram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E02824B-4B3B-4D41-978B-C359C80D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1"/>
          <a:stretch/>
        </p:blipFill>
        <p:spPr>
          <a:xfrm>
            <a:off x="2727666" y="1506828"/>
            <a:ext cx="6736668" cy="43095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AC260F-84DA-0A40-B559-82F67EDC6BBB}"/>
              </a:ext>
            </a:extLst>
          </p:cNvPr>
          <p:cNvSpPr txBox="1">
            <a:spLocks/>
          </p:cNvSpPr>
          <p:nvPr/>
        </p:nvSpPr>
        <p:spPr>
          <a:xfrm>
            <a:off x="838200" y="5981262"/>
            <a:ext cx="10515600" cy="51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We kept track of our signals using a google doc, part of which is shown here. </a:t>
            </a:r>
          </a:p>
        </p:txBody>
      </p:sp>
    </p:spTree>
    <p:extLst>
      <p:ext uri="{BB962C8B-B14F-4D97-AF65-F5344CB8AC3E}">
        <p14:creationId xmlns:p14="http://schemas.microsoft.com/office/powerpoint/2010/main" val="40384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3E39-638C-2641-B0AB-23B7B0B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E552-EC6D-8C47-A332-56D45CC8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largely followed the book’s design for the pipelined processor on p. 304 and used hazard detection as shown on p. 316.</a:t>
            </a:r>
          </a:p>
          <a:p>
            <a:r>
              <a:rPr lang="en-US" dirty="0"/>
              <a:t>We used our single-cycle processor from the first group project, altered the wiring, added registers, and added control logic for the pipelining. </a:t>
            </a:r>
          </a:p>
          <a:p>
            <a:r>
              <a:rPr lang="en-US" dirty="0"/>
              <a:t>We made a few changes, including consolidating our branch logic from the single-cycle processor into a single module and making a few other modules, including 3-input </a:t>
            </a:r>
            <a:r>
              <a:rPr lang="en-US" dirty="0" err="1"/>
              <a:t>muxes</a:t>
            </a:r>
            <a:r>
              <a:rPr lang="en-US" dirty="0"/>
              <a:t> and larger registers.</a:t>
            </a:r>
          </a:p>
        </p:txBody>
      </p:sp>
    </p:spTree>
    <p:extLst>
      <p:ext uri="{BB962C8B-B14F-4D97-AF65-F5344CB8AC3E}">
        <p14:creationId xmlns:p14="http://schemas.microsoft.com/office/powerpoint/2010/main" val="296678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442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Pipelined Processor</vt:lpstr>
      <vt:lpstr>Table of Contents</vt:lpstr>
      <vt:lpstr>Traces - sort_corrected_branch.dat</vt:lpstr>
      <vt:lpstr>Traces - unsigned_sum.dat</vt:lpstr>
      <vt:lpstr>Traces - bills_branch.dat</vt:lpstr>
      <vt:lpstr>Usage Instructions</vt:lpstr>
      <vt:lpstr>PowerPoint Presentation</vt:lpstr>
      <vt:lpstr>Partial Addressing Diagram</vt:lpstr>
      <vt:lpstr>Design Decisions (I)</vt:lpstr>
      <vt:lpstr>Problems and Solutions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Lauren Day</dc:creator>
  <cp:lastModifiedBy>Alexandra Lauren Day</cp:lastModifiedBy>
  <cp:revision>25</cp:revision>
  <cp:lastPrinted>2021-12-05T21:07:31Z</cp:lastPrinted>
  <dcterms:created xsi:type="dcterms:W3CDTF">2021-11-17T01:28:30Z</dcterms:created>
  <dcterms:modified xsi:type="dcterms:W3CDTF">2021-12-05T23:47:29Z</dcterms:modified>
</cp:coreProperties>
</file>