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811" r:id="rId2"/>
    <p:sldId id="787" r:id="rId3"/>
    <p:sldId id="850" r:id="rId4"/>
    <p:sldId id="851" r:id="rId5"/>
    <p:sldId id="852" r:id="rId6"/>
    <p:sldId id="853" r:id="rId7"/>
    <p:sldId id="847" r:id="rId8"/>
    <p:sldId id="848" r:id="rId9"/>
    <p:sldId id="849" r:id="rId10"/>
  </p:sldIdLst>
  <p:sldSz cx="10058400" cy="75438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" userDrawn="1">
          <p15:clr>
            <a:srgbClr val="A4A3A4"/>
          </p15:clr>
        </p15:guide>
        <p15:guide id="2" orient="horz" pos="4326" userDrawn="1">
          <p15:clr>
            <a:srgbClr val="A4A3A4"/>
          </p15:clr>
        </p15:guide>
        <p15:guide id="3" orient="horz" pos="2216" userDrawn="1">
          <p15:clr>
            <a:srgbClr val="A4A3A4"/>
          </p15:clr>
        </p15:guide>
        <p15:guide id="4" pos="124" userDrawn="1">
          <p15:clr>
            <a:srgbClr val="A4A3A4"/>
          </p15:clr>
        </p15:guide>
        <p15:guide id="5" pos="64" userDrawn="1">
          <p15:clr>
            <a:srgbClr val="A4A3A4"/>
          </p15:clr>
        </p15:guide>
        <p15:guide id="6" pos="6212" userDrawn="1">
          <p15:clr>
            <a:srgbClr val="A4A3A4"/>
          </p15:clr>
        </p15:guide>
        <p15:guide id="7" pos="6272" userDrawn="1">
          <p15:clr>
            <a:srgbClr val="A4A3A4"/>
          </p15:clr>
        </p15:guide>
        <p15:guide id="8" pos="1614" userDrawn="1">
          <p15:clr>
            <a:srgbClr val="A4A3A4"/>
          </p15:clr>
        </p15:guide>
        <p15:guide id="9" pos="1203" userDrawn="1">
          <p15:clr>
            <a:srgbClr val="A4A3A4"/>
          </p15:clr>
        </p15:guide>
        <p15:guide id="10" pos="1266" userDrawn="1">
          <p15:clr>
            <a:srgbClr val="A4A3A4"/>
          </p15:clr>
        </p15:guide>
        <p15:guide id="11" pos="1681" userDrawn="1">
          <p15:clr>
            <a:srgbClr val="A4A3A4"/>
          </p15:clr>
        </p15:guide>
        <p15:guide id="12" pos="5993" userDrawn="1">
          <p15:clr>
            <a:srgbClr val="A4A3A4"/>
          </p15:clr>
        </p15:guide>
        <p15:guide id="13" pos="31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Ossers" initials="RO" lastIdx="11" clrIdx="0">
    <p:extLst>
      <p:ext uri="{19B8F6BF-5375-455C-9EA6-DF929625EA0E}">
        <p15:presenceInfo xmlns:p15="http://schemas.microsoft.com/office/powerpoint/2012/main" userId="S-1-5-21-2683081729-3328917401-2008515712-26824" providerId="AD"/>
      </p:ext>
    </p:extLst>
  </p:cmAuthor>
  <p:cmAuthor id="2" name="Kevin Catale" initials="KC" lastIdx="1" clrIdx="1">
    <p:extLst>
      <p:ext uri="{19B8F6BF-5375-455C-9EA6-DF929625EA0E}">
        <p15:presenceInfo xmlns:p15="http://schemas.microsoft.com/office/powerpoint/2012/main" userId="S::kcatale@1113.nerdio.net::2dacacf2-4198-4aea-ab1d-1b5349e52747" providerId="AD"/>
      </p:ext>
    </p:extLst>
  </p:cmAuthor>
  <p:cmAuthor id="3" name="Christopher Foster" initials="CF" lastIdx="1" clrIdx="2">
    <p:extLst>
      <p:ext uri="{19B8F6BF-5375-455C-9EA6-DF929625EA0E}">
        <p15:presenceInfo xmlns:p15="http://schemas.microsoft.com/office/powerpoint/2012/main" userId="S::cfoster@procyonpartners.net::2b27d12b-4aae-4b96-912f-5bf386a6e9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37C"/>
    <a:srgbClr val="35627D"/>
    <a:srgbClr val="C5A43B"/>
    <a:srgbClr val="1B487B"/>
    <a:srgbClr val="212B58"/>
    <a:srgbClr val="D9E5EB"/>
    <a:srgbClr val="FF9900"/>
    <a:srgbClr val="C9DAE2"/>
    <a:srgbClr val="004E95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81"/>
  </p:normalViewPr>
  <p:slideViewPr>
    <p:cSldViewPr snapToGrid="0">
      <p:cViewPr varScale="1">
        <p:scale>
          <a:sx n="83" d="100"/>
          <a:sy n="83" d="100"/>
        </p:scale>
        <p:origin x="96" y="402"/>
      </p:cViewPr>
      <p:guideLst>
        <p:guide orient="horz" pos="382"/>
        <p:guide orient="horz" pos="4326"/>
        <p:guide orient="horz" pos="2216"/>
        <p:guide pos="124"/>
        <p:guide pos="64"/>
        <p:guide pos="6212"/>
        <p:guide pos="6272"/>
        <p:guide pos="1614"/>
        <p:guide pos="1203"/>
        <p:guide pos="1266"/>
        <p:guide pos="1681"/>
        <p:guide pos="5993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E01479-04B6-47F6-BA33-7167A52375B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198BC32-DCDB-4FA3-B6A0-71F1926D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8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0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9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1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20756" y="410491"/>
            <a:ext cx="7026613" cy="36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0756" y="6813610"/>
            <a:ext cx="9436363" cy="18639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>
              <a:lnSpc>
                <a:spcPct val="90000"/>
              </a:lnSpc>
              <a:spcBef>
                <a:spcPts val="291"/>
              </a:spcBef>
              <a:defRPr sz="679">
                <a:solidFill>
                  <a:schemeClr val="tx1"/>
                </a:solidFill>
                <a:latin typeface="HelveticaNeueLT Std" panose="020B0604020202020204" pitchFamily="34" charset="0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 flipH="1">
            <a:off x="623622" y="938796"/>
            <a:ext cx="94347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D1336-FA0F-41BC-8440-46347B72395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A413EEF0-D921-4E41-A004-311E367DABAD}"/>
              </a:ext>
            </a:extLst>
          </p:cNvPr>
          <p:cNvSpPr/>
          <p:nvPr userDrawn="1"/>
        </p:nvSpPr>
        <p:spPr>
          <a:xfrm rot="16200000" flipH="1">
            <a:off x="5629392" y="3122365"/>
            <a:ext cx="372587" cy="848475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1 w 10000"/>
              <a:gd name="connsiteY0" fmla="*/ 2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68 h 10000"/>
              <a:gd name="connsiteX0" fmla="*/ 191 w 10000"/>
              <a:gd name="connsiteY0" fmla="*/ 21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18 h 10000"/>
              <a:gd name="connsiteX0" fmla="*/ 382 w 10000"/>
              <a:gd name="connsiteY0" fmla="*/ 19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82 w 10000"/>
              <a:gd name="connsiteY4" fmla="*/ 193 h 10000"/>
              <a:gd name="connsiteX0" fmla="*/ 191 w 10000"/>
              <a:gd name="connsiteY0" fmla="*/ 1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1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91" y="168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4" y="6756"/>
                  <a:pt x="127" y="3412"/>
                  <a:pt x="191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D65F62-EED2-4CA4-AA96-57D2229FE934}"/>
              </a:ext>
            </a:extLst>
          </p:cNvPr>
          <p:cNvSpPr/>
          <p:nvPr userDrawn="1"/>
        </p:nvSpPr>
        <p:spPr>
          <a:xfrm rot="16200000" flipV="1">
            <a:off x="641596" y="6544091"/>
            <a:ext cx="366771" cy="1649957"/>
          </a:xfrm>
          <a:custGeom>
            <a:avLst/>
            <a:gdLst>
              <a:gd name="connsiteX0" fmla="*/ 333428 w 333428"/>
              <a:gd name="connsiteY0" fmla="*/ 1577783 h 1577783"/>
              <a:gd name="connsiteX1" fmla="*/ 333428 w 333428"/>
              <a:gd name="connsiteY1" fmla="*/ 0 h 1577783"/>
              <a:gd name="connsiteX2" fmla="*/ 1181 w 333428"/>
              <a:gd name="connsiteY2" fmla="*/ 206720 h 1577783"/>
              <a:gd name="connsiteX3" fmla="*/ 0 w 333428"/>
              <a:gd name="connsiteY3" fmla="*/ 1577783 h 1577783"/>
              <a:gd name="connsiteX0" fmla="*/ 333428 w 333428"/>
              <a:gd name="connsiteY0" fmla="*/ 1499961 h 1499961"/>
              <a:gd name="connsiteX1" fmla="*/ 333428 w 333428"/>
              <a:gd name="connsiteY1" fmla="*/ 0 h 1499961"/>
              <a:gd name="connsiteX2" fmla="*/ 1181 w 333428"/>
              <a:gd name="connsiteY2" fmla="*/ 128898 h 1499961"/>
              <a:gd name="connsiteX3" fmla="*/ 0 w 333428"/>
              <a:gd name="connsiteY3" fmla="*/ 1499961 h 1499961"/>
              <a:gd name="connsiteX4" fmla="*/ 333428 w 333428"/>
              <a:gd name="connsiteY4" fmla="*/ 1499961 h 149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428" h="1499961">
                <a:moveTo>
                  <a:pt x="333428" y="1499961"/>
                </a:moveTo>
                <a:lnTo>
                  <a:pt x="333428" y="0"/>
                </a:lnTo>
                <a:lnTo>
                  <a:pt x="1181" y="128898"/>
                </a:lnTo>
                <a:cubicBezTo>
                  <a:pt x="787" y="585919"/>
                  <a:pt x="394" y="1042940"/>
                  <a:pt x="0" y="1499961"/>
                </a:cubicBezTo>
                <a:lnTo>
                  <a:pt x="333428" y="14999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 flipH="1">
            <a:off x="2" y="7171213"/>
            <a:ext cx="1005806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95091" y="7236289"/>
            <a:ext cx="559269" cy="272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1">
                <a:solidFill>
                  <a:schemeClr val="bg1"/>
                </a:solidFill>
                <a:latin typeface="HelveticaNeueLT Std Med" panose="020B0604020202020204" pitchFamily="34" charset="0"/>
              </a:defRPr>
            </a:lvl1pPr>
          </a:lstStyle>
          <a:p>
            <a:fld id="{13F8D314-6E3C-4B33-9379-2214DF38AA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CBEAEC-794C-4C40-B2A5-FB734ACFBD28}"/>
              </a:ext>
            </a:extLst>
          </p:cNvPr>
          <p:cNvGrpSpPr/>
          <p:nvPr userDrawn="1"/>
        </p:nvGrpSpPr>
        <p:grpSpPr>
          <a:xfrm>
            <a:off x="8203662" y="384663"/>
            <a:ext cx="1533729" cy="385746"/>
            <a:chOff x="6043557" y="881478"/>
            <a:chExt cx="2006593" cy="5046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197A65-9F94-4C94-9AA5-D178375C863F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9A3AD943-C91B-401D-A83D-053EF60D7DE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898FC7E3-A5BA-4926-AD76-8317F734D5D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5ECDED51-3CAD-4D27-9C68-C3BA13A14C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4B517C5-CA98-4160-9F36-468BC33A34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39302B6-0370-48A9-9C8C-6976B45D1F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9178E8B-F5FF-46AE-9732-9E4F9F866D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BFE6EDD7-2FBB-4130-A839-9AE7D02952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8AD1E55-FCCD-453C-B939-AE5A59778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4013EBF2-76FE-4924-959C-2F44D8828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523ED1A-3119-4DA3-81E7-76971E2968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D0BA557-57A2-4061-AA5F-A10C4AACDB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</p:spTree>
    <p:extLst>
      <p:ext uri="{BB962C8B-B14F-4D97-AF65-F5344CB8AC3E}">
        <p14:creationId xmlns:p14="http://schemas.microsoft.com/office/powerpoint/2010/main" val="33863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887517" rtl="0" eaLnBrk="1" latinLnBrk="0" hangingPunct="1">
        <a:spcBef>
          <a:spcPct val="0"/>
        </a:spcBef>
        <a:buNone/>
        <a:defRPr sz="2135" kern="1200" cap="none" spc="97" baseline="0">
          <a:solidFill>
            <a:schemeClr val="accent1"/>
          </a:solidFill>
          <a:latin typeface="HelveticaNeueLT Std Lt Ext" panose="020B0503020202020204" pitchFamily="34" charset="0"/>
          <a:ea typeface="+mj-ea"/>
          <a:cs typeface="+mj-cs"/>
        </a:defRPr>
      </a:lvl1pPr>
    </p:titleStyle>
    <p:bodyStyle>
      <a:lvl1pPr marL="167951" indent="-167951" algn="l" defTabSz="887517" rtl="0" eaLnBrk="1" latinLnBrk="0" hangingPunct="1">
        <a:lnSpc>
          <a:spcPct val="117000"/>
        </a:lnSpc>
        <a:spcBef>
          <a:spcPts val="1165"/>
        </a:spcBef>
        <a:buClr>
          <a:schemeClr val="accent2"/>
        </a:buClr>
        <a:buFont typeface="Century Gothic" panose="020B0502020202020204" pitchFamily="34" charset="0"/>
        <a:buChar char="●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1pPr>
      <a:lvl2pPr marL="278890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2pPr>
      <a:lvl3pPr marL="388289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3pPr>
      <a:lvl4pPr marL="499228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608627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2440671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84429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28187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1946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75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751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31275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5033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8792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6255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630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5006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47464" y="1053977"/>
            <a:ext cx="9106109" cy="363454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46"/>
              </a:spcBef>
              <a:spcAft>
                <a:spcPts val="146"/>
              </a:spcAft>
              <a:buNone/>
            </a:pPr>
            <a:r>
              <a:rPr lang="en-US" altLang="en-US" sz="1200" b="1" u="sng" dirty="0">
                <a:solidFill>
                  <a:schemeClr val="tx1"/>
                </a:solidFill>
                <a:latin typeface="Cambria" panose="02040503050406030204" pitchFamily="18" charset="0"/>
              </a:rPr>
              <a:t>[Fund Name]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18702" cy="363454"/>
          </a:xfrm>
        </p:spPr>
        <p:txBody>
          <a:bodyPr/>
          <a:lstStyle/>
          <a:p>
            <a:r>
              <a:rPr lang="en-US" sz="2000" dirty="0"/>
              <a:t>Investment Watchlist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52882B-D3AC-B872-F9AA-CB64EA7388AD}"/>
              </a:ext>
            </a:extLst>
          </p:cNvPr>
          <p:cNvSpPr txBox="1">
            <a:spLocks/>
          </p:cNvSpPr>
          <p:nvPr/>
        </p:nvSpPr>
        <p:spPr bwMode="gray">
          <a:xfrm>
            <a:off x="447464" y="2698229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B2A97E-C69C-E036-BA5C-75A8ABF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41191"/>
              </p:ext>
            </p:extLst>
          </p:nvPr>
        </p:nvGraphicFramePr>
        <p:xfrm>
          <a:off x="523875" y="1447659"/>
          <a:ext cx="9029699" cy="1103474"/>
        </p:xfrm>
        <a:graphic>
          <a:graphicData uri="http://schemas.openxmlformats.org/drawingml/2006/table">
            <a:tbl>
              <a:tblPr/>
              <a:tblGrid>
                <a:gridCol w="143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Category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Time Period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Plan Assets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IPS Status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6">
                <a:tc rowSpan="2"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9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5760"/>
            <a:ext cx="7735653" cy="363454"/>
          </a:xfrm>
        </p:spPr>
        <p:txBody>
          <a:bodyPr/>
          <a:lstStyle/>
          <a:p>
            <a:r>
              <a:rPr lang="en-US" sz="2000" dirty="0"/>
              <a:t>[Replacement 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E6EADB-2F58-989D-E7C8-217B7AE8AC1D}"/>
              </a:ext>
            </a:extLst>
          </p:cNvPr>
          <p:cNvSpPr txBox="1">
            <a:spLocks/>
          </p:cNvSpPr>
          <p:nvPr/>
        </p:nvSpPr>
        <p:spPr bwMode="gray">
          <a:xfrm>
            <a:off x="444141" y="1075442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9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F6196-CCC4-579C-9B36-2DC0A2212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CE54-732B-6B57-DE5A-BCCF5555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7735653" cy="363454"/>
          </a:xfrm>
        </p:spPr>
        <p:txBody>
          <a:bodyPr/>
          <a:lstStyle/>
          <a:p>
            <a:r>
              <a:rPr lang="en-US" sz="2000" dirty="0"/>
              <a:t>[Replacement 2]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2829D-B94C-C218-E779-AD7B7168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CAF2F-A8CC-7CEA-6185-8E47AFF92738}"/>
              </a:ext>
            </a:extLst>
          </p:cNvPr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6F6758-F49E-1B01-D9A5-2D60E6C1CDEB}"/>
              </a:ext>
            </a:extLst>
          </p:cNvPr>
          <p:cNvSpPr txBox="1">
            <a:spLocks/>
          </p:cNvSpPr>
          <p:nvPr/>
        </p:nvSpPr>
        <p:spPr bwMode="gray">
          <a:xfrm>
            <a:off x="444141" y="1075442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2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5F5CD-1334-37C9-4C94-C7A899B8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8F36-984B-52FC-07B8-E022600E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7735653" cy="363454"/>
          </a:xfrm>
        </p:spPr>
        <p:txBody>
          <a:bodyPr/>
          <a:lstStyle/>
          <a:p>
            <a:r>
              <a:rPr lang="en-US" sz="2000" dirty="0"/>
              <a:t>[Replacement 3]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1B873-DE4D-259C-0473-0B251848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C1424-2662-CF02-25D1-62A483AFB729}"/>
              </a:ext>
            </a:extLst>
          </p:cNvPr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E1316-CDF5-D104-BC6D-67F627E692E9}"/>
              </a:ext>
            </a:extLst>
          </p:cNvPr>
          <p:cNvSpPr txBox="1">
            <a:spLocks/>
          </p:cNvSpPr>
          <p:nvPr/>
        </p:nvSpPr>
        <p:spPr bwMode="gray">
          <a:xfrm>
            <a:off x="444141" y="1075442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6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801E2-2EB5-D9C5-1A0C-46073A46D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838B-7E7A-8670-FA3A-D72C7558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7735653" cy="363454"/>
          </a:xfrm>
        </p:spPr>
        <p:txBody>
          <a:bodyPr/>
          <a:lstStyle/>
          <a:p>
            <a:r>
              <a:rPr lang="en-US" sz="2000" dirty="0"/>
              <a:t>[Replacement 4]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0EAAD-AC89-DBA3-4FBE-A3A770BD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EE190-49D9-4878-90F7-B5A8E3DCAA8C}"/>
              </a:ext>
            </a:extLst>
          </p:cNvPr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72BFC0-CAD3-A43F-E905-20DCB2CF0276}"/>
              </a:ext>
            </a:extLst>
          </p:cNvPr>
          <p:cNvSpPr txBox="1">
            <a:spLocks/>
          </p:cNvSpPr>
          <p:nvPr/>
        </p:nvSpPr>
        <p:spPr bwMode="gray">
          <a:xfrm>
            <a:off x="444141" y="1075442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7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76F5E-F230-BBD2-E882-6EE115F8D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7FF0-3EC6-264C-C366-904182D0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7735653" cy="363454"/>
          </a:xfrm>
        </p:spPr>
        <p:txBody>
          <a:bodyPr/>
          <a:lstStyle/>
          <a:p>
            <a:r>
              <a:rPr lang="en-US" sz="2000" dirty="0"/>
              <a:t>[Replacement 5]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2EA22-B9A7-28DB-7CE2-68ADFA5D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BBF57-33A0-6215-B738-EDF0B5AAE661}"/>
              </a:ext>
            </a:extLst>
          </p:cNvPr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C9F518-84D8-CF6C-54A8-16901D877DE3}"/>
              </a:ext>
            </a:extLst>
          </p:cNvPr>
          <p:cNvSpPr txBox="1">
            <a:spLocks/>
          </p:cNvSpPr>
          <p:nvPr/>
        </p:nvSpPr>
        <p:spPr bwMode="gray">
          <a:xfrm>
            <a:off x="444141" y="1075442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0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75304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Expense &amp; Return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6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7E963-E306-8F34-DD25-08218CA85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01734"/>
              </p:ext>
            </p:extLst>
          </p:nvPr>
        </p:nvGraphicFramePr>
        <p:xfrm>
          <a:off x="438058" y="1415087"/>
          <a:ext cx="3000471" cy="1917107"/>
        </p:xfrm>
        <a:graphic>
          <a:graphicData uri="http://schemas.openxmlformats.org/drawingml/2006/table">
            <a:tbl>
              <a:tblPr/>
              <a:tblGrid>
                <a:gridCol w="21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96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8420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Net Expense Ratio</a:t>
                      </a: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1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50669"/>
                  </a:ext>
                </a:extLst>
              </a:tr>
              <a:tr h="53751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84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EB8EC1-7125-0D89-249D-74AE498F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67686"/>
              </p:ext>
            </p:extLst>
          </p:nvPr>
        </p:nvGraphicFramePr>
        <p:xfrm>
          <a:off x="3707002" y="1415087"/>
          <a:ext cx="5856315" cy="1917106"/>
        </p:xfrm>
        <a:graphic>
          <a:graphicData uri="http://schemas.openxmlformats.org/drawingml/2006/table">
            <a:tbl>
              <a:tblPr/>
              <a:tblGrid>
                <a:gridCol w="236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63757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Q_, 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10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Fund Name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39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5538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079979-BEED-EE98-9E44-540AFA8AA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47984"/>
              </p:ext>
            </p:extLst>
          </p:nvPr>
        </p:nvGraphicFramePr>
        <p:xfrm>
          <a:off x="438053" y="3946178"/>
          <a:ext cx="9125264" cy="2182535"/>
        </p:xfrm>
        <a:graphic>
          <a:graphicData uri="http://schemas.openxmlformats.org/drawingml/2006/table">
            <a:tbl>
              <a:tblPr/>
              <a:tblGrid>
                <a:gridCol w="230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073912094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1834624154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32576475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609672205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3694862845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84058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Fund Name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39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6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5760"/>
            <a:ext cx="7835561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Risk Adjusted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7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C18B33-8025-CD6E-64D4-B2CB2599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47453"/>
              </p:ext>
            </p:extLst>
          </p:nvPr>
        </p:nvGraphicFramePr>
        <p:xfrm>
          <a:off x="438052" y="1415087"/>
          <a:ext cx="9143999" cy="1917106"/>
        </p:xfrm>
        <a:graphic>
          <a:graphicData uri="http://schemas.openxmlformats.org/drawingml/2006/table">
            <a:tbl>
              <a:tblPr/>
              <a:tblGrid>
                <a:gridCol w="182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83628557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42781830"/>
                    </a:ext>
                  </a:extLst>
                </a:gridCol>
              </a:tblGrid>
              <a:tr h="9045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94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94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685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E7DCFB-3BF9-7E23-8E9B-BC109F377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40352"/>
              </p:ext>
            </p:extLst>
          </p:nvPr>
        </p:nvGraphicFramePr>
        <p:xfrm>
          <a:off x="438052" y="3957087"/>
          <a:ext cx="9143999" cy="2156113"/>
        </p:xfrm>
        <a:graphic>
          <a:graphicData uri="http://schemas.openxmlformats.org/drawingml/2006/table">
            <a:tbl>
              <a:tblPr/>
              <a:tblGrid>
                <a:gridCol w="208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81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12304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0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967535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[Category]– Qualitative Factors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8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12EC5B-50AB-1C07-3BE6-7463B76A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33848"/>
              </p:ext>
            </p:extLst>
          </p:nvPr>
        </p:nvGraphicFramePr>
        <p:xfrm>
          <a:off x="437386" y="1415087"/>
          <a:ext cx="3238388" cy="1917107"/>
        </p:xfrm>
        <a:graphic>
          <a:graphicData uri="http://schemas.openxmlformats.org/drawingml/2006/table">
            <a:tbl>
              <a:tblPr/>
              <a:tblGrid>
                <a:gridCol w="1876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11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69713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Manager Tenure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98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98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657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379E2D-915D-B022-80EE-CC9F232BA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94972"/>
              </p:ext>
            </p:extLst>
          </p:nvPr>
        </p:nvGraphicFramePr>
        <p:xfrm>
          <a:off x="4121192" y="1415087"/>
          <a:ext cx="5460860" cy="1917108"/>
        </p:xfrm>
        <a:graphic>
          <a:graphicData uri="http://schemas.openxmlformats.org/drawingml/2006/table">
            <a:tbl>
              <a:tblPr/>
              <a:tblGrid>
                <a:gridCol w="189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36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784456">
                  <a:extLst>
                    <a:ext uri="{9D8B030D-6E8A-4147-A177-3AD203B41FA5}">
                      <a16:colId xmlns:a16="http://schemas.microsoft.com/office/drawing/2014/main" val="993776013"/>
                    </a:ext>
                  </a:extLst>
                </a:gridCol>
              </a:tblGrid>
              <a:tr h="63903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Assets Under Management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Average Market Capitalization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03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03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60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cyon">
      <a:dk1>
        <a:sysClr val="windowText" lastClr="000000"/>
      </a:dk1>
      <a:lt1>
        <a:sysClr val="window" lastClr="FFFFFF"/>
      </a:lt1>
      <a:dk2>
        <a:srgbClr val="DEDEEA"/>
      </a:dk2>
      <a:lt2>
        <a:srgbClr val="EAEAF2"/>
      </a:lt2>
      <a:accent1>
        <a:srgbClr val="212B58"/>
      </a:accent1>
      <a:accent2>
        <a:srgbClr val="00A5D3"/>
      </a:accent2>
      <a:accent3>
        <a:srgbClr val="12173F"/>
      </a:accent3>
      <a:accent4>
        <a:srgbClr val="1B487B"/>
      </a:accent4>
      <a:accent5>
        <a:srgbClr val="646464"/>
      </a:accent5>
      <a:accent6>
        <a:srgbClr val="A0A2A1"/>
      </a:accent6>
      <a:hlink>
        <a:srgbClr val="0076AD"/>
      </a:hlink>
      <a:folHlink>
        <a:srgbClr val="203241"/>
      </a:folHlink>
    </a:clrScheme>
    <a:fontScheme name="Islet">
      <a:majorFont>
        <a:latin typeface="Gotham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13207</TotalTime>
  <Words>343</Words>
  <Application>Microsoft Office PowerPoint</Application>
  <PresentationFormat>Custom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Cambria</vt:lpstr>
      <vt:lpstr>Century Gothic</vt:lpstr>
      <vt:lpstr>HelveticaNeueLT Std</vt:lpstr>
      <vt:lpstr>HelveticaNeueLT Std Lt Ext</vt:lpstr>
      <vt:lpstr>HelveticaNeueLT Std Med</vt:lpstr>
      <vt:lpstr>Source Sans Pro</vt:lpstr>
      <vt:lpstr>Symbol</vt:lpstr>
      <vt:lpstr>Times New Roman</vt:lpstr>
      <vt:lpstr>Office Theme</vt:lpstr>
      <vt:lpstr>Investment Watchlist</vt:lpstr>
      <vt:lpstr>[Replacement 1]</vt:lpstr>
      <vt:lpstr>[Replacement 2]</vt:lpstr>
      <vt:lpstr>[Replacement 3]</vt:lpstr>
      <vt:lpstr>[Replacement 4]</vt:lpstr>
      <vt:lpstr>[Replacement 5]</vt:lpstr>
      <vt:lpstr>[Category] – Expense &amp; Return</vt:lpstr>
      <vt:lpstr>[Category] – Risk Adjusted Statistics</vt:lpstr>
      <vt:lpstr>[Category]– Qualitative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Ovis User</dc:creator>
  <cp:lastModifiedBy>Cameron Rodrigues</cp:lastModifiedBy>
  <cp:revision>137</cp:revision>
  <cp:lastPrinted>2018-01-26T16:54:58Z</cp:lastPrinted>
  <dcterms:created xsi:type="dcterms:W3CDTF">2017-02-23T11:51:50Z</dcterms:created>
  <dcterms:modified xsi:type="dcterms:W3CDTF">2025-08-07T14:21:08Z</dcterms:modified>
</cp:coreProperties>
</file>