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6"/>
  </p:notesMasterIdLst>
  <p:sldIdLst>
    <p:sldId id="811" r:id="rId2"/>
    <p:sldId id="847" r:id="rId3"/>
    <p:sldId id="848" r:id="rId4"/>
    <p:sldId id="849" r:id="rId5"/>
  </p:sldIdLst>
  <p:sldSz cx="10058400" cy="75438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" userDrawn="1">
          <p15:clr>
            <a:srgbClr val="A4A3A4"/>
          </p15:clr>
        </p15:guide>
        <p15:guide id="2" orient="horz" pos="4326" userDrawn="1">
          <p15:clr>
            <a:srgbClr val="A4A3A4"/>
          </p15:clr>
        </p15:guide>
        <p15:guide id="3" orient="horz" pos="2216" userDrawn="1">
          <p15:clr>
            <a:srgbClr val="A4A3A4"/>
          </p15:clr>
        </p15:guide>
        <p15:guide id="4" pos="124" userDrawn="1">
          <p15:clr>
            <a:srgbClr val="A4A3A4"/>
          </p15:clr>
        </p15:guide>
        <p15:guide id="5" pos="64" userDrawn="1">
          <p15:clr>
            <a:srgbClr val="A4A3A4"/>
          </p15:clr>
        </p15:guide>
        <p15:guide id="6" pos="6212" userDrawn="1">
          <p15:clr>
            <a:srgbClr val="A4A3A4"/>
          </p15:clr>
        </p15:guide>
        <p15:guide id="7" pos="6272" userDrawn="1">
          <p15:clr>
            <a:srgbClr val="A4A3A4"/>
          </p15:clr>
        </p15:guide>
        <p15:guide id="8" pos="1614" userDrawn="1">
          <p15:clr>
            <a:srgbClr val="A4A3A4"/>
          </p15:clr>
        </p15:guide>
        <p15:guide id="9" pos="1203" userDrawn="1">
          <p15:clr>
            <a:srgbClr val="A4A3A4"/>
          </p15:clr>
        </p15:guide>
        <p15:guide id="10" pos="1266" userDrawn="1">
          <p15:clr>
            <a:srgbClr val="A4A3A4"/>
          </p15:clr>
        </p15:guide>
        <p15:guide id="11" pos="1681" userDrawn="1">
          <p15:clr>
            <a:srgbClr val="A4A3A4"/>
          </p15:clr>
        </p15:guide>
        <p15:guide id="12" pos="5993" userDrawn="1">
          <p15:clr>
            <a:srgbClr val="A4A3A4"/>
          </p15:clr>
        </p15:guide>
        <p15:guide id="13" pos="31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Ossers" initials="RO" lastIdx="11" clrIdx="0">
    <p:extLst>
      <p:ext uri="{19B8F6BF-5375-455C-9EA6-DF929625EA0E}">
        <p15:presenceInfo xmlns:p15="http://schemas.microsoft.com/office/powerpoint/2012/main" userId="S-1-5-21-2683081729-3328917401-2008515712-26824" providerId="AD"/>
      </p:ext>
    </p:extLst>
  </p:cmAuthor>
  <p:cmAuthor id="2" name="Kevin Catale" initials="KC" lastIdx="1" clrIdx="1">
    <p:extLst>
      <p:ext uri="{19B8F6BF-5375-455C-9EA6-DF929625EA0E}">
        <p15:presenceInfo xmlns:p15="http://schemas.microsoft.com/office/powerpoint/2012/main" userId="S::kcatale@1113.nerdio.net::2dacacf2-4198-4aea-ab1d-1b5349e52747" providerId="AD"/>
      </p:ext>
    </p:extLst>
  </p:cmAuthor>
  <p:cmAuthor id="3" name="Christopher Foster" initials="CF" lastIdx="1" clrIdx="2">
    <p:extLst>
      <p:ext uri="{19B8F6BF-5375-455C-9EA6-DF929625EA0E}">
        <p15:presenceInfo xmlns:p15="http://schemas.microsoft.com/office/powerpoint/2012/main" userId="S::cfoster@procyonpartners.net::2b27d12b-4aae-4b96-912f-5bf386a6e9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37C"/>
    <a:srgbClr val="35627D"/>
    <a:srgbClr val="C5A43B"/>
    <a:srgbClr val="1B487B"/>
    <a:srgbClr val="212B58"/>
    <a:srgbClr val="D9E5EB"/>
    <a:srgbClr val="FF9900"/>
    <a:srgbClr val="C9DAE2"/>
    <a:srgbClr val="004E95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91" d="100"/>
          <a:sy n="91" d="100"/>
        </p:scale>
        <p:origin x="84" y="204"/>
      </p:cViewPr>
      <p:guideLst>
        <p:guide orient="horz" pos="382"/>
        <p:guide orient="horz" pos="4326"/>
        <p:guide orient="horz" pos="2216"/>
        <p:guide pos="124"/>
        <p:guide pos="64"/>
        <p:guide pos="6212"/>
        <p:guide pos="6272"/>
        <p:guide pos="1614"/>
        <p:guide pos="1203"/>
        <p:guide pos="1266"/>
        <p:guide pos="1681"/>
        <p:guide pos="5993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eron Rodrigues" userId="82.procyon.egnyte.com_tp_egnyte_plus" providerId="OAuth2" clId="{5DD69A66-45E4-4089-927B-76BB39A34D44}"/>
    <pc:docChg chg="modSld">
      <pc:chgData name="Cameron Rodrigues" userId="82.procyon.egnyte.com_tp_egnyte_plus" providerId="OAuth2" clId="{5DD69A66-45E4-4089-927B-76BB39A34D44}" dt="2025-07-22T20:14:37.988" v="0" actId="207"/>
      <pc:docMkLst>
        <pc:docMk/>
      </pc:docMkLst>
      <pc:sldChg chg="modSp mod">
        <pc:chgData name="Cameron Rodrigues" userId="82.procyon.egnyte.com_tp_egnyte_plus" providerId="OAuth2" clId="{5DD69A66-45E4-4089-927B-76BB39A34D44}" dt="2025-07-22T20:14:37.988" v="0" actId="207"/>
        <pc:sldMkLst>
          <pc:docMk/>
          <pc:sldMk cId="1147973408" sldId="811"/>
        </pc:sldMkLst>
        <pc:spChg chg="mod">
          <ac:chgData name="Cameron Rodrigues" userId="82.procyon.egnyte.com_tp_egnyte_plus" providerId="OAuth2" clId="{5DD69A66-45E4-4089-927B-76BB39A34D44}" dt="2025-07-22T20:14:37.988" v="0" actId="207"/>
          <ac:spMkLst>
            <pc:docMk/>
            <pc:sldMk cId="1147973408" sldId="811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E01479-04B6-47F6-BA33-7167A52375BE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198BC32-DCDB-4FA3-B6A0-71F1926D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8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0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9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1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20756" y="410491"/>
            <a:ext cx="7026613" cy="36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0756" y="6813610"/>
            <a:ext cx="9436363" cy="18639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>
              <a:lnSpc>
                <a:spcPct val="90000"/>
              </a:lnSpc>
              <a:spcBef>
                <a:spcPts val="291"/>
              </a:spcBef>
              <a:defRPr sz="679">
                <a:solidFill>
                  <a:schemeClr val="tx1"/>
                </a:solidFill>
                <a:latin typeface="HelveticaNeueLT Std" panose="020B0604020202020204" pitchFamily="34" charset="0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 flipH="1">
            <a:off x="623622" y="938796"/>
            <a:ext cx="94347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7D1336-FA0F-41BC-8440-46347B72395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A413EEF0-D921-4E41-A004-311E367DABAD}"/>
              </a:ext>
            </a:extLst>
          </p:cNvPr>
          <p:cNvSpPr/>
          <p:nvPr userDrawn="1"/>
        </p:nvSpPr>
        <p:spPr>
          <a:xfrm rot="16200000" flipH="1">
            <a:off x="5629392" y="3122365"/>
            <a:ext cx="372587" cy="848475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1 w 10000"/>
              <a:gd name="connsiteY0" fmla="*/ 2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68 h 10000"/>
              <a:gd name="connsiteX0" fmla="*/ 191 w 10000"/>
              <a:gd name="connsiteY0" fmla="*/ 21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18 h 10000"/>
              <a:gd name="connsiteX0" fmla="*/ 382 w 10000"/>
              <a:gd name="connsiteY0" fmla="*/ 19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82 w 10000"/>
              <a:gd name="connsiteY4" fmla="*/ 193 h 10000"/>
              <a:gd name="connsiteX0" fmla="*/ 191 w 10000"/>
              <a:gd name="connsiteY0" fmla="*/ 1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1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91" y="168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4" y="6756"/>
                  <a:pt x="127" y="3412"/>
                  <a:pt x="191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D65F62-EED2-4CA4-AA96-57D2229FE934}"/>
              </a:ext>
            </a:extLst>
          </p:cNvPr>
          <p:cNvSpPr/>
          <p:nvPr userDrawn="1"/>
        </p:nvSpPr>
        <p:spPr>
          <a:xfrm rot="16200000" flipV="1">
            <a:off x="641596" y="6544091"/>
            <a:ext cx="366771" cy="1649957"/>
          </a:xfrm>
          <a:custGeom>
            <a:avLst/>
            <a:gdLst>
              <a:gd name="connsiteX0" fmla="*/ 333428 w 333428"/>
              <a:gd name="connsiteY0" fmla="*/ 1577783 h 1577783"/>
              <a:gd name="connsiteX1" fmla="*/ 333428 w 333428"/>
              <a:gd name="connsiteY1" fmla="*/ 0 h 1577783"/>
              <a:gd name="connsiteX2" fmla="*/ 1181 w 333428"/>
              <a:gd name="connsiteY2" fmla="*/ 206720 h 1577783"/>
              <a:gd name="connsiteX3" fmla="*/ 0 w 333428"/>
              <a:gd name="connsiteY3" fmla="*/ 1577783 h 1577783"/>
              <a:gd name="connsiteX0" fmla="*/ 333428 w 333428"/>
              <a:gd name="connsiteY0" fmla="*/ 1499961 h 1499961"/>
              <a:gd name="connsiteX1" fmla="*/ 333428 w 333428"/>
              <a:gd name="connsiteY1" fmla="*/ 0 h 1499961"/>
              <a:gd name="connsiteX2" fmla="*/ 1181 w 333428"/>
              <a:gd name="connsiteY2" fmla="*/ 128898 h 1499961"/>
              <a:gd name="connsiteX3" fmla="*/ 0 w 333428"/>
              <a:gd name="connsiteY3" fmla="*/ 1499961 h 1499961"/>
              <a:gd name="connsiteX4" fmla="*/ 333428 w 333428"/>
              <a:gd name="connsiteY4" fmla="*/ 1499961 h 149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428" h="1499961">
                <a:moveTo>
                  <a:pt x="333428" y="1499961"/>
                </a:moveTo>
                <a:lnTo>
                  <a:pt x="333428" y="0"/>
                </a:lnTo>
                <a:lnTo>
                  <a:pt x="1181" y="128898"/>
                </a:lnTo>
                <a:cubicBezTo>
                  <a:pt x="787" y="585919"/>
                  <a:pt x="394" y="1042940"/>
                  <a:pt x="0" y="1499961"/>
                </a:cubicBezTo>
                <a:lnTo>
                  <a:pt x="333428" y="14999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 flipH="1">
            <a:off x="2" y="7171213"/>
            <a:ext cx="1005806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95091" y="7236289"/>
            <a:ext cx="559269" cy="272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1">
                <a:solidFill>
                  <a:schemeClr val="bg1"/>
                </a:solidFill>
                <a:latin typeface="HelveticaNeueLT Std Med" panose="020B0604020202020204" pitchFamily="34" charset="0"/>
              </a:defRPr>
            </a:lvl1pPr>
          </a:lstStyle>
          <a:p>
            <a:fld id="{13F8D314-6E3C-4B33-9379-2214DF38AA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CBEAEC-794C-4C40-B2A5-FB734ACFBD28}"/>
              </a:ext>
            </a:extLst>
          </p:cNvPr>
          <p:cNvGrpSpPr/>
          <p:nvPr userDrawn="1"/>
        </p:nvGrpSpPr>
        <p:grpSpPr>
          <a:xfrm>
            <a:off x="8203662" y="384663"/>
            <a:ext cx="1533729" cy="385746"/>
            <a:chOff x="6043557" y="881478"/>
            <a:chExt cx="2006593" cy="5046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197A65-9F94-4C94-9AA5-D178375C863F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9A3AD943-C91B-401D-A83D-053EF60D7DE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898FC7E3-A5BA-4926-AD76-8317F734D5D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5ECDED51-3CAD-4D27-9C68-C3BA13A14C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4B517C5-CA98-4160-9F36-468BC33A34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39302B6-0370-48A9-9C8C-6976B45D1F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49178E8B-F5FF-46AE-9732-9E4F9F866D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BFE6EDD7-2FBB-4130-A839-9AE7D02952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8AD1E55-FCCD-453C-B939-AE5A59778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4013EBF2-76FE-4924-959C-2F44D8828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523ED1A-3119-4DA3-81E7-76971E2968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0D0BA557-57A2-4061-AA5F-A10C4AACDB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</p:spTree>
    <p:extLst>
      <p:ext uri="{BB962C8B-B14F-4D97-AF65-F5344CB8AC3E}">
        <p14:creationId xmlns:p14="http://schemas.microsoft.com/office/powerpoint/2010/main" val="33863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2" r:id="rId4"/>
    <p:sldLayoutId id="2147483663" r:id="rId5"/>
    <p:sldLayoutId id="2147483664" r:id="rId6"/>
  </p:sldLayoutIdLst>
  <p:hf hdr="0" ftr="0" dt="0"/>
  <p:txStyles>
    <p:titleStyle>
      <a:lvl1pPr algn="l" defTabSz="887517" rtl="0" eaLnBrk="1" latinLnBrk="0" hangingPunct="1">
        <a:spcBef>
          <a:spcPct val="0"/>
        </a:spcBef>
        <a:buNone/>
        <a:defRPr sz="2135" kern="1200" cap="none" spc="97" baseline="0">
          <a:solidFill>
            <a:schemeClr val="accent1"/>
          </a:solidFill>
          <a:latin typeface="HelveticaNeueLT Std Lt Ext" panose="020B0503020202020204" pitchFamily="34" charset="0"/>
          <a:ea typeface="+mj-ea"/>
          <a:cs typeface="+mj-cs"/>
        </a:defRPr>
      </a:lvl1pPr>
    </p:titleStyle>
    <p:bodyStyle>
      <a:lvl1pPr marL="167951" indent="-167951" algn="l" defTabSz="887517" rtl="0" eaLnBrk="1" latinLnBrk="0" hangingPunct="1">
        <a:lnSpc>
          <a:spcPct val="117000"/>
        </a:lnSpc>
        <a:spcBef>
          <a:spcPts val="1165"/>
        </a:spcBef>
        <a:buClr>
          <a:schemeClr val="accent2"/>
        </a:buClr>
        <a:buFont typeface="Century Gothic" panose="020B0502020202020204" pitchFamily="34" charset="0"/>
        <a:buChar char="●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1pPr>
      <a:lvl2pPr marL="278890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2pPr>
      <a:lvl3pPr marL="388289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3pPr>
      <a:lvl4pPr marL="499228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608627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2440671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84429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28187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1946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4375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8751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31275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775033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218792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66255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10630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55006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47465" y="959124"/>
            <a:ext cx="9106109" cy="6318504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46"/>
              </a:spcBef>
              <a:spcAft>
                <a:spcPts val="146"/>
              </a:spcAft>
              <a:buNone/>
            </a:pPr>
            <a:r>
              <a:rPr lang="en-US" altLang="en-US" sz="1200" b="1" u="sng" dirty="0">
                <a:solidFill>
                  <a:schemeClr val="tx1"/>
                </a:solidFill>
                <a:latin typeface="Cambria" panose="02040503050406030204" pitchFamily="18" charset="0"/>
              </a:rPr>
              <a:t>[Fund Name]</a:t>
            </a:r>
          </a:p>
          <a:p>
            <a:pPr algn="just">
              <a:spcBef>
                <a:spcPts val="146"/>
              </a:spcBef>
              <a:spcAft>
                <a:spcPts val="146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spcBef>
                <a:spcPts val="146"/>
              </a:spcBef>
              <a:spcAft>
                <a:spcPts val="146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spcBef>
                <a:spcPts val="146"/>
              </a:spcBef>
              <a:spcAft>
                <a:spcPts val="146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spcBef>
                <a:spcPts val="146"/>
              </a:spcBef>
              <a:spcAft>
                <a:spcPts val="146"/>
              </a:spcAft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lnSpc>
                <a:spcPts val="1500"/>
              </a:lnSpc>
              <a:spcBef>
                <a:spcPts val="0"/>
              </a:spcBef>
            </a:pPr>
            <a:endParaRPr lang="en-US" altLang="en-US" sz="1100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18702" cy="363454"/>
          </a:xfrm>
        </p:spPr>
        <p:txBody>
          <a:bodyPr/>
          <a:lstStyle/>
          <a:p>
            <a:r>
              <a:rPr lang="en-US" sz="2000" dirty="0"/>
              <a:t>Investment Watchlist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0</a:t>
            </a:fld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3731664"/>
              </p:ext>
            </p:extLst>
          </p:nvPr>
        </p:nvGraphicFramePr>
        <p:xfrm>
          <a:off x="523875" y="1447659"/>
          <a:ext cx="9029699" cy="743878"/>
        </p:xfrm>
        <a:graphic>
          <a:graphicData uri="http://schemas.openxmlformats.org/drawingml/2006/table">
            <a:tbl>
              <a:tblPr/>
              <a:tblGrid>
                <a:gridCol w="143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Category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Time Period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Plan Assets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IPS Status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6"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97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75304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Expense &amp; Return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1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92334"/>
              </p:ext>
            </p:extLst>
          </p:nvPr>
        </p:nvGraphicFramePr>
        <p:xfrm>
          <a:off x="495090" y="1678263"/>
          <a:ext cx="2943434" cy="1462770"/>
        </p:xfrm>
        <a:graphic>
          <a:graphicData uri="http://schemas.openxmlformats.org/drawingml/2006/table">
            <a:tbl>
              <a:tblPr/>
              <a:tblGrid>
                <a:gridCol w="2081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2189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89284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Net Expense Ratio</a:t>
                      </a: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92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50669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6095521"/>
              </p:ext>
            </p:extLst>
          </p:nvPr>
        </p:nvGraphicFramePr>
        <p:xfrm>
          <a:off x="3640116" y="1678263"/>
          <a:ext cx="5998975" cy="1462770"/>
        </p:xfrm>
        <a:graphic>
          <a:graphicData uri="http://schemas.openxmlformats.org/drawingml/2006/table">
            <a:tbl>
              <a:tblPr/>
              <a:tblGrid>
                <a:gridCol w="2422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715374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62567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Q1, 2025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10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54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4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[Benchmark]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Calibri" pitchFamily="34" charset="0"/>
                      </a:endParaRPr>
                    </a:p>
                  </a:txBody>
                  <a:tcPr marL="9527" marR="9527" marT="9529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2716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C6069C-C7C1-4308-EE4F-DAD889F14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226526"/>
              </p:ext>
            </p:extLst>
          </p:nvPr>
        </p:nvGraphicFramePr>
        <p:xfrm>
          <a:off x="495090" y="3404038"/>
          <a:ext cx="9144004" cy="1693283"/>
        </p:xfrm>
        <a:graphic>
          <a:graphicData uri="http://schemas.openxmlformats.org/drawingml/2006/table">
            <a:tbl>
              <a:tblPr/>
              <a:tblGrid>
                <a:gridCol w="23128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2073912094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1834624154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2325764750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609672205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3694862845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8311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7242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2024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2023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2022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2021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2020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2019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2018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2017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2016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2015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0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0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[Benchmark]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1" i="0" u="none" strike="noStrike" kern="12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072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9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5760"/>
            <a:ext cx="7835561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Risk Adjusted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2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270827"/>
              </p:ext>
            </p:extLst>
          </p:nvPr>
        </p:nvGraphicFramePr>
        <p:xfrm>
          <a:off x="495092" y="1678263"/>
          <a:ext cx="9143999" cy="1364365"/>
        </p:xfrm>
        <a:graphic>
          <a:graphicData uri="http://schemas.openxmlformats.org/drawingml/2006/table">
            <a:tbl>
              <a:tblPr/>
              <a:tblGrid>
                <a:gridCol w="182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83628557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42781830"/>
                    </a:ext>
                  </a:extLst>
                </a:gridCol>
              </a:tblGrid>
              <a:tr h="874739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62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0415"/>
              </p:ext>
            </p:extLst>
          </p:nvPr>
        </p:nvGraphicFramePr>
        <p:xfrm>
          <a:off x="495091" y="3404038"/>
          <a:ext cx="9143999" cy="1693283"/>
        </p:xfrm>
        <a:graphic>
          <a:graphicData uri="http://schemas.openxmlformats.org/drawingml/2006/table">
            <a:tbl>
              <a:tblPr/>
              <a:tblGrid>
                <a:gridCol w="208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81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12304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08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967535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[Category]– Qualitative Factors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3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017017"/>
              </p:ext>
            </p:extLst>
          </p:nvPr>
        </p:nvGraphicFramePr>
        <p:xfrm>
          <a:off x="495091" y="3404038"/>
          <a:ext cx="9143999" cy="1693284"/>
        </p:xfrm>
        <a:graphic>
          <a:graphicData uri="http://schemas.openxmlformats.org/drawingml/2006/table">
            <a:tbl>
              <a:tblPr/>
              <a:tblGrid>
                <a:gridCol w="11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332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570750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536932">
                  <a:extLst>
                    <a:ext uri="{9D8B030D-6E8A-4147-A177-3AD203B41FA5}">
                      <a16:colId xmlns:a16="http://schemas.microsoft.com/office/drawing/2014/main" val="3385681883"/>
                    </a:ext>
                  </a:extLst>
                </a:gridCol>
                <a:gridCol w="541379">
                  <a:extLst>
                    <a:ext uri="{9D8B030D-6E8A-4147-A177-3AD203B41FA5}">
                      <a16:colId xmlns:a16="http://schemas.microsoft.com/office/drawing/2014/main" val="3952209194"/>
                    </a:ext>
                  </a:extLst>
                </a:gridCol>
                <a:gridCol w="652163">
                  <a:extLst>
                    <a:ext uri="{9D8B030D-6E8A-4147-A177-3AD203B41FA5}">
                      <a16:colId xmlns:a16="http://schemas.microsoft.com/office/drawing/2014/main" val="1452884886"/>
                    </a:ext>
                  </a:extLst>
                </a:gridCol>
                <a:gridCol w="967852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406179">
                  <a:extLst>
                    <a:ext uri="{9D8B030D-6E8A-4147-A177-3AD203B41FA5}">
                      <a16:colId xmlns:a16="http://schemas.microsoft.com/office/drawing/2014/main" val="2364588206"/>
                    </a:ext>
                  </a:extLst>
                </a:gridCol>
                <a:gridCol w="872118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78367">
                  <a:extLst>
                    <a:ext uri="{9D8B030D-6E8A-4147-A177-3AD203B41FA5}">
                      <a16:colId xmlns:a16="http://schemas.microsoft.com/office/drawing/2014/main" val="496752182"/>
                    </a:ext>
                  </a:extLst>
                </a:gridCol>
                <a:gridCol w="1205850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607037">
                  <a:extLst>
                    <a:ext uri="{9D8B030D-6E8A-4147-A177-3AD203B41FA5}">
                      <a16:colId xmlns:a16="http://schemas.microsoft.com/office/drawing/2014/main" val="4167254721"/>
                    </a:ext>
                  </a:extLst>
                </a:gridCol>
              </a:tblGrid>
              <a:tr h="462194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# of Holdings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Holdings Style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World Regions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Market Classifications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Top 3 Sector Allocations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Blend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Growth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52406"/>
                  </a:ext>
                </a:extLst>
              </a:tr>
              <a:tr h="308630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Large</a:t>
                      </a: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r" defTabSz="88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3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Mid</a:t>
                      </a: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35585"/>
                  </a:ext>
                </a:extLst>
              </a:tr>
              <a:tr h="30863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Small</a:t>
                      </a: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5974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935129"/>
              </p:ext>
            </p:extLst>
          </p:nvPr>
        </p:nvGraphicFramePr>
        <p:xfrm>
          <a:off x="495091" y="1711806"/>
          <a:ext cx="3086506" cy="1166432"/>
        </p:xfrm>
        <a:graphic>
          <a:graphicData uri="http://schemas.openxmlformats.org/drawingml/2006/table">
            <a:tbl>
              <a:tblPr/>
              <a:tblGrid>
                <a:gridCol w="1788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132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62209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Manager Tenure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334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206931"/>
              </p:ext>
            </p:extLst>
          </p:nvPr>
        </p:nvGraphicFramePr>
        <p:xfrm>
          <a:off x="4325729" y="1682985"/>
          <a:ext cx="5313362" cy="1140510"/>
        </p:xfrm>
        <a:graphic>
          <a:graphicData uri="http://schemas.openxmlformats.org/drawingml/2006/table">
            <a:tbl>
              <a:tblPr/>
              <a:tblGrid>
                <a:gridCol w="1844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3027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736258">
                  <a:extLst>
                    <a:ext uri="{9D8B030D-6E8A-4147-A177-3AD203B41FA5}">
                      <a16:colId xmlns:a16="http://schemas.microsoft.com/office/drawing/2014/main" val="993776013"/>
                    </a:ext>
                  </a:extLst>
                </a:gridCol>
              </a:tblGrid>
              <a:tr h="570255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Assets Under Management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Average Market Capitalization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255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29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cyon">
      <a:dk1>
        <a:sysClr val="windowText" lastClr="000000"/>
      </a:dk1>
      <a:lt1>
        <a:sysClr val="window" lastClr="FFFFFF"/>
      </a:lt1>
      <a:dk2>
        <a:srgbClr val="DEDEEA"/>
      </a:dk2>
      <a:lt2>
        <a:srgbClr val="EAEAF2"/>
      </a:lt2>
      <a:accent1>
        <a:srgbClr val="212B58"/>
      </a:accent1>
      <a:accent2>
        <a:srgbClr val="00A5D3"/>
      </a:accent2>
      <a:accent3>
        <a:srgbClr val="12173F"/>
      </a:accent3>
      <a:accent4>
        <a:srgbClr val="1B487B"/>
      </a:accent4>
      <a:accent5>
        <a:srgbClr val="646464"/>
      </a:accent5>
      <a:accent6>
        <a:srgbClr val="A0A2A1"/>
      </a:accent6>
      <a:hlink>
        <a:srgbClr val="0076AD"/>
      </a:hlink>
      <a:folHlink>
        <a:srgbClr val="203241"/>
      </a:folHlink>
    </a:clrScheme>
    <a:fontScheme name="Islet">
      <a:majorFont>
        <a:latin typeface="Gotham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12929</TotalTime>
  <Words>262</Words>
  <Application>Microsoft Office PowerPoint</Application>
  <PresentationFormat>Custom</PresentationFormat>
  <Paragraphs>95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Arial</vt:lpstr>
      <vt:lpstr>Calibri</vt:lpstr>
      <vt:lpstr>Cambria</vt:lpstr>
      <vt:lpstr>Century Gothic</vt:lpstr>
      <vt:lpstr>HelveticaNeueLT Std</vt:lpstr>
      <vt:lpstr>HelveticaNeueLT Std Lt Ext</vt:lpstr>
      <vt:lpstr>HelveticaNeueLT Std Med</vt:lpstr>
      <vt:lpstr>Source Sans Pro</vt:lpstr>
      <vt:lpstr>Symbol</vt:lpstr>
      <vt:lpstr>Times New Roman</vt:lpstr>
      <vt:lpstr>Office Theme</vt:lpstr>
      <vt:lpstr>Investment Watchlist</vt:lpstr>
      <vt:lpstr>[Category] – Expense &amp; Return</vt:lpstr>
      <vt:lpstr>[Category] – Risk Adjusted Statistics</vt:lpstr>
      <vt:lpstr>[Category]– Qualitative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Ovis User</dc:creator>
  <cp:lastModifiedBy>Cameron Rodrigues</cp:lastModifiedBy>
  <cp:revision>128</cp:revision>
  <cp:lastPrinted>2018-01-26T16:54:58Z</cp:lastPrinted>
  <dcterms:created xsi:type="dcterms:W3CDTF">2017-02-23T11:51:50Z</dcterms:created>
  <dcterms:modified xsi:type="dcterms:W3CDTF">2025-07-31T15:23:40Z</dcterms:modified>
</cp:coreProperties>
</file>