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8"/>
  </p:notesMasterIdLst>
  <p:sldIdLst>
    <p:sldId id="811" r:id="rId2"/>
    <p:sldId id="787" r:id="rId3"/>
    <p:sldId id="846" r:id="rId4"/>
    <p:sldId id="847" r:id="rId5"/>
    <p:sldId id="848" r:id="rId6"/>
    <p:sldId id="849" r:id="rId7"/>
  </p:sldIdLst>
  <p:sldSz cx="10058400" cy="75438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2" userDrawn="1">
          <p15:clr>
            <a:srgbClr val="A4A3A4"/>
          </p15:clr>
        </p15:guide>
        <p15:guide id="2" orient="horz" pos="4326" userDrawn="1">
          <p15:clr>
            <a:srgbClr val="A4A3A4"/>
          </p15:clr>
        </p15:guide>
        <p15:guide id="3" orient="horz" pos="2216" userDrawn="1">
          <p15:clr>
            <a:srgbClr val="A4A3A4"/>
          </p15:clr>
        </p15:guide>
        <p15:guide id="4" pos="124" userDrawn="1">
          <p15:clr>
            <a:srgbClr val="A4A3A4"/>
          </p15:clr>
        </p15:guide>
        <p15:guide id="5" pos="64" userDrawn="1">
          <p15:clr>
            <a:srgbClr val="A4A3A4"/>
          </p15:clr>
        </p15:guide>
        <p15:guide id="6" pos="6212" userDrawn="1">
          <p15:clr>
            <a:srgbClr val="A4A3A4"/>
          </p15:clr>
        </p15:guide>
        <p15:guide id="7" pos="6272" userDrawn="1">
          <p15:clr>
            <a:srgbClr val="A4A3A4"/>
          </p15:clr>
        </p15:guide>
        <p15:guide id="8" pos="1614" userDrawn="1">
          <p15:clr>
            <a:srgbClr val="A4A3A4"/>
          </p15:clr>
        </p15:guide>
        <p15:guide id="9" pos="1203" userDrawn="1">
          <p15:clr>
            <a:srgbClr val="A4A3A4"/>
          </p15:clr>
        </p15:guide>
        <p15:guide id="10" pos="1266" userDrawn="1">
          <p15:clr>
            <a:srgbClr val="A4A3A4"/>
          </p15:clr>
        </p15:guide>
        <p15:guide id="11" pos="1681" userDrawn="1">
          <p15:clr>
            <a:srgbClr val="A4A3A4"/>
          </p15:clr>
        </p15:guide>
        <p15:guide id="12" pos="5993" userDrawn="1">
          <p15:clr>
            <a:srgbClr val="A4A3A4"/>
          </p15:clr>
        </p15:guide>
        <p15:guide id="13" pos="31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ert Ossers" initials="RO" lastIdx="11" clrIdx="0">
    <p:extLst>
      <p:ext uri="{19B8F6BF-5375-455C-9EA6-DF929625EA0E}">
        <p15:presenceInfo xmlns:p15="http://schemas.microsoft.com/office/powerpoint/2012/main" userId="S-1-5-21-2683081729-3328917401-2008515712-26824" providerId="AD"/>
      </p:ext>
    </p:extLst>
  </p:cmAuthor>
  <p:cmAuthor id="2" name="Kevin Catale" initials="KC" lastIdx="1" clrIdx="1">
    <p:extLst>
      <p:ext uri="{19B8F6BF-5375-455C-9EA6-DF929625EA0E}">
        <p15:presenceInfo xmlns:p15="http://schemas.microsoft.com/office/powerpoint/2012/main" userId="S::kcatale@1113.nerdio.net::2dacacf2-4198-4aea-ab1d-1b5349e52747" providerId="AD"/>
      </p:ext>
    </p:extLst>
  </p:cmAuthor>
  <p:cmAuthor id="3" name="Christopher Foster" initials="CF" lastIdx="1" clrIdx="2">
    <p:extLst>
      <p:ext uri="{19B8F6BF-5375-455C-9EA6-DF929625EA0E}">
        <p15:presenceInfo xmlns:p15="http://schemas.microsoft.com/office/powerpoint/2012/main" userId="S::cfoster@procyonpartners.net::2b27d12b-4aae-4b96-912f-5bf386a6e9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37C"/>
    <a:srgbClr val="35627D"/>
    <a:srgbClr val="C5A43B"/>
    <a:srgbClr val="1B487B"/>
    <a:srgbClr val="212B58"/>
    <a:srgbClr val="D9E5EB"/>
    <a:srgbClr val="FF9900"/>
    <a:srgbClr val="C9DAE2"/>
    <a:srgbClr val="004E95"/>
    <a:srgbClr val="E8EC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60"/>
  </p:normalViewPr>
  <p:slideViewPr>
    <p:cSldViewPr snapToGrid="0">
      <p:cViewPr varScale="1">
        <p:scale>
          <a:sx n="96" d="100"/>
          <a:sy n="96" d="100"/>
        </p:scale>
        <p:origin x="552" y="84"/>
      </p:cViewPr>
      <p:guideLst>
        <p:guide orient="horz" pos="382"/>
        <p:guide orient="horz" pos="4326"/>
        <p:guide orient="horz" pos="2216"/>
        <p:guide pos="124"/>
        <p:guide pos="64"/>
        <p:guide pos="6212"/>
        <p:guide pos="6272"/>
        <p:guide pos="1614"/>
        <p:guide pos="1203"/>
        <p:guide pos="1266"/>
        <p:guide pos="1681"/>
        <p:guide pos="5993"/>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Rodrigues" userId="82.procyon.egnyte.com_tp_egnyte_plus" providerId="OAuth2" clId="{5DD69A66-45E4-4089-927B-76BB39A34D44}"/>
    <pc:docChg chg="modSld">
      <pc:chgData name="Cameron Rodrigues" userId="82.procyon.egnyte.com_tp_egnyte_plus" providerId="OAuth2" clId="{5DD69A66-45E4-4089-927B-76BB39A34D44}" dt="2025-07-29T15:33:05.243" v="1" actId="123"/>
      <pc:docMkLst>
        <pc:docMk/>
      </pc:docMkLst>
      <pc:sldChg chg="modSp mod">
        <pc:chgData name="Cameron Rodrigues" userId="82.procyon.egnyte.com_tp_egnyte_plus" providerId="OAuth2" clId="{5DD69A66-45E4-4089-927B-76BB39A34D44}" dt="2025-07-29T15:33:05.243" v="1" actId="123"/>
        <pc:sldMkLst>
          <pc:docMk/>
          <pc:sldMk cId="1147973408" sldId="811"/>
        </pc:sldMkLst>
        <pc:spChg chg="mod">
          <ac:chgData name="Cameron Rodrigues" userId="82.procyon.egnyte.com_tp_egnyte_plus" providerId="OAuth2" clId="{5DD69A66-45E4-4089-927B-76BB39A34D44}" dt="2025-07-22T20:14:37.988" v="0" actId="207"/>
          <ac:spMkLst>
            <pc:docMk/>
            <pc:sldMk cId="1147973408" sldId="811"/>
            <ac:spMk id="2" creationId="{00000000-0000-0000-0000-000000000000}"/>
          </ac:spMkLst>
        </pc:spChg>
        <pc:spChg chg="mod">
          <ac:chgData name="Cameron Rodrigues" userId="82.procyon.egnyte.com_tp_egnyte_plus" providerId="OAuth2" clId="{5DD69A66-45E4-4089-927B-76BB39A34D44}" dt="2025-07-29T15:33:05.243" v="1" actId="123"/>
          <ac:spMkLst>
            <pc:docMk/>
            <pc:sldMk cId="1147973408" sldId="811"/>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86E01479-04B6-47F6-BA33-7167A52375BE}" type="datetimeFigureOut">
              <a:rPr lang="en-US" smtClean="0"/>
              <a:t>7/29/2025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6198BC32-DCDB-4FA3-B6A0-71F1926DE774}" type="slidenum">
              <a:rPr lang="en-US" smtClean="0"/>
              <a:t>‹#›</a:t>
            </a:fld>
            <a:endParaRPr lang="en-US"/>
          </a:p>
        </p:txBody>
      </p:sp>
    </p:spTree>
    <p:extLst>
      <p:ext uri="{BB962C8B-B14F-4D97-AF65-F5344CB8AC3E}">
        <p14:creationId xmlns:p14="http://schemas.microsoft.com/office/powerpoint/2010/main" val="350817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850A64-B9C5-40AA-BFA7-4B2350E5E642}"/>
              </a:ext>
            </a:extLst>
          </p:cNvPr>
          <p:cNvSpPr/>
          <p:nvPr userDrawn="1"/>
        </p:nvSpPr>
        <p:spPr>
          <a:xfrm>
            <a:off x="0" y="-1"/>
            <a:ext cx="10058400" cy="100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7"/>
          </a:p>
        </p:txBody>
      </p:sp>
      <p:cxnSp>
        <p:nvCxnSpPr>
          <p:cNvPr id="10" name="Straight Connector 9">
            <a:extLst>
              <a:ext uri="{FF2B5EF4-FFF2-40B4-BE49-F238E27FC236}">
                <a16:creationId xmlns:a16="http://schemas.microsoft.com/office/drawing/2014/main" id="{C77DF06B-822F-4986-9B84-4410810AE924}"/>
              </a:ext>
            </a:extLst>
          </p:cNvPr>
          <p:cNvCxnSpPr/>
          <p:nvPr userDrawn="1"/>
        </p:nvCxnSpPr>
        <p:spPr>
          <a:xfrm>
            <a:off x="0" y="7332812"/>
            <a:ext cx="10058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F0485BAE-B7E1-4672-9485-F6648D17AEEE}"/>
              </a:ext>
            </a:extLst>
          </p:cNvPr>
          <p:cNvGrpSpPr/>
          <p:nvPr userDrawn="1"/>
        </p:nvGrpSpPr>
        <p:grpSpPr>
          <a:xfrm>
            <a:off x="1914772" y="406558"/>
            <a:ext cx="3093770" cy="778109"/>
            <a:chOff x="6043557" y="881478"/>
            <a:chExt cx="2006593" cy="504675"/>
          </a:xfrm>
        </p:grpSpPr>
        <p:grpSp>
          <p:nvGrpSpPr>
            <p:cNvPr id="14" name="Group 13">
              <a:extLst>
                <a:ext uri="{FF2B5EF4-FFF2-40B4-BE49-F238E27FC236}">
                  <a16:creationId xmlns:a16="http://schemas.microsoft.com/office/drawing/2014/main" id="{2F1F7A4A-CAD7-4985-B2D2-262C32E73434}"/>
                </a:ext>
              </a:extLst>
            </p:cNvPr>
            <p:cNvGrpSpPr/>
            <p:nvPr userDrawn="1"/>
          </p:nvGrpSpPr>
          <p:grpSpPr>
            <a:xfrm>
              <a:off x="6043557" y="881478"/>
              <a:ext cx="505452" cy="504675"/>
              <a:chOff x="7139510" y="464355"/>
              <a:chExt cx="430170" cy="429509"/>
            </a:xfrm>
          </p:grpSpPr>
          <p:sp>
            <p:nvSpPr>
              <p:cNvPr id="24" name="Freeform 2">
                <a:extLst>
                  <a:ext uri="{FF2B5EF4-FFF2-40B4-BE49-F238E27FC236}">
                    <a16:creationId xmlns:a16="http://schemas.microsoft.com/office/drawing/2014/main" id="{7A445DC6-661C-40A6-AFBA-C64B4A505EC2}"/>
                  </a:ext>
                </a:extLst>
              </p:cNvPr>
              <p:cNvSpPr>
                <a:spLocks noEditPoints="1"/>
              </p:cNvSpPr>
              <p:nvPr userDrawn="1"/>
            </p:nvSpPr>
            <p:spPr bwMode="auto">
              <a:xfrm>
                <a:off x="7182474" y="507253"/>
                <a:ext cx="344241" cy="343712"/>
              </a:xfrm>
              <a:custGeom>
                <a:avLst/>
                <a:gdLst>
                  <a:gd name="T0" fmla="*/ 304 w 1314"/>
                  <a:gd name="T1" fmla="*/ 1155 h 1314"/>
                  <a:gd name="T2" fmla="*/ 406 w 1314"/>
                  <a:gd name="T3" fmla="*/ 1215 h 1314"/>
                  <a:gd name="T4" fmla="*/ 507 w 1314"/>
                  <a:gd name="T5" fmla="*/ 1314 h 1314"/>
                  <a:gd name="T6" fmla="*/ 364 w 1314"/>
                  <a:gd name="T7" fmla="*/ 1264 h 1314"/>
                  <a:gd name="T8" fmla="*/ 239 w 1314"/>
                  <a:gd name="T9" fmla="*/ 1186 h 1314"/>
                  <a:gd name="T10" fmla="*/ 255 w 1314"/>
                  <a:gd name="T11" fmla="*/ 1118 h 1314"/>
                  <a:gd name="T12" fmla="*/ 1131 w 1314"/>
                  <a:gd name="T13" fmla="*/ 1138 h 1314"/>
                  <a:gd name="T14" fmla="*/ 1014 w 1314"/>
                  <a:gd name="T15" fmla="*/ 1229 h 1314"/>
                  <a:gd name="T16" fmla="*/ 881 w 1314"/>
                  <a:gd name="T17" fmla="*/ 1293 h 1314"/>
                  <a:gd name="T18" fmla="*/ 852 w 1314"/>
                  <a:gd name="T19" fmla="*/ 1237 h 1314"/>
                  <a:gd name="T20" fmla="*/ 961 w 1314"/>
                  <a:gd name="T21" fmla="*/ 1187 h 1314"/>
                  <a:gd name="T22" fmla="*/ 1059 w 1314"/>
                  <a:gd name="T23" fmla="*/ 1118 h 1314"/>
                  <a:gd name="T24" fmla="*/ 77 w 1314"/>
                  <a:gd name="T25" fmla="*/ 852 h 1314"/>
                  <a:gd name="T26" fmla="*/ 127 w 1314"/>
                  <a:gd name="T27" fmla="*/ 961 h 1314"/>
                  <a:gd name="T28" fmla="*/ 196 w 1314"/>
                  <a:gd name="T29" fmla="*/ 1059 h 1314"/>
                  <a:gd name="T30" fmla="*/ 129 w 1314"/>
                  <a:gd name="T31" fmla="*/ 1075 h 1314"/>
                  <a:gd name="T32" fmla="*/ 50 w 1314"/>
                  <a:gd name="T33" fmla="*/ 950 h 1314"/>
                  <a:gd name="T34" fmla="*/ 0 w 1314"/>
                  <a:gd name="T35" fmla="*/ 807 h 1314"/>
                  <a:gd name="T36" fmla="*/ 1293 w 1314"/>
                  <a:gd name="T37" fmla="*/ 881 h 1314"/>
                  <a:gd name="T38" fmla="*/ 1229 w 1314"/>
                  <a:gd name="T39" fmla="*/ 1016 h 1314"/>
                  <a:gd name="T40" fmla="*/ 1137 w 1314"/>
                  <a:gd name="T41" fmla="*/ 1131 h 1314"/>
                  <a:gd name="T42" fmla="*/ 1155 w 1314"/>
                  <a:gd name="T43" fmla="*/ 1011 h 1314"/>
                  <a:gd name="T44" fmla="*/ 1214 w 1314"/>
                  <a:gd name="T45" fmla="*/ 908 h 1314"/>
                  <a:gd name="T46" fmla="*/ 1314 w 1314"/>
                  <a:gd name="T47" fmla="*/ 807 h 1314"/>
                  <a:gd name="T48" fmla="*/ 196 w 1314"/>
                  <a:gd name="T49" fmla="*/ 255 h 1314"/>
                  <a:gd name="T50" fmla="*/ 127 w 1314"/>
                  <a:gd name="T51" fmla="*/ 353 h 1314"/>
                  <a:gd name="T52" fmla="*/ 77 w 1314"/>
                  <a:gd name="T53" fmla="*/ 462 h 1314"/>
                  <a:gd name="T54" fmla="*/ 21 w 1314"/>
                  <a:gd name="T55" fmla="*/ 433 h 1314"/>
                  <a:gd name="T56" fmla="*/ 85 w 1314"/>
                  <a:gd name="T57" fmla="*/ 300 h 1314"/>
                  <a:gd name="T58" fmla="*/ 177 w 1314"/>
                  <a:gd name="T59" fmla="*/ 184 h 1314"/>
                  <a:gd name="T60" fmla="*/ 1186 w 1314"/>
                  <a:gd name="T61" fmla="*/ 239 h 1314"/>
                  <a:gd name="T62" fmla="*/ 1264 w 1314"/>
                  <a:gd name="T63" fmla="*/ 364 h 1314"/>
                  <a:gd name="T64" fmla="*/ 1314 w 1314"/>
                  <a:gd name="T65" fmla="*/ 507 h 1314"/>
                  <a:gd name="T66" fmla="*/ 1214 w 1314"/>
                  <a:gd name="T67" fmla="*/ 406 h 1314"/>
                  <a:gd name="T68" fmla="*/ 1155 w 1314"/>
                  <a:gd name="T69" fmla="*/ 303 h 1314"/>
                  <a:gd name="T70" fmla="*/ 1137 w 1314"/>
                  <a:gd name="T71" fmla="*/ 183 h 1314"/>
                  <a:gd name="T72" fmla="*/ 462 w 1314"/>
                  <a:gd name="T73" fmla="*/ 77 h 1314"/>
                  <a:gd name="T74" fmla="*/ 353 w 1314"/>
                  <a:gd name="T75" fmla="*/ 126 h 1314"/>
                  <a:gd name="T76" fmla="*/ 255 w 1314"/>
                  <a:gd name="T77" fmla="*/ 195 h 1314"/>
                  <a:gd name="T78" fmla="*/ 239 w 1314"/>
                  <a:gd name="T79" fmla="*/ 128 h 1314"/>
                  <a:gd name="T80" fmla="*/ 364 w 1314"/>
                  <a:gd name="T81" fmla="*/ 49 h 1314"/>
                  <a:gd name="T82" fmla="*/ 507 w 1314"/>
                  <a:gd name="T83" fmla="*/ 0 h 1314"/>
                  <a:gd name="T84" fmla="*/ 881 w 1314"/>
                  <a:gd name="T85" fmla="*/ 21 h 1314"/>
                  <a:gd name="T86" fmla="*/ 1014 w 1314"/>
                  <a:gd name="T87" fmla="*/ 85 h 1314"/>
                  <a:gd name="T88" fmla="*/ 1131 w 1314"/>
                  <a:gd name="T89" fmla="*/ 176 h 1314"/>
                  <a:gd name="T90" fmla="*/ 1011 w 1314"/>
                  <a:gd name="T91" fmla="*/ 159 h 1314"/>
                  <a:gd name="T92" fmla="*/ 908 w 1314"/>
                  <a:gd name="T93" fmla="*/ 99 h 1314"/>
                  <a:gd name="T94" fmla="*/ 807 w 1314"/>
                  <a:gd name="T95" fmla="*/ 0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4" h="1314">
                    <a:moveTo>
                      <a:pt x="255" y="1118"/>
                    </a:moveTo>
                    <a:lnTo>
                      <a:pt x="304" y="1155"/>
                    </a:lnTo>
                    <a:lnTo>
                      <a:pt x="353" y="1187"/>
                    </a:lnTo>
                    <a:lnTo>
                      <a:pt x="406" y="1215"/>
                    </a:lnTo>
                    <a:lnTo>
                      <a:pt x="462" y="1237"/>
                    </a:lnTo>
                    <a:lnTo>
                      <a:pt x="507" y="1314"/>
                    </a:lnTo>
                    <a:lnTo>
                      <a:pt x="433" y="1293"/>
                    </a:lnTo>
                    <a:lnTo>
                      <a:pt x="364" y="1264"/>
                    </a:lnTo>
                    <a:lnTo>
                      <a:pt x="300" y="1229"/>
                    </a:lnTo>
                    <a:lnTo>
                      <a:pt x="239" y="1186"/>
                    </a:lnTo>
                    <a:lnTo>
                      <a:pt x="183" y="1138"/>
                    </a:lnTo>
                    <a:lnTo>
                      <a:pt x="255" y="1118"/>
                    </a:lnTo>
                    <a:close/>
                    <a:moveTo>
                      <a:pt x="1059" y="1118"/>
                    </a:moveTo>
                    <a:lnTo>
                      <a:pt x="1131" y="1138"/>
                    </a:lnTo>
                    <a:lnTo>
                      <a:pt x="1075" y="1186"/>
                    </a:lnTo>
                    <a:lnTo>
                      <a:pt x="1014" y="1229"/>
                    </a:lnTo>
                    <a:lnTo>
                      <a:pt x="950" y="1264"/>
                    </a:lnTo>
                    <a:lnTo>
                      <a:pt x="881" y="1293"/>
                    </a:lnTo>
                    <a:lnTo>
                      <a:pt x="807" y="1314"/>
                    </a:lnTo>
                    <a:lnTo>
                      <a:pt x="852" y="1237"/>
                    </a:lnTo>
                    <a:lnTo>
                      <a:pt x="908" y="1215"/>
                    </a:lnTo>
                    <a:lnTo>
                      <a:pt x="961" y="1187"/>
                    </a:lnTo>
                    <a:lnTo>
                      <a:pt x="1011" y="1155"/>
                    </a:lnTo>
                    <a:lnTo>
                      <a:pt x="1059" y="1118"/>
                    </a:lnTo>
                    <a:close/>
                    <a:moveTo>
                      <a:pt x="0" y="807"/>
                    </a:moveTo>
                    <a:lnTo>
                      <a:pt x="77" y="852"/>
                    </a:lnTo>
                    <a:lnTo>
                      <a:pt x="100" y="908"/>
                    </a:lnTo>
                    <a:lnTo>
                      <a:pt x="127" y="961"/>
                    </a:lnTo>
                    <a:lnTo>
                      <a:pt x="159" y="1011"/>
                    </a:lnTo>
                    <a:lnTo>
                      <a:pt x="196" y="1059"/>
                    </a:lnTo>
                    <a:lnTo>
                      <a:pt x="177" y="1131"/>
                    </a:lnTo>
                    <a:lnTo>
                      <a:pt x="129" y="1075"/>
                    </a:lnTo>
                    <a:lnTo>
                      <a:pt x="85" y="1016"/>
                    </a:lnTo>
                    <a:lnTo>
                      <a:pt x="50" y="950"/>
                    </a:lnTo>
                    <a:lnTo>
                      <a:pt x="21" y="881"/>
                    </a:lnTo>
                    <a:lnTo>
                      <a:pt x="0" y="807"/>
                    </a:lnTo>
                    <a:close/>
                    <a:moveTo>
                      <a:pt x="1314" y="807"/>
                    </a:moveTo>
                    <a:lnTo>
                      <a:pt x="1293" y="881"/>
                    </a:lnTo>
                    <a:lnTo>
                      <a:pt x="1264" y="950"/>
                    </a:lnTo>
                    <a:lnTo>
                      <a:pt x="1229" y="1016"/>
                    </a:lnTo>
                    <a:lnTo>
                      <a:pt x="1186" y="1075"/>
                    </a:lnTo>
                    <a:lnTo>
                      <a:pt x="1137" y="1131"/>
                    </a:lnTo>
                    <a:lnTo>
                      <a:pt x="1118" y="1059"/>
                    </a:lnTo>
                    <a:lnTo>
                      <a:pt x="1155" y="1011"/>
                    </a:lnTo>
                    <a:lnTo>
                      <a:pt x="1187" y="961"/>
                    </a:lnTo>
                    <a:lnTo>
                      <a:pt x="1214" y="908"/>
                    </a:lnTo>
                    <a:lnTo>
                      <a:pt x="1237" y="852"/>
                    </a:lnTo>
                    <a:lnTo>
                      <a:pt x="1314" y="807"/>
                    </a:lnTo>
                    <a:close/>
                    <a:moveTo>
                      <a:pt x="177" y="184"/>
                    </a:moveTo>
                    <a:lnTo>
                      <a:pt x="196" y="255"/>
                    </a:lnTo>
                    <a:lnTo>
                      <a:pt x="159" y="303"/>
                    </a:lnTo>
                    <a:lnTo>
                      <a:pt x="127" y="353"/>
                    </a:lnTo>
                    <a:lnTo>
                      <a:pt x="100" y="406"/>
                    </a:lnTo>
                    <a:lnTo>
                      <a:pt x="77" y="462"/>
                    </a:lnTo>
                    <a:lnTo>
                      <a:pt x="0" y="507"/>
                    </a:lnTo>
                    <a:lnTo>
                      <a:pt x="21" y="433"/>
                    </a:lnTo>
                    <a:lnTo>
                      <a:pt x="50" y="364"/>
                    </a:lnTo>
                    <a:lnTo>
                      <a:pt x="85" y="300"/>
                    </a:lnTo>
                    <a:lnTo>
                      <a:pt x="129" y="239"/>
                    </a:lnTo>
                    <a:lnTo>
                      <a:pt x="177" y="184"/>
                    </a:lnTo>
                    <a:close/>
                    <a:moveTo>
                      <a:pt x="1137" y="183"/>
                    </a:moveTo>
                    <a:lnTo>
                      <a:pt x="1186" y="239"/>
                    </a:lnTo>
                    <a:lnTo>
                      <a:pt x="1229" y="300"/>
                    </a:lnTo>
                    <a:lnTo>
                      <a:pt x="1264" y="364"/>
                    </a:lnTo>
                    <a:lnTo>
                      <a:pt x="1293" y="433"/>
                    </a:lnTo>
                    <a:lnTo>
                      <a:pt x="1314" y="507"/>
                    </a:lnTo>
                    <a:lnTo>
                      <a:pt x="1237" y="462"/>
                    </a:lnTo>
                    <a:lnTo>
                      <a:pt x="1214" y="406"/>
                    </a:lnTo>
                    <a:lnTo>
                      <a:pt x="1187" y="353"/>
                    </a:lnTo>
                    <a:lnTo>
                      <a:pt x="1155" y="303"/>
                    </a:lnTo>
                    <a:lnTo>
                      <a:pt x="1118" y="255"/>
                    </a:lnTo>
                    <a:lnTo>
                      <a:pt x="1137" y="183"/>
                    </a:lnTo>
                    <a:close/>
                    <a:moveTo>
                      <a:pt x="507" y="0"/>
                    </a:moveTo>
                    <a:lnTo>
                      <a:pt x="462" y="77"/>
                    </a:lnTo>
                    <a:lnTo>
                      <a:pt x="406" y="99"/>
                    </a:lnTo>
                    <a:lnTo>
                      <a:pt x="353" y="126"/>
                    </a:lnTo>
                    <a:lnTo>
                      <a:pt x="304" y="159"/>
                    </a:lnTo>
                    <a:lnTo>
                      <a:pt x="255" y="195"/>
                    </a:lnTo>
                    <a:lnTo>
                      <a:pt x="183" y="176"/>
                    </a:lnTo>
                    <a:lnTo>
                      <a:pt x="239" y="128"/>
                    </a:lnTo>
                    <a:lnTo>
                      <a:pt x="300" y="85"/>
                    </a:lnTo>
                    <a:lnTo>
                      <a:pt x="364" y="49"/>
                    </a:lnTo>
                    <a:lnTo>
                      <a:pt x="433" y="21"/>
                    </a:lnTo>
                    <a:lnTo>
                      <a:pt x="507" y="0"/>
                    </a:lnTo>
                    <a:close/>
                    <a:moveTo>
                      <a:pt x="807" y="0"/>
                    </a:moveTo>
                    <a:lnTo>
                      <a:pt x="881" y="21"/>
                    </a:lnTo>
                    <a:lnTo>
                      <a:pt x="950" y="49"/>
                    </a:lnTo>
                    <a:lnTo>
                      <a:pt x="1014" y="85"/>
                    </a:lnTo>
                    <a:lnTo>
                      <a:pt x="1075" y="128"/>
                    </a:lnTo>
                    <a:lnTo>
                      <a:pt x="1131" y="176"/>
                    </a:lnTo>
                    <a:lnTo>
                      <a:pt x="1059" y="195"/>
                    </a:lnTo>
                    <a:lnTo>
                      <a:pt x="1011" y="159"/>
                    </a:lnTo>
                    <a:lnTo>
                      <a:pt x="961" y="126"/>
                    </a:lnTo>
                    <a:lnTo>
                      <a:pt x="908" y="99"/>
                    </a:lnTo>
                    <a:lnTo>
                      <a:pt x="852" y="77"/>
                    </a:lnTo>
                    <a:lnTo>
                      <a:pt x="807"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5" name="Freeform 3">
                <a:extLst>
                  <a:ext uri="{FF2B5EF4-FFF2-40B4-BE49-F238E27FC236}">
                    <a16:creationId xmlns:a16="http://schemas.microsoft.com/office/drawing/2014/main" id="{DC470ACA-9F4F-467D-BED1-AC58BD058B4B}"/>
                  </a:ext>
                </a:extLst>
              </p:cNvPr>
              <p:cNvSpPr>
                <a:spLocks noEditPoints="1"/>
              </p:cNvSpPr>
              <p:nvPr userDrawn="1"/>
            </p:nvSpPr>
            <p:spPr bwMode="auto">
              <a:xfrm>
                <a:off x="7139510" y="464355"/>
                <a:ext cx="430170" cy="429509"/>
              </a:xfrm>
              <a:custGeom>
                <a:avLst/>
                <a:gdLst>
                  <a:gd name="T0" fmla="*/ 649 w 1640"/>
                  <a:gd name="T1" fmla="*/ 1277 h 1642"/>
                  <a:gd name="T2" fmla="*/ 760 w 1640"/>
                  <a:gd name="T3" fmla="*/ 1306 h 1642"/>
                  <a:gd name="T4" fmla="*/ 880 w 1640"/>
                  <a:gd name="T5" fmla="*/ 1306 h 1642"/>
                  <a:gd name="T6" fmla="*/ 993 w 1640"/>
                  <a:gd name="T7" fmla="*/ 1277 h 1642"/>
                  <a:gd name="T8" fmla="*/ 821 w 1640"/>
                  <a:gd name="T9" fmla="*/ 1642 h 1642"/>
                  <a:gd name="T10" fmla="*/ 489 w 1640"/>
                  <a:gd name="T11" fmla="*/ 928 h 1642"/>
                  <a:gd name="T12" fmla="*/ 523 w 1640"/>
                  <a:gd name="T13" fmla="*/ 1001 h 1642"/>
                  <a:gd name="T14" fmla="*/ 574 w 1640"/>
                  <a:gd name="T15" fmla="*/ 1067 h 1642"/>
                  <a:gd name="T16" fmla="*/ 640 w 1640"/>
                  <a:gd name="T17" fmla="*/ 1119 h 1642"/>
                  <a:gd name="T18" fmla="*/ 715 w 1640"/>
                  <a:gd name="T19" fmla="*/ 1152 h 1642"/>
                  <a:gd name="T20" fmla="*/ 489 w 1640"/>
                  <a:gd name="T21" fmla="*/ 928 h 1642"/>
                  <a:gd name="T22" fmla="*/ 1235 w 1640"/>
                  <a:gd name="T23" fmla="*/ 1236 h 1642"/>
                  <a:gd name="T24" fmla="*/ 964 w 1640"/>
                  <a:gd name="T25" fmla="*/ 1138 h 1642"/>
                  <a:gd name="T26" fmla="*/ 1034 w 1640"/>
                  <a:gd name="T27" fmla="*/ 1096 h 1642"/>
                  <a:gd name="T28" fmla="*/ 1095 w 1640"/>
                  <a:gd name="T29" fmla="*/ 1035 h 1642"/>
                  <a:gd name="T30" fmla="*/ 1137 w 1640"/>
                  <a:gd name="T31" fmla="*/ 965 h 1642"/>
                  <a:gd name="T32" fmla="*/ 386 w 1640"/>
                  <a:gd name="T33" fmla="*/ 597 h 1642"/>
                  <a:gd name="T34" fmla="*/ 346 w 1640"/>
                  <a:gd name="T35" fmla="*/ 705 h 1642"/>
                  <a:gd name="T36" fmla="*/ 332 w 1640"/>
                  <a:gd name="T37" fmla="*/ 822 h 1642"/>
                  <a:gd name="T38" fmla="*/ 346 w 1640"/>
                  <a:gd name="T39" fmla="*/ 937 h 1642"/>
                  <a:gd name="T40" fmla="*/ 386 w 1640"/>
                  <a:gd name="T41" fmla="*/ 1045 h 1642"/>
                  <a:gd name="T42" fmla="*/ 386 w 1640"/>
                  <a:gd name="T43" fmla="*/ 597 h 1642"/>
                  <a:gd name="T44" fmla="*/ 1640 w 1640"/>
                  <a:gd name="T45" fmla="*/ 822 h 1642"/>
                  <a:gd name="T46" fmla="*/ 1276 w 1640"/>
                  <a:gd name="T47" fmla="*/ 993 h 1642"/>
                  <a:gd name="T48" fmla="*/ 1305 w 1640"/>
                  <a:gd name="T49" fmla="*/ 881 h 1642"/>
                  <a:gd name="T50" fmla="*/ 1305 w 1640"/>
                  <a:gd name="T51" fmla="*/ 761 h 1642"/>
                  <a:gd name="T52" fmla="*/ 1276 w 1640"/>
                  <a:gd name="T53" fmla="*/ 650 h 1642"/>
                  <a:gd name="T54" fmla="*/ 407 w 1640"/>
                  <a:gd name="T55" fmla="*/ 408 h 1642"/>
                  <a:gd name="T56" fmla="*/ 677 w 1640"/>
                  <a:gd name="T57" fmla="*/ 504 h 1642"/>
                  <a:gd name="T58" fmla="*/ 606 w 1640"/>
                  <a:gd name="T59" fmla="*/ 547 h 1642"/>
                  <a:gd name="T60" fmla="*/ 547 w 1640"/>
                  <a:gd name="T61" fmla="*/ 607 h 1642"/>
                  <a:gd name="T62" fmla="*/ 503 w 1640"/>
                  <a:gd name="T63" fmla="*/ 677 h 1642"/>
                  <a:gd name="T64" fmla="*/ 407 w 1640"/>
                  <a:gd name="T65" fmla="*/ 408 h 1642"/>
                  <a:gd name="T66" fmla="*/ 1151 w 1640"/>
                  <a:gd name="T67" fmla="*/ 716 h 1642"/>
                  <a:gd name="T68" fmla="*/ 1118 w 1640"/>
                  <a:gd name="T69" fmla="*/ 640 h 1642"/>
                  <a:gd name="T70" fmla="*/ 1066 w 1640"/>
                  <a:gd name="T71" fmla="*/ 575 h 1642"/>
                  <a:gd name="T72" fmla="*/ 1001 w 1640"/>
                  <a:gd name="T73" fmla="*/ 523 h 1642"/>
                  <a:gd name="T74" fmla="*/ 927 w 1640"/>
                  <a:gd name="T75" fmla="*/ 489 h 1642"/>
                  <a:gd name="T76" fmla="*/ 821 w 1640"/>
                  <a:gd name="T77" fmla="*/ 0 h 1642"/>
                  <a:gd name="T78" fmla="*/ 993 w 1640"/>
                  <a:gd name="T79" fmla="*/ 364 h 1642"/>
                  <a:gd name="T80" fmla="*/ 880 w 1640"/>
                  <a:gd name="T81" fmla="*/ 337 h 1642"/>
                  <a:gd name="T82" fmla="*/ 760 w 1640"/>
                  <a:gd name="T83" fmla="*/ 337 h 1642"/>
                  <a:gd name="T84" fmla="*/ 649 w 1640"/>
                  <a:gd name="T85" fmla="*/ 364 h 1642"/>
                  <a:gd name="T86" fmla="*/ 821 w 1640"/>
                  <a:gd name="T87"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0" h="1642">
                    <a:moveTo>
                      <a:pt x="596" y="1255"/>
                    </a:moveTo>
                    <a:lnTo>
                      <a:pt x="649" y="1277"/>
                    </a:lnTo>
                    <a:lnTo>
                      <a:pt x="704" y="1295"/>
                    </a:lnTo>
                    <a:lnTo>
                      <a:pt x="760" y="1306"/>
                    </a:lnTo>
                    <a:lnTo>
                      <a:pt x="821" y="1310"/>
                    </a:lnTo>
                    <a:lnTo>
                      <a:pt x="880" y="1306"/>
                    </a:lnTo>
                    <a:lnTo>
                      <a:pt x="936" y="1295"/>
                    </a:lnTo>
                    <a:lnTo>
                      <a:pt x="993" y="1277"/>
                    </a:lnTo>
                    <a:lnTo>
                      <a:pt x="1044" y="1255"/>
                    </a:lnTo>
                    <a:lnTo>
                      <a:pt x="821" y="1642"/>
                    </a:lnTo>
                    <a:lnTo>
                      <a:pt x="596" y="1255"/>
                    </a:lnTo>
                    <a:close/>
                    <a:moveTo>
                      <a:pt x="489" y="928"/>
                    </a:moveTo>
                    <a:lnTo>
                      <a:pt x="503" y="965"/>
                    </a:lnTo>
                    <a:lnTo>
                      <a:pt x="523" y="1001"/>
                    </a:lnTo>
                    <a:lnTo>
                      <a:pt x="547" y="1035"/>
                    </a:lnTo>
                    <a:lnTo>
                      <a:pt x="574" y="1067"/>
                    </a:lnTo>
                    <a:lnTo>
                      <a:pt x="606" y="1096"/>
                    </a:lnTo>
                    <a:lnTo>
                      <a:pt x="640" y="1119"/>
                    </a:lnTo>
                    <a:lnTo>
                      <a:pt x="677" y="1138"/>
                    </a:lnTo>
                    <a:lnTo>
                      <a:pt x="715" y="1152"/>
                    </a:lnTo>
                    <a:lnTo>
                      <a:pt x="407" y="1236"/>
                    </a:lnTo>
                    <a:lnTo>
                      <a:pt x="489" y="928"/>
                    </a:lnTo>
                    <a:close/>
                    <a:moveTo>
                      <a:pt x="1151" y="928"/>
                    </a:moveTo>
                    <a:lnTo>
                      <a:pt x="1235" y="1236"/>
                    </a:lnTo>
                    <a:lnTo>
                      <a:pt x="927" y="1152"/>
                    </a:lnTo>
                    <a:lnTo>
                      <a:pt x="964" y="1138"/>
                    </a:lnTo>
                    <a:lnTo>
                      <a:pt x="1001" y="1119"/>
                    </a:lnTo>
                    <a:lnTo>
                      <a:pt x="1034" y="1096"/>
                    </a:lnTo>
                    <a:lnTo>
                      <a:pt x="1066" y="1067"/>
                    </a:lnTo>
                    <a:lnTo>
                      <a:pt x="1095" y="1035"/>
                    </a:lnTo>
                    <a:lnTo>
                      <a:pt x="1118" y="1001"/>
                    </a:lnTo>
                    <a:lnTo>
                      <a:pt x="1137" y="965"/>
                    </a:lnTo>
                    <a:lnTo>
                      <a:pt x="1151" y="928"/>
                    </a:lnTo>
                    <a:close/>
                    <a:moveTo>
                      <a:pt x="386" y="597"/>
                    </a:moveTo>
                    <a:lnTo>
                      <a:pt x="364" y="650"/>
                    </a:lnTo>
                    <a:lnTo>
                      <a:pt x="346" y="705"/>
                    </a:lnTo>
                    <a:lnTo>
                      <a:pt x="337" y="762"/>
                    </a:lnTo>
                    <a:lnTo>
                      <a:pt x="332" y="822"/>
                    </a:lnTo>
                    <a:lnTo>
                      <a:pt x="337" y="881"/>
                    </a:lnTo>
                    <a:lnTo>
                      <a:pt x="346" y="937"/>
                    </a:lnTo>
                    <a:lnTo>
                      <a:pt x="364" y="993"/>
                    </a:lnTo>
                    <a:lnTo>
                      <a:pt x="386" y="1045"/>
                    </a:lnTo>
                    <a:lnTo>
                      <a:pt x="0" y="822"/>
                    </a:lnTo>
                    <a:lnTo>
                      <a:pt x="386" y="597"/>
                    </a:lnTo>
                    <a:close/>
                    <a:moveTo>
                      <a:pt x="1254" y="597"/>
                    </a:moveTo>
                    <a:lnTo>
                      <a:pt x="1640" y="822"/>
                    </a:lnTo>
                    <a:lnTo>
                      <a:pt x="1254" y="1045"/>
                    </a:lnTo>
                    <a:lnTo>
                      <a:pt x="1276" y="993"/>
                    </a:lnTo>
                    <a:lnTo>
                      <a:pt x="1294" y="937"/>
                    </a:lnTo>
                    <a:lnTo>
                      <a:pt x="1305" y="881"/>
                    </a:lnTo>
                    <a:lnTo>
                      <a:pt x="1308" y="822"/>
                    </a:lnTo>
                    <a:lnTo>
                      <a:pt x="1305" y="761"/>
                    </a:lnTo>
                    <a:lnTo>
                      <a:pt x="1294" y="705"/>
                    </a:lnTo>
                    <a:lnTo>
                      <a:pt x="1276" y="650"/>
                    </a:lnTo>
                    <a:lnTo>
                      <a:pt x="1254" y="597"/>
                    </a:lnTo>
                    <a:close/>
                    <a:moveTo>
                      <a:pt x="407" y="408"/>
                    </a:moveTo>
                    <a:lnTo>
                      <a:pt x="715" y="489"/>
                    </a:lnTo>
                    <a:lnTo>
                      <a:pt x="677" y="504"/>
                    </a:lnTo>
                    <a:lnTo>
                      <a:pt x="640" y="523"/>
                    </a:lnTo>
                    <a:lnTo>
                      <a:pt x="606" y="547"/>
                    </a:lnTo>
                    <a:lnTo>
                      <a:pt x="574" y="575"/>
                    </a:lnTo>
                    <a:lnTo>
                      <a:pt x="547" y="607"/>
                    </a:lnTo>
                    <a:lnTo>
                      <a:pt x="523" y="640"/>
                    </a:lnTo>
                    <a:lnTo>
                      <a:pt x="503" y="677"/>
                    </a:lnTo>
                    <a:lnTo>
                      <a:pt x="489" y="716"/>
                    </a:lnTo>
                    <a:lnTo>
                      <a:pt x="407" y="408"/>
                    </a:lnTo>
                    <a:close/>
                    <a:moveTo>
                      <a:pt x="1235" y="408"/>
                    </a:moveTo>
                    <a:lnTo>
                      <a:pt x="1151" y="716"/>
                    </a:lnTo>
                    <a:lnTo>
                      <a:pt x="1137" y="677"/>
                    </a:lnTo>
                    <a:lnTo>
                      <a:pt x="1118" y="640"/>
                    </a:lnTo>
                    <a:lnTo>
                      <a:pt x="1095" y="607"/>
                    </a:lnTo>
                    <a:lnTo>
                      <a:pt x="1066" y="575"/>
                    </a:lnTo>
                    <a:lnTo>
                      <a:pt x="1034" y="547"/>
                    </a:lnTo>
                    <a:lnTo>
                      <a:pt x="1001" y="523"/>
                    </a:lnTo>
                    <a:lnTo>
                      <a:pt x="964" y="504"/>
                    </a:lnTo>
                    <a:lnTo>
                      <a:pt x="927" y="489"/>
                    </a:lnTo>
                    <a:lnTo>
                      <a:pt x="1235" y="408"/>
                    </a:lnTo>
                    <a:close/>
                    <a:moveTo>
                      <a:pt x="821" y="0"/>
                    </a:moveTo>
                    <a:lnTo>
                      <a:pt x="1044" y="387"/>
                    </a:lnTo>
                    <a:lnTo>
                      <a:pt x="993" y="364"/>
                    </a:lnTo>
                    <a:lnTo>
                      <a:pt x="936" y="347"/>
                    </a:lnTo>
                    <a:lnTo>
                      <a:pt x="880" y="337"/>
                    </a:lnTo>
                    <a:lnTo>
                      <a:pt x="821" y="332"/>
                    </a:lnTo>
                    <a:lnTo>
                      <a:pt x="760" y="337"/>
                    </a:lnTo>
                    <a:lnTo>
                      <a:pt x="704" y="347"/>
                    </a:lnTo>
                    <a:lnTo>
                      <a:pt x="649" y="364"/>
                    </a:lnTo>
                    <a:lnTo>
                      <a:pt x="596" y="387"/>
                    </a:lnTo>
                    <a:lnTo>
                      <a:pt x="82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grpSp>
        <p:sp>
          <p:nvSpPr>
            <p:cNvPr id="26" name="Freeform 4">
              <a:extLst>
                <a:ext uri="{FF2B5EF4-FFF2-40B4-BE49-F238E27FC236}">
                  <a16:creationId xmlns:a16="http://schemas.microsoft.com/office/drawing/2014/main" id="{53A39DA0-3533-4BA0-8BA2-AE68E62FFE9B}"/>
                </a:ext>
              </a:extLst>
            </p:cNvPr>
            <p:cNvSpPr>
              <a:spLocks noEditPoints="1"/>
            </p:cNvSpPr>
            <p:nvPr userDrawn="1"/>
          </p:nvSpPr>
          <p:spPr bwMode="auto">
            <a:xfrm>
              <a:off x="6665851" y="975999"/>
              <a:ext cx="1381155" cy="203507"/>
            </a:xfrm>
            <a:custGeom>
              <a:avLst/>
              <a:gdLst>
                <a:gd name="T0" fmla="*/ 1219 w 5271"/>
                <a:gd name="T1" fmla="*/ 313 h 777"/>
                <a:gd name="T2" fmla="*/ 1200 w 5271"/>
                <a:gd name="T3" fmla="*/ 121 h 777"/>
                <a:gd name="T4" fmla="*/ 372 w 5271"/>
                <a:gd name="T5" fmla="*/ 373 h 777"/>
                <a:gd name="T6" fmla="*/ 531 w 5271"/>
                <a:gd name="T7" fmla="*/ 235 h 777"/>
                <a:gd name="T8" fmla="*/ 388 w 5271"/>
                <a:gd name="T9" fmla="*/ 98 h 777"/>
                <a:gd name="T10" fmla="*/ 3921 w 5271"/>
                <a:gd name="T11" fmla="*/ 119 h 777"/>
                <a:gd name="T12" fmla="*/ 3778 w 5271"/>
                <a:gd name="T13" fmla="*/ 339 h 777"/>
                <a:gd name="T14" fmla="*/ 3863 w 5271"/>
                <a:gd name="T15" fmla="*/ 617 h 777"/>
                <a:gd name="T16" fmla="*/ 4084 w 5271"/>
                <a:gd name="T17" fmla="*/ 698 h 777"/>
                <a:gd name="T18" fmla="*/ 4307 w 5271"/>
                <a:gd name="T19" fmla="*/ 617 h 777"/>
                <a:gd name="T20" fmla="*/ 4392 w 5271"/>
                <a:gd name="T21" fmla="*/ 339 h 777"/>
                <a:gd name="T22" fmla="*/ 4250 w 5271"/>
                <a:gd name="T23" fmla="*/ 119 h 777"/>
                <a:gd name="T24" fmla="*/ 1772 w 5271"/>
                <a:gd name="T25" fmla="*/ 81 h 777"/>
                <a:gd name="T26" fmla="*/ 1559 w 5271"/>
                <a:gd name="T27" fmla="*/ 186 h 777"/>
                <a:gd name="T28" fmla="*/ 1507 w 5271"/>
                <a:gd name="T29" fmla="*/ 483 h 777"/>
                <a:gd name="T30" fmla="*/ 1673 w 5271"/>
                <a:gd name="T31" fmla="*/ 673 h 777"/>
                <a:gd name="T32" fmla="*/ 1905 w 5271"/>
                <a:gd name="T33" fmla="*/ 684 h 777"/>
                <a:gd name="T34" fmla="*/ 2091 w 5271"/>
                <a:gd name="T35" fmla="*/ 524 h 777"/>
                <a:gd name="T36" fmla="*/ 2074 w 5271"/>
                <a:gd name="T37" fmla="*/ 219 h 777"/>
                <a:gd name="T38" fmla="*/ 1873 w 5271"/>
                <a:gd name="T39" fmla="*/ 85 h 777"/>
                <a:gd name="T40" fmla="*/ 5186 w 5271"/>
                <a:gd name="T41" fmla="*/ 20 h 777"/>
                <a:gd name="T42" fmla="*/ 4583 w 5271"/>
                <a:gd name="T43" fmla="*/ 758 h 777"/>
                <a:gd name="T44" fmla="*/ 3740 w 5271"/>
                <a:gd name="T45" fmla="*/ 20 h 777"/>
                <a:gd name="T46" fmla="*/ 1097 w 5271"/>
                <a:gd name="T47" fmla="*/ 20 h 777"/>
                <a:gd name="T48" fmla="*/ 1281 w 5271"/>
                <a:gd name="T49" fmla="*/ 74 h 777"/>
                <a:gd name="T50" fmla="*/ 1328 w 5271"/>
                <a:gd name="T51" fmla="*/ 283 h 777"/>
                <a:gd name="T52" fmla="*/ 1264 w 5271"/>
                <a:gd name="T53" fmla="*/ 422 h 777"/>
                <a:gd name="T54" fmla="*/ 1328 w 5271"/>
                <a:gd name="T55" fmla="*/ 649 h 777"/>
                <a:gd name="T56" fmla="*/ 1260 w 5271"/>
                <a:gd name="T57" fmla="*/ 756 h 777"/>
                <a:gd name="T58" fmla="*/ 1230 w 5271"/>
                <a:gd name="T59" fmla="*/ 527 h 777"/>
                <a:gd name="T60" fmla="*/ 779 w 5271"/>
                <a:gd name="T61" fmla="*/ 437 h 777"/>
                <a:gd name="T62" fmla="*/ 483 w 5271"/>
                <a:gd name="T63" fmla="*/ 31 h 777"/>
                <a:gd name="T64" fmla="*/ 622 w 5271"/>
                <a:gd name="T65" fmla="*/ 235 h 777"/>
                <a:gd name="T66" fmla="*/ 463 w 5271"/>
                <a:gd name="T67" fmla="*/ 440 h 777"/>
                <a:gd name="T68" fmla="*/ 4084 w 5271"/>
                <a:gd name="T69" fmla="*/ 0 h 777"/>
                <a:gd name="T70" fmla="*/ 4378 w 5271"/>
                <a:gd name="T71" fmla="*/ 109 h 777"/>
                <a:gd name="T72" fmla="*/ 4482 w 5271"/>
                <a:gd name="T73" fmla="*/ 448 h 777"/>
                <a:gd name="T74" fmla="*/ 4304 w 5271"/>
                <a:gd name="T75" fmla="*/ 723 h 777"/>
                <a:gd name="T76" fmla="*/ 3993 w 5271"/>
                <a:gd name="T77" fmla="*/ 767 h 777"/>
                <a:gd name="T78" fmla="*/ 3735 w 5271"/>
                <a:gd name="T79" fmla="*/ 594 h 777"/>
                <a:gd name="T80" fmla="*/ 3714 w 5271"/>
                <a:gd name="T81" fmla="*/ 227 h 777"/>
                <a:gd name="T82" fmla="*/ 3950 w 5271"/>
                <a:gd name="T83" fmla="*/ 21 h 777"/>
                <a:gd name="T84" fmla="*/ 2781 w 5271"/>
                <a:gd name="T85" fmla="*/ 15 h 777"/>
                <a:gd name="T86" fmla="*/ 2996 w 5271"/>
                <a:gd name="T87" fmla="*/ 182 h 777"/>
                <a:gd name="T88" fmla="*/ 2906 w 5271"/>
                <a:gd name="T89" fmla="*/ 191 h 777"/>
                <a:gd name="T90" fmla="*/ 2606 w 5271"/>
                <a:gd name="T91" fmla="*/ 84 h 777"/>
                <a:gd name="T92" fmla="*/ 2372 w 5271"/>
                <a:gd name="T93" fmla="*/ 281 h 777"/>
                <a:gd name="T94" fmla="*/ 2439 w 5271"/>
                <a:gd name="T95" fmla="*/ 617 h 777"/>
                <a:gd name="T96" fmla="*/ 2757 w 5271"/>
                <a:gd name="T97" fmla="*/ 687 h 777"/>
                <a:gd name="T98" fmla="*/ 2941 w 5271"/>
                <a:gd name="T99" fmla="*/ 475 h 777"/>
                <a:gd name="T100" fmla="*/ 2947 w 5271"/>
                <a:gd name="T101" fmla="*/ 658 h 777"/>
                <a:gd name="T102" fmla="*/ 2598 w 5271"/>
                <a:gd name="T103" fmla="*/ 772 h 777"/>
                <a:gd name="T104" fmla="*/ 2301 w 5271"/>
                <a:gd name="T105" fmla="*/ 562 h 777"/>
                <a:gd name="T106" fmla="*/ 2304 w 5271"/>
                <a:gd name="T107" fmla="*/ 219 h 777"/>
                <a:gd name="T108" fmla="*/ 2547 w 5271"/>
                <a:gd name="T109" fmla="*/ 15 h 777"/>
                <a:gd name="T110" fmla="*/ 1984 w 5271"/>
                <a:gd name="T111" fmla="*/ 36 h 777"/>
                <a:gd name="T112" fmla="*/ 2192 w 5271"/>
                <a:gd name="T113" fmla="*/ 276 h 777"/>
                <a:gd name="T114" fmla="*/ 2128 w 5271"/>
                <a:gd name="T115" fmla="*/ 634 h 777"/>
                <a:gd name="T116" fmla="*/ 1851 w 5271"/>
                <a:gd name="T117" fmla="*/ 774 h 777"/>
                <a:gd name="T118" fmla="*/ 1548 w 5271"/>
                <a:gd name="T119" fmla="*/ 697 h 777"/>
                <a:gd name="T120" fmla="*/ 1405 w 5271"/>
                <a:gd name="T121" fmla="*/ 389 h 777"/>
                <a:gd name="T122" fmla="*/ 1548 w 5271"/>
                <a:gd name="T123" fmla="*/ 81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71" h="777">
                  <a:moveTo>
                    <a:pt x="779" y="98"/>
                  </a:moveTo>
                  <a:lnTo>
                    <a:pt x="779" y="358"/>
                  </a:lnTo>
                  <a:lnTo>
                    <a:pt x="1095" y="358"/>
                  </a:lnTo>
                  <a:lnTo>
                    <a:pt x="1135" y="357"/>
                  </a:lnTo>
                  <a:lnTo>
                    <a:pt x="1169" y="347"/>
                  </a:lnTo>
                  <a:lnTo>
                    <a:pt x="1198" y="334"/>
                  </a:lnTo>
                  <a:lnTo>
                    <a:pt x="1219" y="313"/>
                  </a:lnTo>
                  <a:lnTo>
                    <a:pt x="1235" y="289"/>
                  </a:lnTo>
                  <a:lnTo>
                    <a:pt x="1244" y="257"/>
                  </a:lnTo>
                  <a:lnTo>
                    <a:pt x="1248" y="222"/>
                  </a:lnTo>
                  <a:lnTo>
                    <a:pt x="1244" y="188"/>
                  </a:lnTo>
                  <a:lnTo>
                    <a:pt x="1235" y="161"/>
                  </a:lnTo>
                  <a:lnTo>
                    <a:pt x="1220" y="138"/>
                  </a:lnTo>
                  <a:lnTo>
                    <a:pt x="1200" y="121"/>
                  </a:lnTo>
                  <a:lnTo>
                    <a:pt x="1172" y="108"/>
                  </a:lnTo>
                  <a:lnTo>
                    <a:pt x="1140" y="101"/>
                  </a:lnTo>
                  <a:lnTo>
                    <a:pt x="1102" y="98"/>
                  </a:lnTo>
                  <a:lnTo>
                    <a:pt x="779" y="98"/>
                  </a:lnTo>
                  <a:close/>
                  <a:moveTo>
                    <a:pt x="85" y="98"/>
                  </a:moveTo>
                  <a:lnTo>
                    <a:pt x="85" y="373"/>
                  </a:lnTo>
                  <a:lnTo>
                    <a:pt x="372" y="373"/>
                  </a:lnTo>
                  <a:lnTo>
                    <a:pt x="415" y="371"/>
                  </a:lnTo>
                  <a:lnTo>
                    <a:pt x="452" y="363"/>
                  </a:lnTo>
                  <a:lnTo>
                    <a:pt x="481" y="349"/>
                  </a:lnTo>
                  <a:lnTo>
                    <a:pt x="504" y="329"/>
                  </a:lnTo>
                  <a:lnTo>
                    <a:pt x="518" y="304"/>
                  </a:lnTo>
                  <a:lnTo>
                    <a:pt x="528" y="273"/>
                  </a:lnTo>
                  <a:lnTo>
                    <a:pt x="531" y="235"/>
                  </a:lnTo>
                  <a:lnTo>
                    <a:pt x="528" y="198"/>
                  </a:lnTo>
                  <a:lnTo>
                    <a:pt x="520" y="166"/>
                  </a:lnTo>
                  <a:lnTo>
                    <a:pt x="505" y="142"/>
                  </a:lnTo>
                  <a:lnTo>
                    <a:pt x="486" y="122"/>
                  </a:lnTo>
                  <a:lnTo>
                    <a:pt x="459" y="109"/>
                  </a:lnTo>
                  <a:lnTo>
                    <a:pt x="427" y="101"/>
                  </a:lnTo>
                  <a:lnTo>
                    <a:pt x="388" y="98"/>
                  </a:lnTo>
                  <a:lnTo>
                    <a:pt x="85" y="98"/>
                  </a:lnTo>
                  <a:close/>
                  <a:moveTo>
                    <a:pt x="4084" y="79"/>
                  </a:moveTo>
                  <a:lnTo>
                    <a:pt x="4052" y="81"/>
                  </a:lnTo>
                  <a:lnTo>
                    <a:pt x="4019" y="85"/>
                  </a:lnTo>
                  <a:lnTo>
                    <a:pt x="3985" y="93"/>
                  </a:lnTo>
                  <a:lnTo>
                    <a:pt x="3951" y="105"/>
                  </a:lnTo>
                  <a:lnTo>
                    <a:pt x="3921" y="119"/>
                  </a:lnTo>
                  <a:lnTo>
                    <a:pt x="3890" y="138"/>
                  </a:lnTo>
                  <a:lnTo>
                    <a:pt x="3863" y="161"/>
                  </a:lnTo>
                  <a:lnTo>
                    <a:pt x="3839" y="186"/>
                  </a:lnTo>
                  <a:lnTo>
                    <a:pt x="3817" y="219"/>
                  </a:lnTo>
                  <a:lnTo>
                    <a:pt x="3799" y="254"/>
                  </a:lnTo>
                  <a:lnTo>
                    <a:pt x="3786" y="294"/>
                  </a:lnTo>
                  <a:lnTo>
                    <a:pt x="3778" y="339"/>
                  </a:lnTo>
                  <a:lnTo>
                    <a:pt x="3775" y="389"/>
                  </a:lnTo>
                  <a:lnTo>
                    <a:pt x="3778" y="438"/>
                  </a:lnTo>
                  <a:lnTo>
                    <a:pt x="3786" y="483"/>
                  </a:lnTo>
                  <a:lnTo>
                    <a:pt x="3799" y="524"/>
                  </a:lnTo>
                  <a:lnTo>
                    <a:pt x="3817" y="559"/>
                  </a:lnTo>
                  <a:lnTo>
                    <a:pt x="3839" y="591"/>
                  </a:lnTo>
                  <a:lnTo>
                    <a:pt x="3863" y="617"/>
                  </a:lnTo>
                  <a:lnTo>
                    <a:pt x="3890" y="639"/>
                  </a:lnTo>
                  <a:lnTo>
                    <a:pt x="3921" y="658"/>
                  </a:lnTo>
                  <a:lnTo>
                    <a:pt x="3951" y="673"/>
                  </a:lnTo>
                  <a:lnTo>
                    <a:pt x="3985" y="684"/>
                  </a:lnTo>
                  <a:lnTo>
                    <a:pt x="4019" y="692"/>
                  </a:lnTo>
                  <a:lnTo>
                    <a:pt x="4052" y="697"/>
                  </a:lnTo>
                  <a:lnTo>
                    <a:pt x="4084" y="698"/>
                  </a:lnTo>
                  <a:lnTo>
                    <a:pt x="4118" y="697"/>
                  </a:lnTo>
                  <a:lnTo>
                    <a:pt x="4152" y="692"/>
                  </a:lnTo>
                  <a:lnTo>
                    <a:pt x="4185" y="684"/>
                  </a:lnTo>
                  <a:lnTo>
                    <a:pt x="4218" y="673"/>
                  </a:lnTo>
                  <a:lnTo>
                    <a:pt x="4250" y="658"/>
                  </a:lnTo>
                  <a:lnTo>
                    <a:pt x="4280" y="639"/>
                  </a:lnTo>
                  <a:lnTo>
                    <a:pt x="4307" y="617"/>
                  </a:lnTo>
                  <a:lnTo>
                    <a:pt x="4331" y="591"/>
                  </a:lnTo>
                  <a:lnTo>
                    <a:pt x="4354" y="559"/>
                  </a:lnTo>
                  <a:lnTo>
                    <a:pt x="4372" y="524"/>
                  </a:lnTo>
                  <a:lnTo>
                    <a:pt x="4384" y="483"/>
                  </a:lnTo>
                  <a:lnTo>
                    <a:pt x="4392" y="438"/>
                  </a:lnTo>
                  <a:lnTo>
                    <a:pt x="4396" y="389"/>
                  </a:lnTo>
                  <a:lnTo>
                    <a:pt x="4392" y="339"/>
                  </a:lnTo>
                  <a:lnTo>
                    <a:pt x="4384" y="294"/>
                  </a:lnTo>
                  <a:lnTo>
                    <a:pt x="4372" y="254"/>
                  </a:lnTo>
                  <a:lnTo>
                    <a:pt x="4354" y="219"/>
                  </a:lnTo>
                  <a:lnTo>
                    <a:pt x="4331" y="186"/>
                  </a:lnTo>
                  <a:lnTo>
                    <a:pt x="4307" y="161"/>
                  </a:lnTo>
                  <a:lnTo>
                    <a:pt x="4280" y="138"/>
                  </a:lnTo>
                  <a:lnTo>
                    <a:pt x="4250" y="119"/>
                  </a:lnTo>
                  <a:lnTo>
                    <a:pt x="4218" y="105"/>
                  </a:lnTo>
                  <a:lnTo>
                    <a:pt x="4185" y="93"/>
                  </a:lnTo>
                  <a:lnTo>
                    <a:pt x="4152" y="85"/>
                  </a:lnTo>
                  <a:lnTo>
                    <a:pt x="4118" y="81"/>
                  </a:lnTo>
                  <a:lnTo>
                    <a:pt x="4084" y="79"/>
                  </a:lnTo>
                  <a:close/>
                  <a:moveTo>
                    <a:pt x="1806" y="79"/>
                  </a:moveTo>
                  <a:lnTo>
                    <a:pt x="1772" y="81"/>
                  </a:lnTo>
                  <a:lnTo>
                    <a:pt x="1738" y="85"/>
                  </a:lnTo>
                  <a:lnTo>
                    <a:pt x="1705" y="93"/>
                  </a:lnTo>
                  <a:lnTo>
                    <a:pt x="1673" y="105"/>
                  </a:lnTo>
                  <a:lnTo>
                    <a:pt x="1641" y="119"/>
                  </a:lnTo>
                  <a:lnTo>
                    <a:pt x="1612" y="138"/>
                  </a:lnTo>
                  <a:lnTo>
                    <a:pt x="1583" y="161"/>
                  </a:lnTo>
                  <a:lnTo>
                    <a:pt x="1559" y="186"/>
                  </a:lnTo>
                  <a:lnTo>
                    <a:pt x="1538" y="219"/>
                  </a:lnTo>
                  <a:lnTo>
                    <a:pt x="1520" y="254"/>
                  </a:lnTo>
                  <a:lnTo>
                    <a:pt x="1507" y="294"/>
                  </a:lnTo>
                  <a:lnTo>
                    <a:pt x="1498" y="339"/>
                  </a:lnTo>
                  <a:lnTo>
                    <a:pt x="1496" y="389"/>
                  </a:lnTo>
                  <a:lnTo>
                    <a:pt x="1498" y="438"/>
                  </a:lnTo>
                  <a:lnTo>
                    <a:pt x="1507" y="483"/>
                  </a:lnTo>
                  <a:lnTo>
                    <a:pt x="1520" y="524"/>
                  </a:lnTo>
                  <a:lnTo>
                    <a:pt x="1538" y="559"/>
                  </a:lnTo>
                  <a:lnTo>
                    <a:pt x="1559" y="591"/>
                  </a:lnTo>
                  <a:lnTo>
                    <a:pt x="1583" y="617"/>
                  </a:lnTo>
                  <a:lnTo>
                    <a:pt x="1612" y="639"/>
                  </a:lnTo>
                  <a:lnTo>
                    <a:pt x="1641" y="658"/>
                  </a:lnTo>
                  <a:lnTo>
                    <a:pt x="1673" y="673"/>
                  </a:lnTo>
                  <a:lnTo>
                    <a:pt x="1705" y="684"/>
                  </a:lnTo>
                  <a:lnTo>
                    <a:pt x="1738" y="692"/>
                  </a:lnTo>
                  <a:lnTo>
                    <a:pt x="1772" y="697"/>
                  </a:lnTo>
                  <a:lnTo>
                    <a:pt x="1806" y="698"/>
                  </a:lnTo>
                  <a:lnTo>
                    <a:pt x="1839" y="697"/>
                  </a:lnTo>
                  <a:lnTo>
                    <a:pt x="1873" y="692"/>
                  </a:lnTo>
                  <a:lnTo>
                    <a:pt x="1905" y="684"/>
                  </a:lnTo>
                  <a:lnTo>
                    <a:pt x="1939" y="673"/>
                  </a:lnTo>
                  <a:lnTo>
                    <a:pt x="1971" y="658"/>
                  </a:lnTo>
                  <a:lnTo>
                    <a:pt x="2000" y="639"/>
                  </a:lnTo>
                  <a:lnTo>
                    <a:pt x="2027" y="617"/>
                  </a:lnTo>
                  <a:lnTo>
                    <a:pt x="2053" y="591"/>
                  </a:lnTo>
                  <a:lnTo>
                    <a:pt x="2074" y="559"/>
                  </a:lnTo>
                  <a:lnTo>
                    <a:pt x="2091" y="524"/>
                  </a:lnTo>
                  <a:lnTo>
                    <a:pt x="2104" y="483"/>
                  </a:lnTo>
                  <a:lnTo>
                    <a:pt x="2112" y="438"/>
                  </a:lnTo>
                  <a:lnTo>
                    <a:pt x="2115" y="389"/>
                  </a:lnTo>
                  <a:lnTo>
                    <a:pt x="2112" y="339"/>
                  </a:lnTo>
                  <a:lnTo>
                    <a:pt x="2104" y="294"/>
                  </a:lnTo>
                  <a:lnTo>
                    <a:pt x="2091" y="254"/>
                  </a:lnTo>
                  <a:lnTo>
                    <a:pt x="2074" y="219"/>
                  </a:lnTo>
                  <a:lnTo>
                    <a:pt x="2053" y="186"/>
                  </a:lnTo>
                  <a:lnTo>
                    <a:pt x="2027" y="161"/>
                  </a:lnTo>
                  <a:lnTo>
                    <a:pt x="2000" y="138"/>
                  </a:lnTo>
                  <a:lnTo>
                    <a:pt x="1971" y="119"/>
                  </a:lnTo>
                  <a:lnTo>
                    <a:pt x="1939" y="105"/>
                  </a:lnTo>
                  <a:lnTo>
                    <a:pt x="1905" y="93"/>
                  </a:lnTo>
                  <a:lnTo>
                    <a:pt x="1873" y="85"/>
                  </a:lnTo>
                  <a:lnTo>
                    <a:pt x="1839" y="81"/>
                  </a:lnTo>
                  <a:lnTo>
                    <a:pt x="1806" y="79"/>
                  </a:lnTo>
                  <a:close/>
                  <a:moveTo>
                    <a:pt x="4583" y="20"/>
                  </a:moveTo>
                  <a:lnTo>
                    <a:pt x="4681" y="20"/>
                  </a:lnTo>
                  <a:lnTo>
                    <a:pt x="4683" y="21"/>
                  </a:lnTo>
                  <a:lnTo>
                    <a:pt x="5186" y="637"/>
                  </a:lnTo>
                  <a:lnTo>
                    <a:pt x="5186" y="20"/>
                  </a:lnTo>
                  <a:lnTo>
                    <a:pt x="5271" y="20"/>
                  </a:lnTo>
                  <a:lnTo>
                    <a:pt x="5271" y="758"/>
                  </a:lnTo>
                  <a:lnTo>
                    <a:pt x="5177" y="758"/>
                  </a:lnTo>
                  <a:lnTo>
                    <a:pt x="5175" y="756"/>
                  </a:lnTo>
                  <a:lnTo>
                    <a:pt x="4668" y="140"/>
                  </a:lnTo>
                  <a:lnTo>
                    <a:pt x="4668" y="758"/>
                  </a:lnTo>
                  <a:lnTo>
                    <a:pt x="4583" y="758"/>
                  </a:lnTo>
                  <a:lnTo>
                    <a:pt x="4583" y="20"/>
                  </a:lnTo>
                  <a:close/>
                  <a:moveTo>
                    <a:pt x="2989" y="20"/>
                  </a:moveTo>
                  <a:lnTo>
                    <a:pt x="3098" y="20"/>
                  </a:lnTo>
                  <a:lnTo>
                    <a:pt x="3100" y="21"/>
                  </a:lnTo>
                  <a:lnTo>
                    <a:pt x="3364" y="365"/>
                  </a:lnTo>
                  <a:lnTo>
                    <a:pt x="3629" y="20"/>
                  </a:lnTo>
                  <a:lnTo>
                    <a:pt x="3740" y="20"/>
                  </a:lnTo>
                  <a:lnTo>
                    <a:pt x="3406" y="448"/>
                  </a:lnTo>
                  <a:lnTo>
                    <a:pt x="3406" y="758"/>
                  </a:lnTo>
                  <a:lnTo>
                    <a:pt x="3321" y="758"/>
                  </a:lnTo>
                  <a:lnTo>
                    <a:pt x="3321" y="448"/>
                  </a:lnTo>
                  <a:lnTo>
                    <a:pt x="2989" y="20"/>
                  </a:lnTo>
                  <a:close/>
                  <a:moveTo>
                    <a:pt x="694" y="20"/>
                  </a:moveTo>
                  <a:lnTo>
                    <a:pt x="1097" y="20"/>
                  </a:lnTo>
                  <a:lnTo>
                    <a:pt x="1124" y="20"/>
                  </a:lnTo>
                  <a:lnTo>
                    <a:pt x="1153" y="23"/>
                  </a:lnTo>
                  <a:lnTo>
                    <a:pt x="1182" y="28"/>
                  </a:lnTo>
                  <a:lnTo>
                    <a:pt x="1209" y="34"/>
                  </a:lnTo>
                  <a:lnTo>
                    <a:pt x="1235" y="45"/>
                  </a:lnTo>
                  <a:lnTo>
                    <a:pt x="1259" y="58"/>
                  </a:lnTo>
                  <a:lnTo>
                    <a:pt x="1281" y="74"/>
                  </a:lnTo>
                  <a:lnTo>
                    <a:pt x="1301" y="95"/>
                  </a:lnTo>
                  <a:lnTo>
                    <a:pt x="1317" y="119"/>
                  </a:lnTo>
                  <a:lnTo>
                    <a:pt x="1328" y="148"/>
                  </a:lnTo>
                  <a:lnTo>
                    <a:pt x="1336" y="182"/>
                  </a:lnTo>
                  <a:lnTo>
                    <a:pt x="1339" y="222"/>
                  </a:lnTo>
                  <a:lnTo>
                    <a:pt x="1336" y="252"/>
                  </a:lnTo>
                  <a:lnTo>
                    <a:pt x="1328" y="283"/>
                  </a:lnTo>
                  <a:lnTo>
                    <a:pt x="1315" y="312"/>
                  </a:lnTo>
                  <a:lnTo>
                    <a:pt x="1297" y="339"/>
                  </a:lnTo>
                  <a:lnTo>
                    <a:pt x="1273" y="363"/>
                  </a:lnTo>
                  <a:lnTo>
                    <a:pt x="1243" y="384"/>
                  </a:lnTo>
                  <a:lnTo>
                    <a:pt x="1208" y="398"/>
                  </a:lnTo>
                  <a:lnTo>
                    <a:pt x="1238" y="408"/>
                  </a:lnTo>
                  <a:lnTo>
                    <a:pt x="1264" y="422"/>
                  </a:lnTo>
                  <a:lnTo>
                    <a:pt x="1283" y="442"/>
                  </a:lnTo>
                  <a:lnTo>
                    <a:pt x="1299" y="466"/>
                  </a:lnTo>
                  <a:lnTo>
                    <a:pt x="1310" y="493"/>
                  </a:lnTo>
                  <a:lnTo>
                    <a:pt x="1318" y="525"/>
                  </a:lnTo>
                  <a:lnTo>
                    <a:pt x="1323" y="562"/>
                  </a:lnTo>
                  <a:lnTo>
                    <a:pt x="1325" y="602"/>
                  </a:lnTo>
                  <a:lnTo>
                    <a:pt x="1328" y="649"/>
                  </a:lnTo>
                  <a:lnTo>
                    <a:pt x="1333" y="687"/>
                  </a:lnTo>
                  <a:lnTo>
                    <a:pt x="1337" y="718"/>
                  </a:lnTo>
                  <a:lnTo>
                    <a:pt x="1342" y="739"/>
                  </a:lnTo>
                  <a:lnTo>
                    <a:pt x="1349" y="750"/>
                  </a:lnTo>
                  <a:lnTo>
                    <a:pt x="1358" y="758"/>
                  </a:lnTo>
                  <a:lnTo>
                    <a:pt x="1262" y="758"/>
                  </a:lnTo>
                  <a:lnTo>
                    <a:pt x="1260" y="756"/>
                  </a:lnTo>
                  <a:lnTo>
                    <a:pt x="1254" y="743"/>
                  </a:lnTo>
                  <a:lnTo>
                    <a:pt x="1248" y="723"/>
                  </a:lnTo>
                  <a:lnTo>
                    <a:pt x="1244" y="692"/>
                  </a:lnTo>
                  <a:lnTo>
                    <a:pt x="1241" y="654"/>
                  </a:lnTo>
                  <a:lnTo>
                    <a:pt x="1240" y="604"/>
                  </a:lnTo>
                  <a:lnTo>
                    <a:pt x="1238" y="562"/>
                  </a:lnTo>
                  <a:lnTo>
                    <a:pt x="1230" y="527"/>
                  </a:lnTo>
                  <a:lnTo>
                    <a:pt x="1219" y="498"/>
                  </a:lnTo>
                  <a:lnTo>
                    <a:pt x="1201" y="475"/>
                  </a:lnTo>
                  <a:lnTo>
                    <a:pt x="1177" y="458"/>
                  </a:lnTo>
                  <a:lnTo>
                    <a:pt x="1148" y="446"/>
                  </a:lnTo>
                  <a:lnTo>
                    <a:pt x="1111" y="440"/>
                  </a:lnTo>
                  <a:lnTo>
                    <a:pt x="1068" y="437"/>
                  </a:lnTo>
                  <a:lnTo>
                    <a:pt x="779" y="437"/>
                  </a:lnTo>
                  <a:lnTo>
                    <a:pt x="779" y="758"/>
                  </a:lnTo>
                  <a:lnTo>
                    <a:pt x="694" y="758"/>
                  </a:lnTo>
                  <a:lnTo>
                    <a:pt x="694" y="20"/>
                  </a:lnTo>
                  <a:close/>
                  <a:moveTo>
                    <a:pt x="0" y="20"/>
                  </a:moveTo>
                  <a:lnTo>
                    <a:pt x="398" y="20"/>
                  </a:lnTo>
                  <a:lnTo>
                    <a:pt x="443" y="23"/>
                  </a:lnTo>
                  <a:lnTo>
                    <a:pt x="483" y="31"/>
                  </a:lnTo>
                  <a:lnTo>
                    <a:pt x="518" y="45"/>
                  </a:lnTo>
                  <a:lnTo>
                    <a:pt x="548" y="65"/>
                  </a:lnTo>
                  <a:lnTo>
                    <a:pt x="574" y="90"/>
                  </a:lnTo>
                  <a:lnTo>
                    <a:pt x="595" y="119"/>
                  </a:lnTo>
                  <a:lnTo>
                    <a:pt x="609" y="153"/>
                  </a:lnTo>
                  <a:lnTo>
                    <a:pt x="619" y="191"/>
                  </a:lnTo>
                  <a:lnTo>
                    <a:pt x="622" y="235"/>
                  </a:lnTo>
                  <a:lnTo>
                    <a:pt x="619" y="280"/>
                  </a:lnTo>
                  <a:lnTo>
                    <a:pt x="608" y="318"/>
                  </a:lnTo>
                  <a:lnTo>
                    <a:pt x="592" y="353"/>
                  </a:lnTo>
                  <a:lnTo>
                    <a:pt x="569" y="382"/>
                  </a:lnTo>
                  <a:lnTo>
                    <a:pt x="540" y="408"/>
                  </a:lnTo>
                  <a:lnTo>
                    <a:pt x="505" y="427"/>
                  </a:lnTo>
                  <a:lnTo>
                    <a:pt x="463" y="440"/>
                  </a:lnTo>
                  <a:lnTo>
                    <a:pt x="417" y="448"/>
                  </a:lnTo>
                  <a:lnTo>
                    <a:pt x="364" y="451"/>
                  </a:lnTo>
                  <a:lnTo>
                    <a:pt x="85" y="451"/>
                  </a:lnTo>
                  <a:lnTo>
                    <a:pt x="85" y="758"/>
                  </a:lnTo>
                  <a:lnTo>
                    <a:pt x="0" y="758"/>
                  </a:lnTo>
                  <a:lnTo>
                    <a:pt x="0" y="20"/>
                  </a:lnTo>
                  <a:close/>
                  <a:moveTo>
                    <a:pt x="4084" y="0"/>
                  </a:moveTo>
                  <a:lnTo>
                    <a:pt x="4131" y="4"/>
                  </a:lnTo>
                  <a:lnTo>
                    <a:pt x="4176" y="10"/>
                  </a:lnTo>
                  <a:lnTo>
                    <a:pt x="4221" y="21"/>
                  </a:lnTo>
                  <a:lnTo>
                    <a:pt x="4264" y="36"/>
                  </a:lnTo>
                  <a:lnTo>
                    <a:pt x="4304" y="56"/>
                  </a:lnTo>
                  <a:lnTo>
                    <a:pt x="4343" y="81"/>
                  </a:lnTo>
                  <a:lnTo>
                    <a:pt x="4378" y="109"/>
                  </a:lnTo>
                  <a:lnTo>
                    <a:pt x="4408" y="143"/>
                  </a:lnTo>
                  <a:lnTo>
                    <a:pt x="4434" y="183"/>
                  </a:lnTo>
                  <a:lnTo>
                    <a:pt x="4457" y="227"/>
                  </a:lnTo>
                  <a:lnTo>
                    <a:pt x="4473" y="276"/>
                  </a:lnTo>
                  <a:lnTo>
                    <a:pt x="4482" y="329"/>
                  </a:lnTo>
                  <a:lnTo>
                    <a:pt x="4485" y="389"/>
                  </a:lnTo>
                  <a:lnTo>
                    <a:pt x="4482" y="448"/>
                  </a:lnTo>
                  <a:lnTo>
                    <a:pt x="4473" y="503"/>
                  </a:lnTo>
                  <a:lnTo>
                    <a:pt x="4457" y="551"/>
                  </a:lnTo>
                  <a:lnTo>
                    <a:pt x="4434" y="594"/>
                  </a:lnTo>
                  <a:lnTo>
                    <a:pt x="4408" y="634"/>
                  </a:lnTo>
                  <a:lnTo>
                    <a:pt x="4378" y="668"/>
                  </a:lnTo>
                  <a:lnTo>
                    <a:pt x="4343" y="697"/>
                  </a:lnTo>
                  <a:lnTo>
                    <a:pt x="4304" y="723"/>
                  </a:lnTo>
                  <a:lnTo>
                    <a:pt x="4264" y="742"/>
                  </a:lnTo>
                  <a:lnTo>
                    <a:pt x="4221" y="758"/>
                  </a:lnTo>
                  <a:lnTo>
                    <a:pt x="4176" y="767"/>
                  </a:lnTo>
                  <a:lnTo>
                    <a:pt x="4131" y="774"/>
                  </a:lnTo>
                  <a:lnTo>
                    <a:pt x="4084" y="777"/>
                  </a:lnTo>
                  <a:lnTo>
                    <a:pt x="4040" y="774"/>
                  </a:lnTo>
                  <a:lnTo>
                    <a:pt x="3993" y="767"/>
                  </a:lnTo>
                  <a:lnTo>
                    <a:pt x="3950" y="758"/>
                  </a:lnTo>
                  <a:lnTo>
                    <a:pt x="3906" y="742"/>
                  </a:lnTo>
                  <a:lnTo>
                    <a:pt x="3866" y="723"/>
                  </a:lnTo>
                  <a:lnTo>
                    <a:pt x="3828" y="697"/>
                  </a:lnTo>
                  <a:lnTo>
                    <a:pt x="3793" y="668"/>
                  </a:lnTo>
                  <a:lnTo>
                    <a:pt x="3762" y="634"/>
                  </a:lnTo>
                  <a:lnTo>
                    <a:pt x="3735" y="594"/>
                  </a:lnTo>
                  <a:lnTo>
                    <a:pt x="3714" y="551"/>
                  </a:lnTo>
                  <a:lnTo>
                    <a:pt x="3698" y="503"/>
                  </a:lnTo>
                  <a:lnTo>
                    <a:pt x="3688" y="448"/>
                  </a:lnTo>
                  <a:lnTo>
                    <a:pt x="3685" y="389"/>
                  </a:lnTo>
                  <a:lnTo>
                    <a:pt x="3688" y="329"/>
                  </a:lnTo>
                  <a:lnTo>
                    <a:pt x="3698" y="276"/>
                  </a:lnTo>
                  <a:lnTo>
                    <a:pt x="3714" y="227"/>
                  </a:lnTo>
                  <a:lnTo>
                    <a:pt x="3735" y="183"/>
                  </a:lnTo>
                  <a:lnTo>
                    <a:pt x="3762" y="143"/>
                  </a:lnTo>
                  <a:lnTo>
                    <a:pt x="3793" y="109"/>
                  </a:lnTo>
                  <a:lnTo>
                    <a:pt x="3828" y="81"/>
                  </a:lnTo>
                  <a:lnTo>
                    <a:pt x="3866" y="56"/>
                  </a:lnTo>
                  <a:lnTo>
                    <a:pt x="3906" y="36"/>
                  </a:lnTo>
                  <a:lnTo>
                    <a:pt x="3950" y="21"/>
                  </a:lnTo>
                  <a:lnTo>
                    <a:pt x="3993" y="10"/>
                  </a:lnTo>
                  <a:lnTo>
                    <a:pt x="4040" y="4"/>
                  </a:lnTo>
                  <a:lnTo>
                    <a:pt x="4084" y="0"/>
                  </a:lnTo>
                  <a:close/>
                  <a:moveTo>
                    <a:pt x="2660" y="0"/>
                  </a:moveTo>
                  <a:lnTo>
                    <a:pt x="2701" y="2"/>
                  </a:lnTo>
                  <a:lnTo>
                    <a:pt x="2741" y="7"/>
                  </a:lnTo>
                  <a:lnTo>
                    <a:pt x="2781" y="15"/>
                  </a:lnTo>
                  <a:lnTo>
                    <a:pt x="2819" y="26"/>
                  </a:lnTo>
                  <a:lnTo>
                    <a:pt x="2856" y="42"/>
                  </a:lnTo>
                  <a:lnTo>
                    <a:pt x="2891" y="61"/>
                  </a:lnTo>
                  <a:lnTo>
                    <a:pt x="2923" y="84"/>
                  </a:lnTo>
                  <a:lnTo>
                    <a:pt x="2952" y="113"/>
                  </a:lnTo>
                  <a:lnTo>
                    <a:pt x="2976" y="145"/>
                  </a:lnTo>
                  <a:lnTo>
                    <a:pt x="2996" y="182"/>
                  </a:lnTo>
                  <a:lnTo>
                    <a:pt x="3012" y="223"/>
                  </a:lnTo>
                  <a:lnTo>
                    <a:pt x="3020" y="270"/>
                  </a:lnTo>
                  <a:lnTo>
                    <a:pt x="3021" y="275"/>
                  </a:lnTo>
                  <a:lnTo>
                    <a:pt x="2936" y="275"/>
                  </a:lnTo>
                  <a:lnTo>
                    <a:pt x="2935" y="272"/>
                  </a:lnTo>
                  <a:lnTo>
                    <a:pt x="2925" y="228"/>
                  </a:lnTo>
                  <a:lnTo>
                    <a:pt x="2906" y="191"/>
                  </a:lnTo>
                  <a:lnTo>
                    <a:pt x="2880" y="158"/>
                  </a:lnTo>
                  <a:lnTo>
                    <a:pt x="2848" y="130"/>
                  </a:lnTo>
                  <a:lnTo>
                    <a:pt x="2810" y="109"/>
                  </a:lnTo>
                  <a:lnTo>
                    <a:pt x="2766" y="93"/>
                  </a:lnTo>
                  <a:lnTo>
                    <a:pt x="2717" y="84"/>
                  </a:lnTo>
                  <a:lnTo>
                    <a:pt x="2660" y="79"/>
                  </a:lnTo>
                  <a:lnTo>
                    <a:pt x="2606" y="84"/>
                  </a:lnTo>
                  <a:lnTo>
                    <a:pt x="2556" y="93"/>
                  </a:lnTo>
                  <a:lnTo>
                    <a:pt x="2511" y="109"/>
                  </a:lnTo>
                  <a:lnTo>
                    <a:pt x="2473" y="132"/>
                  </a:lnTo>
                  <a:lnTo>
                    <a:pt x="2438" y="161"/>
                  </a:lnTo>
                  <a:lnTo>
                    <a:pt x="2410" y="195"/>
                  </a:lnTo>
                  <a:lnTo>
                    <a:pt x="2388" y="236"/>
                  </a:lnTo>
                  <a:lnTo>
                    <a:pt x="2372" y="281"/>
                  </a:lnTo>
                  <a:lnTo>
                    <a:pt x="2362" y="333"/>
                  </a:lnTo>
                  <a:lnTo>
                    <a:pt x="2359" y="389"/>
                  </a:lnTo>
                  <a:lnTo>
                    <a:pt x="2362" y="445"/>
                  </a:lnTo>
                  <a:lnTo>
                    <a:pt x="2373" y="495"/>
                  </a:lnTo>
                  <a:lnTo>
                    <a:pt x="2389" y="541"/>
                  </a:lnTo>
                  <a:lnTo>
                    <a:pt x="2412" y="581"/>
                  </a:lnTo>
                  <a:lnTo>
                    <a:pt x="2439" y="617"/>
                  </a:lnTo>
                  <a:lnTo>
                    <a:pt x="2473" y="645"/>
                  </a:lnTo>
                  <a:lnTo>
                    <a:pt x="2513" y="668"/>
                  </a:lnTo>
                  <a:lnTo>
                    <a:pt x="2558" y="684"/>
                  </a:lnTo>
                  <a:lnTo>
                    <a:pt x="2608" y="695"/>
                  </a:lnTo>
                  <a:lnTo>
                    <a:pt x="2660" y="698"/>
                  </a:lnTo>
                  <a:lnTo>
                    <a:pt x="2712" y="695"/>
                  </a:lnTo>
                  <a:lnTo>
                    <a:pt x="2757" y="687"/>
                  </a:lnTo>
                  <a:lnTo>
                    <a:pt x="2798" y="673"/>
                  </a:lnTo>
                  <a:lnTo>
                    <a:pt x="2835" y="654"/>
                  </a:lnTo>
                  <a:lnTo>
                    <a:pt x="2866" y="629"/>
                  </a:lnTo>
                  <a:lnTo>
                    <a:pt x="2891" y="599"/>
                  </a:lnTo>
                  <a:lnTo>
                    <a:pt x="2914" y="562"/>
                  </a:lnTo>
                  <a:lnTo>
                    <a:pt x="2930" y="522"/>
                  </a:lnTo>
                  <a:lnTo>
                    <a:pt x="2941" y="475"/>
                  </a:lnTo>
                  <a:lnTo>
                    <a:pt x="2943" y="471"/>
                  </a:lnTo>
                  <a:lnTo>
                    <a:pt x="3026" y="471"/>
                  </a:lnTo>
                  <a:lnTo>
                    <a:pt x="3026" y="477"/>
                  </a:lnTo>
                  <a:lnTo>
                    <a:pt x="3016" y="528"/>
                  </a:lnTo>
                  <a:lnTo>
                    <a:pt x="3000" y="575"/>
                  </a:lnTo>
                  <a:lnTo>
                    <a:pt x="2976" y="620"/>
                  </a:lnTo>
                  <a:lnTo>
                    <a:pt x="2947" y="658"/>
                  </a:lnTo>
                  <a:lnTo>
                    <a:pt x="2911" y="692"/>
                  </a:lnTo>
                  <a:lnTo>
                    <a:pt x="2869" y="723"/>
                  </a:lnTo>
                  <a:lnTo>
                    <a:pt x="2824" y="745"/>
                  </a:lnTo>
                  <a:lnTo>
                    <a:pt x="2773" y="763"/>
                  </a:lnTo>
                  <a:lnTo>
                    <a:pt x="2718" y="772"/>
                  </a:lnTo>
                  <a:lnTo>
                    <a:pt x="2660" y="777"/>
                  </a:lnTo>
                  <a:lnTo>
                    <a:pt x="2598" y="772"/>
                  </a:lnTo>
                  <a:lnTo>
                    <a:pt x="2540" y="763"/>
                  </a:lnTo>
                  <a:lnTo>
                    <a:pt x="2486" y="743"/>
                  </a:lnTo>
                  <a:lnTo>
                    <a:pt x="2438" y="719"/>
                  </a:lnTo>
                  <a:lnTo>
                    <a:pt x="2394" y="689"/>
                  </a:lnTo>
                  <a:lnTo>
                    <a:pt x="2357" y="652"/>
                  </a:lnTo>
                  <a:lnTo>
                    <a:pt x="2327" y="610"/>
                  </a:lnTo>
                  <a:lnTo>
                    <a:pt x="2301" y="562"/>
                  </a:lnTo>
                  <a:lnTo>
                    <a:pt x="2284" y="509"/>
                  </a:lnTo>
                  <a:lnTo>
                    <a:pt x="2272" y="451"/>
                  </a:lnTo>
                  <a:lnTo>
                    <a:pt x="2269" y="389"/>
                  </a:lnTo>
                  <a:lnTo>
                    <a:pt x="2271" y="345"/>
                  </a:lnTo>
                  <a:lnTo>
                    <a:pt x="2277" y="302"/>
                  </a:lnTo>
                  <a:lnTo>
                    <a:pt x="2288" y="260"/>
                  </a:lnTo>
                  <a:lnTo>
                    <a:pt x="2304" y="219"/>
                  </a:lnTo>
                  <a:lnTo>
                    <a:pt x="2324" y="180"/>
                  </a:lnTo>
                  <a:lnTo>
                    <a:pt x="2349" y="142"/>
                  </a:lnTo>
                  <a:lnTo>
                    <a:pt x="2380" y="108"/>
                  </a:lnTo>
                  <a:lnTo>
                    <a:pt x="2413" y="77"/>
                  </a:lnTo>
                  <a:lnTo>
                    <a:pt x="2454" y="52"/>
                  </a:lnTo>
                  <a:lnTo>
                    <a:pt x="2497" y="31"/>
                  </a:lnTo>
                  <a:lnTo>
                    <a:pt x="2547" y="15"/>
                  </a:lnTo>
                  <a:lnTo>
                    <a:pt x="2601" y="5"/>
                  </a:lnTo>
                  <a:lnTo>
                    <a:pt x="2660" y="0"/>
                  </a:lnTo>
                  <a:close/>
                  <a:moveTo>
                    <a:pt x="1806" y="0"/>
                  </a:moveTo>
                  <a:lnTo>
                    <a:pt x="1851" y="4"/>
                  </a:lnTo>
                  <a:lnTo>
                    <a:pt x="1897" y="10"/>
                  </a:lnTo>
                  <a:lnTo>
                    <a:pt x="1942" y="21"/>
                  </a:lnTo>
                  <a:lnTo>
                    <a:pt x="1984" y="36"/>
                  </a:lnTo>
                  <a:lnTo>
                    <a:pt x="2025" y="56"/>
                  </a:lnTo>
                  <a:lnTo>
                    <a:pt x="2062" y="81"/>
                  </a:lnTo>
                  <a:lnTo>
                    <a:pt x="2098" y="109"/>
                  </a:lnTo>
                  <a:lnTo>
                    <a:pt x="2128" y="143"/>
                  </a:lnTo>
                  <a:lnTo>
                    <a:pt x="2155" y="183"/>
                  </a:lnTo>
                  <a:lnTo>
                    <a:pt x="2176" y="227"/>
                  </a:lnTo>
                  <a:lnTo>
                    <a:pt x="2192" y="276"/>
                  </a:lnTo>
                  <a:lnTo>
                    <a:pt x="2203" y="329"/>
                  </a:lnTo>
                  <a:lnTo>
                    <a:pt x="2207" y="389"/>
                  </a:lnTo>
                  <a:lnTo>
                    <a:pt x="2203" y="448"/>
                  </a:lnTo>
                  <a:lnTo>
                    <a:pt x="2192" y="503"/>
                  </a:lnTo>
                  <a:lnTo>
                    <a:pt x="2176" y="551"/>
                  </a:lnTo>
                  <a:lnTo>
                    <a:pt x="2155" y="594"/>
                  </a:lnTo>
                  <a:lnTo>
                    <a:pt x="2128" y="634"/>
                  </a:lnTo>
                  <a:lnTo>
                    <a:pt x="2098" y="668"/>
                  </a:lnTo>
                  <a:lnTo>
                    <a:pt x="2062" y="697"/>
                  </a:lnTo>
                  <a:lnTo>
                    <a:pt x="2025" y="723"/>
                  </a:lnTo>
                  <a:lnTo>
                    <a:pt x="1984" y="742"/>
                  </a:lnTo>
                  <a:lnTo>
                    <a:pt x="1942" y="758"/>
                  </a:lnTo>
                  <a:lnTo>
                    <a:pt x="1897" y="767"/>
                  </a:lnTo>
                  <a:lnTo>
                    <a:pt x="1851" y="774"/>
                  </a:lnTo>
                  <a:lnTo>
                    <a:pt x="1806" y="777"/>
                  </a:lnTo>
                  <a:lnTo>
                    <a:pt x="1759" y="774"/>
                  </a:lnTo>
                  <a:lnTo>
                    <a:pt x="1714" y="767"/>
                  </a:lnTo>
                  <a:lnTo>
                    <a:pt x="1669" y="758"/>
                  </a:lnTo>
                  <a:lnTo>
                    <a:pt x="1626" y="742"/>
                  </a:lnTo>
                  <a:lnTo>
                    <a:pt x="1586" y="723"/>
                  </a:lnTo>
                  <a:lnTo>
                    <a:pt x="1548" y="697"/>
                  </a:lnTo>
                  <a:lnTo>
                    <a:pt x="1514" y="668"/>
                  </a:lnTo>
                  <a:lnTo>
                    <a:pt x="1482" y="634"/>
                  </a:lnTo>
                  <a:lnTo>
                    <a:pt x="1456" y="594"/>
                  </a:lnTo>
                  <a:lnTo>
                    <a:pt x="1434" y="551"/>
                  </a:lnTo>
                  <a:lnTo>
                    <a:pt x="1418" y="503"/>
                  </a:lnTo>
                  <a:lnTo>
                    <a:pt x="1408" y="448"/>
                  </a:lnTo>
                  <a:lnTo>
                    <a:pt x="1405" y="389"/>
                  </a:lnTo>
                  <a:lnTo>
                    <a:pt x="1408" y="329"/>
                  </a:lnTo>
                  <a:lnTo>
                    <a:pt x="1418" y="276"/>
                  </a:lnTo>
                  <a:lnTo>
                    <a:pt x="1434" y="227"/>
                  </a:lnTo>
                  <a:lnTo>
                    <a:pt x="1456" y="183"/>
                  </a:lnTo>
                  <a:lnTo>
                    <a:pt x="1482" y="143"/>
                  </a:lnTo>
                  <a:lnTo>
                    <a:pt x="1514" y="109"/>
                  </a:lnTo>
                  <a:lnTo>
                    <a:pt x="1548" y="81"/>
                  </a:lnTo>
                  <a:lnTo>
                    <a:pt x="1586" y="56"/>
                  </a:lnTo>
                  <a:lnTo>
                    <a:pt x="1626" y="36"/>
                  </a:lnTo>
                  <a:lnTo>
                    <a:pt x="1669" y="21"/>
                  </a:lnTo>
                  <a:lnTo>
                    <a:pt x="1714" y="10"/>
                  </a:lnTo>
                  <a:lnTo>
                    <a:pt x="1759" y="4"/>
                  </a:lnTo>
                  <a:lnTo>
                    <a:pt x="180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7" name="Freeform 5">
              <a:extLst>
                <a:ext uri="{FF2B5EF4-FFF2-40B4-BE49-F238E27FC236}">
                  <a16:creationId xmlns:a16="http://schemas.microsoft.com/office/drawing/2014/main" id="{7153C892-3FBA-4725-8243-23BA3C2C9F5F}"/>
                </a:ext>
              </a:extLst>
            </p:cNvPr>
            <p:cNvSpPr>
              <a:spLocks noEditPoints="1"/>
            </p:cNvSpPr>
            <p:nvPr userDrawn="1"/>
          </p:nvSpPr>
          <p:spPr bwMode="auto">
            <a:xfrm>
              <a:off x="6665851" y="1228158"/>
              <a:ext cx="59208" cy="63301"/>
            </a:xfrm>
            <a:custGeom>
              <a:avLst/>
              <a:gdLst>
                <a:gd name="T0" fmla="*/ 51 w 226"/>
                <a:gd name="T1" fmla="*/ 37 h 241"/>
                <a:gd name="T2" fmla="*/ 51 w 226"/>
                <a:gd name="T3" fmla="*/ 111 h 241"/>
                <a:gd name="T4" fmla="*/ 131 w 226"/>
                <a:gd name="T5" fmla="*/ 111 h 241"/>
                <a:gd name="T6" fmla="*/ 148 w 226"/>
                <a:gd name="T7" fmla="*/ 109 h 241"/>
                <a:gd name="T8" fmla="*/ 160 w 226"/>
                <a:gd name="T9" fmla="*/ 106 h 241"/>
                <a:gd name="T10" fmla="*/ 168 w 226"/>
                <a:gd name="T11" fmla="*/ 99 h 241"/>
                <a:gd name="T12" fmla="*/ 175 w 226"/>
                <a:gd name="T13" fmla="*/ 90 h 241"/>
                <a:gd name="T14" fmla="*/ 176 w 226"/>
                <a:gd name="T15" fmla="*/ 74 h 241"/>
                <a:gd name="T16" fmla="*/ 173 w 226"/>
                <a:gd name="T17" fmla="*/ 59 h 241"/>
                <a:gd name="T18" fmla="*/ 167 w 226"/>
                <a:gd name="T19" fmla="*/ 48 h 241"/>
                <a:gd name="T20" fmla="*/ 159 w 226"/>
                <a:gd name="T21" fmla="*/ 42 h 241"/>
                <a:gd name="T22" fmla="*/ 148 w 226"/>
                <a:gd name="T23" fmla="*/ 38 h 241"/>
                <a:gd name="T24" fmla="*/ 136 w 226"/>
                <a:gd name="T25" fmla="*/ 37 h 241"/>
                <a:gd name="T26" fmla="*/ 51 w 226"/>
                <a:gd name="T27" fmla="*/ 37 h 241"/>
                <a:gd name="T28" fmla="*/ 0 w 226"/>
                <a:gd name="T29" fmla="*/ 0 h 241"/>
                <a:gd name="T30" fmla="*/ 149 w 226"/>
                <a:gd name="T31" fmla="*/ 0 h 241"/>
                <a:gd name="T32" fmla="*/ 175 w 226"/>
                <a:gd name="T33" fmla="*/ 1 h 241"/>
                <a:gd name="T34" fmla="*/ 196 w 226"/>
                <a:gd name="T35" fmla="*/ 9 h 241"/>
                <a:gd name="T36" fmla="*/ 210 w 226"/>
                <a:gd name="T37" fmla="*/ 22 h 241"/>
                <a:gd name="T38" fmla="*/ 220 w 226"/>
                <a:gd name="T39" fmla="*/ 37 h 241"/>
                <a:gd name="T40" fmla="*/ 225 w 226"/>
                <a:gd name="T41" fmla="*/ 54 h 241"/>
                <a:gd name="T42" fmla="*/ 226 w 226"/>
                <a:gd name="T43" fmla="*/ 74 h 241"/>
                <a:gd name="T44" fmla="*/ 225 w 226"/>
                <a:gd name="T45" fmla="*/ 93 h 241"/>
                <a:gd name="T46" fmla="*/ 218 w 226"/>
                <a:gd name="T47" fmla="*/ 111 h 241"/>
                <a:gd name="T48" fmla="*/ 208 w 226"/>
                <a:gd name="T49" fmla="*/ 125 h 241"/>
                <a:gd name="T50" fmla="*/ 194 w 226"/>
                <a:gd name="T51" fmla="*/ 138 h 241"/>
                <a:gd name="T52" fmla="*/ 173 w 226"/>
                <a:gd name="T53" fmla="*/ 146 h 241"/>
                <a:gd name="T54" fmla="*/ 149 w 226"/>
                <a:gd name="T55" fmla="*/ 149 h 241"/>
                <a:gd name="T56" fmla="*/ 51 w 226"/>
                <a:gd name="T57" fmla="*/ 149 h 241"/>
                <a:gd name="T58" fmla="*/ 51 w 226"/>
                <a:gd name="T59" fmla="*/ 241 h 241"/>
                <a:gd name="T60" fmla="*/ 0 w 226"/>
                <a:gd name="T61" fmla="*/ 241 h 241"/>
                <a:gd name="T62" fmla="*/ 0 w 226"/>
                <a:gd name="T6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41">
                  <a:moveTo>
                    <a:pt x="51" y="37"/>
                  </a:moveTo>
                  <a:lnTo>
                    <a:pt x="51" y="111"/>
                  </a:lnTo>
                  <a:lnTo>
                    <a:pt x="131" y="111"/>
                  </a:lnTo>
                  <a:lnTo>
                    <a:pt x="148" y="109"/>
                  </a:lnTo>
                  <a:lnTo>
                    <a:pt x="160" y="106"/>
                  </a:lnTo>
                  <a:lnTo>
                    <a:pt x="168" y="99"/>
                  </a:lnTo>
                  <a:lnTo>
                    <a:pt x="175" y="90"/>
                  </a:lnTo>
                  <a:lnTo>
                    <a:pt x="176" y="74"/>
                  </a:lnTo>
                  <a:lnTo>
                    <a:pt x="173" y="59"/>
                  </a:lnTo>
                  <a:lnTo>
                    <a:pt x="167" y="48"/>
                  </a:lnTo>
                  <a:lnTo>
                    <a:pt x="159" y="42"/>
                  </a:lnTo>
                  <a:lnTo>
                    <a:pt x="148" y="38"/>
                  </a:lnTo>
                  <a:lnTo>
                    <a:pt x="136" y="37"/>
                  </a:lnTo>
                  <a:lnTo>
                    <a:pt x="51" y="37"/>
                  </a:lnTo>
                  <a:close/>
                  <a:moveTo>
                    <a:pt x="0" y="0"/>
                  </a:moveTo>
                  <a:lnTo>
                    <a:pt x="149" y="0"/>
                  </a:lnTo>
                  <a:lnTo>
                    <a:pt x="175" y="1"/>
                  </a:lnTo>
                  <a:lnTo>
                    <a:pt x="196" y="9"/>
                  </a:lnTo>
                  <a:lnTo>
                    <a:pt x="210" y="22"/>
                  </a:lnTo>
                  <a:lnTo>
                    <a:pt x="220" y="37"/>
                  </a:lnTo>
                  <a:lnTo>
                    <a:pt x="225" y="54"/>
                  </a:lnTo>
                  <a:lnTo>
                    <a:pt x="226" y="74"/>
                  </a:lnTo>
                  <a:lnTo>
                    <a:pt x="225" y="93"/>
                  </a:lnTo>
                  <a:lnTo>
                    <a:pt x="218" y="111"/>
                  </a:lnTo>
                  <a:lnTo>
                    <a:pt x="208" y="125"/>
                  </a:lnTo>
                  <a:lnTo>
                    <a:pt x="194" y="138"/>
                  </a:lnTo>
                  <a:lnTo>
                    <a:pt x="173" y="146"/>
                  </a:lnTo>
                  <a:lnTo>
                    <a:pt x="149" y="149"/>
                  </a:lnTo>
                  <a:lnTo>
                    <a:pt x="51" y="149"/>
                  </a:lnTo>
                  <a:lnTo>
                    <a:pt x="51"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8" name="Freeform 6">
              <a:extLst>
                <a:ext uri="{FF2B5EF4-FFF2-40B4-BE49-F238E27FC236}">
                  <a16:creationId xmlns:a16="http://schemas.microsoft.com/office/drawing/2014/main" id="{84C75313-6C61-44B6-AA27-53E868BF0CF5}"/>
                </a:ext>
              </a:extLst>
            </p:cNvPr>
            <p:cNvSpPr>
              <a:spLocks noEditPoints="1"/>
            </p:cNvSpPr>
            <p:nvPr userDrawn="1"/>
          </p:nvSpPr>
          <p:spPr bwMode="auto">
            <a:xfrm>
              <a:off x="6841901" y="1228158"/>
              <a:ext cx="71783" cy="63301"/>
            </a:xfrm>
            <a:custGeom>
              <a:avLst/>
              <a:gdLst>
                <a:gd name="T0" fmla="*/ 136 w 274"/>
                <a:gd name="T1" fmla="*/ 42 h 241"/>
                <a:gd name="T2" fmla="*/ 95 w 274"/>
                <a:gd name="T3" fmla="*/ 143 h 241"/>
                <a:gd name="T4" fmla="*/ 178 w 274"/>
                <a:gd name="T5" fmla="*/ 143 h 241"/>
                <a:gd name="T6" fmla="*/ 136 w 274"/>
                <a:gd name="T7" fmla="*/ 42 h 241"/>
                <a:gd name="T8" fmla="*/ 107 w 274"/>
                <a:gd name="T9" fmla="*/ 0 h 241"/>
                <a:gd name="T10" fmla="*/ 167 w 274"/>
                <a:gd name="T11" fmla="*/ 0 h 241"/>
                <a:gd name="T12" fmla="*/ 274 w 274"/>
                <a:gd name="T13" fmla="*/ 241 h 241"/>
                <a:gd name="T14" fmla="*/ 218 w 274"/>
                <a:gd name="T15" fmla="*/ 241 h 241"/>
                <a:gd name="T16" fmla="*/ 192 w 274"/>
                <a:gd name="T17" fmla="*/ 181 h 241"/>
                <a:gd name="T18" fmla="*/ 80 w 274"/>
                <a:gd name="T19" fmla="*/ 181 h 241"/>
                <a:gd name="T20" fmla="*/ 54 w 274"/>
                <a:gd name="T21" fmla="*/ 241 h 241"/>
                <a:gd name="T22" fmla="*/ 0 w 274"/>
                <a:gd name="T23" fmla="*/ 241 h 241"/>
                <a:gd name="T24" fmla="*/ 107 w 274"/>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241">
                  <a:moveTo>
                    <a:pt x="136" y="42"/>
                  </a:moveTo>
                  <a:lnTo>
                    <a:pt x="95" y="143"/>
                  </a:lnTo>
                  <a:lnTo>
                    <a:pt x="178" y="143"/>
                  </a:lnTo>
                  <a:lnTo>
                    <a:pt x="136" y="42"/>
                  </a:lnTo>
                  <a:close/>
                  <a:moveTo>
                    <a:pt x="107" y="0"/>
                  </a:moveTo>
                  <a:lnTo>
                    <a:pt x="167" y="0"/>
                  </a:lnTo>
                  <a:lnTo>
                    <a:pt x="274" y="241"/>
                  </a:lnTo>
                  <a:lnTo>
                    <a:pt x="218" y="241"/>
                  </a:lnTo>
                  <a:lnTo>
                    <a:pt x="192" y="181"/>
                  </a:lnTo>
                  <a:lnTo>
                    <a:pt x="80" y="181"/>
                  </a:lnTo>
                  <a:lnTo>
                    <a:pt x="54" y="241"/>
                  </a:lnTo>
                  <a:lnTo>
                    <a:pt x="0" y="241"/>
                  </a:lnTo>
                  <a:lnTo>
                    <a:pt x="107"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9" name="Freeform 7">
              <a:extLst>
                <a:ext uri="{FF2B5EF4-FFF2-40B4-BE49-F238E27FC236}">
                  <a16:creationId xmlns:a16="http://schemas.microsoft.com/office/drawing/2014/main" id="{360C0BC9-5B6D-44E7-82DA-CA6B6D228E4F}"/>
                </a:ext>
              </a:extLst>
            </p:cNvPr>
            <p:cNvSpPr>
              <a:spLocks noEditPoints="1"/>
            </p:cNvSpPr>
            <p:nvPr userDrawn="1"/>
          </p:nvSpPr>
          <p:spPr bwMode="auto">
            <a:xfrm>
              <a:off x="7040481" y="1228158"/>
              <a:ext cx="62875" cy="63301"/>
            </a:xfrm>
            <a:custGeom>
              <a:avLst/>
              <a:gdLst>
                <a:gd name="T0" fmla="*/ 50 w 239"/>
                <a:gd name="T1" fmla="*/ 37 h 241"/>
                <a:gd name="T2" fmla="*/ 50 w 239"/>
                <a:gd name="T3" fmla="*/ 107 h 241"/>
                <a:gd name="T4" fmla="*/ 138 w 239"/>
                <a:gd name="T5" fmla="*/ 107 h 241"/>
                <a:gd name="T6" fmla="*/ 156 w 239"/>
                <a:gd name="T7" fmla="*/ 106 h 241"/>
                <a:gd name="T8" fmla="*/ 170 w 239"/>
                <a:gd name="T9" fmla="*/ 99 h 241"/>
                <a:gd name="T10" fmla="*/ 178 w 239"/>
                <a:gd name="T11" fmla="*/ 88 h 241"/>
                <a:gd name="T12" fmla="*/ 182 w 239"/>
                <a:gd name="T13" fmla="*/ 72 h 241"/>
                <a:gd name="T14" fmla="*/ 178 w 239"/>
                <a:gd name="T15" fmla="*/ 56 h 241"/>
                <a:gd name="T16" fmla="*/ 169 w 239"/>
                <a:gd name="T17" fmla="*/ 45 h 241"/>
                <a:gd name="T18" fmla="*/ 156 w 239"/>
                <a:gd name="T19" fmla="*/ 38 h 241"/>
                <a:gd name="T20" fmla="*/ 138 w 239"/>
                <a:gd name="T21" fmla="*/ 37 h 241"/>
                <a:gd name="T22" fmla="*/ 50 w 239"/>
                <a:gd name="T23" fmla="*/ 37 h 241"/>
                <a:gd name="T24" fmla="*/ 0 w 239"/>
                <a:gd name="T25" fmla="*/ 0 h 241"/>
                <a:gd name="T26" fmla="*/ 153 w 239"/>
                <a:gd name="T27" fmla="*/ 0 h 241"/>
                <a:gd name="T28" fmla="*/ 180 w 239"/>
                <a:gd name="T29" fmla="*/ 1 h 241"/>
                <a:gd name="T30" fmla="*/ 201 w 239"/>
                <a:gd name="T31" fmla="*/ 8 h 241"/>
                <a:gd name="T32" fmla="*/ 215 w 239"/>
                <a:gd name="T33" fmla="*/ 18 h 241"/>
                <a:gd name="T34" fmla="*/ 227 w 239"/>
                <a:gd name="T35" fmla="*/ 30 h 241"/>
                <a:gd name="T36" fmla="*/ 231 w 239"/>
                <a:gd name="T37" fmla="*/ 46 h 241"/>
                <a:gd name="T38" fmla="*/ 233 w 239"/>
                <a:gd name="T39" fmla="*/ 64 h 241"/>
                <a:gd name="T40" fmla="*/ 231 w 239"/>
                <a:gd name="T41" fmla="*/ 87 h 241"/>
                <a:gd name="T42" fmla="*/ 222 w 239"/>
                <a:gd name="T43" fmla="*/ 103 h 241"/>
                <a:gd name="T44" fmla="*/ 209 w 239"/>
                <a:gd name="T45" fmla="*/ 115 h 241"/>
                <a:gd name="T46" fmla="*/ 194 w 239"/>
                <a:gd name="T47" fmla="*/ 123 h 241"/>
                <a:gd name="T48" fmla="*/ 194 w 239"/>
                <a:gd name="T49" fmla="*/ 123 h 241"/>
                <a:gd name="T50" fmla="*/ 209 w 239"/>
                <a:gd name="T51" fmla="*/ 130 h 241"/>
                <a:gd name="T52" fmla="*/ 219 w 239"/>
                <a:gd name="T53" fmla="*/ 139 h 241"/>
                <a:gd name="T54" fmla="*/ 225 w 239"/>
                <a:gd name="T55" fmla="*/ 152 h 241"/>
                <a:gd name="T56" fmla="*/ 228 w 239"/>
                <a:gd name="T57" fmla="*/ 170 h 241"/>
                <a:gd name="T58" fmla="*/ 228 w 239"/>
                <a:gd name="T59" fmla="*/ 189 h 241"/>
                <a:gd name="T60" fmla="*/ 230 w 239"/>
                <a:gd name="T61" fmla="*/ 200 h 241"/>
                <a:gd name="T62" fmla="*/ 230 w 239"/>
                <a:gd name="T63" fmla="*/ 213 h 241"/>
                <a:gd name="T64" fmla="*/ 233 w 239"/>
                <a:gd name="T65" fmla="*/ 228 h 241"/>
                <a:gd name="T66" fmla="*/ 239 w 239"/>
                <a:gd name="T67" fmla="*/ 241 h 241"/>
                <a:gd name="T68" fmla="*/ 185 w 239"/>
                <a:gd name="T69" fmla="*/ 241 h 241"/>
                <a:gd name="T70" fmla="*/ 180 w 239"/>
                <a:gd name="T71" fmla="*/ 226 h 241"/>
                <a:gd name="T72" fmla="*/ 178 w 239"/>
                <a:gd name="T73" fmla="*/ 204 h 241"/>
                <a:gd name="T74" fmla="*/ 178 w 239"/>
                <a:gd name="T75" fmla="*/ 188 h 241"/>
                <a:gd name="T76" fmla="*/ 175 w 239"/>
                <a:gd name="T77" fmla="*/ 173 h 241"/>
                <a:gd name="T78" fmla="*/ 172 w 239"/>
                <a:gd name="T79" fmla="*/ 162 h 241"/>
                <a:gd name="T80" fmla="*/ 164 w 239"/>
                <a:gd name="T81" fmla="*/ 152 h 241"/>
                <a:gd name="T82" fmla="*/ 153 w 239"/>
                <a:gd name="T83" fmla="*/ 147 h 241"/>
                <a:gd name="T84" fmla="*/ 137 w 239"/>
                <a:gd name="T85" fmla="*/ 144 h 241"/>
                <a:gd name="T86" fmla="*/ 50 w 239"/>
                <a:gd name="T87" fmla="*/ 144 h 241"/>
                <a:gd name="T88" fmla="*/ 50 w 239"/>
                <a:gd name="T89" fmla="*/ 241 h 241"/>
                <a:gd name="T90" fmla="*/ 0 w 239"/>
                <a:gd name="T91" fmla="*/ 241 h 241"/>
                <a:gd name="T92" fmla="*/ 0 w 239"/>
                <a:gd name="T9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9" h="241">
                  <a:moveTo>
                    <a:pt x="50" y="37"/>
                  </a:moveTo>
                  <a:lnTo>
                    <a:pt x="50" y="107"/>
                  </a:lnTo>
                  <a:lnTo>
                    <a:pt x="138" y="107"/>
                  </a:lnTo>
                  <a:lnTo>
                    <a:pt x="156" y="106"/>
                  </a:lnTo>
                  <a:lnTo>
                    <a:pt x="170" y="99"/>
                  </a:lnTo>
                  <a:lnTo>
                    <a:pt x="178" y="88"/>
                  </a:lnTo>
                  <a:lnTo>
                    <a:pt x="182" y="72"/>
                  </a:lnTo>
                  <a:lnTo>
                    <a:pt x="178" y="56"/>
                  </a:lnTo>
                  <a:lnTo>
                    <a:pt x="169" y="45"/>
                  </a:lnTo>
                  <a:lnTo>
                    <a:pt x="156" y="38"/>
                  </a:lnTo>
                  <a:lnTo>
                    <a:pt x="138" y="37"/>
                  </a:lnTo>
                  <a:lnTo>
                    <a:pt x="50" y="37"/>
                  </a:lnTo>
                  <a:close/>
                  <a:moveTo>
                    <a:pt x="0" y="0"/>
                  </a:moveTo>
                  <a:lnTo>
                    <a:pt x="153" y="0"/>
                  </a:lnTo>
                  <a:lnTo>
                    <a:pt x="180" y="1"/>
                  </a:lnTo>
                  <a:lnTo>
                    <a:pt x="201" y="8"/>
                  </a:lnTo>
                  <a:lnTo>
                    <a:pt x="215" y="18"/>
                  </a:lnTo>
                  <a:lnTo>
                    <a:pt x="227" y="30"/>
                  </a:lnTo>
                  <a:lnTo>
                    <a:pt x="231" y="46"/>
                  </a:lnTo>
                  <a:lnTo>
                    <a:pt x="233" y="64"/>
                  </a:lnTo>
                  <a:lnTo>
                    <a:pt x="231" y="87"/>
                  </a:lnTo>
                  <a:lnTo>
                    <a:pt x="222" y="103"/>
                  </a:lnTo>
                  <a:lnTo>
                    <a:pt x="209" y="115"/>
                  </a:lnTo>
                  <a:lnTo>
                    <a:pt x="194" y="123"/>
                  </a:lnTo>
                  <a:lnTo>
                    <a:pt x="194" y="123"/>
                  </a:lnTo>
                  <a:lnTo>
                    <a:pt x="209" y="130"/>
                  </a:lnTo>
                  <a:lnTo>
                    <a:pt x="219" y="139"/>
                  </a:lnTo>
                  <a:lnTo>
                    <a:pt x="225" y="152"/>
                  </a:lnTo>
                  <a:lnTo>
                    <a:pt x="228" y="170"/>
                  </a:lnTo>
                  <a:lnTo>
                    <a:pt x="228" y="189"/>
                  </a:lnTo>
                  <a:lnTo>
                    <a:pt x="230" y="200"/>
                  </a:lnTo>
                  <a:lnTo>
                    <a:pt x="230" y="213"/>
                  </a:lnTo>
                  <a:lnTo>
                    <a:pt x="233" y="228"/>
                  </a:lnTo>
                  <a:lnTo>
                    <a:pt x="239" y="241"/>
                  </a:lnTo>
                  <a:lnTo>
                    <a:pt x="185" y="241"/>
                  </a:lnTo>
                  <a:lnTo>
                    <a:pt x="180" y="226"/>
                  </a:lnTo>
                  <a:lnTo>
                    <a:pt x="178" y="204"/>
                  </a:lnTo>
                  <a:lnTo>
                    <a:pt x="178" y="188"/>
                  </a:lnTo>
                  <a:lnTo>
                    <a:pt x="175" y="173"/>
                  </a:lnTo>
                  <a:lnTo>
                    <a:pt x="172" y="162"/>
                  </a:lnTo>
                  <a:lnTo>
                    <a:pt x="164" y="152"/>
                  </a:lnTo>
                  <a:lnTo>
                    <a:pt x="153" y="147"/>
                  </a:lnTo>
                  <a:lnTo>
                    <a:pt x="137" y="144"/>
                  </a:lnTo>
                  <a:lnTo>
                    <a:pt x="50" y="144"/>
                  </a:lnTo>
                  <a:lnTo>
                    <a:pt x="50"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30" name="Freeform 8">
              <a:extLst>
                <a:ext uri="{FF2B5EF4-FFF2-40B4-BE49-F238E27FC236}">
                  <a16:creationId xmlns:a16="http://schemas.microsoft.com/office/drawing/2014/main" id="{9B6CA328-730E-4D84-ADCA-2B3E93302FEA}"/>
                </a:ext>
              </a:extLst>
            </p:cNvPr>
            <p:cNvSpPr>
              <a:spLocks/>
            </p:cNvSpPr>
            <p:nvPr userDrawn="1"/>
          </p:nvSpPr>
          <p:spPr bwMode="auto">
            <a:xfrm>
              <a:off x="7227011" y="1228158"/>
              <a:ext cx="60779" cy="63301"/>
            </a:xfrm>
            <a:custGeom>
              <a:avLst/>
              <a:gdLst>
                <a:gd name="T0" fmla="*/ 0 w 233"/>
                <a:gd name="T1" fmla="*/ 0 h 241"/>
                <a:gd name="T2" fmla="*/ 233 w 233"/>
                <a:gd name="T3" fmla="*/ 0 h 241"/>
                <a:gd name="T4" fmla="*/ 233 w 233"/>
                <a:gd name="T5" fmla="*/ 37 h 241"/>
                <a:gd name="T6" fmla="*/ 142 w 233"/>
                <a:gd name="T7" fmla="*/ 37 h 241"/>
                <a:gd name="T8" fmla="*/ 142 w 233"/>
                <a:gd name="T9" fmla="*/ 241 h 241"/>
                <a:gd name="T10" fmla="*/ 92 w 233"/>
                <a:gd name="T11" fmla="*/ 241 h 241"/>
                <a:gd name="T12" fmla="*/ 92 w 233"/>
                <a:gd name="T13" fmla="*/ 37 h 241"/>
                <a:gd name="T14" fmla="*/ 0 w 233"/>
                <a:gd name="T15" fmla="*/ 37 h 241"/>
                <a:gd name="T16" fmla="*/ 0 w 233"/>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241">
                  <a:moveTo>
                    <a:pt x="0" y="0"/>
                  </a:moveTo>
                  <a:lnTo>
                    <a:pt x="233" y="0"/>
                  </a:lnTo>
                  <a:lnTo>
                    <a:pt x="233" y="37"/>
                  </a:lnTo>
                  <a:lnTo>
                    <a:pt x="142" y="37"/>
                  </a:lnTo>
                  <a:lnTo>
                    <a:pt x="142" y="241"/>
                  </a:lnTo>
                  <a:lnTo>
                    <a:pt x="92" y="241"/>
                  </a:lnTo>
                  <a:lnTo>
                    <a:pt x="92" y="37"/>
                  </a:lnTo>
                  <a:lnTo>
                    <a:pt x="0" y="37"/>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31" name="Freeform 9">
              <a:extLst>
                <a:ext uri="{FF2B5EF4-FFF2-40B4-BE49-F238E27FC236}">
                  <a16:creationId xmlns:a16="http://schemas.microsoft.com/office/drawing/2014/main" id="{B6AC0582-3972-4925-8409-7F46E20A6047}"/>
                </a:ext>
              </a:extLst>
            </p:cNvPr>
            <p:cNvSpPr>
              <a:spLocks/>
            </p:cNvSpPr>
            <p:nvPr userDrawn="1"/>
          </p:nvSpPr>
          <p:spPr bwMode="auto">
            <a:xfrm>
              <a:off x="7414064" y="1228158"/>
              <a:ext cx="65495" cy="63301"/>
            </a:xfrm>
            <a:custGeom>
              <a:avLst/>
              <a:gdLst>
                <a:gd name="T0" fmla="*/ 0 w 250"/>
                <a:gd name="T1" fmla="*/ 0 h 241"/>
                <a:gd name="T2" fmla="*/ 58 w 250"/>
                <a:gd name="T3" fmla="*/ 0 h 241"/>
                <a:gd name="T4" fmla="*/ 201 w 250"/>
                <a:gd name="T5" fmla="*/ 180 h 241"/>
                <a:gd name="T6" fmla="*/ 202 w 250"/>
                <a:gd name="T7" fmla="*/ 180 h 241"/>
                <a:gd name="T8" fmla="*/ 202 w 250"/>
                <a:gd name="T9" fmla="*/ 0 h 241"/>
                <a:gd name="T10" fmla="*/ 250 w 250"/>
                <a:gd name="T11" fmla="*/ 0 h 241"/>
                <a:gd name="T12" fmla="*/ 250 w 250"/>
                <a:gd name="T13" fmla="*/ 241 h 241"/>
                <a:gd name="T14" fmla="*/ 194 w 250"/>
                <a:gd name="T15" fmla="*/ 241 h 241"/>
                <a:gd name="T16" fmla="*/ 50 w 250"/>
                <a:gd name="T17" fmla="*/ 59 h 241"/>
                <a:gd name="T18" fmla="*/ 48 w 250"/>
                <a:gd name="T19" fmla="*/ 59 h 241"/>
                <a:gd name="T20" fmla="*/ 48 w 250"/>
                <a:gd name="T21" fmla="*/ 241 h 241"/>
                <a:gd name="T22" fmla="*/ 0 w 250"/>
                <a:gd name="T23" fmla="*/ 241 h 241"/>
                <a:gd name="T24" fmla="*/ 0 w 25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41">
                  <a:moveTo>
                    <a:pt x="0" y="0"/>
                  </a:moveTo>
                  <a:lnTo>
                    <a:pt x="58" y="0"/>
                  </a:lnTo>
                  <a:lnTo>
                    <a:pt x="201" y="180"/>
                  </a:lnTo>
                  <a:lnTo>
                    <a:pt x="202" y="180"/>
                  </a:lnTo>
                  <a:lnTo>
                    <a:pt x="202" y="0"/>
                  </a:lnTo>
                  <a:lnTo>
                    <a:pt x="250" y="0"/>
                  </a:lnTo>
                  <a:lnTo>
                    <a:pt x="250" y="241"/>
                  </a:lnTo>
                  <a:lnTo>
                    <a:pt x="194" y="241"/>
                  </a:lnTo>
                  <a:lnTo>
                    <a:pt x="50" y="59"/>
                  </a:lnTo>
                  <a:lnTo>
                    <a:pt x="48" y="59"/>
                  </a:lnTo>
                  <a:lnTo>
                    <a:pt x="48"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32" name="Freeform 10">
              <a:extLst>
                <a:ext uri="{FF2B5EF4-FFF2-40B4-BE49-F238E27FC236}">
                  <a16:creationId xmlns:a16="http://schemas.microsoft.com/office/drawing/2014/main" id="{0BD6DB29-4688-4932-BACE-D74CA45A22F7}"/>
                </a:ext>
              </a:extLst>
            </p:cNvPr>
            <p:cNvSpPr>
              <a:spLocks/>
            </p:cNvSpPr>
            <p:nvPr userDrawn="1"/>
          </p:nvSpPr>
          <p:spPr bwMode="auto">
            <a:xfrm>
              <a:off x="7613168" y="1228158"/>
              <a:ext cx="55540" cy="63301"/>
            </a:xfrm>
            <a:custGeom>
              <a:avLst/>
              <a:gdLst>
                <a:gd name="T0" fmla="*/ 0 w 212"/>
                <a:gd name="T1" fmla="*/ 0 h 241"/>
                <a:gd name="T2" fmla="*/ 210 w 212"/>
                <a:gd name="T3" fmla="*/ 0 h 241"/>
                <a:gd name="T4" fmla="*/ 210 w 212"/>
                <a:gd name="T5" fmla="*/ 37 h 241"/>
                <a:gd name="T6" fmla="*/ 52 w 212"/>
                <a:gd name="T7" fmla="*/ 37 h 241"/>
                <a:gd name="T8" fmla="*/ 52 w 212"/>
                <a:gd name="T9" fmla="*/ 98 h 241"/>
                <a:gd name="T10" fmla="*/ 204 w 212"/>
                <a:gd name="T11" fmla="*/ 98 h 241"/>
                <a:gd name="T12" fmla="*/ 204 w 212"/>
                <a:gd name="T13" fmla="*/ 136 h 241"/>
                <a:gd name="T14" fmla="*/ 52 w 212"/>
                <a:gd name="T15" fmla="*/ 136 h 241"/>
                <a:gd name="T16" fmla="*/ 52 w 212"/>
                <a:gd name="T17" fmla="*/ 202 h 241"/>
                <a:gd name="T18" fmla="*/ 212 w 212"/>
                <a:gd name="T19" fmla="*/ 202 h 241"/>
                <a:gd name="T20" fmla="*/ 212 w 212"/>
                <a:gd name="T21" fmla="*/ 241 h 241"/>
                <a:gd name="T22" fmla="*/ 0 w 212"/>
                <a:gd name="T23" fmla="*/ 241 h 241"/>
                <a:gd name="T24" fmla="*/ 0 w 212"/>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1">
                  <a:moveTo>
                    <a:pt x="0" y="0"/>
                  </a:moveTo>
                  <a:lnTo>
                    <a:pt x="210" y="0"/>
                  </a:lnTo>
                  <a:lnTo>
                    <a:pt x="210" y="37"/>
                  </a:lnTo>
                  <a:lnTo>
                    <a:pt x="52" y="37"/>
                  </a:lnTo>
                  <a:lnTo>
                    <a:pt x="52" y="98"/>
                  </a:lnTo>
                  <a:lnTo>
                    <a:pt x="204" y="98"/>
                  </a:lnTo>
                  <a:lnTo>
                    <a:pt x="204" y="136"/>
                  </a:lnTo>
                  <a:lnTo>
                    <a:pt x="52" y="136"/>
                  </a:lnTo>
                  <a:lnTo>
                    <a:pt x="52" y="202"/>
                  </a:lnTo>
                  <a:lnTo>
                    <a:pt x="212" y="202"/>
                  </a:lnTo>
                  <a:lnTo>
                    <a:pt x="212"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33" name="Freeform 11">
              <a:extLst>
                <a:ext uri="{FF2B5EF4-FFF2-40B4-BE49-F238E27FC236}">
                  <a16:creationId xmlns:a16="http://schemas.microsoft.com/office/drawing/2014/main" id="{3A43D6F1-44FE-4CC2-8911-23990B9244C2}"/>
                </a:ext>
              </a:extLst>
            </p:cNvPr>
            <p:cNvSpPr>
              <a:spLocks noEditPoints="1"/>
            </p:cNvSpPr>
            <p:nvPr userDrawn="1"/>
          </p:nvSpPr>
          <p:spPr bwMode="auto">
            <a:xfrm>
              <a:off x="7799174" y="1228158"/>
              <a:ext cx="62352" cy="63301"/>
            </a:xfrm>
            <a:custGeom>
              <a:avLst/>
              <a:gdLst>
                <a:gd name="T0" fmla="*/ 51 w 239"/>
                <a:gd name="T1" fmla="*/ 37 h 241"/>
                <a:gd name="T2" fmla="*/ 51 w 239"/>
                <a:gd name="T3" fmla="*/ 107 h 241"/>
                <a:gd name="T4" fmla="*/ 138 w 239"/>
                <a:gd name="T5" fmla="*/ 107 h 241"/>
                <a:gd name="T6" fmla="*/ 157 w 239"/>
                <a:gd name="T7" fmla="*/ 106 h 241"/>
                <a:gd name="T8" fmla="*/ 170 w 239"/>
                <a:gd name="T9" fmla="*/ 99 h 241"/>
                <a:gd name="T10" fmla="*/ 178 w 239"/>
                <a:gd name="T11" fmla="*/ 88 h 241"/>
                <a:gd name="T12" fmla="*/ 181 w 239"/>
                <a:gd name="T13" fmla="*/ 72 h 241"/>
                <a:gd name="T14" fmla="*/ 178 w 239"/>
                <a:gd name="T15" fmla="*/ 56 h 241"/>
                <a:gd name="T16" fmla="*/ 170 w 239"/>
                <a:gd name="T17" fmla="*/ 45 h 241"/>
                <a:gd name="T18" fmla="*/ 156 w 239"/>
                <a:gd name="T19" fmla="*/ 38 h 241"/>
                <a:gd name="T20" fmla="*/ 138 w 239"/>
                <a:gd name="T21" fmla="*/ 37 h 241"/>
                <a:gd name="T22" fmla="*/ 51 w 239"/>
                <a:gd name="T23" fmla="*/ 37 h 241"/>
                <a:gd name="T24" fmla="*/ 0 w 239"/>
                <a:gd name="T25" fmla="*/ 0 h 241"/>
                <a:gd name="T26" fmla="*/ 152 w 239"/>
                <a:gd name="T27" fmla="*/ 0 h 241"/>
                <a:gd name="T28" fmla="*/ 180 w 239"/>
                <a:gd name="T29" fmla="*/ 1 h 241"/>
                <a:gd name="T30" fmla="*/ 200 w 239"/>
                <a:gd name="T31" fmla="*/ 8 h 241"/>
                <a:gd name="T32" fmla="*/ 216 w 239"/>
                <a:gd name="T33" fmla="*/ 18 h 241"/>
                <a:gd name="T34" fmla="*/ 226 w 239"/>
                <a:gd name="T35" fmla="*/ 30 h 241"/>
                <a:gd name="T36" fmla="*/ 233 w 239"/>
                <a:gd name="T37" fmla="*/ 46 h 241"/>
                <a:gd name="T38" fmla="*/ 234 w 239"/>
                <a:gd name="T39" fmla="*/ 64 h 241"/>
                <a:gd name="T40" fmla="*/ 231 w 239"/>
                <a:gd name="T41" fmla="*/ 87 h 241"/>
                <a:gd name="T42" fmla="*/ 223 w 239"/>
                <a:gd name="T43" fmla="*/ 103 h 241"/>
                <a:gd name="T44" fmla="*/ 210 w 239"/>
                <a:gd name="T45" fmla="*/ 115 h 241"/>
                <a:gd name="T46" fmla="*/ 194 w 239"/>
                <a:gd name="T47" fmla="*/ 123 h 241"/>
                <a:gd name="T48" fmla="*/ 194 w 239"/>
                <a:gd name="T49" fmla="*/ 123 h 241"/>
                <a:gd name="T50" fmla="*/ 208 w 239"/>
                <a:gd name="T51" fmla="*/ 130 h 241"/>
                <a:gd name="T52" fmla="*/ 218 w 239"/>
                <a:gd name="T53" fmla="*/ 139 h 241"/>
                <a:gd name="T54" fmla="*/ 225 w 239"/>
                <a:gd name="T55" fmla="*/ 152 h 241"/>
                <a:gd name="T56" fmla="*/ 228 w 239"/>
                <a:gd name="T57" fmla="*/ 170 h 241"/>
                <a:gd name="T58" fmla="*/ 229 w 239"/>
                <a:gd name="T59" fmla="*/ 189 h 241"/>
                <a:gd name="T60" fmla="*/ 229 w 239"/>
                <a:gd name="T61" fmla="*/ 200 h 241"/>
                <a:gd name="T62" fmla="*/ 231 w 239"/>
                <a:gd name="T63" fmla="*/ 213 h 241"/>
                <a:gd name="T64" fmla="*/ 234 w 239"/>
                <a:gd name="T65" fmla="*/ 228 h 241"/>
                <a:gd name="T66" fmla="*/ 239 w 239"/>
                <a:gd name="T67" fmla="*/ 241 h 241"/>
                <a:gd name="T68" fmla="*/ 184 w 239"/>
                <a:gd name="T69" fmla="*/ 241 h 241"/>
                <a:gd name="T70" fmla="*/ 180 w 239"/>
                <a:gd name="T71" fmla="*/ 226 h 241"/>
                <a:gd name="T72" fmla="*/ 178 w 239"/>
                <a:gd name="T73" fmla="*/ 204 h 241"/>
                <a:gd name="T74" fmla="*/ 178 w 239"/>
                <a:gd name="T75" fmla="*/ 188 h 241"/>
                <a:gd name="T76" fmla="*/ 176 w 239"/>
                <a:gd name="T77" fmla="*/ 173 h 241"/>
                <a:gd name="T78" fmla="*/ 172 w 239"/>
                <a:gd name="T79" fmla="*/ 162 h 241"/>
                <a:gd name="T80" fmla="*/ 164 w 239"/>
                <a:gd name="T81" fmla="*/ 152 h 241"/>
                <a:gd name="T82" fmla="*/ 152 w 239"/>
                <a:gd name="T83" fmla="*/ 147 h 241"/>
                <a:gd name="T84" fmla="*/ 136 w 239"/>
                <a:gd name="T85" fmla="*/ 144 h 241"/>
                <a:gd name="T86" fmla="*/ 51 w 239"/>
                <a:gd name="T87" fmla="*/ 144 h 241"/>
                <a:gd name="T88" fmla="*/ 51 w 239"/>
                <a:gd name="T89" fmla="*/ 241 h 241"/>
                <a:gd name="T90" fmla="*/ 0 w 239"/>
                <a:gd name="T91" fmla="*/ 241 h 241"/>
                <a:gd name="T92" fmla="*/ 0 w 239"/>
                <a:gd name="T9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9" h="241">
                  <a:moveTo>
                    <a:pt x="51" y="37"/>
                  </a:moveTo>
                  <a:lnTo>
                    <a:pt x="51" y="107"/>
                  </a:lnTo>
                  <a:lnTo>
                    <a:pt x="138" y="107"/>
                  </a:lnTo>
                  <a:lnTo>
                    <a:pt x="157" y="106"/>
                  </a:lnTo>
                  <a:lnTo>
                    <a:pt x="170" y="99"/>
                  </a:lnTo>
                  <a:lnTo>
                    <a:pt x="178" y="88"/>
                  </a:lnTo>
                  <a:lnTo>
                    <a:pt x="181" y="72"/>
                  </a:lnTo>
                  <a:lnTo>
                    <a:pt x="178" y="56"/>
                  </a:lnTo>
                  <a:lnTo>
                    <a:pt x="170" y="45"/>
                  </a:lnTo>
                  <a:lnTo>
                    <a:pt x="156" y="38"/>
                  </a:lnTo>
                  <a:lnTo>
                    <a:pt x="138" y="37"/>
                  </a:lnTo>
                  <a:lnTo>
                    <a:pt x="51" y="37"/>
                  </a:lnTo>
                  <a:close/>
                  <a:moveTo>
                    <a:pt x="0" y="0"/>
                  </a:moveTo>
                  <a:lnTo>
                    <a:pt x="152" y="0"/>
                  </a:lnTo>
                  <a:lnTo>
                    <a:pt x="180" y="1"/>
                  </a:lnTo>
                  <a:lnTo>
                    <a:pt x="200" y="8"/>
                  </a:lnTo>
                  <a:lnTo>
                    <a:pt x="216" y="18"/>
                  </a:lnTo>
                  <a:lnTo>
                    <a:pt x="226" y="30"/>
                  </a:lnTo>
                  <a:lnTo>
                    <a:pt x="233" y="46"/>
                  </a:lnTo>
                  <a:lnTo>
                    <a:pt x="234" y="64"/>
                  </a:lnTo>
                  <a:lnTo>
                    <a:pt x="231" y="87"/>
                  </a:lnTo>
                  <a:lnTo>
                    <a:pt x="223" y="103"/>
                  </a:lnTo>
                  <a:lnTo>
                    <a:pt x="210" y="115"/>
                  </a:lnTo>
                  <a:lnTo>
                    <a:pt x="194" y="123"/>
                  </a:lnTo>
                  <a:lnTo>
                    <a:pt x="194" y="123"/>
                  </a:lnTo>
                  <a:lnTo>
                    <a:pt x="208" y="130"/>
                  </a:lnTo>
                  <a:lnTo>
                    <a:pt x="218" y="139"/>
                  </a:lnTo>
                  <a:lnTo>
                    <a:pt x="225" y="152"/>
                  </a:lnTo>
                  <a:lnTo>
                    <a:pt x="228" y="170"/>
                  </a:lnTo>
                  <a:lnTo>
                    <a:pt x="229" y="189"/>
                  </a:lnTo>
                  <a:lnTo>
                    <a:pt x="229" y="200"/>
                  </a:lnTo>
                  <a:lnTo>
                    <a:pt x="231" y="213"/>
                  </a:lnTo>
                  <a:lnTo>
                    <a:pt x="234" y="228"/>
                  </a:lnTo>
                  <a:lnTo>
                    <a:pt x="239" y="241"/>
                  </a:lnTo>
                  <a:lnTo>
                    <a:pt x="184" y="241"/>
                  </a:lnTo>
                  <a:lnTo>
                    <a:pt x="180" y="226"/>
                  </a:lnTo>
                  <a:lnTo>
                    <a:pt x="178" y="204"/>
                  </a:lnTo>
                  <a:lnTo>
                    <a:pt x="178" y="188"/>
                  </a:lnTo>
                  <a:lnTo>
                    <a:pt x="176" y="173"/>
                  </a:lnTo>
                  <a:lnTo>
                    <a:pt x="172" y="162"/>
                  </a:lnTo>
                  <a:lnTo>
                    <a:pt x="164" y="152"/>
                  </a:lnTo>
                  <a:lnTo>
                    <a:pt x="152" y="147"/>
                  </a:lnTo>
                  <a:lnTo>
                    <a:pt x="136" y="144"/>
                  </a:lnTo>
                  <a:lnTo>
                    <a:pt x="51" y="144"/>
                  </a:lnTo>
                  <a:lnTo>
                    <a:pt x="51"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34" name="Freeform 12">
              <a:extLst>
                <a:ext uri="{FF2B5EF4-FFF2-40B4-BE49-F238E27FC236}">
                  <a16:creationId xmlns:a16="http://schemas.microsoft.com/office/drawing/2014/main" id="{5D5C3214-B831-4643-A642-00F7223CD156}"/>
                </a:ext>
              </a:extLst>
            </p:cNvPr>
            <p:cNvSpPr>
              <a:spLocks/>
            </p:cNvSpPr>
            <p:nvPr userDrawn="1"/>
          </p:nvSpPr>
          <p:spPr bwMode="auto">
            <a:xfrm>
              <a:off x="7987798" y="1226066"/>
              <a:ext cx="62352" cy="66964"/>
            </a:xfrm>
            <a:custGeom>
              <a:avLst/>
              <a:gdLst>
                <a:gd name="T0" fmla="*/ 126 w 237"/>
                <a:gd name="T1" fmla="*/ 1 h 255"/>
                <a:gd name="T2" fmla="*/ 163 w 237"/>
                <a:gd name="T3" fmla="*/ 6 h 255"/>
                <a:gd name="T4" fmla="*/ 198 w 237"/>
                <a:gd name="T5" fmla="*/ 22 h 255"/>
                <a:gd name="T6" fmla="*/ 224 w 237"/>
                <a:gd name="T7" fmla="*/ 54 h 255"/>
                <a:gd name="T8" fmla="*/ 174 w 237"/>
                <a:gd name="T9" fmla="*/ 77 h 255"/>
                <a:gd name="T10" fmla="*/ 165 w 237"/>
                <a:gd name="T11" fmla="*/ 56 h 255"/>
                <a:gd name="T12" fmla="*/ 136 w 237"/>
                <a:gd name="T13" fmla="*/ 40 h 255"/>
                <a:gd name="T14" fmla="*/ 96 w 237"/>
                <a:gd name="T15" fmla="*/ 40 h 255"/>
                <a:gd name="T16" fmla="*/ 69 w 237"/>
                <a:gd name="T17" fmla="*/ 50 h 255"/>
                <a:gd name="T18" fmla="*/ 57 w 237"/>
                <a:gd name="T19" fmla="*/ 72 h 255"/>
                <a:gd name="T20" fmla="*/ 69 w 237"/>
                <a:gd name="T21" fmla="*/ 91 h 255"/>
                <a:gd name="T22" fmla="*/ 99 w 237"/>
                <a:gd name="T23" fmla="*/ 99 h 255"/>
                <a:gd name="T24" fmla="*/ 138 w 237"/>
                <a:gd name="T25" fmla="*/ 106 h 255"/>
                <a:gd name="T26" fmla="*/ 178 w 237"/>
                <a:gd name="T27" fmla="*/ 112 h 255"/>
                <a:gd name="T28" fmla="*/ 213 w 237"/>
                <a:gd name="T29" fmla="*/ 127 h 255"/>
                <a:gd name="T30" fmla="*/ 234 w 237"/>
                <a:gd name="T31" fmla="*/ 155 h 255"/>
                <a:gd name="T32" fmla="*/ 234 w 237"/>
                <a:gd name="T33" fmla="*/ 197 h 255"/>
                <a:gd name="T34" fmla="*/ 215 w 237"/>
                <a:gd name="T35" fmla="*/ 229 h 255"/>
                <a:gd name="T36" fmla="*/ 181 w 237"/>
                <a:gd name="T37" fmla="*/ 247 h 255"/>
                <a:gd name="T38" fmla="*/ 141 w 237"/>
                <a:gd name="T39" fmla="*/ 253 h 255"/>
                <a:gd name="T40" fmla="*/ 88 w 237"/>
                <a:gd name="T41" fmla="*/ 253 h 255"/>
                <a:gd name="T42" fmla="*/ 38 w 237"/>
                <a:gd name="T43" fmla="*/ 237 h 255"/>
                <a:gd name="T44" fmla="*/ 9 w 237"/>
                <a:gd name="T45" fmla="*/ 208 h 255"/>
                <a:gd name="T46" fmla="*/ 0 w 237"/>
                <a:gd name="T47" fmla="*/ 170 h 255"/>
                <a:gd name="T48" fmla="*/ 57 w 237"/>
                <a:gd name="T49" fmla="*/ 188 h 255"/>
                <a:gd name="T50" fmla="*/ 81 w 237"/>
                <a:gd name="T51" fmla="*/ 210 h 255"/>
                <a:gd name="T52" fmla="*/ 123 w 237"/>
                <a:gd name="T53" fmla="*/ 216 h 255"/>
                <a:gd name="T54" fmla="*/ 157 w 237"/>
                <a:gd name="T55" fmla="*/ 212 h 255"/>
                <a:gd name="T56" fmla="*/ 179 w 237"/>
                <a:gd name="T57" fmla="*/ 196 h 255"/>
                <a:gd name="T58" fmla="*/ 179 w 237"/>
                <a:gd name="T59" fmla="*/ 170 h 255"/>
                <a:gd name="T60" fmla="*/ 158 w 237"/>
                <a:gd name="T61" fmla="*/ 155 h 255"/>
                <a:gd name="T62" fmla="*/ 125 w 237"/>
                <a:gd name="T63" fmla="*/ 147 h 255"/>
                <a:gd name="T64" fmla="*/ 83 w 237"/>
                <a:gd name="T65" fmla="*/ 141 h 255"/>
                <a:gd name="T66" fmla="*/ 46 w 237"/>
                <a:gd name="T67" fmla="*/ 131 h 255"/>
                <a:gd name="T68" fmla="*/ 17 w 237"/>
                <a:gd name="T69" fmla="*/ 111 h 255"/>
                <a:gd name="T70" fmla="*/ 6 w 237"/>
                <a:gd name="T71" fmla="*/ 75 h 255"/>
                <a:gd name="T72" fmla="*/ 16 w 237"/>
                <a:gd name="T73" fmla="*/ 37 h 255"/>
                <a:gd name="T74" fmla="*/ 45 w 237"/>
                <a:gd name="T75" fmla="*/ 13 h 255"/>
                <a:gd name="T76" fmla="*/ 88 w 237"/>
                <a:gd name="T77" fmla="*/ 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7" h="255">
                  <a:moveTo>
                    <a:pt x="112" y="0"/>
                  </a:moveTo>
                  <a:lnTo>
                    <a:pt x="126" y="1"/>
                  </a:lnTo>
                  <a:lnTo>
                    <a:pt x="144" y="3"/>
                  </a:lnTo>
                  <a:lnTo>
                    <a:pt x="163" y="6"/>
                  </a:lnTo>
                  <a:lnTo>
                    <a:pt x="182" y="13"/>
                  </a:lnTo>
                  <a:lnTo>
                    <a:pt x="198" y="22"/>
                  </a:lnTo>
                  <a:lnTo>
                    <a:pt x="213" y="35"/>
                  </a:lnTo>
                  <a:lnTo>
                    <a:pt x="224" y="54"/>
                  </a:lnTo>
                  <a:lnTo>
                    <a:pt x="229" y="77"/>
                  </a:lnTo>
                  <a:lnTo>
                    <a:pt x="174" y="77"/>
                  </a:lnTo>
                  <a:lnTo>
                    <a:pt x="171" y="66"/>
                  </a:lnTo>
                  <a:lnTo>
                    <a:pt x="165" y="56"/>
                  </a:lnTo>
                  <a:lnTo>
                    <a:pt x="154" y="46"/>
                  </a:lnTo>
                  <a:lnTo>
                    <a:pt x="136" y="40"/>
                  </a:lnTo>
                  <a:lnTo>
                    <a:pt x="114" y="38"/>
                  </a:lnTo>
                  <a:lnTo>
                    <a:pt x="96" y="40"/>
                  </a:lnTo>
                  <a:lnTo>
                    <a:pt x="80" y="43"/>
                  </a:lnTo>
                  <a:lnTo>
                    <a:pt x="69" y="50"/>
                  </a:lnTo>
                  <a:lnTo>
                    <a:pt x="61" y="59"/>
                  </a:lnTo>
                  <a:lnTo>
                    <a:pt x="57" y="72"/>
                  </a:lnTo>
                  <a:lnTo>
                    <a:pt x="61" y="83"/>
                  </a:lnTo>
                  <a:lnTo>
                    <a:pt x="69" y="91"/>
                  </a:lnTo>
                  <a:lnTo>
                    <a:pt x="81" y="96"/>
                  </a:lnTo>
                  <a:lnTo>
                    <a:pt x="99" y="99"/>
                  </a:lnTo>
                  <a:lnTo>
                    <a:pt x="117" y="103"/>
                  </a:lnTo>
                  <a:lnTo>
                    <a:pt x="138" y="106"/>
                  </a:lnTo>
                  <a:lnTo>
                    <a:pt x="158" y="109"/>
                  </a:lnTo>
                  <a:lnTo>
                    <a:pt x="178" y="112"/>
                  </a:lnTo>
                  <a:lnTo>
                    <a:pt x="197" y="119"/>
                  </a:lnTo>
                  <a:lnTo>
                    <a:pt x="213" y="127"/>
                  </a:lnTo>
                  <a:lnTo>
                    <a:pt x="226" y="139"/>
                  </a:lnTo>
                  <a:lnTo>
                    <a:pt x="234" y="155"/>
                  </a:lnTo>
                  <a:lnTo>
                    <a:pt x="237" y="176"/>
                  </a:lnTo>
                  <a:lnTo>
                    <a:pt x="234" y="197"/>
                  </a:lnTo>
                  <a:lnTo>
                    <a:pt x="226" y="215"/>
                  </a:lnTo>
                  <a:lnTo>
                    <a:pt x="215" y="229"/>
                  </a:lnTo>
                  <a:lnTo>
                    <a:pt x="198" y="239"/>
                  </a:lnTo>
                  <a:lnTo>
                    <a:pt x="181" y="247"/>
                  </a:lnTo>
                  <a:lnTo>
                    <a:pt x="162" y="252"/>
                  </a:lnTo>
                  <a:lnTo>
                    <a:pt x="141" y="253"/>
                  </a:lnTo>
                  <a:lnTo>
                    <a:pt x="122" y="255"/>
                  </a:lnTo>
                  <a:lnTo>
                    <a:pt x="88" y="253"/>
                  </a:lnTo>
                  <a:lnTo>
                    <a:pt x="59" y="247"/>
                  </a:lnTo>
                  <a:lnTo>
                    <a:pt x="38" y="237"/>
                  </a:lnTo>
                  <a:lnTo>
                    <a:pt x="20" y="225"/>
                  </a:lnTo>
                  <a:lnTo>
                    <a:pt x="9" y="208"/>
                  </a:lnTo>
                  <a:lnTo>
                    <a:pt x="1" y="191"/>
                  </a:lnTo>
                  <a:lnTo>
                    <a:pt x="0" y="170"/>
                  </a:lnTo>
                  <a:lnTo>
                    <a:pt x="54" y="170"/>
                  </a:lnTo>
                  <a:lnTo>
                    <a:pt x="57" y="188"/>
                  </a:lnTo>
                  <a:lnTo>
                    <a:pt x="67" y="200"/>
                  </a:lnTo>
                  <a:lnTo>
                    <a:pt x="81" y="210"/>
                  </a:lnTo>
                  <a:lnTo>
                    <a:pt x="101" y="215"/>
                  </a:lnTo>
                  <a:lnTo>
                    <a:pt x="123" y="216"/>
                  </a:lnTo>
                  <a:lnTo>
                    <a:pt x="141" y="216"/>
                  </a:lnTo>
                  <a:lnTo>
                    <a:pt x="157" y="212"/>
                  </a:lnTo>
                  <a:lnTo>
                    <a:pt x="171" y="205"/>
                  </a:lnTo>
                  <a:lnTo>
                    <a:pt x="179" y="196"/>
                  </a:lnTo>
                  <a:lnTo>
                    <a:pt x="182" y="181"/>
                  </a:lnTo>
                  <a:lnTo>
                    <a:pt x="179" y="170"/>
                  </a:lnTo>
                  <a:lnTo>
                    <a:pt x="171" y="162"/>
                  </a:lnTo>
                  <a:lnTo>
                    <a:pt x="158" y="155"/>
                  </a:lnTo>
                  <a:lnTo>
                    <a:pt x="142" y="151"/>
                  </a:lnTo>
                  <a:lnTo>
                    <a:pt x="125" y="147"/>
                  </a:lnTo>
                  <a:lnTo>
                    <a:pt x="104" y="144"/>
                  </a:lnTo>
                  <a:lnTo>
                    <a:pt x="83" y="141"/>
                  </a:lnTo>
                  <a:lnTo>
                    <a:pt x="64" y="138"/>
                  </a:lnTo>
                  <a:lnTo>
                    <a:pt x="46" y="131"/>
                  </a:lnTo>
                  <a:lnTo>
                    <a:pt x="30" y="123"/>
                  </a:lnTo>
                  <a:lnTo>
                    <a:pt x="17" y="111"/>
                  </a:lnTo>
                  <a:lnTo>
                    <a:pt x="8" y="96"/>
                  </a:lnTo>
                  <a:lnTo>
                    <a:pt x="6" y="75"/>
                  </a:lnTo>
                  <a:lnTo>
                    <a:pt x="8" y="54"/>
                  </a:lnTo>
                  <a:lnTo>
                    <a:pt x="16" y="37"/>
                  </a:lnTo>
                  <a:lnTo>
                    <a:pt x="29" y="24"/>
                  </a:lnTo>
                  <a:lnTo>
                    <a:pt x="45" y="13"/>
                  </a:lnTo>
                  <a:lnTo>
                    <a:pt x="65" y="6"/>
                  </a:lnTo>
                  <a:lnTo>
                    <a:pt x="88" y="1"/>
                  </a:lnTo>
                  <a:lnTo>
                    <a:pt x="112"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gr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4599980" y="1874395"/>
            <a:ext cx="7232231" cy="3684608"/>
          </a:xfrm>
          <a:prstGeom prst="rect">
            <a:avLst/>
          </a:prstGeom>
        </p:spPr>
      </p:pic>
    </p:spTree>
    <p:extLst>
      <p:ext uri="{BB962C8B-B14F-4D97-AF65-F5344CB8AC3E}">
        <p14:creationId xmlns:p14="http://schemas.microsoft.com/office/powerpoint/2010/main" val="1916789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0755" y="310622"/>
            <a:ext cx="7618702" cy="363454"/>
          </a:xfrm>
        </p:spPr>
        <p:txBody>
          <a:bodyPr/>
          <a:lstStyle/>
          <a:p>
            <a:r>
              <a:rPr lang="en-US"/>
              <a:t>Click to edit Master title style</a:t>
            </a:r>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13F8D314-6E3C-4B33-9379-2214DF38AA6A}" type="slidenum">
              <a:rPr lang="en-US" smtClean="0"/>
              <a:t>‹#›</a:t>
            </a:fld>
            <a:endParaRPr lang="en-US"/>
          </a:p>
        </p:txBody>
      </p:sp>
    </p:spTree>
    <p:extLst>
      <p:ext uri="{BB962C8B-B14F-4D97-AF65-F5344CB8AC3E}">
        <p14:creationId xmlns:p14="http://schemas.microsoft.com/office/powerpoint/2010/main" val="1129511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0755" y="310622"/>
            <a:ext cx="7618702" cy="363454"/>
          </a:xfrm>
        </p:spPr>
        <p:txBody>
          <a:bodyPr/>
          <a:lstStyle/>
          <a:p>
            <a:r>
              <a:rPr lang="en-US"/>
              <a:t>Click to edit Master title style</a:t>
            </a:r>
          </a:p>
        </p:txBody>
      </p:sp>
      <p:sp>
        <p:nvSpPr>
          <p:cNvPr id="5" name="Footer Placeholder 4"/>
          <p:cNvSpPr>
            <a:spLocks noGrp="1"/>
          </p:cNvSpPr>
          <p:nvPr>
            <p:ph type="ftr" sz="quarter" idx="11"/>
          </p:nvPr>
        </p:nvSpPr>
        <p:spPr bwMode="gray"/>
        <p:txBody>
          <a:bodyPr/>
          <a:lstStyle/>
          <a:p>
            <a:endParaRPr lang="en-US"/>
          </a:p>
        </p:txBody>
      </p:sp>
      <p:sp>
        <p:nvSpPr>
          <p:cNvPr id="6" name="Slide Number Placeholder 5"/>
          <p:cNvSpPr>
            <a:spLocks noGrp="1"/>
          </p:cNvSpPr>
          <p:nvPr>
            <p:ph type="sldNum" sz="quarter" idx="12"/>
          </p:nvPr>
        </p:nvSpPr>
        <p:spPr bwMode="gray"/>
        <p:txBody>
          <a:bodyPr/>
          <a:lstStyle/>
          <a:p>
            <a:fld id="{13F8D314-6E3C-4B33-9379-2214DF38AA6A}" type="slidenum">
              <a:rPr lang="en-US" smtClean="0"/>
              <a:t>‹#›</a:t>
            </a:fld>
            <a:endParaRPr lang="en-US"/>
          </a:p>
        </p:txBody>
      </p:sp>
    </p:spTree>
    <p:extLst>
      <p:ext uri="{BB962C8B-B14F-4D97-AF65-F5344CB8AC3E}">
        <p14:creationId xmlns:p14="http://schemas.microsoft.com/office/powerpoint/2010/main" val="37213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850A64-B9C5-40AA-BFA7-4B2350E5E642}"/>
              </a:ext>
            </a:extLst>
          </p:cNvPr>
          <p:cNvSpPr/>
          <p:nvPr userDrawn="1"/>
        </p:nvSpPr>
        <p:spPr>
          <a:xfrm>
            <a:off x="0" y="-1"/>
            <a:ext cx="10058400" cy="100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white"/>
              </a:solidFill>
              <a:effectLst/>
              <a:uLnTx/>
              <a:uFillTx/>
              <a:latin typeface="Source Sans Pro"/>
              <a:ea typeface="+mn-ea"/>
              <a:cs typeface="+mn-cs"/>
            </a:endParaRPr>
          </a:p>
        </p:txBody>
      </p:sp>
      <p:cxnSp>
        <p:nvCxnSpPr>
          <p:cNvPr id="10" name="Straight Connector 9">
            <a:extLst>
              <a:ext uri="{FF2B5EF4-FFF2-40B4-BE49-F238E27FC236}">
                <a16:creationId xmlns:a16="http://schemas.microsoft.com/office/drawing/2014/main" id="{C77DF06B-822F-4986-9B84-4410810AE924}"/>
              </a:ext>
            </a:extLst>
          </p:cNvPr>
          <p:cNvCxnSpPr/>
          <p:nvPr userDrawn="1"/>
        </p:nvCxnSpPr>
        <p:spPr>
          <a:xfrm>
            <a:off x="0" y="7332812"/>
            <a:ext cx="100584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F0485BAE-B7E1-4672-9485-F6648D17AEEE}"/>
              </a:ext>
            </a:extLst>
          </p:cNvPr>
          <p:cNvGrpSpPr/>
          <p:nvPr userDrawn="1"/>
        </p:nvGrpSpPr>
        <p:grpSpPr>
          <a:xfrm>
            <a:off x="1914772" y="406559"/>
            <a:ext cx="3093770" cy="778109"/>
            <a:chOff x="6043557" y="881478"/>
            <a:chExt cx="2006593" cy="504675"/>
          </a:xfrm>
        </p:grpSpPr>
        <p:grpSp>
          <p:nvGrpSpPr>
            <p:cNvPr id="14" name="Group 13">
              <a:extLst>
                <a:ext uri="{FF2B5EF4-FFF2-40B4-BE49-F238E27FC236}">
                  <a16:creationId xmlns:a16="http://schemas.microsoft.com/office/drawing/2014/main" id="{2F1F7A4A-CAD7-4985-B2D2-262C32E73434}"/>
                </a:ext>
              </a:extLst>
            </p:cNvPr>
            <p:cNvGrpSpPr/>
            <p:nvPr userDrawn="1"/>
          </p:nvGrpSpPr>
          <p:grpSpPr>
            <a:xfrm>
              <a:off x="6043557" y="881478"/>
              <a:ext cx="505452" cy="504675"/>
              <a:chOff x="7139510" y="464355"/>
              <a:chExt cx="430170" cy="429509"/>
            </a:xfrm>
          </p:grpSpPr>
          <p:sp>
            <p:nvSpPr>
              <p:cNvPr id="24" name="Freeform 2">
                <a:extLst>
                  <a:ext uri="{FF2B5EF4-FFF2-40B4-BE49-F238E27FC236}">
                    <a16:creationId xmlns:a16="http://schemas.microsoft.com/office/drawing/2014/main" id="{7A445DC6-661C-40A6-AFBA-C64B4A505EC2}"/>
                  </a:ext>
                </a:extLst>
              </p:cNvPr>
              <p:cNvSpPr>
                <a:spLocks noEditPoints="1"/>
              </p:cNvSpPr>
              <p:nvPr userDrawn="1"/>
            </p:nvSpPr>
            <p:spPr bwMode="auto">
              <a:xfrm>
                <a:off x="7182474" y="507253"/>
                <a:ext cx="344241" cy="343712"/>
              </a:xfrm>
              <a:custGeom>
                <a:avLst/>
                <a:gdLst>
                  <a:gd name="T0" fmla="*/ 304 w 1314"/>
                  <a:gd name="T1" fmla="*/ 1155 h 1314"/>
                  <a:gd name="T2" fmla="*/ 406 w 1314"/>
                  <a:gd name="T3" fmla="*/ 1215 h 1314"/>
                  <a:gd name="T4" fmla="*/ 507 w 1314"/>
                  <a:gd name="T5" fmla="*/ 1314 h 1314"/>
                  <a:gd name="T6" fmla="*/ 364 w 1314"/>
                  <a:gd name="T7" fmla="*/ 1264 h 1314"/>
                  <a:gd name="T8" fmla="*/ 239 w 1314"/>
                  <a:gd name="T9" fmla="*/ 1186 h 1314"/>
                  <a:gd name="T10" fmla="*/ 255 w 1314"/>
                  <a:gd name="T11" fmla="*/ 1118 h 1314"/>
                  <a:gd name="T12" fmla="*/ 1131 w 1314"/>
                  <a:gd name="T13" fmla="*/ 1138 h 1314"/>
                  <a:gd name="T14" fmla="*/ 1014 w 1314"/>
                  <a:gd name="T15" fmla="*/ 1229 h 1314"/>
                  <a:gd name="T16" fmla="*/ 881 w 1314"/>
                  <a:gd name="T17" fmla="*/ 1293 h 1314"/>
                  <a:gd name="T18" fmla="*/ 852 w 1314"/>
                  <a:gd name="T19" fmla="*/ 1237 h 1314"/>
                  <a:gd name="T20" fmla="*/ 961 w 1314"/>
                  <a:gd name="T21" fmla="*/ 1187 h 1314"/>
                  <a:gd name="T22" fmla="*/ 1059 w 1314"/>
                  <a:gd name="T23" fmla="*/ 1118 h 1314"/>
                  <a:gd name="T24" fmla="*/ 77 w 1314"/>
                  <a:gd name="T25" fmla="*/ 852 h 1314"/>
                  <a:gd name="T26" fmla="*/ 127 w 1314"/>
                  <a:gd name="T27" fmla="*/ 961 h 1314"/>
                  <a:gd name="T28" fmla="*/ 196 w 1314"/>
                  <a:gd name="T29" fmla="*/ 1059 h 1314"/>
                  <a:gd name="T30" fmla="*/ 129 w 1314"/>
                  <a:gd name="T31" fmla="*/ 1075 h 1314"/>
                  <a:gd name="T32" fmla="*/ 50 w 1314"/>
                  <a:gd name="T33" fmla="*/ 950 h 1314"/>
                  <a:gd name="T34" fmla="*/ 0 w 1314"/>
                  <a:gd name="T35" fmla="*/ 807 h 1314"/>
                  <a:gd name="T36" fmla="*/ 1293 w 1314"/>
                  <a:gd name="T37" fmla="*/ 881 h 1314"/>
                  <a:gd name="T38" fmla="*/ 1229 w 1314"/>
                  <a:gd name="T39" fmla="*/ 1016 h 1314"/>
                  <a:gd name="T40" fmla="*/ 1137 w 1314"/>
                  <a:gd name="T41" fmla="*/ 1131 h 1314"/>
                  <a:gd name="T42" fmla="*/ 1155 w 1314"/>
                  <a:gd name="T43" fmla="*/ 1011 h 1314"/>
                  <a:gd name="T44" fmla="*/ 1214 w 1314"/>
                  <a:gd name="T45" fmla="*/ 908 h 1314"/>
                  <a:gd name="T46" fmla="*/ 1314 w 1314"/>
                  <a:gd name="T47" fmla="*/ 807 h 1314"/>
                  <a:gd name="T48" fmla="*/ 196 w 1314"/>
                  <a:gd name="T49" fmla="*/ 255 h 1314"/>
                  <a:gd name="T50" fmla="*/ 127 w 1314"/>
                  <a:gd name="T51" fmla="*/ 353 h 1314"/>
                  <a:gd name="T52" fmla="*/ 77 w 1314"/>
                  <a:gd name="T53" fmla="*/ 462 h 1314"/>
                  <a:gd name="T54" fmla="*/ 21 w 1314"/>
                  <a:gd name="T55" fmla="*/ 433 h 1314"/>
                  <a:gd name="T56" fmla="*/ 85 w 1314"/>
                  <a:gd name="T57" fmla="*/ 300 h 1314"/>
                  <a:gd name="T58" fmla="*/ 177 w 1314"/>
                  <a:gd name="T59" fmla="*/ 184 h 1314"/>
                  <a:gd name="T60" fmla="*/ 1186 w 1314"/>
                  <a:gd name="T61" fmla="*/ 239 h 1314"/>
                  <a:gd name="T62" fmla="*/ 1264 w 1314"/>
                  <a:gd name="T63" fmla="*/ 364 h 1314"/>
                  <a:gd name="T64" fmla="*/ 1314 w 1314"/>
                  <a:gd name="T65" fmla="*/ 507 h 1314"/>
                  <a:gd name="T66" fmla="*/ 1214 w 1314"/>
                  <a:gd name="T67" fmla="*/ 406 h 1314"/>
                  <a:gd name="T68" fmla="*/ 1155 w 1314"/>
                  <a:gd name="T69" fmla="*/ 303 h 1314"/>
                  <a:gd name="T70" fmla="*/ 1137 w 1314"/>
                  <a:gd name="T71" fmla="*/ 183 h 1314"/>
                  <a:gd name="T72" fmla="*/ 462 w 1314"/>
                  <a:gd name="T73" fmla="*/ 77 h 1314"/>
                  <a:gd name="T74" fmla="*/ 353 w 1314"/>
                  <a:gd name="T75" fmla="*/ 126 h 1314"/>
                  <a:gd name="T76" fmla="*/ 255 w 1314"/>
                  <a:gd name="T77" fmla="*/ 195 h 1314"/>
                  <a:gd name="T78" fmla="*/ 239 w 1314"/>
                  <a:gd name="T79" fmla="*/ 128 h 1314"/>
                  <a:gd name="T80" fmla="*/ 364 w 1314"/>
                  <a:gd name="T81" fmla="*/ 49 h 1314"/>
                  <a:gd name="T82" fmla="*/ 507 w 1314"/>
                  <a:gd name="T83" fmla="*/ 0 h 1314"/>
                  <a:gd name="T84" fmla="*/ 881 w 1314"/>
                  <a:gd name="T85" fmla="*/ 21 h 1314"/>
                  <a:gd name="T86" fmla="*/ 1014 w 1314"/>
                  <a:gd name="T87" fmla="*/ 85 h 1314"/>
                  <a:gd name="T88" fmla="*/ 1131 w 1314"/>
                  <a:gd name="T89" fmla="*/ 176 h 1314"/>
                  <a:gd name="T90" fmla="*/ 1011 w 1314"/>
                  <a:gd name="T91" fmla="*/ 159 h 1314"/>
                  <a:gd name="T92" fmla="*/ 908 w 1314"/>
                  <a:gd name="T93" fmla="*/ 99 h 1314"/>
                  <a:gd name="T94" fmla="*/ 807 w 1314"/>
                  <a:gd name="T95" fmla="*/ 0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4" h="1314">
                    <a:moveTo>
                      <a:pt x="255" y="1118"/>
                    </a:moveTo>
                    <a:lnTo>
                      <a:pt x="304" y="1155"/>
                    </a:lnTo>
                    <a:lnTo>
                      <a:pt x="353" y="1187"/>
                    </a:lnTo>
                    <a:lnTo>
                      <a:pt x="406" y="1215"/>
                    </a:lnTo>
                    <a:lnTo>
                      <a:pt x="462" y="1237"/>
                    </a:lnTo>
                    <a:lnTo>
                      <a:pt x="507" y="1314"/>
                    </a:lnTo>
                    <a:lnTo>
                      <a:pt x="433" y="1293"/>
                    </a:lnTo>
                    <a:lnTo>
                      <a:pt x="364" y="1264"/>
                    </a:lnTo>
                    <a:lnTo>
                      <a:pt x="300" y="1229"/>
                    </a:lnTo>
                    <a:lnTo>
                      <a:pt x="239" y="1186"/>
                    </a:lnTo>
                    <a:lnTo>
                      <a:pt x="183" y="1138"/>
                    </a:lnTo>
                    <a:lnTo>
                      <a:pt x="255" y="1118"/>
                    </a:lnTo>
                    <a:close/>
                    <a:moveTo>
                      <a:pt x="1059" y="1118"/>
                    </a:moveTo>
                    <a:lnTo>
                      <a:pt x="1131" y="1138"/>
                    </a:lnTo>
                    <a:lnTo>
                      <a:pt x="1075" y="1186"/>
                    </a:lnTo>
                    <a:lnTo>
                      <a:pt x="1014" y="1229"/>
                    </a:lnTo>
                    <a:lnTo>
                      <a:pt x="950" y="1264"/>
                    </a:lnTo>
                    <a:lnTo>
                      <a:pt x="881" y="1293"/>
                    </a:lnTo>
                    <a:lnTo>
                      <a:pt x="807" y="1314"/>
                    </a:lnTo>
                    <a:lnTo>
                      <a:pt x="852" y="1237"/>
                    </a:lnTo>
                    <a:lnTo>
                      <a:pt x="908" y="1215"/>
                    </a:lnTo>
                    <a:lnTo>
                      <a:pt x="961" y="1187"/>
                    </a:lnTo>
                    <a:lnTo>
                      <a:pt x="1011" y="1155"/>
                    </a:lnTo>
                    <a:lnTo>
                      <a:pt x="1059" y="1118"/>
                    </a:lnTo>
                    <a:close/>
                    <a:moveTo>
                      <a:pt x="0" y="807"/>
                    </a:moveTo>
                    <a:lnTo>
                      <a:pt x="77" y="852"/>
                    </a:lnTo>
                    <a:lnTo>
                      <a:pt x="100" y="908"/>
                    </a:lnTo>
                    <a:lnTo>
                      <a:pt x="127" y="961"/>
                    </a:lnTo>
                    <a:lnTo>
                      <a:pt x="159" y="1011"/>
                    </a:lnTo>
                    <a:lnTo>
                      <a:pt x="196" y="1059"/>
                    </a:lnTo>
                    <a:lnTo>
                      <a:pt x="177" y="1131"/>
                    </a:lnTo>
                    <a:lnTo>
                      <a:pt x="129" y="1075"/>
                    </a:lnTo>
                    <a:lnTo>
                      <a:pt x="85" y="1016"/>
                    </a:lnTo>
                    <a:lnTo>
                      <a:pt x="50" y="950"/>
                    </a:lnTo>
                    <a:lnTo>
                      <a:pt x="21" y="881"/>
                    </a:lnTo>
                    <a:lnTo>
                      <a:pt x="0" y="807"/>
                    </a:lnTo>
                    <a:close/>
                    <a:moveTo>
                      <a:pt x="1314" y="807"/>
                    </a:moveTo>
                    <a:lnTo>
                      <a:pt x="1293" y="881"/>
                    </a:lnTo>
                    <a:lnTo>
                      <a:pt x="1264" y="950"/>
                    </a:lnTo>
                    <a:lnTo>
                      <a:pt x="1229" y="1016"/>
                    </a:lnTo>
                    <a:lnTo>
                      <a:pt x="1186" y="1075"/>
                    </a:lnTo>
                    <a:lnTo>
                      <a:pt x="1137" y="1131"/>
                    </a:lnTo>
                    <a:lnTo>
                      <a:pt x="1118" y="1059"/>
                    </a:lnTo>
                    <a:lnTo>
                      <a:pt x="1155" y="1011"/>
                    </a:lnTo>
                    <a:lnTo>
                      <a:pt x="1187" y="961"/>
                    </a:lnTo>
                    <a:lnTo>
                      <a:pt x="1214" y="908"/>
                    </a:lnTo>
                    <a:lnTo>
                      <a:pt x="1237" y="852"/>
                    </a:lnTo>
                    <a:lnTo>
                      <a:pt x="1314" y="807"/>
                    </a:lnTo>
                    <a:close/>
                    <a:moveTo>
                      <a:pt x="177" y="184"/>
                    </a:moveTo>
                    <a:lnTo>
                      <a:pt x="196" y="255"/>
                    </a:lnTo>
                    <a:lnTo>
                      <a:pt x="159" y="303"/>
                    </a:lnTo>
                    <a:lnTo>
                      <a:pt x="127" y="353"/>
                    </a:lnTo>
                    <a:lnTo>
                      <a:pt x="100" y="406"/>
                    </a:lnTo>
                    <a:lnTo>
                      <a:pt x="77" y="462"/>
                    </a:lnTo>
                    <a:lnTo>
                      <a:pt x="0" y="507"/>
                    </a:lnTo>
                    <a:lnTo>
                      <a:pt x="21" y="433"/>
                    </a:lnTo>
                    <a:lnTo>
                      <a:pt x="50" y="364"/>
                    </a:lnTo>
                    <a:lnTo>
                      <a:pt x="85" y="300"/>
                    </a:lnTo>
                    <a:lnTo>
                      <a:pt x="129" y="239"/>
                    </a:lnTo>
                    <a:lnTo>
                      <a:pt x="177" y="184"/>
                    </a:lnTo>
                    <a:close/>
                    <a:moveTo>
                      <a:pt x="1137" y="183"/>
                    </a:moveTo>
                    <a:lnTo>
                      <a:pt x="1186" y="239"/>
                    </a:lnTo>
                    <a:lnTo>
                      <a:pt x="1229" y="300"/>
                    </a:lnTo>
                    <a:lnTo>
                      <a:pt x="1264" y="364"/>
                    </a:lnTo>
                    <a:lnTo>
                      <a:pt x="1293" y="433"/>
                    </a:lnTo>
                    <a:lnTo>
                      <a:pt x="1314" y="507"/>
                    </a:lnTo>
                    <a:lnTo>
                      <a:pt x="1237" y="462"/>
                    </a:lnTo>
                    <a:lnTo>
                      <a:pt x="1214" y="406"/>
                    </a:lnTo>
                    <a:lnTo>
                      <a:pt x="1187" y="353"/>
                    </a:lnTo>
                    <a:lnTo>
                      <a:pt x="1155" y="303"/>
                    </a:lnTo>
                    <a:lnTo>
                      <a:pt x="1118" y="255"/>
                    </a:lnTo>
                    <a:lnTo>
                      <a:pt x="1137" y="183"/>
                    </a:lnTo>
                    <a:close/>
                    <a:moveTo>
                      <a:pt x="507" y="0"/>
                    </a:moveTo>
                    <a:lnTo>
                      <a:pt x="462" y="77"/>
                    </a:lnTo>
                    <a:lnTo>
                      <a:pt x="406" y="99"/>
                    </a:lnTo>
                    <a:lnTo>
                      <a:pt x="353" y="126"/>
                    </a:lnTo>
                    <a:lnTo>
                      <a:pt x="304" y="159"/>
                    </a:lnTo>
                    <a:lnTo>
                      <a:pt x="255" y="195"/>
                    </a:lnTo>
                    <a:lnTo>
                      <a:pt x="183" y="176"/>
                    </a:lnTo>
                    <a:lnTo>
                      <a:pt x="239" y="128"/>
                    </a:lnTo>
                    <a:lnTo>
                      <a:pt x="300" y="85"/>
                    </a:lnTo>
                    <a:lnTo>
                      <a:pt x="364" y="49"/>
                    </a:lnTo>
                    <a:lnTo>
                      <a:pt x="433" y="21"/>
                    </a:lnTo>
                    <a:lnTo>
                      <a:pt x="507" y="0"/>
                    </a:lnTo>
                    <a:close/>
                    <a:moveTo>
                      <a:pt x="807" y="0"/>
                    </a:moveTo>
                    <a:lnTo>
                      <a:pt x="881" y="21"/>
                    </a:lnTo>
                    <a:lnTo>
                      <a:pt x="950" y="49"/>
                    </a:lnTo>
                    <a:lnTo>
                      <a:pt x="1014" y="85"/>
                    </a:lnTo>
                    <a:lnTo>
                      <a:pt x="1075" y="128"/>
                    </a:lnTo>
                    <a:lnTo>
                      <a:pt x="1131" y="176"/>
                    </a:lnTo>
                    <a:lnTo>
                      <a:pt x="1059" y="195"/>
                    </a:lnTo>
                    <a:lnTo>
                      <a:pt x="1011" y="159"/>
                    </a:lnTo>
                    <a:lnTo>
                      <a:pt x="961" y="126"/>
                    </a:lnTo>
                    <a:lnTo>
                      <a:pt x="908" y="99"/>
                    </a:lnTo>
                    <a:lnTo>
                      <a:pt x="852" y="77"/>
                    </a:lnTo>
                    <a:lnTo>
                      <a:pt x="807"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25" name="Freeform 3">
                <a:extLst>
                  <a:ext uri="{FF2B5EF4-FFF2-40B4-BE49-F238E27FC236}">
                    <a16:creationId xmlns:a16="http://schemas.microsoft.com/office/drawing/2014/main" id="{DC470ACA-9F4F-467D-BED1-AC58BD058B4B}"/>
                  </a:ext>
                </a:extLst>
              </p:cNvPr>
              <p:cNvSpPr>
                <a:spLocks noEditPoints="1"/>
              </p:cNvSpPr>
              <p:nvPr userDrawn="1"/>
            </p:nvSpPr>
            <p:spPr bwMode="auto">
              <a:xfrm>
                <a:off x="7139510" y="464355"/>
                <a:ext cx="430170" cy="429509"/>
              </a:xfrm>
              <a:custGeom>
                <a:avLst/>
                <a:gdLst>
                  <a:gd name="T0" fmla="*/ 649 w 1640"/>
                  <a:gd name="T1" fmla="*/ 1277 h 1642"/>
                  <a:gd name="T2" fmla="*/ 760 w 1640"/>
                  <a:gd name="T3" fmla="*/ 1306 h 1642"/>
                  <a:gd name="T4" fmla="*/ 880 w 1640"/>
                  <a:gd name="T5" fmla="*/ 1306 h 1642"/>
                  <a:gd name="T6" fmla="*/ 993 w 1640"/>
                  <a:gd name="T7" fmla="*/ 1277 h 1642"/>
                  <a:gd name="T8" fmla="*/ 821 w 1640"/>
                  <a:gd name="T9" fmla="*/ 1642 h 1642"/>
                  <a:gd name="T10" fmla="*/ 489 w 1640"/>
                  <a:gd name="T11" fmla="*/ 928 h 1642"/>
                  <a:gd name="T12" fmla="*/ 523 w 1640"/>
                  <a:gd name="T13" fmla="*/ 1001 h 1642"/>
                  <a:gd name="T14" fmla="*/ 574 w 1640"/>
                  <a:gd name="T15" fmla="*/ 1067 h 1642"/>
                  <a:gd name="T16" fmla="*/ 640 w 1640"/>
                  <a:gd name="T17" fmla="*/ 1119 h 1642"/>
                  <a:gd name="T18" fmla="*/ 715 w 1640"/>
                  <a:gd name="T19" fmla="*/ 1152 h 1642"/>
                  <a:gd name="T20" fmla="*/ 489 w 1640"/>
                  <a:gd name="T21" fmla="*/ 928 h 1642"/>
                  <a:gd name="T22" fmla="*/ 1235 w 1640"/>
                  <a:gd name="T23" fmla="*/ 1236 h 1642"/>
                  <a:gd name="T24" fmla="*/ 964 w 1640"/>
                  <a:gd name="T25" fmla="*/ 1138 h 1642"/>
                  <a:gd name="T26" fmla="*/ 1034 w 1640"/>
                  <a:gd name="T27" fmla="*/ 1096 h 1642"/>
                  <a:gd name="T28" fmla="*/ 1095 w 1640"/>
                  <a:gd name="T29" fmla="*/ 1035 h 1642"/>
                  <a:gd name="T30" fmla="*/ 1137 w 1640"/>
                  <a:gd name="T31" fmla="*/ 965 h 1642"/>
                  <a:gd name="T32" fmla="*/ 386 w 1640"/>
                  <a:gd name="T33" fmla="*/ 597 h 1642"/>
                  <a:gd name="T34" fmla="*/ 346 w 1640"/>
                  <a:gd name="T35" fmla="*/ 705 h 1642"/>
                  <a:gd name="T36" fmla="*/ 332 w 1640"/>
                  <a:gd name="T37" fmla="*/ 822 h 1642"/>
                  <a:gd name="T38" fmla="*/ 346 w 1640"/>
                  <a:gd name="T39" fmla="*/ 937 h 1642"/>
                  <a:gd name="T40" fmla="*/ 386 w 1640"/>
                  <a:gd name="T41" fmla="*/ 1045 h 1642"/>
                  <a:gd name="T42" fmla="*/ 386 w 1640"/>
                  <a:gd name="T43" fmla="*/ 597 h 1642"/>
                  <a:gd name="T44" fmla="*/ 1640 w 1640"/>
                  <a:gd name="T45" fmla="*/ 822 h 1642"/>
                  <a:gd name="T46" fmla="*/ 1276 w 1640"/>
                  <a:gd name="T47" fmla="*/ 993 h 1642"/>
                  <a:gd name="T48" fmla="*/ 1305 w 1640"/>
                  <a:gd name="T49" fmla="*/ 881 h 1642"/>
                  <a:gd name="T50" fmla="*/ 1305 w 1640"/>
                  <a:gd name="T51" fmla="*/ 761 h 1642"/>
                  <a:gd name="T52" fmla="*/ 1276 w 1640"/>
                  <a:gd name="T53" fmla="*/ 650 h 1642"/>
                  <a:gd name="T54" fmla="*/ 407 w 1640"/>
                  <a:gd name="T55" fmla="*/ 408 h 1642"/>
                  <a:gd name="T56" fmla="*/ 677 w 1640"/>
                  <a:gd name="T57" fmla="*/ 504 h 1642"/>
                  <a:gd name="T58" fmla="*/ 606 w 1640"/>
                  <a:gd name="T59" fmla="*/ 547 h 1642"/>
                  <a:gd name="T60" fmla="*/ 547 w 1640"/>
                  <a:gd name="T61" fmla="*/ 607 h 1642"/>
                  <a:gd name="T62" fmla="*/ 503 w 1640"/>
                  <a:gd name="T63" fmla="*/ 677 h 1642"/>
                  <a:gd name="T64" fmla="*/ 407 w 1640"/>
                  <a:gd name="T65" fmla="*/ 408 h 1642"/>
                  <a:gd name="T66" fmla="*/ 1151 w 1640"/>
                  <a:gd name="T67" fmla="*/ 716 h 1642"/>
                  <a:gd name="T68" fmla="*/ 1118 w 1640"/>
                  <a:gd name="T69" fmla="*/ 640 h 1642"/>
                  <a:gd name="T70" fmla="*/ 1066 w 1640"/>
                  <a:gd name="T71" fmla="*/ 575 h 1642"/>
                  <a:gd name="T72" fmla="*/ 1001 w 1640"/>
                  <a:gd name="T73" fmla="*/ 523 h 1642"/>
                  <a:gd name="T74" fmla="*/ 927 w 1640"/>
                  <a:gd name="T75" fmla="*/ 489 h 1642"/>
                  <a:gd name="T76" fmla="*/ 821 w 1640"/>
                  <a:gd name="T77" fmla="*/ 0 h 1642"/>
                  <a:gd name="T78" fmla="*/ 993 w 1640"/>
                  <a:gd name="T79" fmla="*/ 364 h 1642"/>
                  <a:gd name="T80" fmla="*/ 880 w 1640"/>
                  <a:gd name="T81" fmla="*/ 337 h 1642"/>
                  <a:gd name="T82" fmla="*/ 760 w 1640"/>
                  <a:gd name="T83" fmla="*/ 337 h 1642"/>
                  <a:gd name="T84" fmla="*/ 649 w 1640"/>
                  <a:gd name="T85" fmla="*/ 364 h 1642"/>
                  <a:gd name="T86" fmla="*/ 821 w 1640"/>
                  <a:gd name="T87"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0" h="1642">
                    <a:moveTo>
                      <a:pt x="596" y="1255"/>
                    </a:moveTo>
                    <a:lnTo>
                      <a:pt x="649" y="1277"/>
                    </a:lnTo>
                    <a:lnTo>
                      <a:pt x="704" y="1295"/>
                    </a:lnTo>
                    <a:lnTo>
                      <a:pt x="760" y="1306"/>
                    </a:lnTo>
                    <a:lnTo>
                      <a:pt x="821" y="1310"/>
                    </a:lnTo>
                    <a:lnTo>
                      <a:pt x="880" y="1306"/>
                    </a:lnTo>
                    <a:lnTo>
                      <a:pt x="936" y="1295"/>
                    </a:lnTo>
                    <a:lnTo>
                      <a:pt x="993" y="1277"/>
                    </a:lnTo>
                    <a:lnTo>
                      <a:pt x="1044" y="1255"/>
                    </a:lnTo>
                    <a:lnTo>
                      <a:pt x="821" y="1642"/>
                    </a:lnTo>
                    <a:lnTo>
                      <a:pt x="596" y="1255"/>
                    </a:lnTo>
                    <a:close/>
                    <a:moveTo>
                      <a:pt x="489" y="928"/>
                    </a:moveTo>
                    <a:lnTo>
                      <a:pt x="503" y="965"/>
                    </a:lnTo>
                    <a:lnTo>
                      <a:pt x="523" y="1001"/>
                    </a:lnTo>
                    <a:lnTo>
                      <a:pt x="547" y="1035"/>
                    </a:lnTo>
                    <a:lnTo>
                      <a:pt x="574" y="1067"/>
                    </a:lnTo>
                    <a:lnTo>
                      <a:pt x="606" y="1096"/>
                    </a:lnTo>
                    <a:lnTo>
                      <a:pt x="640" y="1119"/>
                    </a:lnTo>
                    <a:lnTo>
                      <a:pt x="677" y="1138"/>
                    </a:lnTo>
                    <a:lnTo>
                      <a:pt x="715" y="1152"/>
                    </a:lnTo>
                    <a:lnTo>
                      <a:pt x="407" y="1236"/>
                    </a:lnTo>
                    <a:lnTo>
                      <a:pt x="489" y="928"/>
                    </a:lnTo>
                    <a:close/>
                    <a:moveTo>
                      <a:pt x="1151" y="928"/>
                    </a:moveTo>
                    <a:lnTo>
                      <a:pt x="1235" y="1236"/>
                    </a:lnTo>
                    <a:lnTo>
                      <a:pt x="927" y="1152"/>
                    </a:lnTo>
                    <a:lnTo>
                      <a:pt x="964" y="1138"/>
                    </a:lnTo>
                    <a:lnTo>
                      <a:pt x="1001" y="1119"/>
                    </a:lnTo>
                    <a:lnTo>
                      <a:pt x="1034" y="1096"/>
                    </a:lnTo>
                    <a:lnTo>
                      <a:pt x="1066" y="1067"/>
                    </a:lnTo>
                    <a:lnTo>
                      <a:pt x="1095" y="1035"/>
                    </a:lnTo>
                    <a:lnTo>
                      <a:pt x="1118" y="1001"/>
                    </a:lnTo>
                    <a:lnTo>
                      <a:pt x="1137" y="965"/>
                    </a:lnTo>
                    <a:lnTo>
                      <a:pt x="1151" y="928"/>
                    </a:lnTo>
                    <a:close/>
                    <a:moveTo>
                      <a:pt x="386" y="597"/>
                    </a:moveTo>
                    <a:lnTo>
                      <a:pt x="364" y="650"/>
                    </a:lnTo>
                    <a:lnTo>
                      <a:pt x="346" y="705"/>
                    </a:lnTo>
                    <a:lnTo>
                      <a:pt x="337" y="762"/>
                    </a:lnTo>
                    <a:lnTo>
                      <a:pt x="332" y="822"/>
                    </a:lnTo>
                    <a:lnTo>
                      <a:pt x="337" y="881"/>
                    </a:lnTo>
                    <a:lnTo>
                      <a:pt x="346" y="937"/>
                    </a:lnTo>
                    <a:lnTo>
                      <a:pt x="364" y="993"/>
                    </a:lnTo>
                    <a:lnTo>
                      <a:pt x="386" y="1045"/>
                    </a:lnTo>
                    <a:lnTo>
                      <a:pt x="0" y="822"/>
                    </a:lnTo>
                    <a:lnTo>
                      <a:pt x="386" y="597"/>
                    </a:lnTo>
                    <a:close/>
                    <a:moveTo>
                      <a:pt x="1254" y="597"/>
                    </a:moveTo>
                    <a:lnTo>
                      <a:pt x="1640" y="822"/>
                    </a:lnTo>
                    <a:lnTo>
                      <a:pt x="1254" y="1045"/>
                    </a:lnTo>
                    <a:lnTo>
                      <a:pt x="1276" y="993"/>
                    </a:lnTo>
                    <a:lnTo>
                      <a:pt x="1294" y="937"/>
                    </a:lnTo>
                    <a:lnTo>
                      <a:pt x="1305" y="881"/>
                    </a:lnTo>
                    <a:lnTo>
                      <a:pt x="1308" y="822"/>
                    </a:lnTo>
                    <a:lnTo>
                      <a:pt x="1305" y="761"/>
                    </a:lnTo>
                    <a:lnTo>
                      <a:pt x="1294" y="705"/>
                    </a:lnTo>
                    <a:lnTo>
                      <a:pt x="1276" y="650"/>
                    </a:lnTo>
                    <a:lnTo>
                      <a:pt x="1254" y="597"/>
                    </a:lnTo>
                    <a:close/>
                    <a:moveTo>
                      <a:pt x="407" y="408"/>
                    </a:moveTo>
                    <a:lnTo>
                      <a:pt x="715" y="489"/>
                    </a:lnTo>
                    <a:lnTo>
                      <a:pt x="677" y="504"/>
                    </a:lnTo>
                    <a:lnTo>
                      <a:pt x="640" y="523"/>
                    </a:lnTo>
                    <a:lnTo>
                      <a:pt x="606" y="547"/>
                    </a:lnTo>
                    <a:lnTo>
                      <a:pt x="574" y="575"/>
                    </a:lnTo>
                    <a:lnTo>
                      <a:pt x="547" y="607"/>
                    </a:lnTo>
                    <a:lnTo>
                      <a:pt x="523" y="640"/>
                    </a:lnTo>
                    <a:lnTo>
                      <a:pt x="503" y="677"/>
                    </a:lnTo>
                    <a:lnTo>
                      <a:pt x="489" y="716"/>
                    </a:lnTo>
                    <a:lnTo>
                      <a:pt x="407" y="408"/>
                    </a:lnTo>
                    <a:close/>
                    <a:moveTo>
                      <a:pt x="1235" y="408"/>
                    </a:moveTo>
                    <a:lnTo>
                      <a:pt x="1151" y="716"/>
                    </a:lnTo>
                    <a:lnTo>
                      <a:pt x="1137" y="677"/>
                    </a:lnTo>
                    <a:lnTo>
                      <a:pt x="1118" y="640"/>
                    </a:lnTo>
                    <a:lnTo>
                      <a:pt x="1095" y="607"/>
                    </a:lnTo>
                    <a:lnTo>
                      <a:pt x="1066" y="575"/>
                    </a:lnTo>
                    <a:lnTo>
                      <a:pt x="1034" y="547"/>
                    </a:lnTo>
                    <a:lnTo>
                      <a:pt x="1001" y="523"/>
                    </a:lnTo>
                    <a:lnTo>
                      <a:pt x="964" y="504"/>
                    </a:lnTo>
                    <a:lnTo>
                      <a:pt x="927" y="489"/>
                    </a:lnTo>
                    <a:lnTo>
                      <a:pt x="1235" y="408"/>
                    </a:lnTo>
                    <a:close/>
                    <a:moveTo>
                      <a:pt x="821" y="0"/>
                    </a:moveTo>
                    <a:lnTo>
                      <a:pt x="1044" y="387"/>
                    </a:lnTo>
                    <a:lnTo>
                      <a:pt x="993" y="364"/>
                    </a:lnTo>
                    <a:lnTo>
                      <a:pt x="936" y="347"/>
                    </a:lnTo>
                    <a:lnTo>
                      <a:pt x="880" y="337"/>
                    </a:lnTo>
                    <a:lnTo>
                      <a:pt x="821" y="332"/>
                    </a:lnTo>
                    <a:lnTo>
                      <a:pt x="760" y="337"/>
                    </a:lnTo>
                    <a:lnTo>
                      <a:pt x="704" y="347"/>
                    </a:lnTo>
                    <a:lnTo>
                      <a:pt x="649" y="364"/>
                    </a:lnTo>
                    <a:lnTo>
                      <a:pt x="596" y="387"/>
                    </a:lnTo>
                    <a:lnTo>
                      <a:pt x="82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grpSp>
        <p:sp>
          <p:nvSpPr>
            <p:cNvPr id="26" name="Freeform 4">
              <a:extLst>
                <a:ext uri="{FF2B5EF4-FFF2-40B4-BE49-F238E27FC236}">
                  <a16:creationId xmlns:a16="http://schemas.microsoft.com/office/drawing/2014/main" id="{53A39DA0-3533-4BA0-8BA2-AE68E62FFE9B}"/>
                </a:ext>
              </a:extLst>
            </p:cNvPr>
            <p:cNvSpPr>
              <a:spLocks noEditPoints="1"/>
            </p:cNvSpPr>
            <p:nvPr userDrawn="1"/>
          </p:nvSpPr>
          <p:spPr bwMode="auto">
            <a:xfrm>
              <a:off x="6665851" y="975999"/>
              <a:ext cx="1381155" cy="203507"/>
            </a:xfrm>
            <a:custGeom>
              <a:avLst/>
              <a:gdLst>
                <a:gd name="T0" fmla="*/ 1219 w 5271"/>
                <a:gd name="T1" fmla="*/ 313 h 777"/>
                <a:gd name="T2" fmla="*/ 1200 w 5271"/>
                <a:gd name="T3" fmla="*/ 121 h 777"/>
                <a:gd name="T4" fmla="*/ 372 w 5271"/>
                <a:gd name="T5" fmla="*/ 373 h 777"/>
                <a:gd name="T6" fmla="*/ 531 w 5271"/>
                <a:gd name="T7" fmla="*/ 235 h 777"/>
                <a:gd name="T8" fmla="*/ 388 w 5271"/>
                <a:gd name="T9" fmla="*/ 98 h 777"/>
                <a:gd name="T10" fmla="*/ 3921 w 5271"/>
                <a:gd name="T11" fmla="*/ 119 h 777"/>
                <a:gd name="T12" fmla="*/ 3778 w 5271"/>
                <a:gd name="T13" fmla="*/ 339 h 777"/>
                <a:gd name="T14" fmla="*/ 3863 w 5271"/>
                <a:gd name="T15" fmla="*/ 617 h 777"/>
                <a:gd name="T16" fmla="*/ 4084 w 5271"/>
                <a:gd name="T17" fmla="*/ 698 h 777"/>
                <a:gd name="T18" fmla="*/ 4307 w 5271"/>
                <a:gd name="T19" fmla="*/ 617 h 777"/>
                <a:gd name="T20" fmla="*/ 4392 w 5271"/>
                <a:gd name="T21" fmla="*/ 339 h 777"/>
                <a:gd name="T22" fmla="*/ 4250 w 5271"/>
                <a:gd name="T23" fmla="*/ 119 h 777"/>
                <a:gd name="T24" fmla="*/ 1772 w 5271"/>
                <a:gd name="T25" fmla="*/ 81 h 777"/>
                <a:gd name="T26" fmla="*/ 1559 w 5271"/>
                <a:gd name="T27" fmla="*/ 186 h 777"/>
                <a:gd name="T28" fmla="*/ 1507 w 5271"/>
                <a:gd name="T29" fmla="*/ 483 h 777"/>
                <a:gd name="T30" fmla="*/ 1673 w 5271"/>
                <a:gd name="T31" fmla="*/ 673 h 777"/>
                <a:gd name="T32" fmla="*/ 1905 w 5271"/>
                <a:gd name="T33" fmla="*/ 684 h 777"/>
                <a:gd name="T34" fmla="*/ 2091 w 5271"/>
                <a:gd name="T35" fmla="*/ 524 h 777"/>
                <a:gd name="T36" fmla="*/ 2074 w 5271"/>
                <a:gd name="T37" fmla="*/ 219 h 777"/>
                <a:gd name="T38" fmla="*/ 1873 w 5271"/>
                <a:gd name="T39" fmla="*/ 85 h 777"/>
                <a:gd name="T40" fmla="*/ 5186 w 5271"/>
                <a:gd name="T41" fmla="*/ 20 h 777"/>
                <a:gd name="T42" fmla="*/ 4583 w 5271"/>
                <a:gd name="T43" fmla="*/ 758 h 777"/>
                <a:gd name="T44" fmla="*/ 3740 w 5271"/>
                <a:gd name="T45" fmla="*/ 20 h 777"/>
                <a:gd name="T46" fmla="*/ 1097 w 5271"/>
                <a:gd name="T47" fmla="*/ 20 h 777"/>
                <a:gd name="T48" fmla="*/ 1281 w 5271"/>
                <a:gd name="T49" fmla="*/ 74 h 777"/>
                <a:gd name="T50" fmla="*/ 1328 w 5271"/>
                <a:gd name="T51" fmla="*/ 283 h 777"/>
                <a:gd name="T52" fmla="*/ 1264 w 5271"/>
                <a:gd name="T53" fmla="*/ 422 h 777"/>
                <a:gd name="T54" fmla="*/ 1328 w 5271"/>
                <a:gd name="T55" fmla="*/ 649 h 777"/>
                <a:gd name="T56" fmla="*/ 1260 w 5271"/>
                <a:gd name="T57" fmla="*/ 756 h 777"/>
                <a:gd name="T58" fmla="*/ 1230 w 5271"/>
                <a:gd name="T59" fmla="*/ 527 h 777"/>
                <a:gd name="T60" fmla="*/ 779 w 5271"/>
                <a:gd name="T61" fmla="*/ 437 h 777"/>
                <a:gd name="T62" fmla="*/ 483 w 5271"/>
                <a:gd name="T63" fmla="*/ 31 h 777"/>
                <a:gd name="T64" fmla="*/ 622 w 5271"/>
                <a:gd name="T65" fmla="*/ 235 h 777"/>
                <a:gd name="T66" fmla="*/ 463 w 5271"/>
                <a:gd name="T67" fmla="*/ 440 h 777"/>
                <a:gd name="T68" fmla="*/ 4084 w 5271"/>
                <a:gd name="T69" fmla="*/ 0 h 777"/>
                <a:gd name="T70" fmla="*/ 4378 w 5271"/>
                <a:gd name="T71" fmla="*/ 109 h 777"/>
                <a:gd name="T72" fmla="*/ 4482 w 5271"/>
                <a:gd name="T73" fmla="*/ 448 h 777"/>
                <a:gd name="T74" fmla="*/ 4304 w 5271"/>
                <a:gd name="T75" fmla="*/ 723 h 777"/>
                <a:gd name="T76" fmla="*/ 3993 w 5271"/>
                <a:gd name="T77" fmla="*/ 767 h 777"/>
                <a:gd name="T78" fmla="*/ 3735 w 5271"/>
                <a:gd name="T79" fmla="*/ 594 h 777"/>
                <a:gd name="T80" fmla="*/ 3714 w 5271"/>
                <a:gd name="T81" fmla="*/ 227 h 777"/>
                <a:gd name="T82" fmla="*/ 3950 w 5271"/>
                <a:gd name="T83" fmla="*/ 21 h 777"/>
                <a:gd name="T84" fmla="*/ 2781 w 5271"/>
                <a:gd name="T85" fmla="*/ 15 h 777"/>
                <a:gd name="T86" fmla="*/ 2996 w 5271"/>
                <a:gd name="T87" fmla="*/ 182 h 777"/>
                <a:gd name="T88" fmla="*/ 2906 w 5271"/>
                <a:gd name="T89" fmla="*/ 191 h 777"/>
                <a:gd name="T90" fmla="*/ 2606 w 5271"/>
                <a:gd name="T91" fmla="*/ 84 h 777"/>
                <a:gd name="T92" fmla="*/ 2372 w 5271"/>
                <a:gd name="T93" fmla="*/ 281 h 777"/>
                <a:gd name="T94" fmla="*/ 2439 w 5271"/>
                <a:gd name="T95" fmla="*/ 617 h 777"/>
                <a:gd name="T96" fmla="*/ 2757 w 5271"/>
                <a:gd name="T97" fmla="*/ 687 h 777"/>
                <a:gd name="T98" fmla="*/ 2941 w 5271"/>
                <a:gd name="T99" fmla="*/ 475 h 777"/>
                <a:gd name="T100" fmla="*/ 2947 w 5271"/>
                <a:gd name="T101" fmla="*/ 658 h 777"/>
                <a:gd name="T102" fmla="*/ 2598 w 5271"/>
                <a:gd name="T103" fmla="*/ 772 h 777"/>
                <a:gd name="T104" fmla="*/ 2301 w 5271"/>
                <a:gd name="T105" fmla="*/ 562 h 777"/>
                <a:gd name="T106" fmla="*/ 2304 w 5271"/>
                <a:gd name="T107" fmla="*/ 219 h 777"/>
                <a:gd name="T108" fmla="*/ 2547 w 5271"/>
                <a:gd name="T109" fmla="*/ 15 h 777"/>
                <a:gd name="T110" fmla="*/ 1984 w 5271"/>
                <a:gd name="T111" fmla="*/ 36 h 777"/>
                <a:gd name="T112" fmla="*/ 2192 w 5271"/>
                <a:gd name="T113" fmla="*/ 276 h 777"/>
                <a:gd name="T114" fmla="*/ 2128 w 5271"/>
                <a:gd name="T115" fmla="*/ 634 h 777"/>
                <a:gd name="T116" fmla="*/ 1851 w 5271"/>
                <a:gd name="T117" fmla="*/ 774 h 777"/>
                <a:gd name="T118" fmla="*/ 1548 w 5271"/>
                <a:gd name="T119" fmla="*/ 697 h 777"/>
                <a:gd name="T120" fmla="*/ 1405 w 5271"/>
                <a:gd name="T121" fmla="*/ 389 h 777"/>
                <a:gd name="T122" fmla="*/ 1548 w 5271"/>
                <a:gd name="T123" fmla="*/ 81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71" h="777">
                  <a:moveTo>
                    <a:pt x="779" y="98"/>
                  </a:moveTo>
                  <a:lnTo>
                    <a:pt x="779" y="358"/>
                  </a:lnTo>
                  <a:lnTo>
                    <a:pt x="1095" y="358"/>
                  </a:lnTo>
                  <a:lnTo>
                    <a:pt x="1135" y="357"/>
                  </a:lnTo>
                  <a:lnTo>
                    <a:pt x="1169" y="347"/>
                  </a:lnTo>
                  <a:lnTo>
                    <a:pt x="1198" y="334"/>
                  </a:lnTo>
                  <a:lnTo>
                    <a:pt x="1219" y="313"/>
                  </a:lnTo>
                  <a:lnTo>
                    <a:pt x="1235" y="289"/>
                  </a:lnTo>
                  <a:lnTo>
                    <a:pt x="1244" y="257"/>
                  </a:lnTo>
                  <a:lnTo>
                    <a:pt x="1248" y="222"/>
                  </a:lnTo>
                  <a:lnTo>
                    <a:pt x="1244" y="188"/>
                  </a:lnTo>
                  <a:lnTo>
                    <a:pt x="1235" y="161"/>
                  </a:lnTo>
                  <a:lnTo>
                    <a:pt x="1220" y="138"/>
                  </a:lnTo>
                  <a:lnTo>
                    <a:pt x="1200" y="121"/>
                  </a:lnTo>
                  <a:lnTo>
                    <a:pt x="1172" y="108"/>
                  </a:lnTo>
                  <a:lnTo>
                    <a:pt x="1140" y="101"/>
                  </a:lnTo>
                  <a:lnTo>
                    <a:pt x="1102" y="98"/>
                  </a:lnTo>
                  <a:lnTo>
                    <a:pt x="779" y="98"/>
                  </a:lnTo>
                  <a:close/>
                  <a:moveTo>
                    <a:pt x="85" y="98"/>
                  </a:moveTo>
                  <a:lnTo>
                    <a:pt x="85" y="373"/>
                  </a:lnTo>
                  <a:lnTo>
                    <a:pt x="372" y="373"/>
                  </a:lnTo>
                  <a:lnTo>
                    <a:pt x="415" y="371"/>
                  </a:lnTo>
                  <a:lnTo>
                    <a:pt x="452" y="363"/>
                  </a:lnTo>
                  <a:lnTo>
                    <a:pt x="481" y="349"/>
                  </a:lnTo>
                  <a:lnTo>
                    <a:pt x="504" y="329"/>
                  </a:lnTo>
                  <a:lnTo>
                    <a:pt x="518" y="304"/>
                  </a:lnTo>
                  <a:lnTo>
                    <a:pt x="528" y="273"/>
                  </a:lnTo>
                  <a:lnTo>
                    <a:pt x="531" y="235"/>
                  </a:lnTo>
                  <a:lnTo>
                    <a:pt x="528" y="198"/>
                  </a:lnTo>
                  <a:lnTo>
                    <a:pt x="520" y="166"/>
                  </a:lnTo>
                  <a:lnTo>
                    <a:pt x="505" y="142"/>
                  </a:lnTo>
                  <a:lnTo>
                    <a:pt x="486" y="122"/>
                  </a:lnTo>
                  <a:lnTo>
                    <a:pt x="459" y="109"/>
                  </a:lnTo>
                  <a:lnTo>
                    <a:pt x="427" y="101"/>
                  </a:lnTo>
                  <a:lnTo>
                    <a:pt x="388" y="98"/>
                  </a:lnTo>
                  <a:lnTo>
                    <a:pt x="85" y="98"/>
                  </a:lnTo>
                  <a:close/>
                  <a:moveTo>
                    <a:pt x="4084" y="79"/>
                  </a:moveTo>
                  <a:lnTo>
                    <a:pt x="4052" y="81"/>
                  </a:lnTo>
                  <a:lnTo>
                    <a:pt x="4019" y="85"/>
                  </a:lnTo>
                  <a:lnTo>
                    <a:pt x="3985" y="93"/>
                  </a:lnTo>
                  <a:lnTo>
                    <a:pt x="3951" y="105"/>
                  </a:lnTo>
                  <a:lnTo>
                    <a:pt x="3921" y="119"/>
                  </a:lnTo>
                  <a:lnTo>
                    <a:pt x="3890" y="138"/>
                  </a:lnTo>
                  <a:lnTo>
                    <a:pt x="3863" y="161"/>
                  </a:lnTo>
                  <a:lnTo>
                    <a:pt x="3839" y="186"/>
                  </a:lnTo>
                  <a:lnTo>
                    <a:pt x="3817" y="219"/>
                  </a:lnTo>
                  <a:lnTo>
                    <a:pt x="3799" y="254"/>
                  </a:lnTo>
                  <a:lnTo>
                    <a:pt x="3786" y="294"/>
                  </a:lnTo>
                  <a:lnTo>
                    <a:pt x="3778" y="339"/>
                  </a:lnTo>
                  <a:lnTo>
                    <a:pt x="3775" y="389"/>
                  </a:lnTo>
                  <a:lnTo>
                    <a:pt x="3778" y="438"/>
                  </a:lnTo>
                  <a:lnTo>
                    <a:pt x="3786" y="483"/>
                  </a:lnTo>
                  <a:lnTo>
                    <a:pt x="3799" y="524"/>
                  </a:lnTo>
                  <a:lnTo>
                    <a:pt x="3817" y="559"/>
                  </a:lnTo>
                  <a:lnTo>
                    <a:pt x="3839" y="591"/>
                  </a:lnTo>
                  <a:lnTo>
                    <a:pt x="3863" y="617"/>
                  </a:lnTo>
                  <a:lnTo>
                    <a:pt x="3890" y="639"/>
                  </a:lnTo>
                  <a:lnTo>
                    <a:pt x="3921" y="658"/>
                  </a:lnTo>
                  <a:lnTo>
                    <a:pt x="3951" y="673"/>
                  </a:lnTo>
                  <a:lnTo>
                    <a:pt x="3985" y="684"/>
                  </a:lnTo>
                  <a:lnTo>
                    <a:pt x="4019" y="692"/>
                  </a:lnTo>
                  <a:lnTo>
                    <a:pt x="4052" y="697"/>
                  </a:lnTo>
                  <a:lnTo>
                    <a:pt x="4084" y="698"/>
                  </a:lnTo>
                  <a:lnTo>
                    <a:pt x="4118" y="697"/>
                  </a:lnTo>
                  <a:lnTo>
                    <a:pt x="4152" y="692"/>
                  </a:lnTo>
                  <a:lnTo>
                    <a:pt x="4185" y="684"/>
                  </a:lnTo>
                  <a:lnTo>
                    <a:pt x="4218" y="673"/>
                  </a:lnTo>
                  <a:lnTo>
                    <a:pt x="4250" y="658"/>
                  </a:lnTo>
                  <a:lnTo>
                    <a:pt x="4280" y="639"/>
                  </a:lnTo>
                  <a:lnTo>
                    <a:pt x="4307" y="617"/>
                  </a:lnTo>
                  <a:lnTo>
                    <a:pt x="4331" y="591"/>
                  </a:lnTo>
                  <a:lnTo>
                    <a:pt x="4354" y="559"/>
                  </a:lnTo>
                  <a:lnTo>
                    <a:pt x="4372" y="524"/>
                  </a:lnTo>
                  <a:lnTo>
                    <a:pt x="4384" y="483"/>
                  </a:lnTo>
                  <a:lnTo>
                    <a:pt x="4392" y="438"/>
                  </a:lnTo>
                  <a:lnTo>
                    <a:pt x="4396" y="389"/>
                  </a:lnTo>
                  <a:lnTo>
                    <a:pt x="4392" y="339"/>
                  </a:lnTo>
                  <a:lnTo>
                    <a:pt x="4384" y="294"/>
                  </a:lnTo>
                  <a:lnTo>
                    <a:pt x="4372" y="254"/>
                  </a:lnTo>
                  <a:lnTo>
                    <a:pt x="4354" y="219"/>
                  </a:lnTo>
                  <a:lnTo>
                    <a:pt x="4331" y="186"/>
                  </a:lnTo>
                  <a:lnTo>
                    <a:pt x="4307" y="161"/>
                  </a:lnTo>
                  <a:lnTo>
                    <a:pt x="4280" y="138"/>
                  </a:lnTo>
                  <a:lnTo>
                    <a:pt x="4250" y="119"/>
                  </a:lnTo>
                  <a:lnTo>
                    <a:pt x="4218" y="105"/>
                  </a:lnTo>
                  <a:lnTo>
                    <a:pt x="4185" y="93"/>
                  </a:lnTo>
                  <a:lnTo>
                    <a:pt x="4152" y="85"/>
                  </a:lnTo>
                  <a:lnTo>
                    <a:pt x="4118" y="81"/>
                  </a:lnTo>
                  <a:lnTo>
                    <a:pt x="4084" y="79"/>
                  </a:lnTo>
                  <a:close/>
                  <a:moveTo>
                    <a:pt x="1806" y="79"/>
                  </a:moveTo>
                  <a:lnTo>
                    <a:pt x="1772" y="81"/>
                  </a:lnTo>
                  <a:lnTo>
                    <a:pt x="1738" y="85"/>
                  </a:lnTo>
                  <a:lnTo>
                    <a:pt x="1705" y="93"/>
                  </a:lnTo>
                  <a:lnTo>
                    <a:pt x="1673" y="105"/>
                  </a:lnTo>
                  <a:lnTo>
                    <a:pt x="1641" y="119"/>
                  </a:lnTo>
                  <a:lnTo>
                    <a:pt x="1612" y="138"/>
                  </a:lnTo>
                  <a:lnTo>
                    <a:pt x="1583" y="161"/>
                  </a:lnTo>
                  <a:lnTo>
                    <a:pt x="1559" y="186"/>
                  </a:lnTo>
                  <a:lnTo>
                    <a:pt x="1538" y="219"/>
                  </a:lnTo>
                  <a:lnTo>
                    <a:pt x="1520" y="254"/>
                  </a:lnTo>
                  <a:lnTo>
                    <a:pt x="1507" y="294"/>
                  </a:lnTo>
                  <a:lnTo>
                    <a:pt x="1498" y="339"/>
                  </a:lnTo>
                  <a:lnTo>
                    <a:pt x="1496" y="389"/>
                  </a:lnTo>
                  <a:lnTo>
                    <a:pt x="1498" y="438"/>
                  </a:lnTo>
                  <a:lnTo>
                    <a:pt x="1507" y="483"/>
                  </a:lnTo>
                  <a:lnTo>
                    <a:pt x="1520" y="524"/>
                  </a:lnTo>
                  <a:lnTo>
                    <a:pt x="1538" y="559"/>
                  </a:lnTo>
                  <a:lnTo>
                    <a:pt x="1559" y="591"/>
                  </a:lnTo>
                  <a:lnTo>
                    <a:pt x="1583" y="617"/>
                  </a:lnTo>
                  <a:lnTo>
                    <a:pt x="1612" y="639"/>
                  </a:lnTo>
                  <a:lnTo>
                    <a:pt x="1641" y="658"/>
                  </a:lnTo>
                  <a:lnTo>
                    <a:pt x="1673" y="673"/>
                  </a:lnTo>
                  <a:lnTo>
                    <a:pt x="1705" y="684"/>
                  </a:lnTo>
                  <a:lnTo>
                    <a:pt x="1738" y="692"/>
                  </a:lnTo>
                  <a:lnTo>
                    <a:pt x="1772" y="697"/>
                  </a:lnTo>
                  <a:lnTo>
                    <a:pt x="1806" y="698"/>
                  </a:lnTo>
                  <a:lnTo>
                    <a:pt x="1839" y="697"/>
                  </a:lnTo>
                  <a:lnTo>
                    <a:pt x="1873" y="692"/>
                  </a:lnTo>
                  <a:lnTo>
                    <a:pt x="1905" y="684"/>
                  </a:lnTo>
                  <a:lnTo>
                    <a:pt x="1939" y="673"/>
                  </a:lnTo>
                  <a:lnTo>
                    <a:pt x="1971" y="658"/>
                  </a:lnTo>
                  <a:lnTo>
                    <a:pt x="2000" y="639"/>
                  </a:lnTo>
                  <a:lnTo>
                    <a:pt x="2027" y="617"/>
                  </a:lnTo>
                  <a:lnTo>
                    <a:pt x="2053" y="591"/>
                  </a:lnTo>
                  <a:lnTo>
                    <a:pt x="2074" y="559"/>
                  </a:lnTo>
                  <a:lnTo>
                    <a:pt x="2091" y="524"/>
                  </a:lnTo>
                  <a:lnTo>
                    <a:pt x="2104" y="483"/>
                  </a:lnTo>
                  <a:lnTo>
                    <a:pt x="2112" y="438"/>
                  </a:lnTo>
                  <a:lnTo>
                    <a:pt x="2115" y="389"/>
                  </a:lnTo>
                  <a:lnTo>
                    <a:pt x="2112" y="339"/>
                  </a:lnTo>
                  <a:lnTo>
                    <a:pt x="2104" y="294"/>
                  </a:lnTo>
                  <a:lnTo>
                    <a:pt x="2091" y="254"/>
                  </a:lnTo>
                  <a:lnTo>
                    <a:pt x="2074" y="219"/>
                  </a:lnTo>
                  <a:lnTo>
                    <a:pt x="2053" y="186"/>
                  </a:lnTo>
                  <a:lnTo>
                    <a:pt x="2027" y="161"/>
                  </a:lnTo>
                  <a:lnTo>
                    <a:pt x="2000" y="138"/>
                  </a:lnTo>
                  <a:lnTo>
                    <a:pt x="1971" y="119"/>
                  </a:lnTo>
                  <a:lnTo>
                    <a:pt x="1939" y="105"/>
                  </a:lnTo>
                  <a:lnTo>
                    <a:pt x="1905" y="93"/>
                  </a:lnTo>
                  <a:lnTo>
                    <a:pt x="1873" y="85"/>
                  </a:lnTo>
                  <a:lnTo>
                    <a:pt x="1839" y="81"/>
                  </a:lnTo>
                  <a:lnTo>
                    <a:pt x="1806" y="79"/>
                  </a:lnTo>
                  <a:close/>
                  <a:moveTo>
                    <a:pt x="4583" y="20"/>
                  </a:moveTo>
                  <a:lnTo>
                    <a:pt x="4681" y="20"/>
                  </a:lnTo>
                  <a:lnTo>
                    <a:pt x="4683" y="21"/>
                  </a:lnTo>
                  <a:lnTo>
                    <a:pt x="5186" y="637"/>
                  </a:lnTo>
                  <a:lnTo>
                    <a:pt x="5186" y="20"/>
                  </a:lnTo>
                  <a:lnTo>
                    <a:pt x="5271" y="20"/>
                  </a:lnTo>
                  <a:lnTo>
                    <a:pt x="5271" y="758"/>
                  </a:lnTo>
                  <a:lnTo>
                    <a:pt x="5177" y="758"/>
                  </a:lnTo>
                  <a:lnTo>
                    <a:pt x="5175" y="756"/>
                  </a:lnTo>
                  <a:lnTo>
                    <a:pt x="4668" y="140"/>
                  </a:lnTo>
                  <a:lnTo>
                    <a:pt x="4668" y="758"/>
                  </a:lnTo>
                  <a:lnTo>
                    <a:pt x="4583" y="758"/>
                  </a:lnTo>
                  <a:lnTo>
                    <a:pt x="4583" y="20"/>
                  </a:lnTo>
                  <a:close/>
                  <a:moveTo>
                    <a:pt x="2989" y="20"/>
                  </a:moveTo>
                  <a:lnTo>
                    <a:pt x="3098" y="20"/>
                  </a:lnTo>
                  <a:lnTo>
                    <a:pt x="3100" y="21"/>
                  </a:lnTo>
                  <a:lnTo>
                    <a:pt x="3364" y="365"/>
                  </a:lnTo>
                  <a:lnTo>
                    <a:pt x="3629" y="20"/>
                  </a:lnTo>
                  <a:lnTo>
                    <a:pt x="3740" y="20"/>
                  </a:lnTo>
                  <a:lnTo>
                    <a:pt x="3406" y="448"/>
                  </a:lnTo>
                  <a:lnTo>
                    <a:pt x="3406" y="758"/>
                  </a:lnTo>
                  <a:lnTo>
                    <a:pt x="3321" y="758"/>
                  </a:lnTo>
                  <a:lnTo>
                    <a:pt x="3321" y="448"/>
                  </a:lnTo>
                  <a:lnTo>
                    <a:pt x="2989" y="20"/>
                  </a:lnTo>
                  <a:close/>
                  <a:moveTo>
                    <a:pt x="694" y="20"/>
                  </a:moveTo>
                  <a:lnTo>
                    <a:pt x="1097" y="20"/>
                  </a:lnTo>
                  <a:lnTo>
                    <a:pt x="1124" y="20"/>
                  </a:lnTo>
                  <a:lnTo>
                    <a:pt x="1153" y="23"/>
                  </a:lnTo>
                  <a:lnTo>
                    <a:pt x="1182" y="28"/>
                  </a:lnTo>
                  <a:lnTo>
                    <a:pt x="1209" y="34"/>
                  </a:lnTo>
                  <a:lnTo>
                    <a:pt x="1235" y="45"/>
                  </a:lnTo>
                  <a:lnTo>
                    <a:pt x="1259" y="58"/>
                  </a:lnTo>
                  <a:lnTo>
                    <a:pt x="1281" y="74"/>
                  </a:lnTo>
                  <a:lnTo>
                    <a:pt x="1301" y="95"/>
                  </a:lnTo>
                  <a:lnTo>
                    <a:pt x="1317" y="119"/>
                  </a:lnTo>
                  <a:lnTo>
                    <a:pt x="1328" y="148"/>
                  </a:lnTo>
                  <a:lnTo>
                    <a:pt x="1336" y="182"/>
                  </a:lnTo>
                  <a:lnTo>
                    <a:pt x="1339" y="222"/>
                  </a:lnTo>
                  <a:lnTo>
                    <a:pt x="1336" y="252"/>
                  </a:lnTo>
                  <a:lnTo>
                    <a:pt x="1328" y="283"/>
                  </a:lnTo>
                  <a:lnTo>
                    <a:pt x="1315" y="312"/>
                  </a:lnTo>
                  <a:lnTo>
                    <a:pt x="1297" y="339"/>
                  </a:lnTo>
                  <a:lnTo>
                    <a:pt x="1273" y="363"/>
                  </a:lnTo>
                  <a:lnTo>
                    <a:pt x="1243" y="384"/>
                  </a:lnTo>
                  <a:lnTo>
                    <a:pt x="1208" y="398"/>
                  </a:lnTo>
                  <a:lnTo>
                    <a:pt x="1238" y="408"/>
                  </a:lnTo>
                  <a:lnTo>
                    <a:pt x="1264" y="422"/>
                  </a:lnTo>
                  <a:lnTo>
                    <a:pt x="1283" y="442"/>
                  </a:lnTo>
                  <a:lnTo>
                    <a:pt x="1299" y="466"/>
                  </a:lnTo>
                  <a:lnTo>
                    <a:pt x="1310" y="493"/>
                  </a:lnTo>
                  <a:lnTo>
                    <a:pt x="1318" y="525"/>
                  </a:lnTo>
                  <a:lnTo>
                    <a:pt x="1323" y="562"/>
                  </a:lnTo>
                  <a:lnTo>
                    <a:pt x="1325" y="602"/>
                  </a:lnTo>
                  <a:lnTo>
                    <a:pt x="1328" y="649"/>
                  </a:lnTo>
                  <a:lnTo>
                    <a:pt x="1333" y="687"/>
                  </a:lnTo>
                  <a:lnTo>
                    <a:pt x="1337" y="718"/>
                  </a:lnTo>
                  <a:lnTo>
                    <a:pt x="1342" y="739"/>
                  </a:lnTo>
                  <a:lnTo>
                    <a:pt x="1349" y="750"/>
                  </a:lnTo>
                  <a:lnTo>
                    <a:pt x="1358" y="758"/>
                  </a:lnTo>
                  <a:lnTo>
                    <a:pt x="1262" y="758"/>
                  </a:lnTo>
                  <a:lnTo>
                    <a:pt x="1260" y="756"/>
                  </a:lnTo>
                  <a:lnTo>
                    <a:pt x="1254" y="743"/>
                  </a:lnTo>
                  <a:lnTo>
                    <a:pt x="1248" y="723"/>
                  </a:lnTo>
                  <a:lnTo>
                    <a:pt x="1244" y="692"/>
                  </a:lnTo>
                  <a:lnTo>
                    <a:pt x="1241" y="654"/>
                  </a:lnTo>
                  <a:lnTo>
                    <a:pt x="1240" y="604"/>
                  </a:lnTo>
                  <a:lnTo>
                    <a:pt x="1238" y="562"/>
                  </a:lnTo>
                  <a:lnTo>
                    <a:pt x="1230" y="527"/>
                  </a:lnTo>
                  <a:lnTo>
                    <a:pt x="1219" y="498"/>
                  </a:lnTo>
                  <a:lnTo>
                    <a:pt x="1201" y="475"/>
                  </a:lnTo>
                  <a:lnTo>
                    <a:pt x="1177" y="458"/>
                  </a:lnTo>
                  <a:lnTo>
                    <a:pt x="1148" y="446"/>
                  </a:lnTo>
                  <a:lnTo>
                    <a:pt x="1111" y="440"/>
                  </a:lnTo>
                  <a:lnTo>
                    <a:pt x="1068" y="437"/>
                  </a:lnTo>
                  <a:lnTo>
                    <a:pt x="779" y="437"/>
                  </a:lnTo>
                  <a:lnTo>
                    <a:pt x="779" y="758"/>
                  </a:lnTo>
                  <a:lnTo>
                    <a:pt x="694" y="758"/>
                  </a:lnTo>
                  <a:lnTo>
                    <a:pt x="694" y="20"/>
                  </a:lnTo>
                  <a:close/>
                  <a:moveTo>
                    <a:pt x="0" y="20"/>
                  </a:moveTo>
                  <a:lnTo>
                    <a:pt x="398" y="20"/>
                  </a:lnTo>
                  <a:lnTo>
                    <a:pt x="443" y="23"/>
                  </a:lnTo>
                  <a:lnTo>
                    <a:pt x="483" y="31"/>
                  </a:lnTo>
                  <a:lnTo>
                    <a:pt x="518" y="45"/>
                  </a:lnTo>
                  <a:lnTo>
                    <a:pt x="548" y="65"/>
                  </a:lnTo>
                  <a:lnTo>
                    <a:pt x="574" y="90"/>
                  </a:lnTo>
                  <a:lnTo>
                    <a:pt x="595" y="119"/>
                  </a:lnTo>
                  <a:lnTo>
                    <a:pt x="609" y="153"/>
                  </a:lnTo>
                  <a:lnTo>
                    <a:pt x="619" y="191"/>
                  </a:lnTo>
                  <a:lnTo>
                    <a:pt x="622" y="235"/>
                  </a:lnTo>
                  <a:lnTo>
                    <a:pt x="619" y="280"/>
                  </a:lnTo>
                  <a:lnTo>
                    <a:pt x="608" y="318"/>
                  </a:lnTo>
                  <a:lnTo>
                    <a:pt x="592" y="353"/>
                  </a:lnTo>
                  <a:lnTo>
                    <a:pt x="569" y="382"/>
                  </a:lnTo>
                  <a:lnTo>
                    <a:pt x="540" y="408"/>
                  </a:lnTo>
                  <a:lnTo>
                    <a:pt x="505" y="427"/>
                  </a:lnTo>
                  <a:lnTo>
                    <a:pt x="463" y="440"/>
                  </a:lnTo>
                  <a:lnTo>
                    <a:pt x="417" y="448"/>
                  </a:lnTo>
                  <a:lnTo>
                    <a:pt x="364" y="451"/>
                  </a:lnTo>
                  <a:lnTo>
                    <a:pt x="85" y="451"/>
                  </a:lnTo>
                  <a:lnTo>
                    <a:pt x="85" y="758"/>
                  </a:lnTo>
                  <a:lnTo>
                    <a:pt x="0" y="758"/>
                  </a:lnTo>
                  <a:lnTo>
                    <a:pt x="0" y="20"/>
                  </a:lnTo>
                  <a:close/>
                  <a:moveTo>
                    <a:pt x="4084" y="0"/>
                  </a:moveTo>
                  <a:lnTo>
                    <a:pt x="4131" y="4"/>
                  </a:lnTo>
                  <a:lnTo>
                    <a:pt x="4176" y="10"/>
                  </a:lnTo>
                  <a:lnTo>
                    <a:pt x="4221" y="21"/>
                  </a:lnTo>
                  <a:lnTo>
                    <a:pt x="4264" y="36"/>
                  </a:lnTo>
                  <a:lnTo>
                    <a:pt x="4304" y="56"/>
                  </a:lnTo>
                  <a:lnTo>
                    <a:pt x="4343" y="81"/>
                  </a:lnTo>
                  <a:lnTo>
                    <a:pt x="4378" y="109"/>
                  </a:lnTo>
                  <a:lnTo>
                    <a:pt x="4408" y="143"/>
                  </a:lnTo>
                  <a:lnTo>
                    <a:pt x="4434" y="183"/>
                  </a:lnTo>
                  <a:lnTo>
                    <a:pt x="4457" y="227"/>
                  </a:lnTo>
                  <a:lnTo>
                    <a:pt x="4473" y="276"/>
                  </a:lnTo>
                  <a:lnTo>
                    <a:pt x="4482" y="329"/>
                  </a:lnTo>
                  <a:lnTo>
                    <a:pt x="4485" y="389"/>
                  </a:lnTo>
                  <a:lnTo>
                    <a:pt x="4482" y="448"/>
                  </a:lnTo>
                  <a:lnTo>
                    <a:pt x="4473" y="503"/>
                  </a:lnTo>
                  <a:lnTo>
                    <a:pt x="4457" y="551"/>
                  </a:lnTo>
                  <a:lnTo>
                    <a:pt x="4434" y="594"/>
                  </a:lnTo>
                  <a:lnTo>
                    <a:pt x="4408" y="634"/>
                  </a:lnTo>
                  <a:lnTo>
                    <a:pt x="4378" y="668"/>
                  </a:lnTo>
                  <a:lnTo>
                    <a:pt x="4343" y="697"/>
                  </a:lnTo>
                  <a:lnTo>
                    <a:pt x="4304" y="723"/>
                  </a:lnTo>
                  <a:lnTo>
                    <a:pt x="4264" y="742"/>
                  </a:lnTo>
                  <a:lnTo>
                    <a:pt x="4221" y="758"/>
                  </a:lnTo>
                  <a:lnTo>
                    <a:pt x="4176" y="767"/>
                  </a:lnTo>
                  <a:lnTo>
                    <a:pt x="4131" y="774"/>
                  </a:lnTo>
                  <a:lnTo>
                    <a:pt x="4084" y="777"/>
                  </a:lnTo>
                  <a:lnTo>
                    <a:pt x="4040" y="774"/>
                  </a:lnTo>
                  <a:lnTo>
                    <a:pt x="3993" y="767"/>
                  </a:lnTo>
                  <a:lnTo>
                    <a:pt x="3950" y="758"/>
                  </a:lnTo>
                  <a:lnTo>
                    <a:pt x="3906" y="742"/>
                  </a:lnTo>
                  <a:lnTo>
                    <a:pt x="3866" y="723"/>
                  </a:lnTo>
                  <a:lnTo>
                    <a:pt x="3828" y="697"/>
                  </a:lnTo>
                  <a:lnTo>
                    <a:pt x="3793" y="668"/>
                  </a:lnTo>
                  <a:lnTo>
                    <a:pt x="3762" y="634"/>
                  </a:lnTo>
                  <a:lnTo>
                    <a:pt x="3735" y="594"/>
                  </a:lnTo>
                  <a:lnTo>
                    <a:pt x="3714" y="551"/>
                  </a:lnTo>
                  <a:lnTo>
                    <a:pt x="3698" y="503"/>
                  </a:lnTo>
                  <a:lnTo>
                    <a:pt x="3688" y="448"/>
                  </a:lnTo>
                  <a:lnTo>
                    <a:pt x="3685" y="389"/>
                  </a:lnTo>
                  <a:lnTo>
                    <a:pt x="3688" y="329"/>
                  </a:lnTo>
                  <a:lnTo>
                    <a:pt x="3698" y="276"/>
                  </a:lnTo>
                  <a:lnTo>
                    <a:pt x="3714" y="227"/>
                  </a:lnTo>
                  <a:lnTo>
                    <a:pt x="3735" y="183"/>
                  </a:lnTo>
                  <a:lnTo>
                    <a:pt x="3762" y="143"/>
                  </a:lnTo>
                  <a:lnTo>
                    <a:pt x="3793" y="109"/>
                  </a:lnTo>
                  <a:lnTo>
                    <a:pt x="3828" y="81"/>
                  </a:lnTo>
                  <a:lnTo>
                    <a:pt x="3866" y="56"/>
                  </a:lnTo>
                  <a:lnTo>
                    <a:pt x="3906" y="36"/>
                  </a:lnTo>
                  <a:lnTo>
                    <a:pt x="3950" y="21"/>
                  </a:lnTo>
                  <a:lnTo>
                    <a:pt x="3993" y="10"/>
                  </a:lnTo>
                  <a:lnTo>
                    <a:pt x="4040" y="4"/>
                  </a:lnTo>
                  <a:lnTo>
                    <a:pt x="4084" y="0"/>
                  </a:lnTo>
                  <a:close/>
                  <a:moveTo>
                    <a:pt x="2660" y="0"/>
                  </a:moveTo>
                  <a:lnTo>
                    <a:pt x="2701" y="2"/>
                  </a:lnTo>
                  <a:lnTo>
                    <a:pt x="2741" y="7"/>
                  </a:lnTo>
                  <a:lnTo>
                    <a:pt x="2781" y="15"/>
                  </a:lnTo>
                  <a:lnTo>
                    <a:pt x="2819" y="26"/>
                  </a:lnTo>
                  <a:lnTo>
                    <a:pt x="2856" y="42"/>
                  </a:lnTo>
                  <a:lnTo>
                    <a:pt x="2891" y="61"/>
                  </a:lnTo>
                  <a:lnTo>
                    <a:pt x="2923" y="84"/>
                  </a:lnTo>
                  <a:lnTo>
                    <a:pt x="2952" y="113"/>
                  </a:lnTo>
                  <a:lnTo>
                    <a:pt x="2976" y="145"/>
                  </a:lnTo>
                  <a:lnTo>
                    <a:pt x="2996" y="182"/>
                  </a:lnTo>
                  <a:lnTo>
                    <a:pt x="3012" y="223"/>
                  </a:lnTo>
                  <a:lnTo>
                    <a:pt x="3020" y="270"/>
                  </a:lnTo>
                  <a:lnTo>
                    <a:pt x="3021" y="275"/>
                  </a:lnTo>
                  <a:lnTo>
                    <a:pt x="2936" y="275"/>
                  </a:lnTo>
                  <a:lnTo>
                    <a:pt x="2935" y="272"/>
                  </a:lnTo>
                  <a:lnTo>
                    <a:pt x="2925" y="228"/>
                  </a:lnTo>
                  <a:lnTo>
                    <a:pt x="2906" y="191"/>
                  </a:lnTo>
                  <a:lnTo>
                    <a:pt x="2880" y="158"/>
                  </a:lnTo>
                  <a:lnTo>
                    <a:pt x="2848" y="130"/>
                  </a:lnTo>
                  <a:lnTo>
                    <a:pt x="2810" y="109"/>
                  </a:lnTo>
                  <a:lnTo>
                    <a:pt x="2766" y="93"/>
                  </a:lnTo>
                  <a:lnTo>
                    <a:pt x="2717" y="84"/>
                  </a:lnTo>
                  <a:lnTo>
                    <a:pt x="2660" y="79"/>
                  </a:lnTo>
                  <a:lnTo>
                    <a:pt x="2606" y="84"/>
                  </a:lnTo>
                  <a:lnTo>
                    <a:pt x="2556" y="93"/>
                  </a:lnTo>
                  <a:lnTo>
                    <a:pt x="2511" y="109"/>
                  </a:lnTo>
                  <a:lnTo>
                    <a:pt x="2473" y="132"/>
                  </a:lnTo>
                  <a:lnTo>
                    <a:pt x="2438" y="161"/>
                  </a:lnTo>
                  <a:lnTo>
                    <a:pt x="2410" y="195"/>
                  </a:lnTo>
                  <a:lnTo>
                    <a:pt x="2388" y="236"/>
                  </a:lnTo>
                  <a:lnTo>
                    <a:pt x="2372" y="281"/>
                  </a:lnTo>
                  <a:lnTo>
                    <a:pt x="2362" y="333"/>
                  </a:lnTo>
                  <a:lnTo>
                    <a:pt x="2359" y="389"/>
                  </a:lnTo>
                  <a:lnTo>
                    <a:pt x="2362" y="445"/>
                  </a:lnTo>
                  <a:lnTo>
                    <a:pt x="2373" y="495"/>
                  </a:lnTo>
                  <a:lnTo>
                    <a:pt x="2389" y="541"/>
                  </a:lnTo>
                  <a:lnTo>
                    <a:pt x="2412" y="581"/>
                  </a:lnTo>
                  <a:lnTo>
                    <a:pt x="2439" y="617"/>
                  </a:lnTo>
                  <a:lnTo>
                    <a:pt x="2473" y="645"/>
                  </a:lnTo>
                  <a:lnTo>
                    <a:pt x="2513" y="668"/>
                  </a:lnTo>
                  <a:lnTo>
                    <a:pt x="2558" y="684"/>
                  </a:lnTo>
                  <a:lnTo>
                    <a:pt x="2608" y="695"/>
                  </a:lnTo>
                  <a:lnTo>
                    <a:pt x="2660" y="698"/>
                  </a:lnTo>
                  <a:lnTo>
                    <a:pt x="2712" y="695"/>
                  </a:lnTo>
                  <a:lnTo>
                    <a:pt x="2757" y="687"/>
                  </a:lnTo>
                  <a:lnTo>
                    <a:pt x="2798" y="673"/>
                  </a:lnTo>
                  <a:lnTo>
                    <a:pt x="2835" y="654"/>
                  </a:lnTo>
                  <a:lnTo>
                    <a:pt x="2866" y="629"/>
                  </a:lnTo>
                  <a:lnTo>
                    <a:pt x="2891" y="599"/>
                  </a:lnTo>
                  <a:lnTo>
                    <a:pt x="2914" y="562"/>
                  </a:lnTo>
                  <a:lnTo>
                    <a:pt x="2930" y="522"/>
                  </a:lnTo>
                  <a:lnTo>
                    <a:pt x="2941" y="475"/>
                  </a:lnTo>
                  <a:lnTo>
                    <a:pt x="2943" y="471"/>
                  </a:lnTo>
                  <a:lnTo>
                    <a:pt x="3026" y="471"/>
                  </a:lnTo>
                  <a:lnTo>
                    <a:pt x="3026" y="477"/>
                  </a:lnTo>
                  <a:lnTo>
                    <a:pt x="3016" y="528"/>
                  </a:lnTo>
                  <a:lnTo>
                    <a:pt x="3000" y="575"/>
                  </a:lnTo>
                  <a:lnTo>
                    <a:pt x="2976" y="620"/>
                  </a:lnTo>
                  <a:lnTo>
                    <a:pt x="2947" y="658"/>
                  </a:lnTo>
                  <a:lnTo>
                    <a:pt x="2911" y="692"/>
                  </a:lnTo>
                  <a:lnTo>
                    <a:pt x="2869" y="723"/>
                  </a:lnTo>
                  <a:lnTo>
                    <a:pt x="2824" y="745"/>
                  </a:lnTo>
                  <a:lnTo>
                    <a:pt x="2773" y="763"/>
                  </a:lnTo>
                  <a:lnTo>
                    <a:pt x="2718" y="772"/>
                  </a:lnTo>
                  <a:lnTo>
                    <a:pt x="2660" y="777"/>
                  </a:lnTo>
                  <a:lnTo>
                    <a:pt x="2598" y="772"/>
                  </a:lnTo>
                  <a:lnTo>
                    <a:pt x="2540" y="763"/>
                  </a:lnTo>
                  <a:lnTo>
                    <a:pt x="2486" y="743"/>
                  </a:lnTo>
                  <a:lnTo>
                    <a:pt x="2438" y="719"/>
                  </a:lnTo>
                  <a:lnTo>
                    <a:pt x="2394" y="689"/>
                  </a:lnTo>
                  <a:lnTo>
                    <a:pt x="2357" y="652"/>
                  </a:lnTo>
                  <a:lnTo>
                    <a:pt x="2327" y="610"/>
                  </a:lnTo>
                  <a:lnTo>
                    <a:pt x="2301" y="562"/>
                  </a:lnTo>
                  <a:lnTo>
                    <a:pt x="2284" y="509"/>
                  </a:lnTo>
                  <a:lnTo>
                    <a:pt x="2272" y="451"/>
                  </a:lnTo>
                  <a:lnTo>
                    <a:pt x="2269" y="389"/>
                  </a:lnTo>
                  <a:lnTo>
                    <a:pt x="2271" y="345"/>
                  </a:lnTo>
                  <a:lnTo>
                    <a:pt x="2277" y="302"/>
                  </a:lnTo>
                  <a:lnTo>
                    <a:pt x="2288" y="260"/>
                  </a:lnTo>
                  <a:lnTo>
                    <a:pt x="2304" y="219"/>
                  </a:lnTo>
                  <a:lnTo>
                    <a:pt x="2324" y="180"/>
                  </a:lnTo>
                  <a:lnTo>
                    <a:pt x="2349" y="142"/>
                  </a:lnTo>
                  <a:lnTo>
                    <a:pt x="2380" y="108"/>
                  </a:lnTo>
                  <a:lnTo>
                    <a:pt x="2413" y="77"/>
                  </a:lnTo>
                  <a:lnTo>
                    <a:pt x="2454" y="52"/>
                  </a:lnTo>
                  <a:lnTo>
                    <a:pt x="2497" y="31"/>
                  </a:lnTo>
                  <a:lnTo>
                    <a:pt x="2547" y="15"/>
                  </a:lnTo>
                  <a:lnTo>
                    <a:pt x="2601" y="5"/>
                  </a:lnTo>
                  <a:lnTo>
                    <a:pt x="2660" y="0"/>
                  </a:lnTo>
                  <a:close/>
                  <a:moveTo>
                    <a:pt x="1806" y="0"/>
                  </a:moveTo>
                  <a:lnTo>
                    <a:pt x="1851" y="4"/>
                  </a:lnTo>
                  <a:lnTo>
                    <a:pt x="1897" y="10"/>
                  </a:lnTo>
                  <a:lnTo>
                    <a:pt x="1942" y="21"/>
                  </a:lnTo>
                  <a:lnTo>
                    <a:pt x="1984" y="36"/>
                  </a:lnTo>
                  <a:lnTo>
                    <a:pt x="2025" y="56"/>
                  </a:lnTo>
                  <a:lnTo>
                    <a:pt x="2062" y="81"/>
                  </a:lnTo>
                  <a:lnTo>
                    <a:pt x="2098" y="109"/>
                  </a:lnTo>
                  <a:lnTo>
                    <a:pt x="2128" y="143"/>
                  </a:lnTo>
                  <a:lnTo>
                    <a:pt x="2155" y="183"/>
                  </a:lnTo>
                  <a:lnTo>
                    <a:pt x="2176" y="227"/>
                  </a:lnTo>
                  <a:lnTo>
                    <a:pt x="2192" y="276"/>
                  </a:lnTo>
                  <a:lnTo>
                    <a:pt x="2203" y="329"/>
                  </a:lnTo>
                  <a:lnTo>
                    <a:pt x="2207" y="389"/>
                  </a:lnTo>
                  <a:lnTo>
                    <a:pt x="2203" y="448"/>
                  </a:lnTo>
                  <a:lnTo>
                    <a:pt x="2192" y="503"/>
                  </a:lnTo>
                  <a:lnTo>
                    <a:pt x="2176" y="551"/>
                  </a:lnTo>
                  <a:lnTo>
                    <a:pt x="2155" y="594"/>
                  </a:lnTo>
                  <a:lnTo>
                    <a:pt x="2128" y="634"/>
                  </a:lnTo>
                  <a:lnTo>
                    <a:pt x="2098" y="668"/>
                  </a:lnTo>
                  <a:lnTo>
                    <a:pt x="2062" y="697"/>
                  </a:lnTo>
                  <a:lnTo>
                    <a:pt x="2025" y="723"/>
                  </a:lnTo>
                  <a:lnTo>
                    <a:pt x="1984" y="742"/>
                  </a:lnTo>
                  <a:lnTo>
                    <a:pt x="1942" y="758"/>
                  </a:lnTo>
                  <a:lnTo>
                    <a:pt x="1897" y="767"/>
                  </a:lnTo>
                  <a:lnTo>
                    <a:pt x="1851" y="774"/>
                  </a:lnTo>
                  <a:lnTo>
                    <a:pt x="1806" y="777"/>
                  </a:lnTo>
                  <a:lnTo>
                    <a:pt x="1759" y="774"/>
                  </a:lnTo>
                  <a:lnTo>
                    <a:pt x="1714" y="767"/>
                  </a:lnTo>
                  <a:lnTo>
                    <a:pt x="1669" y="758"/>
                  </a:lnTo>
                  <a:lnTo>
                    <a:pt x="1626" y="742"/>
                  </a:lnTo>
                  <a:lnTo>
                    <a:pt x="1586" y="723"/>
                  </a:lnTo>
                  <a:lnTo>
                    <a:pt x="1548" y="697"/>
                  </a:lnTo>
                  <a:lnTo>
                    <a:pt x="1514" y="668"/>
                  </a:lnTo>
                  <a:lnTo>
                    <a:pt x="1482" y="634"/>
                  </a:lnTo>
                  <a:lnTo>
                    <a:pt x="1456" y="594"/>
                  </a:lnTo>
                  <a:lnTo>
                    <a:pt x="1434" y="551"/>
                  </a:lnTo>
                  <a:lnTo>
                    <a:pt x="1418" y="503"/>
                  </a:lnTo>
                  <a:lnTo>
                    <a:pt x="1408" y="448"/>
                  </a:lnTo>
                  <a:lnTo>
                    <a:pt x="1405" y="389"/>
                  </a:lnTo>
                  <a:lnTo>
                    <a:pt x="1408" y="329"/>
                  </a:lnTo>
                  <a:lnTo>
                    <a:pt x="1418" y="276"/>
                  </a:lnTo>
                  <a:lnTo>
                    <a:pt x="1434" y="227"/>
                  </a:lnTo>
                  <a:lnTo>
                    <a:pt x="1456" y="183"/>
                  </a:lnTo>
                  <a:lnTo>
                    <a:pt x="1482" y="143"/>
                  </a:lnTo>
                  <a:lnTo>
                    <a:pt x="1514" y="109"/>
                  </a:lnTo>
                  <a:lnTo>
                    <a:pt x="1548" y="81"/>
                  </a:lnTo>
                  <a:lnTo>
                    <a:pt x="1586" y="56"/>
                  </a:lnTo>
                  <a:lnTo>
                    <a:pt x="1626" y="36"/>
                  </a:lnTo>
                  <a:lnTo>
                    <a:pt x="1669" y="21"/>
                  </a:lnTo>
                  <a:lnTo>
                    <a:pt x="1714" y="10"/>
                  </a:lnTo>
                  <a:lnTo>
                    <a:pt x="1759" y="4"/>
                  </a:lnTo>
                  <a:lnTo>
                    <a:pt x="180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27" name="Freeform 5">
              <a:extLst>
                <a:ext uri="{FF2B5EF4-FFF2-40B4-BE49-F238E27FC236}">
                  <a16:creationId xmlns:a16="http://schemas.microsoft.com/office/drawing/2014/main" id="{7153C892-3FBA-4725-8243-23BA3C2C9F5F}"/>
                </a:ext>
              </a:extLst>
            </p:cNvPr>
            <p:cNvSpPr>
              <a:spLocks noEditPoints="1"/>
            </p:cNvSpPr>
            <p:nvPr userDrawn="1"/>
          </p:nvSpPr>
          <p:spPr bwMode="auto">
            <a:xfrm>
              <a:off x="6665851" y="1228158"/>
              <a:ext cx="59208" cy="63301"/>
            </a:xfrm>
            <a:custGeom>
              <a:avLst/>
              <a:gdLst>
                <a:gd name="T0" fmla="*/ 51 w 226"/>
                <a:gd name="T1" fmla="*/ 37 h 241"/>
                <a:gd name="T2" fmla="*/ 51 w 226"/>
                <a:gd name="T3" fmla="*/ 111 h 241"/>
                <a:gd name="T4" fmla="*/ 131 w 226"/>
                <a:gd name="T5" fmla="*/ 111 h 241"/>
                <a:gd name="T6" fmla="*/ 148 w 226"/>
                <a:gd name="T7" fmla="*/ 109 h 241"/>
                <a:gd name="T8" fmla="*/ 160 w 226"/>
                <a:gd name="T9" fmla="*/ 106 h 241"/>
                <a:gd name="T10" fmla="*/ 168 w 226"/>
                <a:gd name="T11" fmla="*/ 99 h 241"/>
                <a:gd name="T12" fmla="*/ 175 w 226"/>
                <a:gd name="T13" fmla="*/ 90 h 241"/>
                <a:gd name="T14" fmla="*/ 176 w 226"/>
                <a:gd name="T15" fmla="*/ 74 h 241"/>
                <a:gd name="T16" fmla="*/ 173 w 226"/>
                <a:gd name="T17" fmla="*/ 59 h 241"/>
                <a:gd name="T18" fmla="*/ 167 w 226"/>
                <a:gd name="T19" fmla="*/ 48 h 241"/>
                <a:gd name="T20" fmla="*/ 159 w 226"/>
                <a:gd name="T21" fmla="*/ 42 h 241"/>
                <a:gd name="T22" fmla="*/ 148 w 226"/>
                <a:gd name="T23" fmla="*/ 38 h 241"/>
                <a:gd name="T24" fmla="*/ 136 w 226"/>
                <a:gd name="T25" fmla="*/ 37 h 241"/>
                <a:gd name="T26" fmla="*/ 51 w 226"/>
                <a:gd name="T27" fmla="*/ 37 h 241"/>
                <a:gd name="T28" fmla="*/ 0 w 226"/>
                <a:gd name="T29" fmla="*/ 0 h 241"/>
                <a:gd name="T30" fmla="*/ 149 w 226"/>
                <a:gd name="T31" fmla="*/ 0 h 241"/>
                <a:gd name="T32" fmla="*/ 175 w 226"/>
                <a:gd name="T33" fmla="*/ 1 h 241"/>
                <a:gd name="T34" fmla="*/ 196 w 226"/>
                <a:gd name="T35" fmla="*/ 9 h 241"/>
                <a:gd name="T36" fmla="*/ 210 w 226"/>
                <a:gd name="T37" fmla="*/ 22 h 241"/>
                <a:gd name="T38" fmla="*/ 220 w 226"/>
                <a:gd name="T39" fmla="*/ 37 h 241"/>
                <a:gd name="T40" fmla="*/ 225 w 226"/>
                <a:gd name="T41" fmla="*/ 54 h 241"/>
                <a:gd name="T42" fmla="*/ 226 w 226"/>
                <a:gd name="T43" fmla="*/ 74 h 241"/>
                <a:gd name="T44" fmla="*/ 225 w 226"/>
                <a:gd name="T45" fmla="*/ 93 h 241"/>
                <a:gd name="T46" fmla="*/ 218 w 226"/>
                <a:gd name="T47" fmla="*/ 111 h 241"/>
                <a:gd name="T48" fmla="*/ 208 w 226"/>
                <a:gd name="T49" fmla="*/ 125 h 241"/>
                <a:gd name="T50" fmla="*/ 194 w 226"/>
                <a:gd name="T51" fmla="*/ 138 h 241"/>
                <a:gd name="T52" fmla="*/ 173 w 226"/>
                <a:gd name="T53" fmla="*/ 146 h 241"/>
                <a:gd name="T54" fmla="*/ 149 w 226"/>
                <a:gd name="T55" fmla="*/ 149 h 241"/>
                <a:gd name="T56" fmla="*/ 51 w 226"/>
                <a:gd name="T57" fmla="*/ 149 h 241"/>
                <a:gd name="T58" fmla="*/ 51 w 226"/>
                <a:gd name="T59" fmla="*/ 241 h 241"/>
                <a:gd name="T60" fmla="*/ 0 w 226"/>
                <a:gd name="T61" fmla="*/ 241 h 241"/>
                <a:gd name="T62" fmla="*/ 0 w 226"/>
                <a:gd name="T6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41">
                  <a:moveTo>
                    <a:pt x="51" y="37"/>
                  </a:moveTo>
                  <a:lnTo>
                    <a:pt x="51" y="111"/>
                  </a:lnTo>
                  <a:lnTo>
                    <a:pt x="131" y="111"/>
                  </a:lnTo>
                  <a:lnTo>
                    <a:pt x="148" y="109"/>
                  </a:lnTo>
                  <a:lnTo>
                    <a:pt x="160" y="106"/>
                  </a:lnTo>
                  <a:lnTo>
                    <a:pt x="168" y="99"/>
                  </a:lnTo>
                  <a:lnTo>
                    <a:pt x="175" y="90"/>
                  </a:lnTo>
                  <a:lnTo>
                    <a:pt x="176" y="74"/>
                  </a:lnTo>
                  <a:lnTo>
                    <a:pt x="173" y="59"/>
                  </a:lnTo>
                  <a:lnTo>
                    <a:pt x="167" y="48"/>
                  </a:lnTo>
                  <a:lnTo>
                    <a:pt x="159" y="42"/>
                  </a:lnTo>
                  <a:lnTo>
                    <a:pt x="148" y="38"/>
                  </a:lnTo>
                  <a:lnTo>
                    <a:pt x="136" y="37"/>
                  </a:lnTo>
                  <a:lnTo>
                    <a:pt x="51" y="37"/>
                  </a:lnTo>
                  <a:close/>
                  <a:moveTo>
                    <a:pt x="0" y="0"/>
                  </a:moveTo>
                  <a:lnTo>
                    <a:pt x="149" y="0"/>
                  </a:lnTo>
                  <a:lnTo>
                    <a:pt x="175" y="1"/>
                  </a:lnTo>
                  <a:lnTo>
                    <a:pt x="196" y="9"/>
                  </a:lnTo>
                  <a:lnTo>
                    <a:pt x="210" y="22"/>
                  </a:lnTo>
                  <a:lnTo>
                    <a:pt x="220" y="37"/>
                  </a:lnTo>
                  <a:lnTo>
                    <a:pt x="225" y="54"/>
                  </a:lnTo>
                  <a:lnTo>
                    <a:pt x="226" y="74"/>
                  </a:lnTo>
                  <a:lnTo>
                    <a:pt x="225" y="93"/>
                  </a:lnTo>
                  <a:lnTo>
                    <a:pt x="218" y="111"/>
                  </a:lnTo>
                  <a:lnTo>
                    <a:pt x="208" y="125"/>
                  </a:lnTo>
                  <a:lnTo>
                    <a:pt x="194" y="138"/>
                  </a:lnTo>
                  <a:lnTo>
                    <a:pt x="173" y="146"/>
                  </a:lnTo>
                  <a:lnTo>
                    <a:pt x="149" y="149"/>
                  </a:lnTo>
                  <a:lnTo>
                    <a:pt x="51" y="149"/>
                  </a:lnTo>
                  <a:lnTo>
                    <a:pt x="51"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28" name="Freeform 6">
              <a:extLst>
                <a:ext uri="{FF2B5EF4-FFF2-40B4-BE49-F238E27FC236}">
                  <a16:creationId xmlns:a16="http://schemas.microsoft.com/office/drawing/2014/main" id="{84C75313-6C61-44B6-AA27-53E868BF0CF5}"/>
                </a:ext>
              </a:extLst>
            </p:cNvPr>
            <p:cNvSpPr>
              <a:spLocks noEditPoints="1"/>
            </p:cNvSpPr>
            <p:nvPr userDrawn="1"/>
          </p:nvSpPr>
          <p:spPr bwMode="auto">
            <a:xfrm>
              <a:off x="6841901" y="1228158"/>
              <a:ext cx="71783" cy="63301"/>
            </a:xfrm>
            <a:custGeom>
              <a:avLst/>
              <a:gdLst>
                <a:gd name="T0" fmla="*/ 136 w 274"/>
                <a:gd name="T1" fmla="*/ 42 h 241"/>
                <a:gd name="T2" fmla="*/ 95 w 274"/>
                <a:gd name="T3" fmla="*/ 143 h 241"/>
                <a:gd name="T4" fmla="*/ 178 w 274"/>
                <a:gd name="T5" fmla="*/ 143 h 241"/>
                <a:gd name="T6" fmla="*/ 136 w 274"/>
                <a:gd name="T7" fmla="*/ 42 h 241"/>
                <a:gd name="T8" fmla="*/ 107 w 274"/>
                <a:gd name="T9" fmla="*/ 0 h 241"/>
                <a:gd name="T10" fmla="*/ 167 w 274"/>
                <a:gd name="T11" fmla="*/ 0 h 241"/>
                <a:gd name="T12" fmla="*/ 274 w 274"/>
                <a:gd name="T13" fmla="*/ 241 h 241"/>
                <a:gd name="T14" fmla="*/ 218 w 274"/>
                <a:gd name="T15" fmla="*/ 241 h 241"/>
                <a:gd name="T16" fmla="*/ 192 w 274"/>
                <a:gd name="T17" fmla="*/ 181 h 241"/>
                <a:gd name="T18" fmla="*/ 80 w 274"/>
                <a:gd name="T19" fmla="*/ 181 h 241"/>
                <a:gd name="T20" fmla="*/ 54 w 274"/>
                <a:gd name="T21" fmla="*/ 241 h 241"/>
                <a:gd name="T22" fmla="*/ 0 w 274"/>
                <a:gd name="T23" fmla="*/ 241 h 241"/>
                <a:gd name="T24" fmla="*/ 107 w 274"/>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241">
                  <a:moveTo>
                    <a:pt x="136" y="42"/>
                  </a:moveTo>
                  <a:lnTo>
                    <a:pt x="95" y="143"/>
                  </a:lnTo>
                  <a:lnTo>
                    <a:pt x="178" y="143"/>
                  </a:lnTo>
                  <a:lnTo>
                    <a:pt x="136" y="42"/>
                  </a:lnTo>
                  <a:close/>
                  <a:moveTo>
                    <a:pt x="107" y="0"/>
                  </a:moveTo>
                  <a:lnTo>
                    <a:pt x="167" y="0"/>
                  </a:lnTo>
                  <a:lnTo>
                    <a:pt x="274" y="241"/>
                  </a:lnTo>
                  <a:lnTo>
                    <a:pt x="218" y="241"/>
                  </a:lnTo>
                  <a:lnTo>
                    <a:pt x="192" y="181"/>
                  </a:lnTo>
                  <a:lnTo>
                    <a:pt x="80" y="181"/>
                  </a:lnTo>
                  <a:lnTo>
                    <a:pt x="54" y="241"/>
                  </a:lnTo>
                  <a:lnTo>
                    <a:pt x="0" y="241"/>
                  </a:lnTo>
                  <a:lnTo>
                    <a:pt x="107"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29" name="Freeform 7">
              <a:extLst>
                <a:ext uri="{FF2B5EF4-FFF2-40B4-BE49-F238E27FC236}">
                  <a16:creationId xmlns:a16="http://schemas.microsoft.com/office/drawing/2014/main" id="{360C0BC9-5B6D-44E7-82DA-CA6B6D228E4F}"/>
                </a:ext>
              </a:extLst>
            </p:cNvPr>
            <p:cNvSpPr>
              <a:spLocks noEditPoints="1"/>
            </p:cNvSpPr>
            <p:nvPr userDrawn="1"/>
          </p:nvSpPr>
          <p:spPr bwMode="auto">
            <a:xfrm>
              <a:off x="7040481" y="1228158"/>
              <a:ext cx="62875" cy="63301"/>
            </a:xfrm>
            <a:custGeom>
              <a:avLst/>
              <a:gdLst>
                <a:gd name="T0" fmla="*/ 50 w 239"/>
                <a:gd name="T1" fmla="*/ 37 h 241"/>
                <a:gd name="T2" fmla="*/ 50 w 239"/>
                <a:gd name="T3" fmla="*/ 107 h 241"/>
                <a:gd name="T4" fmla="*/ 138 w 239"/>
                <a:gd name="T5" fmla="*/ 107 h 241"/>
                <a:gd name="T6" fmla="*/ 156 w 239"/>
                <a:gd name="T7" fmla="*/ 106 h 241"/>
                <a:gd name="T8" fmla="*/ 170 w 239"/>
                <a:gd name="T9" fmla="*/ 99 h 241"/>
                <a:gd name="T10" fmla="*/ 178 w 239"/>
                <a:gd name="T11" fmla="*/ 88 h 241"/>
                <a:gd name="T12" fmla="*/ 182 w 239"/>
                <a:gd name="T13" fmla="*/ 72 h 241"/>
                <a:gd name="T14" fmla="*/ 178 w 239"/>
                <a:gd name="T15" fmla="*/ 56 h 241"/>
                <a:gd name="T16" fmla="*/ 169 w 239"/>
                <a:gd name="T17" fmla="*/ 45 h 241"/>
                <a:gd name="T18" fmla="*/ 156 w 239"/>
                <a:gd name="T19" fmla="*/ 38 h 241"/>
                <a:gd name="T20" fmla="*/ 138 w 239"/>
                <a:gd name="T21" fmla="*/ 37 h 241"/>
                <a:gd name="T22" fmla="*/ 50 w 239"/>
                <a:gd name="T23" fmla="*/ 37 h 241"/>
                <a:gd name="T24" fmla="*/ 0 w 239"/>
                <a:gd name="T25" fmla="*/ 0 h 241"/>
                <a:gd name="T26" fmla="*/ 153 w 239"/>
                <a:gd name="T27" fmla="*/ 0 h 241"/>
                <a:gd name="T28" fmla="*/ 180 w 239"/>
                <a:gd name="T29" fmla="*/ 1 h 241"/>
                <a:gd name="T30" fmla="*/ 201 w 239"/>
                <a:gd name="T31" fmla="*/ 8 h 241"/>
                <a:gd name="T32" fmla="*/ 215 w 239"/>
                <a:gd name="T33" fmla="*/ 18 h 241"/>
                <a:gd name="T34" fmla="*/ 227 w 239"/>
                <a:gd name="T35" fmla="*/ 30 h 241"/>
                <a:gd name="T36" fmla="*/ 231 w 239"/>
                <a:gd name="T37" fmla="*/ 46 h 241"/>
                <a:gd name="T38" fmla="*/ 233 w 239"/>
                <a:gd name="T39" fmla="*/ 64 h 241"/>
                <a:gd name="T40" fmla="*/ 231 w 239"/>
                <a:gd name="T41" fmla="*/ 87 h 241"/>
                <a:gd name="T42" fmla="*/ 222 w 239"/>
                <a:gd name="T43" fmla="*/ 103 h 241"/>
                <a:gd name="T44" fmla="*/ 209 w 239"/>
                <a:gd name="T45" fmla="*/ 115 h 241"/>
                <a:gd name="T46" fmla="*/ 194 w 239"/>
                <a:gd name="T47" fmla="*/ 123 h 241"/>
                <a:gd name="T48" fmla="*/ 194 w 239"/>
                <a:gd name="T49" fmla="*/ 123 h 241"/>
                <a:gd name="T50" fmla="*/ 209 w 239"/>
                <a:gd name="T51" fmla="*/ 130 h 241"/>
                <a:gd name="T52" fmla="*/ 219 w 239"/>
                <a:gd name="T53" fmla="*/ 139 h 241"/>
                <a:gd name="T54" fmla="*/ 225 w 239"/>
                <a:gd name="T55" fmla="*/ 152 h 241"/>
                <a:gd name="T56" fmla="*/ 228 w 239"/>
                <a:gd name="T57" fmla="*/ 170 h 241"/>
                <a:gd name="T58" fmla="*/ 228 w 239"/>
                <a:gd name="T59" fmla="*/ 189 h 241"/>
                <a:gd name="T60" fmla="*/ 230 w 239"/>
                <a:gd name="T61" fmla="*/ 200 h 241"/>
                <a:gd name="T62" fmla="*/ 230 w 239"/>
                <a:gd name="T63" fmla="*/ 213 h 241"/>
                <a:gd name="T64" fmla="*/ 233 w 239"/>
                <a:gd name="T65" fmla="*/ 228 h 241"/>
                <a:gd name="T66" fmla="*/ 239 w 239"/>
                <a:gd name="T67" fmla="*/ 241 h 241"/>
                <a:gd name="T68" fmla="*/ 185 w 239"/>
                <a:gd name="T69" fmla="*/ 241 h 241"/>
                <a:gd name="T70" fmla="*/ 180 w 239"/>
                <a:gd name="T71" fmla="*/ 226 h 241"/>
                <a:gd name="T72" fmla="*/ 178 w 239"/>
                <a:gd name="T73" fmla="*/ 204 h 241"/>
                <a:gd name="T74" fmla="*/ 178 w 239"/>
                <a:gd name="T75" fmla="*/ 188 h 241"/>
                <a:gd name="T76" fmla="*/ 175 w 239"/>
                <a:gd name="T77" fmla="*/ 173 h 241"/>
                <a:gd name="T78" fmla="*/ 172 w 239"/>
                <a:gd name="T79" fmla="*/ 162 h 241"/>
                <a:gd name="T80" fmla="*/ 164 w 239"/>
                <a:gd name="T81" fmla="*/ 152 h 241"/>
                <a:gd name="T82" fmla="*/ 153 w 239"/>
                <a:gd name="T83" fmla="*/ 147 h 241"/>
                <a:gd name="T84" fmla="*/ 137 w 239"/>
                <a:gd name="T85" fmla="*/ 144 h 241"/>
                <a:gd name="T86" fmla="*/ 50 w 239"/>
                <a:gd name="T87" fmla="*/ 144 h 241"/>
                <a:gd name="T88" fmla="*/ 50 w 239"/>
                <a:gd name="T89" fmla="*/ 241 h 241"/>
                <a:gd name="T90" fmla="*/ 0 w 239"/>
                <a:gd name="T91" fmla="*/ 241 h 241"/>
                <a:gd name="T92" fmla="*/ 0 w 239"/>
                <a:gd name="T9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9" h="241">
                  <a:moveTo>
                    <a:pt x="50" y="37"/>
                  </a:moveTo>
                  <a:lnTo>
                    <a:pt x="50" y="107"/>
                  </a:lnTo>
                  <a:lnTo>
                    <a:pt x="138" y="107"/>
                  </a:lnTo>
                  <a:lnTo>
                    <a:pt x="156" y="106"/>
                  </a:lnTo>
                  <a:lnTo>
                    <a:pt x="170" y="99"/>
                  </a:lnTo>
                  <a:lnTo>
                    <a:pt x="178" y="88"/>
                  </a:lnTo>
                  <a:lnTo>
                    <a:pt x="182" y="72"/>
                  </a:lnTo>
                  <a:lnTo>
                    <a:pt x="178" y="56"/>
                  </a:lnTo>
                  <a:lnTo>
                    <a:pt x="169" y="45"/>
                  </a:lnTo>
                  <a:lnTo>
                    <a:pt x="156" y="38"/>
                  </a:lnTo>
                  <a:lnTo>
                    <a:pt x="138" y="37"/>
                  </a:lnTo>
                  <a:lnTo>
                    <a:pt x="50" y="37"/>
                  </a:lnTo>
                  <a:close/>
                  <a:moveTo>
                    <a:pt x="0" y="0"/>
                  </a:moveTo>
                  <a:lnTo>
                    <a:pt x="153" y="0"/>
                  </a:lnTo>
                  <a:lnTo>
                    <a:pt x="180" y="1"/>
                  </a:lnTo>
                  <a:lnTo>
                    <a:pt x="201" y="8"/>
                  </a:lnTo>
                  <a:lnTo>
                    <a:pt x="215" y="18"/>
                  </a:lnTo>
                  <a:lnTo>
                    <a:pt x="227" y="30"/>
                  </a:lnTo>
                  <a:lnTo>
                    <a:pt x="231" y="46"/>
                  </a:lnTo>
                  <a:lnTo>
                    <a:pt x="233" y="64"/>
                  </a:lnTo>
                  <a:lnTo>
                    <a:pt x="231" y="87"/>
                  </a:lnTo>
                  <a:lnTo>
                    <a:pt x="222" y="103"/>
                  </a:lnTo>
                  <a:lnTo>
                    <a:pt x="209" y="115"/>
                  </a:lnTo>
                  <a:lnTo>
                    <a:pt x="194" y="123"/>
                  </a:lnTo>
                  <a:lnTo>
                    <a:pt x="194" y="123"/>
                  </a:lnTo>
                  <a:lnTo>
                    <a:pt x="209" y="130"/>
                  </a:lnTo>
                  <a:lnTo>
                    <a:pt x="219" y="139"/>
                  </a:lnTo>
                  <a:lnTo>
                    <a:pt x="225" y="152"/>
                  </a:lnTo>
                  <a:lnTo>
                    <a:pt x="228" y="170"/>
                  </a:lnTo>
                  <a:lnTo>
                    <a:pt x="228" y="189"/>
                  </a:lnTo>
                  <a:lnTo>
                    <a:pt x="230" y="200"/>
                  </a:lnTo>
                  <a:lnTo>
                    <a:pt x="230" y="213"/>
                  </a:lnTo>
                  <a:lnTo>
                    <a:pt x="233" y="228"/>
                  </a:lnTo>
                  <a:lnTo>
                    <a:pt x="239" y="241"/>
                  </a:lnTo>
                  <a:lnTo>
                    <a:pt x="185" y="241"/>
                  </a:lnTo>
                  <a:lnTo>
                    <a:pt x="180" y="226"/>
                  </a:lnTo>
                  <a:lnTo>
                    <a:pt x="178" y="204"/>
                  </a:lnTo>
                  <a:lnTo>
                    <a:pt x="178" y="188"/>
                  </a:lnTo>
                  <a:lnTo>
                    <a:pt x="175" y="173"/>
                  </a:lnTo>
                  <a:lnTo>
                    <a:pt x="172" y="162"/>
                  </a:lnTo>
                  <a:lnTo>
                    <a:pt x="164" y="152"/>
                  </a:lnTo>
                  <a:lnTo>
                    <a:pt x="153" y="147"/>
                  </a:lnTo>
                  <a:lnTo>
                    <a:pt x="137" y="144"/>
                  </a:lnTo>
                  <a:lnTo>
                    <a:pt x="50" y="144"/>
                  </a:lnTo>
                  <a:lnTo>
                    <a:pt x="50"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30" name="Freeform 8">
              <a:extLst>
                <a:ext uri="{FF2B5EF4-FFF2-40B4-BE49-F238E27FC236}">
                  <a16:creationId xmlns:a16="http://schemas.microsoft.com/office/drawing/2014/main" id="{9B6CA328-730E-4D84-ADCA-2B3E93302FEA}"/>
                </a:ext>
              </a:extLst>
            </p:cNvPr>
            <p:cNvSpPr>
              <a:spLocks/>
            </p:cNvSpPr>
            <p:nvPr userDrawn="1"/>
          </p:nvSpPr>
          <p:spPr bwMode="auto">
            <a:xfrm>
              <a:off x="7227011" y="1228158"/>
              <a:ext cx="60779" cy="63301"/>
            </a:xfrm>
            <a:custGeom>
              <a:avLst/>
              <a:gdLst>
                <a:gd name="T0" fmla="*/ 0 w 233"/>
                <a:gd name="T1" fmla="*/ 0 h 241"/>
                <a:gd name="T2" fmla="*/ 233 w 233"/>
                <a:gd name="T3" fmla="*/ 0 h 241"/>
                <a:gd name="T4" fmla="*/ 233 w 233"/>
                <a:gd name="T5" fmla="*/ 37 h 241"/>
                <a:gd name="T6" fmla="*/ 142 w 233"/>
                <a:gd name="T7" fmla="*/ 37 h 241"/>
                <a:gd name="T8" fmla="*/ 142 w 233"/>
                <a:gd name="T9" fmla="*/ 241 h 241"/>
                <a:gd name="T10" fmla="*/ 92 w 233"/>
                <a:gd name="T11" fmla="*/ 241 h 241"/>
                <a:gd name="T12" fmla="*/ 92 w 233"/>
                <a:gd name="T13" fmla="*/ 37 h 241"/>
                <a:gd name="T14" fmla="*/ 0 w 233"/>
                <a:gd name="T15" fmla="*/ 37 h 241"/>
                <a:gd name="T16" fmla="*/ 0 w 233"/>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241">
                  <a:moveTo>
                    <a:pt x="0" y="0"/>
                  </a:moveTo>
                  <a:lnTo>
                    <a:pt x="233" y="0"/>
                  </a:lnTo>
                  <a:lnTo>
                    <a:pt x="233" y="37"/>
                  </a:lnTo>
                  <a:lnTo>
                    <a:pt x="142" y="37"/>
                  </a:lnTo>
                  <a:lnTo>
                    <a:pt x="142" y="241"/>
                  </a:lnTo>
                  <a:lnTo>
                    <a:pt x="92" y="241"/>
                  </a:lnTo>
                  <a:lnTo>
                    <a:pt x="92" y="37"/>
                  </a:lnTo>
                  <a:lnTo>
                    <a:pt x="0" y="37"/>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31" name="Freeform 9">
              <a:extLst>
                <a:ext uri="{FF2B5EF4-FFF2-40B4-BE49-F238E27FC236}">
                  <a16:creationId xmlns:a16="http://schemas.microsoft.com/office/drawing/2014/main" id="{B6AC0582-3972-4925-8409-7F46E20A6047}"/>
                </a:ext>
              </a:extLst>
            </p:cNvPr>
            <p:cNvSpPr>
              <a:spLocks/>
            </p:cNvSpPr>
            <p:nvPr userDrawn="1"/>
          </p:nvSpPr>
          <p:spPr bwMode="auto">
            <a:xfrm>
              <a:off x="7414064" y="1228158"/>
              <a:ext cx="65495" cy="63301"/>
            </a:xfrm>
            <a:custGeom>
              <a:avLst/>
              <a:gdLst>
                <a:gd name="T0" fmla="*/ 0 w 250"/>
                <a:gd name="T1" fmla="*/ 0 h 241"/>
                <a:gd name="T2" fmla="*/ 58 w 250"/>
                <a:gd name="T3" fmla="*/ 0 h 241"/>
                <a:gd name="T4" fmla="*/ 201 w 250"/>
                <a:gd name="T5" fmla="*/ 180 h 241"/>
                <a:gd name="T6" fmla="*/ 202 w 250"/>
                <a:gd name="T7" fmla="*/ 180 h 241"/>
                <a:gd name="T8" fmla="*/ 202 w 250"/>
                <a:gd name="T9" fmla="*/ 0 h 241"/>
                <a:gd name="T10" fmla="*/ 250 w 250"/>
                <a:gd name="T11" fmla="*/ 0 h 241"/>
                <a:gd name="T12" fmla="*/ 250 w 250"/>
                <a:gd name="T13" fmla="*/ 241 h 241"/>
                <a:gd name="T14" fmla="*/ 194 w 250"/>
                <a:gd name="T15" fmla="*/ 241 h 241"/>
                <a:gd name="T16" fmla="*/ 50 w 250"/>
                <a:gd name="T17" fmla="*/ 59 h 241"/>
                <a:gd name="T18" fmla="*/ 48 w 250"/>
                <a:gd name="T19" fmla="*/ 59 h 241"/>
                <a:gd name="T20" fmla="*/ 48 w 250"/>
                <a:gd name="T21" fmla="*/ 241 h 241"/>
                <a:gd name="T22" fmla="*/ 0 w 250"/>
                <a:gd name="T23" fmla="*/ 241 h 241"/>
                <a:gd name="T24" fmla="*/ 0 w 25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41">
                  <a:moveTo>
                    <a:pt x="0" y="0"/>
                  </a:moveTo>
                  <a:lnTo>
                    <a:pt x="58" y="0"/>
                  </a:lnTo>
                  <a:lnTo>
                    <a:pt x="201" y="180"/>
                  </a:lnTo>
                  <a:lnTo>
                    <a:pt x="202" y="180"/>
                  </a:lnTo>
                  <a:lnTo>
                    <a:pt x="202" y="0"/>
                  </a:lnTo>
                  <a:lnTo>
                    <a:pt x="250" y="0"/>
                  </a:lnTo>
                  <a:lnTo>
                    <a:pt x="250" y="241"/>
                  </a:lnTo>
                  <a:lnTo>
                    <a:pt x="194" y="241"/>
                  </a:lnTo>
                  <a:lnTo>
                    <a:pt x="50" y="59"/>
                  </a:lnTo>
                  <a:lnTo>
                    <a:pt x="48" y="59"/>
                  </a:lnTo>
                  <a:lnTo>
                    <a:pt x="48"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32" name="Freeform 10">
              <a:extLst>
                <a:ext uri="{FF2B5EF4-FFF2-40B4-BE49-F238E27FC236}">
                  <a16:creationId xmlns:a16="http://schemas.microsoft.com/office/drawing/2014/main" id="{0BD6DB29-4688-4932-BACE-D74CA45A22F7}"/>
                </a:ext>
              </a:extLst>
            </p:cNvPr>
            <p:cNvSpPr>
              <a:spLocks/>
            </p:cNvSpPr>
            <p:nvPr userDrawn="1"/>
          </p:nvSpPr>
          <p:spPr bwMode="auto">
            <a:xfrm>
              <a:off x="7613168" y="1228158"/>
              <a:ext cx="55540" cy="63301"/>
            </a:xfrm>
            <a:custGeom>
              <a:avLst/>
              <a:gdLst>
                <a:gd name="T0" fmla="*/ 0 w 212"/>
                <a:gd name="T1" fmla="*/ 0 h 241"/>
                <a:gd name="T2" fmla="*/ 210 w 212"/>
                <a:gd name="T3" fmla="*/ 0 h 241"/>
                <a:gd name="T4" fmla="*/ 210 w 212"/>
                <a:gd name="T5" fmla="*/ 37 h 241"/>
                <a:gd name="T6" fmla="*/ 52 w 212"/>
                <a:gd name="T7" fmla="*/ 37 h 241"/>
                <a:gd name="T8" fmla="*/ 52 w 212"/>
                <a:gd name="T9" fmla="*/ 98 h 241"/>
                <a:gd name="T10" fmla="*/ 204 w 212"/>
                <a:gd name="T11" fmla="*/ 98 h 241"/>
                <a:gd name="T12" fmla="*/ 204 w 212"/>
                <a:gd name="T13" fmla="*/ 136 h 241"/>
                <a:gd name="T14" fmla="*/ 52 w 212"/>
                <a:gd name="T15" fmla="*/ 136 h 241"/>
                <a:gd name="T16" fmla="*/ 52 w 212"/>
                <a:gd name="T17" fmla="*/ 202 h 241"/>
                <a:gd name="T18" fmla="*/ 212 w 212"/>
                <a:gd name="T19" fmla="*/ 202 h 241"/>
                <a:gd name="T20" fmla="*/ 212 w 212"/>
                <a:gd name="T21" fmla="*/ 241 h 241"/>
                <a:gd name="T22" fmla="*/ 0 w 212"/>
                <a:gd name="T23" fmla="*/ 241 h 241"/>
                <a:gd name="T24" fmla="*/ 0 w 212"/>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1">
                  <a:moveTo>
                    <a:pt x="0" y="0"/>
                  </a:moveTo>
                  <a:lnTo>
                    <a:pt x="210" y="0"/>
                  </a:lnTo>
                  <a:lnTo>
                    <a:pt x="210" y="37"/>
                  </a:lnTo>
                  <a:lnTo>
                    <a:pt x="52" y="37"/>
                  </a:lnTo>
                  <a:lnTo>
                    <a:pt x="52" y="98"/>
                  </a:lnTo>
                  <a:lnTo>
                    <a:pt x="204" y="98"/>
                  </a:lnTo>
                  <a:lnTo>
                    <a:pt x="204" y="136"/>
                  </a:lnTo>
                  <a:lnTo>
                    <a:pt x="52" y="136"/>
                  </a:lnTo>
                  <a:lnTo>
                    <a:pt x="52" y="202"/>
                  </a:lnTo>
                  <a:lnTo>
                    <a:pt x="212" y="202"/>
                  </a:lnTo>
                  <a:lnTo>
                    <a:pt x="212"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33" name="Freeform 11">
              <a:extLst>
                <a:ext uri="{FF2B5EF4-FFF2-40B4-BE49-F238E27FC236}">
                  <a16:creationId xmlns:a16="http://schemas.microsoft.com/office/drawing/2014/main" id="{3A43D6F1-44FE-4CC2-8911-23990B9244C2}"/>
                </a:ext>
              </a:extLst>
            </p:cNvPr>
            <p:cNvSpPr>
              <a:spLocks noEditPoints="1"/>
            </p:cNvSpPr>
            <p:nvPr userDrawn="1"/>
          </p:nvSpPr>
          <p:spPr bwMode="auto">
            <a:xfrm>
              <a:off x="7799174" y="1228158"/>
              <a:ext cx="62352" cy="63301"/>
            </a:xfrm>
            <a:custGeom>
              <a:avLst/>
              <a:gdLst>
                <a:gd name="T0" fmla="*/ 51 w 239"/>
                <a:gd name="T1" fmla="*/ 37 h 241"/>
                <a:gd name="T2" fmla="*/ 51 w 239"/>
                <a:gd name="T3" fmla="*/ 107 h 241"/>
                <a:gd name="T4" fmla="*/ 138 w 239"/>
                <a:gd name="T5" fmla="*/ 107 h 241"/>
                <a:gd name="T6" fmla="*/ 157 w 239"/>
                <a:gd name="T7" fmla="*/ 106 h 241"/>
                <a:gd name="T8" fmla="*/ 170 w 239"/>
                <a:gd name="T9" fmla="*/ 99 h 241"/>
                <a:gd name="T10" fmla="*/ 178 w 239"/>
                <a:gd name="T11" fmla="*/ 88 h 241"/>
                <a:gd name="T12" fmla="*/ 181 w 239"/>
                <a:gd name="T13" fmla="*/ 72 h 241"/>
                <a:gd name="T14" fmla="*/ 178 w 239"/>
                <a:gd name="T15" fmla="*/ 56 h 241"/>
                <a:gd name="T16" fmla="*/ 170 w 239"/>
                <a:gd name="T17" fmla="*/ 45 h 241"/>
                <a:gd name="T18" fmla="*/ 156 w 239"/>
                <a:gd name="T19" fmla="*/ 38 h 241"/>
                <a:gd name="T20" fmla="*/ 138 w 239"/>
                <a:gd name="T21" fmla="*/ 37 h 241"/>
                <a:gd name="T22" fmla="*/ 51 w 239"/>
                <a:gd name="T23" fmla="*/ 37 h 241"/>
                <a:gd name="T24" fmla="*/ 0 w 239"/>
                <a:gd name="T25" fmla="*/ 0 h 241"/>
                <a:gd name="T26" fmla="*/ 152 w 239"/>
                <a:gd name="T27" fmla="*/ 0 h 241"/>
                <a:gd name="T28" fmla="*/ 180 w 239"/>
                <a:gd name="T29" fmla="*/ 1 h 241"/>
                <a:gd name="T30" fmla="*/ 200 w 239"/>
                <a:gd name="T31" fmla="*/ 8 h 241"/>
                <a:gd name="T32" fmla="*/ 216 w 239"/>
                <a:gd name="T33" fmla="*/ 18 h 241"/>
                <a:gd name="T34" fmla="*/ 226 w 239"/>
                <a:gd name="T35" fmla="*/ 30 h 241"/>
                <a:gd name="T36" fmla="*/ 233 w 239"/>
                <a:gd name="T37" fmla="*/ 46 h 241"/>
                <a:gd name="T38" fmla="*/ 234 w 239"/>
                <a:gd name="T39" fmla="*/ 64 h 241"/>
                <a:gd name="T40" fmla="*/ 231 w 239"/>
                <a:gd name="T41" fmla="*/ 87 h 241"/>
                <a:gd name="T42" fmla="*/ 223 w 239"/>
                <a:gd name="T43" fmla="*/ 103 h 241"/>
                <a:gd name="T44" fmla="*/ 210 w 239"/>
                <a:gd name="T45" fmla="*/ 115 h 241"/>
                <a:gd name="T46" fmla="*/ 194 w 239"/>
                <a:gd name="T47" fmla="*/ 123 h 241"/>
                <a:gd name="T48" fmla="*/ 194 w 239"/>
                <a:gd name="T49" fmla="*/ 123 h 241"/>
                <a:gd name="T50" fmla="*/ 208 w 239"/>
                <a:gd name="T51" fmla="*/ 130 h 241"/>
                <a:gd name="T52" fmla="*/ 218 w 239"/>
                <a:gd name="T53" fmla="*/ 139 h 241"/>
                <a:gd name="T54" fmla="*/ 225 w 239"/>
                <a:gd name="T55" fmla="*/ 152 h 241"/>
                <a:gd name="T56" fmla="*/ 228 w 239"/>
                <a:gd name="T57" fmla="*/ 170 h 241"/>
                <a:gd name="T58" fmla="*/ 229 w 239"/>
                <a:gd name="T59" fmla="*/ 189 h 241"/>
                <a:gd name="T60" fmla="*/ 229 w 239"/>
                <a:gd name="T61" fmla="*/ 200 h 241"/>
                <a:gd name="T62" fmla="*/ 231 w 239"/>
                <a:gd name="T63" fmla="*/ 213 h 241"/>
                <a:gd name="T64" fmla="*/ 234 w 239"/>
                <a:gd name="T65" fmla="*/ 228 h 241"/>
                <a:gd name="T66" fmla="*/ 239 w 239"/>
                <a:gd name="T67" fmla="*/ 241 h 241"/>
                <a:gd name="T68" fmla="*/ 184 w 239"/>
                <a:gd name="T69" fmla="*/ 241 h 241"/>
                <a:gd name="T70" fmla="*/ 180 w 239"/>
                <a:gd name="T71" fmla="*/ 226 h 241"/>
                <a:gd name="T72" fmla="*/ 178 w 239"/>
                <a:gd name="T73" fmla="*/ 204 h 241"/>
                <a:gd name="T74" fmla="*/ 178 w 239"/>
                <a:gd name="T75" fmla="*/ 188 h 241"/>
                <a:gd name="T76" fmla="*/ 176 w 239"/>
                <a:gd name="T77" fmla="*/ 173 h 241"/>
                <a:gd name="T78" fmla="*/ 172 w 239"/>
                <a:gd name="T79" fmla="*/ 162 h 241"/>
                <a:gd name="T80" fmla="*/ 164 w 239"/>
                <a:gd name="T81" fmla="*/ 152 h 241"/>
                <a:gd name="T82" fmla="*/ 152 w 239"/>
                <a:gd name="T83" fmla="*/ 147 h 241"/>
                <a:gd name="T84" fmla="*/ 136 w 239"/>
                <a:gd name="T85" fmla="*/ 144 h 241"/>
                <a:gd name="T86" fmla="*/ 51 w 239"/>
                <a:gd name="T87" fmla="*/ 144 h 241"/>
                <a:gd name="T88" fmla="*/ 51 w 239"/>
                <a:gd name="T89" fmla="*/ 241 h 241"/>
                <a:gd name="T90" fmla="*/ 0 w 239"/>
                <a:gd name="T91" fmla="*/ 241 h 241"/>
                <a:gd name="T92" fmla="*/ 0 w 239"/>
                <a:gd name="T9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9" h="241">
                  <a:moveTo>
                    <a:pt x="51" y="37"/>
                  </a:moveTo>
                  <a:lnTo>
                    <a:pt x="51" y="107"/>
                  </a:lnTo>
                  <a:lnTo>
                    <a:pt x="138" y="107"/>
                  </a:lnTo>
                  <a:lnTo>
                    <a:pt x="157" y="106"/>
                  </a:lnTo>
                  <a:lnTo>
                    <a:pt x="170" y="99"/>
                  </a:lnTo>
                  <a:lnTo>
                    <a:pt x="178" y="88"/>
                  </a:lnTo>
                  <a:lnTo>
                    <a:pt x="181" y="72"/>
                  </a:lnTo>
                  <a:lnTo>
                    <a:pt x="178" y="56"/>
                  </a:lnTo>
                  <a:lnTo>
                    <a:pt x="170" y="45"/>
                  </a:lnTo>
                  <a:lnTo>
                    <a:pt x="156" y="38"/>
                  </a:lnTo>
                  <a:lnTo>
                    <a:pt x="138" y="37"/>
                  </a:lnTo>
                  <a:lnTo>
                    <a:pt x="51" y="37"/>
                  </a:lnTo>
                  <a:close/>
                  <a:moveTo>
                    <a:pt x="0" y="0"/>
                  </a:moveTo>
                  <a:lnTo>
                    <a:pt x="152" y="0"/>
                  </a:lnTo>
                  <a:lnTo>
                    <a:pt x="180" y="1"/>
                  </a:lnTo>
                  <a:lnTo>
                    <a:pt x="200" y="8"/>
                  </a:lnTo>
                  <a:lnTo>
                    <a:pt x="216" y="18"/>
                  </a:lnTo>
                  <a:lnTo>
                    <a:pt x="226" y="30"/>
                  </a:lnTo>
                  <a:lnTo>
                    <a:pt x="233" y="46"/>
                  </a:lnTo>
                  <a:lnTo>
                    <a:pt x="234" y="64"/>
                  </a:lnTo>
                  <a:lnTo>
                    <a:pt x="231" y="87"/>
                  </a:lnTo>
                  <a:lnTo>
                    <a:pt x="223" y="103"/>
                  </a:lnTo>
                  <a:lnTo>
                    <a:pt x="210" y="115"/>
                  </a:lnTo>
                  <a:lnTo>
                    <a:pt x="194" y="123"/>
                  </a:lnTo>
                  <a:lnTo>
                    <a:pt x="194" y="123"/>
                  </a:lnTo>
                  <a:lnTo>
                    <a:pt x="208" y="130"/>
                  </a:lnTo>
                  <a:lnTo>
                    <a:pt x="218" y="139"/>
                  </a:lnTo>
                  <a:lnTo>
                    <a:pt x="225" y="152"/>
                  </a:lnTo>
                  <a:lnTo>
                    <a:pt x="228" y="170"/>
                  </a:lnTo>
                  <a:lnTo>
                    <a:pt x="229" y="189"/>
                  </a:lnTo>
                  <a:lnTo>
                    <a:pt x="229" y="200"/>
                  </a:lnTo>
                  <a:lnTo>
                    <a:pt x="231" y="213"/>
                  </a:lnTo>
                  <a:lnTo>
                    <a:pt x="234" y="228"/>
                  </a:lnTo>
                  <a:lnTo>
                    <a:pt x="239" y="241"/>
                  </a:lnTo>
                  <a:lnTo>
                    <a:pt x="184" y="241"/>
                  </a:lnTo>
                  <a:lnTo>
                    <a:pt x="180" y="226"/>
                  </a:lnTo>
                  <a:lnTo>
                    <a:pt x="178" y="204"/>
                  </a:lnTo>
                  <a:lnTo>
                    <a:pt x="178" y="188"/>
                  </a:lnTo>
                  <a:lnTo>
                    <a:pt x="176" y="173"/>
                  </a:lnTo>
                  <a:lnTo>
                    <a:pt x="172" y="162"/>
                  </a:lnTo>
                  <a:lnTo>
                    <a:pt x="164" y="152"/>
                  </a:lnTo>
                  <a:lnTo>
                    <a:pt x="152" y="147"/>
                  </a:lnTo>
                  <a:lnTo>
                    <a:pt x="136" y="144"/>
                  </a:lnTo>
                  <a:lnTo>
                    <a:pt x="51" y="144"/>
                  </a:lnTo>
                  <a:lnTo>
                    <a:pt x="51"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sp>
          <p:nvSpPr>
            <p:cNvPr id="34" name="Freeform 12">
              <a:extLst>
                <a:ext uri="{FF2B5EF4-FFF2-40B4-BE49-F238E27FC236}">
                  <a16:creationId xmlns:a16="http://schemas.microsoft.com/office/drawing/2014/main" id="{5D5C3214-B831-4643-A642-00F7223CD156}"/>
                </a:ext>
              </a:extLst>
            </p:cNvPr>
            <p:cNvSpPr>
              <a:spLocks/>
            </p:cNvSpPr>
            <p:nvPr userDrawn="1"/>
          </p:nvSpPr>
          <p:spPr bwMode="auto">
            <a:xfrm>
              <a:off x="7987798" y="1226066"/>
              <a:ext cx="62352" cy="66964"/>
            </a:xfrm>
            <a:custGeom>
              <a:avLst/>
              <a:gdLst>
                <a:gd name="T0" fmla="*/ 126 w 237"/>
                <a:gd name="T1" fmla="*/ 1 h 255"/>
                <a:gd name="T2" fmla="*/ 163 w 237"/>
                <a:gd name="T3" fmla="*/ 6 h 255"/>
                <a:gd name="T4" fmla="*/ 198 w 237"/>
                <a:gd name="T5" fmla="*/ 22 h 255"/>
                <a:gd name="T6" fmla="*/ 224 w 237"/>
                <a:gd name="T7" fmla="*/ 54 h 255"/>
                <a:gd name="T8" fmla="*/ 174 w 237"/>
                <a:gd name="T9" fmla="*/ 77 h 255"/>
                <a:gd name="T10" fmla="*/ 165 w 237"/>
                <a:gd name="T11" fmla="*/ 56 h 255"/>
                <a:gd name="T12" fmla="*/ 136 w 237"/>
                <a:gd name="T13" fmla="*/ 40 h 255"/>
                <a:gd name="T14" fmla="*/ 96 w 237"/>
                <a:gd name="T15" fmla="*/ 40 h 255"/>
                <a:gd name="T16" fmla="*/ 69 w 237"/>
                <a:gd name="T17" fmla="*/ 50 h 255"/>
                <a:gd name="T18" fmla="*/ 57 w 237"/>
                <a:gd name="T19" fmla="*/ 72 h 255"/>
                <a:gd name="T20" fmla="*/ 69 w 237"/>
                <a:gd name="T21" fmla="*/ 91 h 255"/>
                <a:gd name="T22" fmla="*/ 99 w 237"/>
                <a:gd name="T23" fmla="*/ 99 h 255"/>
                <a:gd name="T24" fmla="*/ 138 w 237"/>
                <a:gd name="T25" fmla="*/ 106 h 255"/>
                <a:gd name="T26" fmla="*/ 178 w 237"/>
                <a:gd name="T27" fmla="*/ 112 h 255"/>
                <a:gd name="T28" fmla="*/ 213 w 237"/>
                <a:gd name="T29" fmla="*/ 127 h 255"/>
                <a:gd name="T30" fmla="*/ 234 w 237"/>
                <a:gd name="T31" fmla="*/ 155 h 255"/>
                <a:gd name="T32" fmla="*/ 234 w 237"/>
                <a:gd name="T33" fmla="*/ 197 h 255"/>
                <a:gd name="T34" fmla="*/ 215 w 237"/>
                <a:gd name="T35" fmla="*/ 229 h 255"/>
                <a:gd name="T36" fmla="*/ 181 w 237"/>
                <a:gd name="T37" fmla="*/ 247 h 255"/>
                <a:gd name="T38" fmla="*/ 141 w 237"/>
                <a:gd name="T39" fmla="*/ 253 h 255"/>
                <a:gd name="T40" fmla="*/ 88 w 237"/>
                <a:gd name="T41" fmla="*/ 253 h 255"/>
                <a:gd name="T42" fmla="*/ 38 w 237"/>
                <a:gd name="T43" fmla="*/ 237 h 255"/>
                <a:gd name="T44" fmla="*/ 9 w 237"/>
                <a:gd name="T45" fmla="*/ 208 h 255"/>
                <a:gd name="T46" fmla="*/ 0 w 237"/>
                <a:gd name="T47" fmla="*/ 170 h 255"/>
                <a:gd name="T48" fmla="*/ 57 w 237"/>
                <a:gd name="T49" fmla="*/ 188 h 255"/>
                <a:gd name="T50" fmla="*/ 81 w 237"/>
                <a:gd name="T51" fmla="*/ 210 h 255"/>
                <a:gd name="T52" fmla="*/ 123 w 237"/>
                <a:gd name="T53" fmla="*/ 216 h 255"/>
                <a:gd name="T54" fmla="*/ 157 w 237"/>
                <a:gd name="T55" fmla="*/ 212 h 255"/>
                <a:gd name="T56" fmla="*/ 179 w 237"/>
                <a:gd name="T57" fmla="*/ 196 h 255"/>
                <a:gd name="T58" fmla="*/ 179 w 237"/>
                <a:gd name="T59" fmla="*/ 170 h 255"/>
                <a:gd name="T60" fmla="*/ 158 w 237"/>
                <a:gd name="T61" fmla="*/ 155 h 255"/>
                <a:gd name="T62" fmla="*/ 125 w 237"/>
                <a:gd name="T63" fmla="*/ 147 h 255"/>
                <a:gd name="T64" fmla="*/ 83 w 237"/>
                <a:gd name="T65" fmla="*/ 141 h 255"/>
                <a:gd name="T66" fmla="*/ 46 w 237"/>
                <a:gd name="T67" fmla="*/ 131 h 255"/>
                <a:gd name="T68" fmla="*/ 17 w 237"/>
                <a:gd name="T69" fmla="*/ 111 h 255"/>
                <a:gd name="T70" fmla="*/ 6 w 237"/>
                <a:gd name="T71" fmla="*/ 75 h 255"/>
                <a:gd name="T72" fmla="*/ 16 w 237"/>
                <a:gd name="T73" fmla="*/ 37 h 255"/>
                <a:gd name="T74" fmla="*/ 45 w 237"/>
                <a:gd name="T75" fmla="*/ 13 h 255"/>
                <a:gd name="T76" fmla="*/ 88 w 237"/>
                <a:gd name="T77" fmla="*/ 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7" h="255">
                  <a:moveTo>
                    <a:pt x="112" y="0"/>
                  </a:moveTo>
                  <a:lnTo>
                    <a:pt x="126" y="1"/>
                  </a:lnTo>
                  <a:lnTo>
                    <a:pt x="144" y="3"/>
                  </a:lnTo>
                  <a:lnTo>
                    <a:pt x="163" y="6"/>
                  </a:lnTo>
                  <a:lnTo>
                    <a:pt x="182" y="13"/>
                  </a:lnTo>
                  <a:lnTo>
                    <a:pt x="198" y="22"/>
                  </a:lnTo>
                  <a:lnTo>
                    <a:pt x="213" y="35"/>
                  </a:lnTo>
                  <a:lnTo>
                    <a:pt x="224" y="54"/>
                  </a:lnTo>
                  <a:lnTo>
                    <a:pt x="229" y="77"/>
                  </a:lnTo>
                  <a:lnTo>
                    <a:pt x="174" y="77"/>
                  </a:lnTo>
                  <a:lnTo>
                    <a:pt x="171" y="66"/>
                  </a:lnTo>
                  <a:lnTo>
                    <a:pt x="165" y="56"/>
                  </a:lnTo>
                  <a:lnTo>
                    <a:pt x="154" y="46"/>
                  </a:lnTo>
                  <a:lnTo>
                    <a:pt x="136" y="40"/>
                  </a:lnTo>
                  <a:lnTo>
                    <a:pt x="114" y="38"/>
                  </a:lnTo>
                  <a:lnTo>
                    <a:pt x="96" y="40"/>
                  </a:lnTo>
                  <a:lnTo>
                    <a:pt x="80" y="43"/>
                  </a:lnTo>
                  <a:lnTo>
                    <a:pt x="69" y="50"/>
                  </a:lnTo>
                  <a:lnTo>
                    <a:pt x="61" y="59"/>
                  </a:lnTo>
                  <a:lnTo>
                    <a:pt x="57" y="72"/>
                  </a:lnTo>
                  <a:lnTo>
                    <a:pt x="61" y="83"/>
                  </a:lnTo>
                  <a:lnTo>
                    <a:pt x="69" y="91"/>
                  </a:lnTo>
                  <a:lnTo>
                    <a:pt x="81" y="96"/>
                  </a:lnTo>
                  <a:lnTo>
                    <a:pt x="99" y="99"/>
                  </a:lnTo>
                  <a:lnTo>
                    <a:pt x="117" y="103"/>
                  </a:lnTo>
                  <a:lnTo>
                    <a:pt x="138" y="106"/>
                  </a:lnTo>
                  <a:lnTo>
                    <a:pt x="158" y="109"/>
                  </a:lnTo>
                  <a:lnTo>
                    <a:pt x="178" y="112"/>
                  </a:lnTo>
                  <a:lnTo>
                    <a:pt x="197" y="119"/>
                  </a:lnTo>
                  <a:lnTo>
                    <a:pt x="213" y="127"/>
                  </a:lnTo>
                  <a:lnTo>
                    <a:pt x="226" y="139"/>
                  </a:lnTo>
                  <a:lnTo>
                    <a:pt x="234" y="155"/>
                  </a:lnTo>
                  <a:lnTo>
                    <a:pt x="237" y="176"/>
                  </a:lnTo>
                  <a:lnTo>
                    <a:pt x="234" y="197"/>
                  </a:lnTo>
                  <a:lnTo>
                    <a:pt x="226" y="215"/>
                  </a:lnTo>
                  <a:lnTo>
                    <a:pt x="215" y="229"/>
                  </a:lnTo>
                  <a:lnTo>
                    <a:pt x="198" y="239"/>
                  </a:lnTo>
                  <a:lnTo>
                    <a:pt x="181" y="247"/>
                  </a:lnTo>
                  <a:lnTo>
                    <a:pt x="162" y="252"/>
                  </a:lnTo>
                  <a:lnTo>
                    <a:pt x="141" y="253"/>
                  </a:lnTo>
                  <a:lnTo>
                    <a:pt x="122" y="255"/>
                  </a:lnTo>
                  <a:lnTo>
                    <a:pt x="88" y="253"/>
                  </a:lnTo>
                  <a:lnTo>
                    <a:pt x="59" y="247"/>
                  </a:lnTo>
                  <a:lnTo>
                    <a:pt x="38" y="237"/>
                  </a:lnTo>
                  <a:lnTo>
                    <a:pt x="20" y="225"/>
                  </a:lnTo>
                  <a:lnTo>
                    <a:pt x="9" y="208"/>
                  </a:lnTo>
                  <a:lnTo>
                    <a:pt x="1" y="191"/>
                  </a:lnTo>
                  <a:lnTo>
                    <a:pt x="0" y="170"/>
                  </a:lnTo>
                  <a:lnTo>
                    <a:pt x="54" y="170"/>
                  </a:lnTo>
                  <a:lnTo>
                    <a:pt x="57" y="188"/>
                  </a:lnTo>
                  <a:lnTo>
                    <a:pt x="67" y="200"/>
                  </a:lnTo>
                  <a:lnTo>
                    <a:pt x="81" y="210"/>
                  </a:lnTo>
                  <a:lnTo>
                    <a:pt x="101" y="215"/>
                  </a:lnTo>
                  <a:lnTo>
                    <a:pt x="123" y="216"/>
                  </a:lnTo>
                  <a:lnTo>
                    <a:pt x="141" y="216"/>
                  </a:lnTo>
                  <a:lnTo>
                    <a:pt x="157" y="212"/>
                  </a:lnTo>
                  <a:lnTo>
                    <a:pt x="171" y="205"/>
                  </a:lnTo>
                  <a:lnTo>
                    <a:pt x="179" y="196"/>
                  </a:lnTo>
                  <a:lnTo>
                    <a:pt x="182" y="181"/>
                  </a:lnTo>
                  <a:lnTo>
                    <a:pt x="179" y="170"/>
                  </a:lnTo>
                  <a:lnTo>
                    <a:pt x="171" y="162"/>
                  </a:lnTo>
                  <a:lnTo>
                    <a:pt x="158" y="155"/>
                  </a:lnTo>
                  <a:lnTo>
                    <a:pt x="142" y="151"/>
                  </a:lnTo>
                  <a:lnTo>
                    <a:pt x="125" y="147"/>
                  </a:lnTo>
                  <a:lnTo>
                    <a:pt x="104" y="144"/>
                  </a:lnTo>
                  <a:lnTo>
                    <a:pt x="83" y="141"/>
                  </a:lnTo>
                  <a:lnTo>
                    <a:pt x="64" y="138"/>
                  </a:lnTo>
                  <a:lnTo>
                    <a:pt x="46" y="131"/>
                  </a:lnTo>
                  <a:lnTo>
                    <a:pt x="30" y="123"/>
                  </a:lnTo>
                  <a:lnTo>
                    <a:pt x="17" y="111"/>
                  </a:lnTo>
                  <a:lnTo>
                    <a:pt x="8" y="96"/>
                  </a:lnTo>
                  <a:lnTo>
                    <a:pt x="6" y="75"/>
                  </a:lnTo>
                  <a:lnTo>
                    <a:pt x="8" y="54"/>
                  </a:lnTo>
                  <a:lnTo>
                    <a:pt x="16" y="37"/>
                  </a:lnTo>
                  <a:lnTo>
                    <a:pt x="29" y="24"/>
                  </a:lnTo>
                  <a:lnTo>
                    <a:pt x="45" y="13"/>
                  </a:lnTo>
                  <a:lnTo>
                    <a:pt x="65" y="6"/>
                  </a:lnTo>
                  <a:lnTo>
                    <a:pt x="88" y="1"/>
                  </a:lnTo>
                  <a:lnTo>
                    <a:pt x="112"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9" rtl="0" eaLnBrk="1" fontAlgn="auto" latinLnBrk="0" hangingPunct="1">
                <a:lnSpc>
                  <a:spcPct val="100000"/>
                </a:lnSpc>
                <a:spcBef>
                  <a:spcPts val="0"/>
                </a:spcBef>
                <a:spcAft>
                  <a:spcPts val="0"/>
                </a:spcAft>
                <a:buClrTx/>
                <a:buSzTx/>
                <a:buFontTx/>
                <a:buNone/>
                <a:tabLst/>
                <a:defRPr/>
              </a:pPr>
              <a:endParaRPr kumimoji="0" lang="en-US" sz="1747" b="0" i="0" u="none" strike="noStrike" kern="1200" cap="none" spc="0" normalizeH="0" baseline="0" noProof="0">
                <a:ln>
                  <a:noFill/>
                </a:ln>
                <a:solidFill>
                  <a:prstClr val="black"/>
                </a:solidFill>
                <a:effectLst/>
                <a:uLnTx/>
                <a:uFillTx/>
                <a:latin typeface="Source Sans Pro"/>
                <a:ea typeface="+mn-ea"/>
                <a:cs typeface="+mn-cs"/>
              </a:endParaRPr>
            </a:p>
          </p:txBody>
        </p:sp>
      </p:gr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4599981" y="1874395"/>
            <a:ext cx="7232231" cy="3684608"/>
          </a:xfrm>
          <a:prstGeom prst="rect">
            <a:avLst/>
          </a:prstGeom>
        </p:spPr>
      </p:pic>
    </p:spTree>
    <p:extLst>
      <p:ext uri="{BB962C8B-B14F-4D97-AF65-F5344CB8AC3E}">
        <p14:creationId xmlns:p14="http://schemas.microsoft.com/office/powerpoint/2010/main" val="1626558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0755" y="310623"/>
            <a:ext cx="7618702" cy="363454"/>
          </a:xfrm>
        </p:spPr>
        <p:txBody>
          <a:bodyPr/>
          <a:lstStyle/>
          <a:p>
            <a:r>
              <a:rPr lang="en-US"/>
              <a:t>Click to edit Master title style</a:t>
            </a:r>
          </a:p>
        </p:txBody>
      </p:sp>
      <p:sp>
        <p:nvSpPr>
          <p:cNvPr id="5" name="Footer Placeholder 4"/>
          <p:cNvSpPr>
            <a:spLocks noGrp="1"/>
          </p:cNvSpPr>
          <p:nvPr>
            <p:ph type="ftr" sz="quarter" idx="11"/>
          </p:nvPr>
        </p:nvSpPr>
        <p:spPr bwMode="gray"/>
        <p:txBody>
          <a:bodyPr/>
          <a:lstStyle/>
          <a:p>
            <a:pPr defTabSz="914409"/>
            <a:endParaRPr lang="en-US">
              <a:solidFill>
                <a:prstClr val="black"/>
              </a:solidFill>
            </a:endParaRPr>
          </a:p>
        </p:txBody>
      </p:sp>
      <p:sp>
        <p:nvSpPr>
          <p:cNvPr id="6" name="Slide Number Placeholder 5"/>
          <p:cNvSpPr>
            <a:spLocks noGrp="1"/>
          </p:cNvSpPr>
          <p:nvPr>
            <p:ph type="sldNum" sz="quarter" idx="12"/>
          </p:nvPr>
        </p:nvSpPr>
        <p:spPr bwMode="gray"/>
        <p:txBody>
          <a:bodyPr/>
          <a:lstStyle/>
          <a:p>
            <a:pPr defTabSz="914409"/>
            <a:fld id="{13F8D314-6E3C-4B33-9379-2214DF38AA6A}" type="slidenum">
              <a:rPr lang="en-US" smtClean="0">
                <a:solidFill>
                  <a:prstClr val="white"/>
                </a:solidFill>
              </a:rPr>
              <a:pPr defTabSz="914409"/>
              <a:t>‹#›</a:t>
            </a:fld>
            <a:endParaRPr lang="en-US">
              <a:solidFill>
                <a:prstClr val="white"/>
              </a:solidFill>
            </a:endParaRPr>
          </a:p>
        </p:txBody>
      </p:sp>
    </p:spTree>
    <p:extLst>
      <p:ext uri="{BB962C8B-B14F-4D97-AF65-F5344CB8AC3E}">
        <p14:creationId xmlns:p14="http://schemas.microsoft.com/office/powerpoint/2010/main" val="101481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20755" y="310623"/>
            <a:ext cx="7618702" cy="363454"/>
          </a:xfrm>
        </p:spPr>
        <p:txBody>
          <a:bodyPr/>
          <a:lstStyle/>
          <a:p>
            <a:r>
              <a:rPr lang="en-US"/>
              <a:t>Click to edit Master title style</a:t>
            </a:r>
          </a:p>
        </p:txBody>
      </p:sp>
      <p:sp>
        <p:nvSpPr>
          <p:cNvPr id="5" name="Footer Placeholder 4"/>
          <p:cNvSpPr>
            <a:spLocks noGrp="1"/>
          </p:cNvSpPr>
          <p:nvPr>
            <p:ph type="ftr" sz="quarter" idx="11"/>
          </p:nvPr>
        </p:nvSpPr>
        <p:spPr bwMode="gray"/>
        <p:txBody>
          <a:bodyPr/>
          <a:lstStyle/>
          <a:p>
            <a:pPr defTabSz="914409"/>
            <a:endParaRPr lang="en-US">
              <a:solidFill>
                <a:prstClr val="black"/>
              </a:solidFill>
            </a:endParaRPr>
          </a:p>
        </p:txBody>
      </p:sp>
      <p:sp>
        <p:nvSpPr>
          <p:cNvPr id="6" name="Slide Number Placeholder 5"/>
          <p:cNvSpPr>
            <a:spLocks noGrp="1"/>
          </p:cNvSpPr>
          <p:nvPr>
            <p:ph type="sldNum" sz="quarter" idx="12"/>
          </p:nvPr>
        </p:nvSpPr>
        <p:spPr bwMode="gray"/>
        <p:txBody>
          <a:bodyPr/>
          <a:lstStyle/>
          <a:p>
            <a:pPr defTabSz="914409"/>
            <a:fld id="{13F8D314-6E3C-4B33-9379-2214DF38AA6A}" type="slidenum">
              <a:rPr lang="en-US" smtClean="0">
                <a:solidFill>
                  <a:prstClr val="white"/>
                </a:solidFill>
              </a:rPr>
              <a:pPr defTabSz="914409"/>
              <a:t>‹#›</a:t>
            </a:fld>
            <a:endParaRPr lang="en-US">
              <a:solidFill>
                <a:prstClr val="white"/>
              </a:solidFill>
            </a:endParaRPr>
          </a:p>
        </p:txBody>
      </p:sp>
    </p:spTree>
    <p:extLst>
      <p:ext uri="{BB962C8B-B14F-4D97-AF65-F5344CB8AC3E}">
        <p14:creationId xmlns:p14="http://schemas.microsoft.com/office/powerpoint/2010/main" val="20252358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520756" y="410491"/>
            <a:ext cx="7026613" cy="363454"/>
          </a:xfrm>
          <a:prstGeom prst="rect">
            <a:avLst/>
          </a:prstGeom>
        </p:spPr>
        <p:txBody>
          <a:bodyPr vert="horz" lIns="91440" tIns="45720" rIns="91440" bIns="45720" rtlCol="0" anchor="ctr">
            <a:noAutofit/>
          </a:bodyPr>
          <a:lstStyle/>
          <a:p>
            <a:r>
              <a:rPr lang="en-US"/>
              <a:t>Click To Edit Master Title Style</a:t>
            </a:r>
          </a:p>
        </p:txBody>
      </p:sp>
      <p:sp>
        <p:nvSpPr>
          <p:cNvPr id="5" name="Footer Placeholder 4"/>
          <p:cNvSpPr>
            <a:spLocks noGrp="1"/>
          </p:cNvSpPr>
          <p:nvPr>
            <p:ph type="ftr" sz="quarter" idx="3"/>
          </p:nvPr>
        </p:nvSpPr>
        <p:spPr bwMode="gray">
          <a:xfrm>
            <a:off x="520756" y="6813610"/>
            <a:ext cx="9436363" cy="186398"/>
          </a:xfrm>
          <a:prstGeom prst="rect">
            <a:avLst/>
          </a:prstGeom>
        </p:spPr>
        <p:txBody>
          <a:bodyPr vert="horz" wrap="square" lIns="91440" tIns="45720" rIns="91440" bIns="45720" rtlCol="0" anchor="b" anchorCtr="0">
            <a:spAutoFit/>
          </a:bodyPr>
          <a:lstStyle>
            <a:lvl1pPr algn="l">
              <a:lnSpc>
                <a:spcPct val="90000"/>
              </a:lnSpc>
              <a:spcBef>
                <a:spcPts val="291"/>
              </a:spcBef>
              <a:defRPr sz="679">
                <a:solidFill>
                  <a:schemeClr val="tx1"/>
                </a:solidFill>
                <a:latin typeface="HelveticaNeueLT Std" panose="020B0604020202020204" pitchFamily="34" charset="0"/>
              </a:defRPr>
            </a:lvl1pPr>
          </a:lstStyle>
          <a:p>
            <a:endParaRPr lang="en-US"/>
          </a:p>
        </p:txBody>
      </p:sp>
      <p:cxnSp>
        <p:nvCxnSpPr>
          <p:cNvPr id="10" name="Straight Connector 9"/>
          <p:cNvCxnSpPr>
            <a:cxnSpLocks/>
          </p:cNvCxnSpPr>
          <p:nvPr userDrawn="1"/>
        </p:nvCxnSpPr>
        <p:spPr bwMode="gray">
          <a:xfrm flipH="1">
            <a:off x="623622" y="938796"/>
            <a:ext cx="9434779"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57D1336-FA0F-41BC-8440-46347B723952}"/>
              </a:ext>
            </a:extLst>
          </p:cNvPr>
          <p:cNvSpPr/>
          <p:nvPr userDrawn="1"/>
        </p:nvSpPr>
        <p:spPr>
          <a:xfrm>
            <a:off x="0" y="-1"/>
            <a:ext cx="10058400" cy="1005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7"/>
          </a:p>
        </p:txBody>
      </p:sp>
      <p:sp>
        <p:nvSpPr>
          <p:cNvPr id="9" name="Flowchart: Manual Input 8">
            <a:extLst>
              <a:ext uri="{FF2B5EF4-FFF2-40B4-BE49-F238E27FC236}">
                <a16:creationId xmlns:a16="http://schemas.microsoft.com/office/drawing/2014/main" id="{A413EEF0-D921-4E41-A004-311E367DABAD}"/>
              </a:ext>
            </a:extLst>
          </p:cNvPr>
          <p:cNvSpPr/>
          <p:nvPr userDrawn="1"/>
        </p:nvSpPr>
        <p:spPr>
          <a:xfrm rot="16200000" flipH="1">
            <a:off x="5629392" y="3122365"/>
            <a:ext cx="372587" cy="848475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191 w 10000"/>
              <a:gd name="connsiteY0" fmla="*/ 268 h 10000"/>
              <a:gd name="connsiteX1" fmla="*/ 10000 w 10000"/>
              <a:gd name="connsiteY1" fmla="*/ 0 h 10000"/>
              <a:gd name="connsiteX2" fmla="*/ 10000 w 10000"/>
              <a:gd name="connsiteY2" fmla="*/ 10000 h 10000"/>
              <a:gd name="connsiteX3" fmla="*/ 0 w 10000"/>
              <a:gd name="connsiteY3" fmla="*/ 10000 h 10000"/>
              <a:gd name="connsiteX4" fmla="*/ 191 w 10000"/>
              <a:gd name="connsiteY4" fmla="*/ 268 h 10000"/>
              <a:gd name="connsiteX0" fmla="*/ 191 w 10000"/>
              <a:gd name="connsiteY0" fmla="*/ 218 h 10000"/>
              <a:gd name="connsiteX1" fmla="*/ 10000 w 10000"/>
              <a:gd name="connsiteY1" fmla="*/ 0 h 10000"/>
              <a:gd name="connsiteX2" fmla="*/ 10000 w 10000"/>
              <a:gd name="connsiteY2" fmla="*/ 10000 h 10000"/>
              <a:gd name="connsiteX3" fmla="*/ 0 w 10000"/>
              <a:gd name="connsiteY3" fmla="*/ 10000 h 10000"/>
              <a:gd name="connsiteX4" fmla="*/ 191 w 10000"/>
              <a:gd name="connsiteY4" fmla="*/ 218 h 10000"/>
              <a:gd name="connsiteX0" fmla="*/ 382 w 10000"/>
              <a:gd name="connsiteY0" fmla="*/ 193 h 10000"/>
              <a:gd name="connsiteX1" fmla="*/ 10000 w 10000"/>
              <a:gd name="connsiteY1" fmla="*/ 0 h 10000"/>
              <a:gd name="connsiteX2" fmla="*/ 10000 w 10000"/>
              <a:gd name="connsiteY2" fmla="*/ 10000 h 10000"/>
              <a:gd name="connsiteX3" fmla="*/ 0 w 10000"/>
              <a:gd name="connsiteY3" fmla="*/ 10000 h 10000"/>
              <a:gd name="connsiteX4" fmla="*/ 382 w 10000"/>
              <a:gd name="connsiteY4" fmla="*/ 193 h 10000"/>
              <a:gd name="connsiteX0" fmla="*/ 191 w 10000"/>
              <a:gd name="connsiteY0" fmla="*/ 168 h 10000"/>
              <a:gd name="connsiteX1" fmla="*/ 10000 w 10000"/>
              <a:gd name="connsiteY1" fmla="*/ 0 h 10000"/>
              <a:gd name="connsiteX2" fmla="*/ 10000 w 10000"/>
              <a:gd name="connsiteY2" fmla="*/ 10000 h 10000"/>
              <a:gd name="connsiteX3" fmla="*/ 0 w 10000"/>
              <a:gd name="connsiteY3" fmla="*/ 10000 h 10000"/>
              <a:gd name="connsiteX4" fmla="*/ 191 w 10000"/>
              <a:gd name="connsiteY4" fmla="*/ 168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191" y="168"/>
                </a:moveTo>
                <a:lnTo>
                  <a:pt x="10000" y="0"/>
                </a:lnTo>
                <a:lnTo>
                  <a:pt x="10000" y="10000"/>
                </a:lnTo>
                <a:lnTo>
                  <a:pt x="0" y="10000"/>
                </a:lnTo>
                <a:cubicBezTo>
                  <a:pt x="64" y="6756"/>
                  <a:pt x="127" y="3412"/>
                  <a:pt x="191" y="1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7"/>
          </a:p>
        </p:txBody>
      </p:sp>
      <p:sp>
        <p:nvSpPr>
          <p:cNvPr id="18" name="Freeform: Shape 17">
            <a:extLst>
              <a:ext uri="{FF2B5EF4-FFF2-40B4-BE49-F238E27FC236}">
                <a16:creationId xmlns:a16="http://schemas.microsoft.com/office/drawing/2014/main" id="{02D65F62-EED2-4CA4-AA96-57D2229FE934}"/>
              </a:ext>
            </a:extLst>
          </p:cNvPr>
          <p:cNvSpPr/>
          <p:nvPr userDrawn="1"/>
        </p:nvSpPr>
        <p:spPr>
          <a:xfrm rot="16200000" flipV="1">
            <a:off x="641596" y="6544091"/>
            <a:ext cx="366771" cy="1649957"/>
          </a:xfrm>
          <a:custGeom>
            <a:avLst/>
            <a:gdLst>
              <a:gd name="connsiteX0" fmla="*/ 333428 w 333428"/>
              <a:gd name="connsiteY0" fmla="*/ 1577783 h 1577783"/>
              <a:gd name="connsiteX1" fmla="*/ 333428 w 333428"/>
              <a:gd name="connsiteY1" fmla="*/ 0 h 1577783"/>
              <a:gd name="connsiteX2" fmla="*/ 1181 w 333428"/>
              <a:gd name="connsiteY2" fmla="*/ 206720 h 1577783"/>
              <a:gd name="connsiteX3" fmla="*/ 0 w 333428"/>
              <a:gd name="connsiteY3" fmla="*/ 1577783 h 1577783"/>
              <a:gd name="connsiteX0" fmla="*/ 333428 w 333428"/>
              <a:gd name="connsiteY0" fmla="*/ 1499961 h 1499961"/>
              <a:gd name="connsiteX1" fmla="*/ 333428 w 333428"/>
              <a:gd name="connsiteY1" fmla="*/ 0 h 1499961"/>
              <a:gd name="connsiteX2" fmla="*/ 1181 w 333428"/>
              <a:gd name="connsiteY2" fmla="*/ 128898 h 1499961"/>
              <a:gd name="connsiteX3" fmla="*/ 0 w 333428"/>
              <a:gd name="connsiteY3" fmla="*/ 1499961 h 1499961"/>
              <a:gd name="connsiteX4" fmla="*/ 333428 w 333428"/>
              <a:gd name="connsiteY4" fmla="*/ 1499961 h 14999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428" h="1499961">
                <a:moveTo>
                  <a:pt x="333428" y="1499961"/>
                </a:moveTo>
                <a:lnTo>
                  <a:pt x="333428" y="0"/>
                </a:lnTo>
                <a:lnTo>
                  <a:pt x="1181" y="128898"/>
                </a:lnTo>
                <a:cubicBezTo>
                  <a:pt x="787" y="585919"/>
                  <a:pt x="394" y="1042940"/>
                  <a:pt x="0" y="1499961"/>
                </a:cubicBezTo>
                <a:lnTo>
                  <a:pt x="333428" y="149996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47"/>
          </a:p>
        </p:txBody>
      </p:sp>
      <p:cxnSp>
        <p:nvCxnSpPr>
          <p:cNvPr id="11" name="Straight Connector 10"/>
          <p:cNvCxnSpPr/>
          <p:nvPr userDrawn="1"/>
        </p:nvCxnSpPr>
        <p:spPr bwMode="gray">
          <a:xfrm flipH="1">
            <a:off x="2" y="7171213"/>
            <a:ext cx="10058062"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bwMode="gray">
          <a:xfrm>
            <a:off x="495091" y="7236289"/>
            <a:ext cx="559269" cy="272719"/>
          </a:xfrm>
          <a:prstGeom prst="rect">
            <a:avLst/>
          </a:prstGeom>
        </p:spPr>
        <p:txBody>
          <a:bodyPr vert="horz" lIns="91440" tIns="45720" rIns="91440" bIns="45720" rtlCol="0" anchor="ctr"/>
          <a:lstStyle>
            <a:lvl1pPr algn="ctr">
              <a:defRPr sz="971">
                <a:solidFill>
                  <a:schemeClr val="bg1"/>
                </a:solidFill>
                <a:latin typeface="HelveticaNeueLT Std Med" panose="020B0604020202020204" pitchFamily="34" charset="0"/>
              </a:defRPr>
            </a:lvl1pPr>
          </a:lstStyle>
          <a:p>
            <a:fld id="{13F8D314-6E3C-4B33-9379-2214DF38AA6A}" type="slidenum">
              <a:rPr lang="en-US" smtClean="0"/>
              <a:pPr/>
              <a:t>‹#›</a:t>
            </a:fld>
            <a:endParaRPr lang="en-US"/>
          </a:p>
        </p:txBody>
      </p:sp>
      <p:grpSp>
        <p:nvGrpSpPr>
          <p:cNvPr id="19" name="Group 18">
            <a:extLst>
              <a:ext uri="{FF2B5EF4-FFF2-40B4-BE49-F238E27FC236}">
                <a16:creationId xmlns:a16="http://schemas.microsoft.com/office/drawing/2014/main" id="{6ACBEAEC-794C-4C40-B2A5-FB734ACFBD28}"/>
              </a:ext>
            </a:extLst>
          </p:cNvPr>
          <p:cNvGrpSpPr/>
          <p:nvPr userDrawn="1"/>
        </p:nvGrpSpPr>
        <p:grpSpPr>
          <a:xfrm>
            <a:off x="8203662" y="384663"/>
            <a:ext cx="1533729" cy="385746"/>
            <a:chOff x="6043557" y="881478"/>
            <a:chExt cx="2006593" cy="504675"/>
          </a:xfrm>
        </p:grpSpPr>
        <p:grpSp>
          <p:nvGrpSpPr>
            <p:cNvPr id="20" name="Group 19">
              <a:extLst>
                <a:ext uri="{FF2B5EF4-FFF2-40B4-BE49-F238E27FC236}">
                  <a16:creationId xmlns:a16="http://schemas.microsoft.com/office/drawing/2014/main" id="{B4197A65-9F94-4C94-9AA5-D178375C863F}"/>
                </a:ext>
              </a:extLst>
            </p:cNvPr>
            <p:cNvGrpSpPr/>
            <p:nvPr userDrawn="1"/>
          </p:nvGrpSpPr>
          <p:grpSpPr>
            <a:xfrm>
              <a:off x="6043557" y="881478"/>
              <a:ext cx="505452" cy="504675"/>
              <a:chOff x="7139510" y="464355"/>
              <a:chExt cx="430170" cy="429509"/>
            </a:xfrm>
          </p:grpSpPr>
          <p:sp>
            <p:nvSpPr>
              <p:cNvPr id="30" name="Freeform 2">
                <a:extLst>
                  <a:ext uri="{FF2B5EF4-FFF2-40B4-BE49-F238E27FC236}">
                    <a16:creationId xmlns:a16="http://schemas.microsoft.com/office/drawing/2014/main" id="{9A3AD943-C91B-401D-A83D-053EF60D7DE3}"/>
                  </a:ext>
                </a:extLst>
              </p:cNvPr>
              <p:cNvSpPr>
                <a:spLocks noEditPoints="1"/>
              </p:cNvSpPr>
              <p:nvPr userDrawn="1"/>
            </p:nvSpPr>
            <p:spPr bwMode="auto">
              <a:xfrm>
                <a:off x="7182474" y="507253"/>
                <a:ext cx="344241" cy="343712"/>
              </a:xfrm>
              <a:custGeom>
                <a:avLst/>
                <a:gdLst>
                  <a:gd name="T0" fmla="*/ 304 w 1314"/>
                  <a:gd name="T1" fmla="*/ 1155 h 1314"/>
                  <a:gd name="T2" fmla="*/ 406 w 1314"/>
                  <a:gd name="T3" fmla="*/ 1215 h 1314"/>
                  <a:gd name="T4" fmla="*/ 507 w 1314"/>
                  <a:gd name="T5" fmla="*/ 1314 h 1314"/>
                  <a:gd name="T6" fmla="*/ 364 w 1314"/>
                  <a:gd name="T7" fmla="*/ 1264 h 1314"/>
                  <a:gd name="T8" fmla="*/ 239 w 1314"/>
                  <a:gd name="T9" fmla="*/ 1186 h 1314"/>
                  <a:gd name="T10" fmla="*/ 255 w 1314"/>
                  <a:gd name="T11" fmla="*/ 1118 h 1314"/>
                  <a:gd name="T12" fmla="*/ 1131 w 1314"/>
                  <a:gd name="T13" fmla="*/ 1138 h 1314"/>
                  <a:gd name="T14" fmla="*/ 1014 w 1314"/>
                  <a:gd name="T15" fmla="*/ 1229 h 1314"/>
                  <a:gd name="T16" fmla="*/ 881 w 1314"/>
                  <a:gd name="T17" fmla="*/ 1293 h 1314"/>
                  <a:gd name="T18" fmla="*/ 852 w 1314"/>
                  <a:gd name="T19" fmla="*/ 1237 h 1314"/>
                  <a:gd name="T20" fmla="*/ 961 w 1314"/>
                  <a:gd name="T21" fmla="*/ 1187 h 1314"/>
                  <a:gd name="T22" fmla="*/ 1059 w 1314"/>
                  <a:gd name="T23" fmla="*/ 1118 h 1314"/>
                  <a:gd name="T24" fmla="*/ 77 w 1314"/>
                  <a:gd name="T25" fmla="*/ 852 h 1314"/>
                  <a:gd name="T26" fmla="*/ 127 w 1314"/>
                  <a:gd name="T27" fmla="*/ 961 h 1314"/>
                  <a:gd name="T28" fmla="*/ 196 w 1314"/>
                  <a:gd name="T29" fmla="*/ 1059 h 1314"/>
                  <a:gd name="T30" fmla="*/ 129 w 1314"/>
                  <a:gd name="T31" fmla="*/ 1075 h 1314"/>
                  <a:gd name="T32" fmla="*/ 50 w 1314"/>
                  <a:gd name="T33" fmla="*/ 950 h 1314"/>
                  <a:gd name="T34" fmla="*/ 0 w 1314"/>
                  <a:gd name="T35" fmla="*/ 807 h 1314"/>
                  <a:gd name="T36" fmla="*/ 1293 w 1314"/>
                  <a:gd name="T37" fmla="*/ 881 h 1314"/>
                  <a:gd name="T38" fmla="*/ 1229 w 1314"/>
                  <a:gd name="T39" fmla="*/ 1016 h 1314"/>
                  <a:gd name="T40" fmla="*/ 1137 w 1314"/>
                  <a:gd name="T41" fmla="*/ 1131 h 1314"/>
                  <a:gd name="T42" fmla="*/ 1155 w 1314"/>
                  <a:gd name="T43" fmla="*/ 1011 h 1314"/>
                  <a:gd name="T44" fmla="*/ 1214 w 1314"/>
                  <a:gd name="T45" fmla="*/ 908 h 1314"/>
                  <a:gd name="T46" fmla="*/ 1314 w 1314"/>
                  <a:gd name="T47" fmla="*/ 807 h 1314"/>
                  <a:gd name="T48" fmla="*/ 196 w 1314"/>
                  <a:gd name="T49" fmla="*/ 255 h 1314"/>
                  <a:gd name="T50" fmla="*/ 127 w 1314"/>
                  <a:gd name="T51" fmla="*/ 353 h 1314"/>
                  <a:gd name="T52" fmla="*/ 77 w 1314"/>
                  <a:gd name="T53" fmla="*/ 462 h 1314"/>
                  <a:gd name="T54" fmla="*/ 21 w 1314"/>
                  <a:gd name="T55" fmla="*/ 433 h 1314"/>
                  <a:gd name="T56" fmla="*/ 85 w 1314"/>
                  <a:gd name="T57" fmla="*/ 300 h 1314"/>
                  <a:gd name="T58" fmla="*/ 177 w 1314"/>
                  <a:gd name="T59" fmla="*/ 184 h 1314"/>
                  <a:gd name="T60" fmla="*/ 1186 w 1314"/>
                  <a:gd name="T61" fmla="*/ 239 h 1314"/>
                  <a:gd name="T62" fmla="*/ 1264 w 1314"/>
                  <a:gd name="T63" fmla="*/ 364 h 1314"/>
                  <a:gd name="T64" fmla="*/ 1314 w 1314"/>
                  <a:gd name="T65" fmla="*/ 507 h 1314"/>
                  <a:gd name="T66" fmla="*/ 1214 w 1314"/>
                  <a:gd name="T67" fmla="*/ 406 h 1314"/>
                  <a:gd name="T68" fmla="*/ 1155 w 1314"/>
                  <a:gd name="T69" fmla="*/ 303 h 1314"/>
                  <a:gd name="T70" fmla="*/ 1137 w 1314"/>
                  <a:gd name="T71" fmla="*/ 183 h 1314"/>
                  <a:gd name="T72" fmla="*/ 462 w 1314"/>
                  <a:gd name="T73" fmla="*/ 77 h 1314"/>
                  <a:gd name="T74" fmla="*/ 353 w 1314"/>
                  <a:gd name="T75" fmla="*/ 126 h 1314"/>
                  <a:gd name="T76" fmla="*/ 255 w 1314"/>
                  <a:gd name="T77" fmla="*/ 195 h 1314"/>
                  <a:gd name="T78" fmla="*/ 239 w 1314"/>
                  <a:gd name="T79" fmla="*/ 128 h 1314"/>
                  <a:gd name="T80" fmla="*/ 364 w 1314"/>
                  <a:gd name="T81" fmla="*/ 49 h 1314"/>
                  <a:gd name="T82" fmla="*/ 507 w 1314"/>
                  <a:gd name="T83" fmla="*/ 0 h 1314"/>
                  <a:gd name="T84" fmla="*/ 881 w 1314"/>
                  <a:gd name="T85" fmla="*/ 21 h 1314"/>
                  <a:gd name="T86" fmla="*/ 1014 w 1314"/>
                  <a:gd name="T87" fmla="*/ 85 h 1314"/>
                  <a:gd name="T88" fmla="*/ 1131 w 1314"/>
                  <a:gd name="T89" fmla="*/ 176 h 1314"/>
                  <a:gd name="T90" fmla="*/ 1011 w 1314"/>
                  <a:gd name="T91" fmla="*/ 159 h 1314"/>
                  <a:gd name="T92" fmla="*/ 908 w 1314"/>
                  <a:gd name="T93" fmla="*/ 99 h 1314"/>
                  <a:gd name="T94" fmla="*/ 807 w 1314"/>
                  <a:gd name="T95" fmla="*/ 0 h 1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14" h="1314">
                    <a:moveTo>
                      <a:pt x="255" y="1118"/>
                    </a:moveTo>
                    <a:lnTo>
                      <a:pt x="304" y="1155"/>
                    </a:lnTo>
                    <a:lnTo>
                      <a:pt x="353" y="1187"/>
                    </a:lnTo>
                    <a:lnTo>
                      <a:pt x="406" y="1215"/>
                    </a:lnTo>
                    <a:lnTo>
                      <a:pt x="462" y="1237"/>
                    </a:lnTo>
                    <a:lnTo>
                      <a:pt x="507" y="1314"/>
                    </a:lnTo>
                    <a:lnTo>
                      <a:pt x="433" y="1293"/>
                    </a:lnTo>
                    <a:lnTo>
                      <a:pt x="364" y="1264"/>
                    </a:lnTo>
                    <a:lnTo>
                      <a:pt x="300" y="1229"/>
                    </a:lnTo>
                    <a:lnTo>
                      <a:pt x="239" y="1186"/>
                    </a:lnTo>
                    <a:lnTo>
                      <a:pt x="183" y="1138"/>
                    </a:lnTo>
                    <a:lnTo>
                      <a:pt x="255" y="1118"/>
                    </a:lnTo>
                    <a:close/>
                    <a:moveTo>
                      <a:pt x="1059" y="1118"/>
                    </a:moveTo>
                    <a:lnTo>
                      <a:pt x="1131" y="1138"/>
                    </a:lnTo>
                    <a:lnTo>
                      <a:pt x="1075" y="1186"/>
                    </a:lnTo>
                    <a:lnTo>
                      <a:pt x="1014" y="1229"/>
                    </a:lnTo>
                    <a:lnTo>
                      <a:pt x="950" y="1264"/>
                    </a:lnTo>
                    <a:lnTo>
                      <a:pt x="881" y="1293"/>
                    </a:lnTo>
                    <a:lnTo>
                      <a:pt x="807" y="1314"/>
                    </a:lnTo>
                    <a:lnTo>
                      <a:pt x="852" y="1237"/>
                    </a:lnTo>
                    <a:lnTo>
                      <a:pt x="908" y="1215"/>
                    </a:lnTo>
                    <a:lnTo>
                      <a:pt x="961" y="1187"/>
                    </a:lnTo>
                    <a:lnTo>
                      <a:pt x="1011" y="1155"/>
                    </a:lnTo>
                    <a:lnTo>
                      <a:pt x="1059" y="1118"/>
                    </a:lnTo>
                    <a:close/>
                    <a:moveTo>
                      <a:pt x="0" y="807"/>
                    </a:moveTo>
                    <a:lnTo>
                      <a:pt x="77" y="852"/>
                    </a:lnTo>
                    <a:lnTo>
                      <a:pt x="100" y="908"/>
                    </a:lnTo>
                    <a:lnTo>
                      <a:pt x="127" y="961"/>
                    </a:lnTo>
                    <a:lnTo>
                      <a:pt x="159" y="1011"/>
                    </a:lnTo>
                    <a:lnTo>
                      <a:pt x="196" y="1059"/>
                    </a:lnTo>
                    <a:lnTo>
                      <a:pt x="177" y="1131"/>
                    </a:lnTo>
                    <a:lnTo>
                      <a:pt x="129" y="1075"/>
                    </a:lnTo>
                    <a:lnTo>
                      <a:pt x="85" y="1016"/>
                    </a:lnTo>
                    <a:lnTo>
                      <a:pt x="50" y="950"/>
                    </a:lnTo>
                    <a:lnTo>
                      <a:pt x="21" y="881"/>
                    </a:lnTo>
                    <a:lnTo>
                      <a:pt x="0" y="807"/>
                    </a:lnTo>
                    <a:close/>
                    <a:moveTo>
                      <a:pt x="1314" y="807"/>
                    </a:moveTo>
                    <a:lnTo>
                      <a:pt x="1293" y="881"/>
                    </a:lnTo>
                    <a:lnTo>
                      <a:pt x="1264" y="950"/>
                    </a:lnTo>
                    <a:lnTo>
                      <a:pt x="1229" y="1016"/>
                    </a:lnTo>
                    <a:lnTo>
                      <a:pt x="1186" y="1075"/>
                    </a:lnTo>
                    <a:lnTo>
                      <a:pt x="1137" y="1131"/>
                    </a:lnTo>
                    <a:lnTo>
                      <a:pt x="1118" y="1059"/>
                    </a:lnTo>
                    <a:lnTo>
                      <a:pt x="1155" y="1011"/>
                    </a:lnTo>
                    <a:lnTo>
                      <a:pt x="1187" y="961"/>
                    </a:lnTo>
                    <a:lnTo>
                      <a:pt x="1214" y="908"/>
                    </a:lnTo>
                    <a:lnTo>
                      <a:pt x="1237" y="852"/>
                    </a:lnTo>
                    <a:lnTo>
                      <a:pt x="1314" y="807"/>
                    </a:lnTo>
                    <a:close/>
                    <a:moveTo>
                      <a:pt x="177" y="184"/>
                    </a:moveTo>
                    <a:lnTo>
                      <a:pt x="196" y="255"/>
                    </a:lnTo>
                    <a:lnTo>
                      <a:pt x="159" y="303"/>
                    </a:lnTo>
                    <a:lnTo>
                      <a:pt x="127" y="353"/>
                    </a:lnTo>
                    <a:lnTo>
                      <a:pt x="100" y="406"/>
                    </a:lnTo>
                    <a:lnTo>
                      <a:pt x="77" y="462"/>
                    </a:lnTo>
                    <a:lnTo>
                      <a:pt x="0" y="507"/>
                    </a:lnTo>
                    <a:lnTo>
                      <a:pt x="21" y="433"/>
                    </a:lnTo>
                    <a:lnTo>
                      <a:pt x="50" y="364"/>
                    </a:lnTo>
                    <a:lnTo>
                      <a:pt x="85" y="300"/>
                    </a:lnTo>
                    <a:lnTo>
                      <a:pt x="129" y="239"/>
                    </a:lnTo>
                    <a:lnTo>
                      <a:pt x="177" y="184"/>
                    </a:lnTo>
                    <a:close/>
                    <a:moveTo>
                      <a:pt x="1137" y="183"/>
                    </a:moveTo>
                    <a:lnTo>
                      <a:pt x="1186" y="239"/>
                    </a:lnTo>
                    <a:lnTo>
                      <a:pt x="1229" y="300"/>
                    </a:lnTo>
                    <a:lnTo>
                      <a:pt x="1264" y="364"/>
                    </a:lnTo>
                    <a:lnTo>
                      <a:pt x="1293" y="433"/>
                    </a:lnTo>
                    <a:lnTo>
                      <a:pt x="1314" y="507"/>
                    </a:lnTo>
                    <a:lnTo>
                      <a:pt x="1237" y="462"/>
                    </a:lnTo>
                    <a:lnTo>
                      <a:pt x="1214" y="406"/>
                    </a:lnTo>
                    <a:lnTo>
                      <a:pt x="1187" y="353"/>
                    </a:lnTo>
                    <a:lnTo>
                      <a:pt x="1155" y="303"/>
                    </a:lnTo>
                    <a:lnTo>
                      <a:pt x="1118" y="255"/>
                    </a:lnTo>
                    <a:lnTo>
                      <a:pt x="1137" y="183"/>
                    </a:lnTo>
                    <a:close/>
                    <a:moveTo>
                      <a:pt x="507" y="0"/>
                    </a:moveTo>
                    <a:lnTo>
                      <a:pt x="462" y="77"/>
                    </a:lnTo>
                    <a:lnTo>
                      <a:pt x="406" y="99"/>
                    </a:lnTo>
                    <a:lnTo>
                      <a:pt x="353" y="126"/>
                    </a:lnTo>
                    <a:lnTo>
                      <a:pt x="304" y="159"/>
                    </a:lnTo>
                    <a:lnTo>
                      <a:pt x="255" y="195"/>
                    </a:lnTo>
                    <a:lnTo>
                      <a:pt x="183" y="176"/>
                    </a:lnTo>
                    <a:lnTo>
                      <a:pt x="239" y="128"/>
                    </a:lnTo>
                    <a:lnTo>
                      <a:pt x="300" y="85"/>
                    </a:lnTo>
                    <a:lnTo>
                      <a:pt x="364" y="49"/>
                    </a:lnTo>
                    <a:lnTo>
                      <a:pt x="433" y="21"/>
                    </a:lnTo>
                    <a:lnTo>
                      <a:pt x="507" y="0"/>
                    </a:lnTo>
                    <a:close/>
                    <a:moveTo>
                      <a:pt x="807" y="0"/>
                    </a:moveTo>
                    <a:lnTo>
                      <a:pt x="881" y="21"/>
                    </a:lnTo>
                    <a:lnTo>
                      <a:pt x="950" y="49"/>
                    </a:lnTo>
                    <a:lnTo>
                      <a:pt x="1014" y="85"/>
                    </a:lnTo>
                    <a:lnTo>
                      <a:pt x="1075" y="128"/>
                    </a:lnTo>
                    <a:lnTo>
                      <a:pt x="1131" y="176"/>
                    </a:lnTo>
                    <a:lnTo>
                      <a:pt x="1059" y="195"/>
                    </a:lnTo>
                    <a:lnTo>
                      <a:pt x="1011" y="159"/>
                    </a:lnTo>
                    <a:lnTo>
                      <a:pt x="961" y="126"/>
                    </a:lnTo>
                    <a:lnTo>
                      <a:pt x="908" y="99"/>
                    </a:lnTo>
                    <a:lnTo>
                      <a:pt x="852" y="77"/>
                    </a:lnTo>
                    <a:lnTo>
                      <a:pt x="807"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31" name="Freeform 3">
                <a:extLst>
                  <a:ext uri="{FF2B5EF4-FFF2-40B4-BE49-F238E27FC236}">
                    <a16:creationId xmlns:a16="http://schemas.microsoft.com/office/drawing/2014/main" id="{898FC7E3-A5BA-4926-AD76-8317F734D5DC}"/>
                  </a:ext>
                </a:extLst>
              </p:cNvPr>
              <p:cNvSpPr>
                <a:spLocks noEditPoints="1"/>
              </p:cNvSpPr>
              <p:nvPr userDrawn="1"/>
            </p:nvSpPr>
            <p:spPr bwMode="auto">
              <a:xfrm>
                <a:off x="7139510" y="464355"/>
                <a:ext cx="430170" cy="429509"/>
              </a:xfrm>
              <a:custGeom>
                <a:avLst/>
                <a:gdLst>
                  <a:gd name="T0" fmla="*/ 649 w 1640"/>
                  <a:gd name="T1" fmla="*/ 1277 h 1642"/>
                  <a:gd name="T2" fmla="*/ 760 w 1640"/>
                  <a:gd name="T3" fmla="*/ 1306 h 1642"/>
                  <a:gd name="T4" fmla="*/ 880 w 1640"/>
                  <a:gd name="T5" fmla="*/ 1306 h 1642"/>
                  <a:gd name="T6" fmla="*/ 993 w 1640"/>
                  <a:gd name="T7" fmla="*/ 1277 h 1642"/>
                  <a:gd name="T8" fmla="*/ 821 w 1640"/>
                  <a:gd name="T9" fmla="*/ 1642 h 1642"/>
                  <a:gd name="T10" fmla="*/ 489 w 1640"/>
                  <a:gd name="T11" fmla="*/ 928 h 1642"/>
                  <a:gd name="T12" fmla="*/ 523 w 1640"/>
                  <a:gd name="T13" fmla="*/ 1001 h 1642"/>
                  <a:gd name="T14" fmla="*/ 574 w 1640"/>
                  <a:gd name="T15" fmla="*/ 1067 h 1642"/>
                  <a:gd name="T16" fmla="*/ 640 w 1640"/>
                  <a:gd name="T17" fmla="*/ 1119 h 1642"/>
                  <a:gd name="T18" fmla="*/ 715 w 1640"/>
                  <a:gd name="T19" fmla="*/ 1152 h 1642"/>
                  <a:gd name="T20" fmla="*/ 489 w 1640"/>
                  <a:gd name="T21" fmla="*/ 928 h 1642"/>
                  <a:gd name="T22" fmla="*/ 1235 w 1640"/>
                  <a:gd name="T23" fmla="*/ 1236 h 1642"/>
                  <a:gd name="T24" fmla="*/ 964 w 1640"/>
                  <a:gd name="T25" fmla="*/ 1138 h 1642"/>
                  <a:gd name="T26" fmla="*/ 1034 w 1640"/>
                  <a:gd name="T27" fmla="*/ 1096 h 1642"/>
                  <a:gd name="T28" fmla="*/ 1095 w 1640"/>
                  <a:gd name="T29" fmla="*/ 1035 h 1642"/>
                  <a:gd name="T30" fmla="*/ 1137 w 1640"/>
                  <a:gd name="T31" fmla="*/ 965 h 1642"/>
                  <a:gd name="T32" fmla="*/ 386 w 1640"/>
                  <a:gd name="T33" fmla="*/ 597 h 1642"/>
                  <a:gd name="T34" fmla="*/ 346 w 1640"/>
                  <a:gd name="T35" fmla="*/ 705 h 1642"/>
                  <a:gd name="T36" fmla="*/ 332 w 1640"/>
                  <a:gd name="T37" fmla="*/ 822 h 1642"/>
                  <a:gd name="T38" fmla="*/ 346 w 1640"/>
                  <a:gd name="T39" fmla="*/ 937 h 1642"/>
                  <a:gd name="T40" fmla="*/ 386 w 1640"/>
                  <a:gd name="T41" fmla="*/ 1045 h 1642"/>
                  <a:gd name="T42" fmla="*/ 386 w 1640"/>
                  <a:gd name="T43" fmla="*/ 597 h 1642"/>
                  <a:gd name="T44" fmla="*/ 1640 w 1640"/>
                  <a:gd name="T45" fmla="*/ 822 h 1642"/>
                  <a:gd name="T46" fmla="*/ 1276 w 1640"/>
                  <a:gd name="T47" fmla="*/ 993 h 1642"/>
                  <a:gd name="T48" fmla="*/ 1305 w 1640"/>
                  <a:gd name="T49" fmla="*/ 881 h 1642"/>
                  <a:gd name="T50" fmla="*/ 1305 w 1640"/>
                  <a:gd name="T51" fmla="*/ 761 h 1642"/>
                  <a:gd name="T52" fmla="*/ 1276 w 1640"/>
                  <a:gd name="T53" fmla="*/ 650 h 1642"/>
                  <a:gd name="T54" fmla="*/ 407 w 1640"/>
                  <a:gd name="T55" fmla="*/ 408 h 1642"/>
                  <a:gd name="T56" fmla="*/ 677 w 1640"/>
                  <a:gd name="T57" fmla="*/ 504 h 1642"/>
                  <a:gd name="T58" fmla="*/ 606 w 1640"/>
                  <a:gd name="T59" fmla="*/ 547 h 1642"/>
                  <a:gd name="T60" fmla="*/ 547 w 1640"/>
                  <a:gd name="T61" fmla="*/ 607 h 1642"/>
                  <a:gd name="T62" fmla="*/ 503 w 1640"/>
                  <a:gd name="T63" fmla="*/ 677 h 1642"/>
                  <a:gd name="T64" fmla="*/ 407 w 1640"/>
                  <a:gd name="T65" fmla="*/ 408 h 1642"/>
                  <a:gd name="T66" fmla="*/ 1151 w 1640"/>
                  <a:gd name="T67" fmla="*/ 716 h 1642"/>
                  <a:gd name="T68" fmla="*/ 1118 w 1640"/>
                  <a:gd name="T69" fmla="*/ 640 h 1642"/>
                  <a:gd name="T70" fmla="*/ 1066 w 1640"/>
                  <a:gd name="T71" fmla="*/ 575 h 1642"/>
                  <a:gd name="T72" fmla="*/ 1001 w 1640"/>
                  <a:gd name="T73" fmla="*/ 523 h 1642"/>
                  <a:gd name="T74" fmla="*/ 927 w 1640"/>
                  <a:gd name="T75" fmla="*/ 489 h 1642"/>
                  <a:gd name="T76" fmla="*/ 821 w 1640"/>
                  <a:gd name="T77" fmla="*/ 0 h 1642"/>
                  <a:gd name="T78" fmla="*/ 993 w 1640"/>
                  <a:gd name="T79" fmla="*/ 364 h 1642"/>
                  <a:gd name="T80" fmla="*/ 880 w 1640"/>
                  <a:gd name="T81" fmla="*/ 337 h 1642"/>
                  <a:gd name="T82" fmla="*/ 760 w 1640"/>
                  <a:gd name="T83" fmla="*/ 337 h 1642"/>
                  <a:gd name="T84" fmla="*/ 649 w 1640"/>
                  <a:gd name="T85" fmla="*/ 364 h 1642"/>
                  <a:gd name="T86" fmla="*/ 821 w 1640"/>
                  <a:gd name="T87" fmla="*/ 0 h 1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40" h="1642">
                    <a:moveTo>
                      <a:pt x="596" y="1255"/>
                    </a:moveTo>
                    <a:lnTo>
                      <a:pt x="649" y="1277"/>
                    </a:lnTo>
                    <a:lnTo>
                      <a:pt x="704" y="1295"/>
                    </a:lnTo>
                    <a:lnTo>
                      <a:pt x="760" y="1306"/>
                    </a:lnTo>
                    <a:lnTo>
                      <a:pt x="821" y="1310"/>
                    </a:lnTo>
                    <a:lnTo>
                      <a:pt x="880" y="1306"/>
                    </a:lnTo>
                    <a:lnTo>
                      <a:pt x="936" y="1295"/>
                    </a:lnTo>
                    <a:lnTo>
                      <a:pt x="993" y="1277"/>
                    </a:lnTo>
                    <a:lnTo>
                      <a:pt x="1044" y="1255"/>
                    </a:lnTo>
                    <a:lnTo>
                      <a:pt x="821" y="1642"/>
                    </a:lnTo>
                    <a:lnTo>
                      <a:pt x="596" y="1255"/>
                    </a:lnTo>
                    <a:close/>
                    <a:moveTo>
                      <a:pt x="489" y="928"/>
                    </a:moveTo>
                    <a:lnTo>
                      <a:pt x="503" y="965"/>
                    </a:lnTo>
                    <a:lnTo>
                      <a:pt x="523" y="1001"/>
                    </a:lnTo>
                    <a:lnTo>
                      <a:pt x="547" y="1035"/>
                    </a:lnTo>
                    <a:lnTo>
                      <a:pt x="574" y="1067"/>
                    </a:lnTo>
                    <a:lnTo>
                      <a:pt x="606" y="1096"/>
                    </a:lnTo>
                    <a:lnTo>
                      <a:pt x="640" y="1119"/>
                    </a:lnTo>
                    <a:lnTo>
                      <a:pt x="677" y="1138"/>
                    </a:lnTo>
                    <a:lnTo>
                      <a:pt x="715" y="1152"/>
                    </a:lnTo>
                    <a:lnTo>
                      <a:pt x="407" y="1236"/>
                    </a:lnTo>
                    <a:lnTo>
                      <a:pt x="489" y="928"/>
                    </a:lnTo>
                    <a:close/>
                    <a:moveTo>
                      <a:pt x="1151" y="928"/>
                    </a:moveTo>
                    <a:lnTo>
                      <a:pt x="1235" y="1236"/>
                    </a:lnTo>
                    <a:lnTo>
                      <a:pt x="927" y="1152"/>
                    </a:lnTo>
                    <a:lnTo>
                      <a:pt x="964" y="1138"/>
                    </a:lnTo>
                    <a:lnTo>
                      <a:pt x="1001" y="1119"/>
                    </a:lnTo>
                    <a:lnTo>
                      <a:pt x="1034" y="1096"/>
                    </a:lnTo>
                    <a:lnTo>
                      <a:pt x="1066" y="1067"/>
                    </a:lnTo>
                    <a:lnTo>
                      <a:pt x="1095" y="1035"/>
                    </a:lnTo>
                    <a:lnTo>
                      <a:pt x="1118" y="1001"/>
                    </a:lnTo>
                    <a:lnTo>
                      <a:pt x="1137" y="965"/>
                    </a:lnTo>
                    <a:lnTo>
                      <a:pt x="1151" y="928"/>
                    </a:lnTo>
                    <a:close/>
                    <a:moveTo>
                      <a:pt x="386" y="597"/>
                    </a:moveTo>
                    <a:lnTo>
                      <a:pt x="364" y="650"/>
                    </a:lnTo>
                    <a:lnTo>
                      <a:pt x="346" y="705"/>
                    </a:lnTo>
                    <a:lnTo>
                      <a:pt x="337" y="762"/>
                    </a:lnTo>
                    <a:lnTo>
                      <a:pt x="332" y="822"/>
                    </a:lnTo>
                    <a:lnTo>
                      <a:pt x="337" y="881"/>
                    </a:lnTo>
                    <a:lnTo>
                      <a:pt x="346" y="937"/>
                    </a:lnTo>
                    <a:lnTo>
                      <a:pt x="364" y="993"/>
                    </a:lnTo>
                    <a:lnTo>
                      <a:pt x="386" y="1045"/>
                    </a:lnTo>
                    <a:lnTo>
                      <a:pt x="0" y="822"/>
                    </a:lnTo>
                    <a:lnTo>
                      <a:pt x="386" y="597"/>
                    </a:lnTo>
                    <a:close/>
                    <a:moveTo>
                      <a:pt x="1254" y="597"/>
                    </a:moveTo>
                    <a:lnTo>
                      <a:pt x="1640" y="822"/>
                    </a:lnTo>
                    <a:lnTo>
                      <a:pt x="1254" y="1045"/>
                    </a:lnTo>
                    <a:lnTo>
                      <a:pt x="1276" y="993"/>
                    </a:lnTo>
                    <a:lnTo>
                      <a:pt x="1294" y="937"/>
                    </a:lnTo>
                    <a:lnTo>
                      <a:pt x="1305" y="881"/>
                    </a:lnTo>
                    <a:lnTo>
                      <a:pt x="1308" y="822"/>
                    </a:lnTo>
                    <a:lnTo>
                      <a:pt x="1305" y="761"/>
                    </a:lnTo>
                    <a:lnTo>
                      <a:pt x="1294" y="705"/>
                    </a:lnTo>
                    <a:lnTo>
                      <a:pt x="1276" y="650"/>
                    </a:lnTo>
                    <a:lnTo>
                      <a:pt x="1254" y="597"/>
                    </a:lnTo>
                    <a:close/>
                    <a:moveTo>
                      <a:pt x="407" y="408"/>
                    </a:moveTo>
                    <a:lnTo>
                      <a:pt x="715" y="489"/>
                    </a:lnTo>
                    <a:lnTo>
                      <a:pt x="677" y="504"/>
                    </a:lnTo>
                    <a:lnTo>
                      <a:pt x="640" y="523"/>
                    </a:lnTo>
                    <a:lnTo>
                      <a:pt x="606" y="547"/>
                    </a:lnTo>
                    <a:lnTo>
                      <a:pt x="574" y="575"/>
                    </a:lnTo>
                    <a:lnTo>
                      <a:pt x="547" y="607"/>
                    </a:lnTo>
                    <a:lnTo>
                      <a:pt x="523" y="640"/>
                    </a:lnTo>
                    <a:lnTo>
                      <a:pt x="503" y="677"/>
                    </a:lnTo>
                    <a:lnTo>
                      <a:pt x="489" y="716"/>
                    </a:lnTo>
                    <a:lnTo>
                      <a:pt x="407" y="408"/>
                    </a:lnTo>
                    <a:close/>
                    <a:moveTo>
                      <a:pt x="1235" y="408"/>
                    </a:moveTo>
                    <a:lnTo>
                      <a:pt x="1151" y="716"/>
                    </a:lnTo>
                    <a:lnTo>
                      <a:pt x="1137" y="677"/>
                    </a:lnTo>
                    <a:lnTo>
                      <a:pt x="1118" y="640"/>
                    </a:lnTo>
                    <a:lnTo>
                      <a:pt x="1095" y="607"/>
                    </a:lnTo>
                    <a:lnTo>
                      <a:pt x="1066" y="575"/>
                    </a:lnTo>
                    <a:lnTo>
                      <a:pt x="1034" y="547"/>
                    </a:lnTo>
                    <a:lnTo>
                      <a:pt x="1001" y="523"/>
                    </a:lnTo>
                    <a:lnTo>
                      <a:pt x="964" y="504"/>
                    </a:lnTo>
                    <a:lnTo>
                      <a:pt x="927" y="489"/>
                    </a:lnTo>
                    <a:lnTo>
                      <a:pt x="1235" y="408"/>
                    </a:lnTo>
                    <a:close/>
                    <a:moveTo>
                      <a:pt x="821" y="0"/>
                    </a:moveTo>
                    <a:lnTo>
                      <a:pt x="1044" y="387"/>
                    </a:lnTo>
                    <a:lnTo>
                      <a:pt x="993" y="364"/>
                    </a:lnTo>
                    <a:lnTo>
                      <a:pt x="936" y="347"/>
                    </a:lnTo>
                    <a:lnTo>
                      <a:pt x="880" y="337"/>
                    </a:lnTo>
                    <a:lnTo>
                      <a:pt x="821" y="332"/>
                    </a:lnTo>
                    <a:lnTo>
                      <a:pt x="760" y="337"/>
                    </a:lnTo>
                    <a:lnTo>
                      <a:pt x="704" y="347"/>
                    </a:lnTo>
                    <a:lnTo>
                      <a:pt x="649" y="364"/>
                    </a:lnTo>
                    <a:lnTo>
                      <a:pt x="596" y="387"/>
                    </a:lnTo>
                    <a:lnTo>
                      <a:pt x="821"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grpSp>
        <p:sp>
          <p:nvSpPr>
            <p:cNvPr id="21" name="Freeform 4">
              <a:extLst>
                <a:ext uri="{FF2B5EF4-FFF2-40B4-BE49-F238E27FC236}">
                  <a16:creationId xmlns:a16="http://schemas.microsoft.com/office/drawing/2014/main" id="{5ECDED51-3CAD-4D27-9C68-C3BA13A14C29}"/>
                </a:ext>
              </a:extLst>
            </p:cNvPr>
            <p:cNvSpPr>
              <a:spLocks noEditPoints="1"/>
            </p:cNvSpPr>
            <p:nvPr userDrawn="1"/>
          </p:nvSpPr>
          <p:spPr bwMode="auto">
            <a:xfrm>
              <a:off x="6665851" y="975999"/>
              <a:ext cx="1381155" cy="203507"/>
            </a:xfrm>
            <a:custGeom>
              <a:avLst/>
              <a:gdLst>
                <a:gd name="T0" fmla="*/ 1219 w 5271"/>
                <a:gd name="T1" fmla="*/ 313 h 777"/>
                <a:gd name="T2" fmla="*/ 1200 w 5271"/>
                <a:gd name="T3" fmla="*/ 121 h 777"/>
                <a:gd name="T4" fmla="*/ 372 w 5271"/>
                <a:gd name="T5" fmla="*/ 373 h 777"/>
                <a:gd name="T6" fmla="*/ 531 w 5271"/>
                <a:gd name="T7" fmla="*/ 235 h 777"/>
                <a:gd name="T8" fmla="*/ 388 w 5271"/>
                <a:gd name="T9" fmla="*/ 98 h 777"/>
                <a:gd name="T10" fmla="*/ 3921 w 5271"/>
                <a:gd name="T11" fmla="*/ 119 h 777"/>
                <a:gd name="T12" fmla="*/ 3778 w 5271"/>
                <a:gd name="T13" fmla="*/ 339 h 777"/>
                <a:gd name="T14" fmla="*/ 3863 w 5271"/>
                <a:gd name="T15" fmla="*/ 617 h 777"/>
                <a:gd name="T16" fmla="*/ 4084 w 5271"/>
                <a:gd name="T17" fmla="*/ 698 h 777"/>
                <a:gd name="T18" fmla="*/ 4307 w 5271"/>
                <a:gd name="T19" fmla="*/ 617 h 777"/>
                <a:gd name="T20" fmla="*/ 4392 w 5271"/>
                <a:gd name="T21" fmla="*/ 339 h 777"/>
                <a:gd name="T22" fmla="*/ 4250 w 5271"/>
                <a:gd name="T23" fmla="*/ 119 h 777"/>
                <a:gd name="T24" fmla="*/ 1772 w 5271"/>
                <a:gd name="T25" fmla="*/ 81 h 777"/>
                <a:gd name="T26" fmla="*/ 1559 w 5271"/>
                <a:gd name="T27" fmla="*/ 186 h 777"/>
                <a:gd name="T28" fmla="*/ 1507 w 5271"/>
                <a:gd name="T29" fmla="*/ 483 h 777"/>
                <a:gd name="T30" fmla="*/ 1673 w 5271"/>
                <a:gd name="T31" fmla="*/ 673 h 777"/>
                <a:gd name="T32" fmla="*/ 1905 w 5271"/>
                <a:gd name="T33" fmla="*/ 684 h 777"/>
                <a:gd name="T34" fmla="*/ 2091 w 5271"/>
                <a:gd name="T35" fmla="*/ 524 h 777"/>
                <a:gd name="T36" fmla="*/ 2074 w 5271"/>
                <a:gd name="T37" fmla="*/ 219 h 777"/>
                <a:gd name="T38" fmla="*/ 1873 w 5271"/>
                <a:gd name="T39" fmla="*/ 85 h 777"/>
                <a:gd name="T40" fmla="*/ 5186 w 5271"/>
                <a:gd name="T41" fmla="*/ 20 h 777"/>
                <a:gd name="T42" fmla="*/ 4583 w 5271"/>
                <a:gd name="T43" fmla="*/ 758 h 777"/>
                <a:gd name="T44" fmla="*/ 3740 w 5271"/>
                <a:gd name="T45" fmla="*/ 20 h 777"/>
                <a:gd name="T46" fmla="*/ 1097 w 5271"/>
                <a:gd name="T47" fmla="*/ 20 h 777"/>
                <a:gd name="T48" fmla="*/ 1281 w 5271"/>
                <a:gd name="T49" fmla="*/ 74 h 777"/>
                <a:gd name="T50" fmla="*/ 1328 w 5271"/>
                <a:gd name="T51" fmla="*/ 283 h 777"/>
                <a:gd name="T52" fmla="*/ 1264 w 5271"/>
                <a:gd name="T53" fmla="*/ 422 h 777"/>
                <a:gd name="T54" fmla="*/ 1328 w 5271"/>
                <a:gd name="T55" fmla="*/ 649 h 777"/>
                <a:gd name="T56" fmla="*/ 1260 w 5271"/>
                <a:gd name="T57" fmla="*/ 756 h 777"/>
                <a:gd name="T58" fmla="*/ 1230 w 5271"/>
                <a:gd name="T59" fmla="*/ 527 h 777"/>
                <a:gd name="T60" fmla="*/ 779 w 5271"/>
                <a:gd name="T61" fmla="*/ 437 h 777"/>
                <a:gd name="T62" fmla="*/ 483 w 5271"/>
                <a:gd name="T63" fmla="*/ 31 h 777"/>
                <a:gd name="T64" fmla="*/ 622 w 5271"/>
                <a:gd name="T65" fmla="*/ 235 h 777"/>
                <a:gd name="T66" fmla="*/ 463 w 5271"/>
                <a:gd name="T67" fmla="*/ 440 h 777"/>
                <a:gd name="T68" fmla="*/ 4084 w 5271"/>
                <a:gd name="T69" fmla="*/ 0 h 777"/>
                <a:gd name="T70" fmla="*/ 4378 w 5271"/>
                <a:gd name="T71" fmla="*/ 109 h 777"/>
                <a:gd name="T72" fmla="*/ 4482 w 5271"/>
                <a:gd name="T73" fmla="*/ 448 h 777"/>
                <a:gd name="T74" fmla="*/ 4304 w 5271"/>
                <a:gd name="T75" fmla="*/ 723 h 777"/>
                <a:gd name="T76" fmla="*/ 3993 w 5271"/>
                <a:gd name="T77" fmla="*/ 767 h 777"/>
                <a:gd name="T78" fmla="*/ 3735 w 5271"/>
                <a:gd name="T79" fmla="*/ 594 h 777"/>
                <a:gd name="T80" fmla="*/ 3714 w 5271"/>
                <a:gd name="T81" fmla="*/ 227 h 777"/>
                <a:gd name="T82" fmla="*/ 3950 w 5271"/>
                <a:gd name="T83" fmla="*/ 21 h 777"/>
                <a:gd name="T84" fmla="*/ 2781 w 5271"/>
                <a:gd name="T85" fmla="*/ 15 h 777"/>
                <a:gd name="T86" fmla="*/ 2996 w 5271"/>
                <a:gd name="T87" fmla="*/ 182 h 777"/>
                <a:gd name="T88" fmla="*/ 2906 w 5271"/>
                <a:gd name="T89" fmla="*/ 191 h 777"/>
                <a:gd name="T90" fmla="*/ 2606 w 5271"/>
                <a:gd name="T91" fmla="*/ 84 h 777"/>
                <a:gd name="T92" fmla="*/ 2372 w 5271"/>
                <a:gd name="T93" fmla="*/ 281 h 777"/>
                <a:gd name="T94" fmla="*/ 2439 w 5271"/>
                <a:gd name="T95" fmla="*/ 617 h 777"/>
                <a:gd name="T96" fmla="*/ 2757 w 5271"/>
                <a:gd name="T97" fmla="*/ 687 h 777"/>
                <a:gd name="T98" fmla="*/ 2941 w 5271"/>
                <a:gd name="T99" fmla="*/ 475 h 777"/>
                <a:gd name="T100" fmla="*/ 2947 w 5271"/>
                <a:gd name="T101" fmla="*/ 658 h 777"/>
                <a:gd name="T102" fmla="*/ 2598 w 5271"/>
                <a:gd name="T103" fmla="*/ 772 h 777"/>
                <a:gd name="T104" fmla="*/ 2301 w 5271"/>
                <a:gd name="T105" fmla="*/ 562 h 777"/>
                <a:gd name="T106" fmla="*/ 2304 w 5271"/>
                <a:gd name="T107" fmla="*/ 219 h 777"/>
                <a:gd name="T108" fmla="*/ 2547 w 5271"/>
                <a:gd name="T109" fmla="*/ 15 h 777"/>
                <a:gd name="T110" fmla="*/ 1984 w 5271"/>
                <a:gd name="T111" fmla="*/ 36 h 777"/>
                <a:gd name="T112" fmla="*/ 2192 w 5271"/>
                <a:gd name="T113" fmla="*/ 276 h 777"/>
                <a:gd name="T114" fmla="*/ 2128 w 5271"/>
                <a:gd name="T115" fmla="*/ 634 h 777"/>
                <a:gd name="T116" fmla="*/ 1851 w 5271"/>
                <a:gd name="T117" fmla="*/ 774 h 777"/>
                <a:gd name="T118" fmla="*/ 1548 w 5271"/>
                <a:gd name="T119" fmla="*/ 697 h 777"/>
                <a:gd name="T120" fmla="*/ 1405 w 5271"/>
                <a:gd name="T121" fmla="*/ 389 h 777"/>
                <a:gd name="T122" fmla="*/ 1548 w 5271"/>
                <a:gd name="T123" fmla="*/ 81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271" h="777">
                  <a:moveTo>
                    <a:pt x="779" y="98"/>
                  </a:moveTo>
                  <a:lnTo>
                    <a:pt x="779" y="358"/>
                  </a:lnTo>
                  <a:lnTo>
                    <a:pt x="1095" y="358"/>
                  </a:lnTo>
                  <a:lnTo>
                    <a:pt x="1135" y="357"/>
                  </a:lnTo>
                  <a:lnTo>
                    <a:pt x="1169" y="347"/>
                  </a:lnTo>
                  <a:lnTo>
                    <a:pt x="1198" y="334"/>
                  </a:lnTo>
                  <a:lnTo>
                    <a:pt x="1219" y="313"/>
                  </a:lnTo>
                  <a:lnTo>
                    <a:pt x="1235" y="289"/>
                  </a:lnTo>
                  <a:lnTo>
                    <a:pt x="1244" y="257"/>
                  </a:lnTo>
                  <a:lnTo>
                    <a:pt x="1248" y="222"/>
                  </a:lnTo>
                  <a:lnTo>
                    <a:pt x="1244" y="188"/>
                  </a:lnTo>
                  <a:lnTo>
                    <a:pt x="1235" y="161"/>
                  </a:lnTo>
                  <a:lnTo>
                    <a:pt x="1220" y="138"/>
                  </a:lnTo>
                  <a:lnTo>
                    <a:pt x="1200" y="121"/>
                  </a:lnTo>
                  <a:lnTo>
                    <a:pt x="1172" y="108"/>
                  </a:lnTo>
                  <a:lnTo>
                    <a:pt x="1140" y="101"/>
                  </a:lnTo>
                  <a:lnTo>
                    <a:pt x="1102" y="98"/>
                  </a:lnTo>
                  <a:lnTo>
                    <a:pt x="779" y="98"/>
                  </a:lnTo>
                  <a:close/>
                  <a:moveTo>
                    <a:pt x="85" y="98"/>
                  </a:moveTo>
                  <a:lnTo>
                    <a:pt x="85" y="373"/>
                  </a:lnTo>
                  <a:lnTo>
                    <a:pt x="372" y="373"/>
                  </a:lnTo>
                  <a:lnTo>
                    <a:pt x="415" y="371"/>
                  </a:lnTo>
                  <a:lnTo>
                    <a:pt x="452" y="363"/>
                  </a:lnTo>
                  <a:lnTo>
                    <a:pt x="481" y="349"/>
                  </a:lnTo>
                  <a:lnTo>
                    <a:pt x="504" y="329"/>
                  </a:lnTo>
                  <a:lnTo>
                    <a:pt x="518" y="304"/>
                  </a:lnTo>
                  <a:lnTo>
                    <a:pt x="528" y="273"/>
                  </a:lnTo>
                  <a:lnTo>
                    <a:pt x="531" y="235"/>
                  </a:lnTo>
                  <a:lnTo>
                    <a:pt x="528" y="198"/>
                  </a:lnTo>
                  <a:lnTo>
                    <a:pt x="520" y="166"/>
                  </a:lnTo>
                  <a:lnTo>
                    <a:pt x="505" y="142"/>
                  </a:lnTo>
                  <a:lnTo>
                    <a:pt x="486" y="122"/>
                  </a:lnTo>
                  <a:lnTo>
                    <a:pt x="459" y="109"/>
                  </a:lnTo>
                  <a:lnTo>
                    <a:pt x="427" y="101"/>
                  </a:lnTo>
                  <a:lnTo>
                    <a:pt x="388" y="98"/>
                  </a:lnTo>
                  <a:lnTo>
                    <a:pt x="85" y="98"/>
                  </a:lnTo>
                  <a:close/>
                  <a:moveTo>
                    <a:pt x="4084" y="79"/>
                  </a:moveTo>
                  <a:lnTo>
                    <a:pt x="4052" y="81"/>
                  </a:lnTo>
                  <a:lnTo>
                    <a:pt x="4019" y="85"/>
                  </a:lnTo>
                  <a:lnTo>
                    <a:pt x="3985" y="93"/>
                  </a:lnTo>
                  <a:lnTo>
                    <a:pt x="3951" y="105"/>
                  </a:lnTo>
                  <a:lnTo>
                    <a:pt x="3921" y="119"/>
                  </a:lnTo>
                  <a:lnTo>
                    <a:pt x="3890" y="138"/>
                  </a:lnTo>
                  <a:lnTo>
                    <a:pt x="3863" y="161"/>
                  </a:lnTo>
                  <a:lnTo>
                    <a:pt x="3839" y="186"/>
                  </a:lnTo>
                  <a:lnTo>
                    <a:pt x="3817" y="219"/>
                  </a:lnTo>
                  <a:lnTo>
                    <a:pt x="3799" y="254"/>
                  </a:lnTo>
                  <a:lnTo>
                    <a:pt x="3786" y="294"/>
                  </a:lnTo>
                  <a:lnTo>
                    <a:pt x="3778" y="339"/>
                  </a:lnTo>
                  <a:lnTo>
                    <a:pt x="3775" y="389"/>
                  </a:lnTo>
                  <a:lnTo>
                    <a:pt x="3778" y="438"/>
                  </a:lnTo>
                  <a:lnTo>
                    <a:pt x="3786" y="483"/>
                  </a:lnTo>
                  <a:lnTo>
                    <a:pt x="3799" y="524"/>
                  </a:lnTo>
                  <a:lnTo>
                    <a:pt x="3817" y="559"/>
                  </a:lnTo>
                  <a:lnTo>
                    <a:pt x="3839" y="591"/>
                  </a:lnTo>
                  <a:lnTo>
                    <a:pt x="3863" y="617"/>
                  </a:lnTo>
                  <a:lnTo>
                    <a:pt x="3890" y="639"/>
                  </a:lnTo>
                  <a:lnTo>
                    <a:pt x="3921" y="658"/>
                  </a:lnTo>
                  <a:lnTo>
                    <a:pt x="3951" y="673"/>
                  </a:lnTo>
                  <a:lnTo>
                    <a:pt x="3985" y="684"/>
                  </a:lnTo>
                  <a:lnTo>
                    <a:pt x="4019" y="692"/>
                  </a:lnTo>
                  <a:lnTo>
                    <a:pt x="4052" y="697"/>
                  </a:lnTo>
                  <a:lnTo>
                    <a:pt x="4084" y="698"/>
                  </a:lnTo>
                  <a:lnTo>
                    <a:pt x="4118" y="697"/>
                  </a:lnTo>
                  <a:lnTo>
                    <a:pt x="4152" y="692"/>
                  </a:lnTo>
                  <a:lnTo>
                    <a:pt x="4185" y="684"/>
                  </a:lnTo>
                  <a:lnTo>
                    <a:pt x="4218" y="673"/>
                  </a:lnTo>
                  <a:lnTo>
                    <a:pt x="4250" y="658"/>
                  </a:lnTo>
                  <a:lnTo>
                    <a:pt x="4280" y="639"/>
                  </a:lnTo>
                  <a:lnTo>
                    <a:pt x="4307" y="617"/>
                  </a:lnTo>
                  <a:lnTo>
                    <a:pt x="4331" y="591"/>
                  </a:lnTo>
                  <a:lnTo>
                    <a:pt x="4354" y="559"/>
                  </a:lnTo>
                  <a:lnTo>
                    <a:pt x="4372" y="524"/>
                  </a:lnTo>
                  <a:lnTo>
                    <a:pt x="4384" y="483"/>
                  </a:lnTo>
                  <a:lnTo>
                    <a:pt x="4392" y="438"/>
                  </a:lnTo>
                  <a:lnTo>
                    <a:pt x="4396" y="389"/>
                  </a:lnTo>
                  <a:lnTo>
                    <a:pt x="4392" y="339"/>
                  </a:lnTo>
                  <a:lnTo>
                    <a:pt x="4384" y="294"/>
                  </a:lnTo>
                  <a:lnTo>
                    <a:pt x="4372" y="254"/>
                  </a:lnTo>
                  <a:lnTo>
                    <a:pt x="4354" y="219"/>
                  </a:lnTo>
                  <a:lnTo>
                    <a:pt x="4331" y="186"/>
                  </a:lnTo>
                  <a:lnTo>
                    <a:pt x="4307" y="161"/>
                  </a:lnTo>
                  <a:lnTo>
                    <a:pt x="4280" y="138"/>
                  </a:lnTo>
                  <a:lnTo>
                    <a:pt x="4250" y="119"/>
                  </a:lnTo>
                  <a:lnTo>
                    <a:pt x="4218" y="105"/>
                  </a:lnTo>
                  <a:lnTo>
                    <a:pt x="4185" y="93"/>
                  </a:lnTo>
                  <a:lnTo>
                    <a:pt x="4152" y="85"/>
                  </a:lnTo>
                  <a:lnTo>
                    <a:pt x="4118" y="81"/>
                  </a:lnTo>
                  <a:lnTo>
                    <a:pt x="4084" y="79"/>
                  </a:lnTo>
                  <a:close/>
                  <a:moveTo>
                    <a:pt x="1806" y="79"/>
                  </a:moveTo>
                  <a:lnTo>
                    <a:pt x="1772" y="81"/>
                  </a:lnTo>
                  <a:lnTo>
                    <a:pt x="1738" y="85"/>
                  </a:lnTo>
                  <a:lnTo>
                    <a:pt x="1705" y="93"/>
                  </a:lnTo>
                  <a:lnTo>
                    <a:pt x="1673" y="105"/>
                  </a:lnTo>
                  <a:lnTo>
                    <a:pt x="1641" y="119"/>
                  </a:lnTo>
                  <a:lnTo>
                    <a:pt x="1612" y="138"/>
                  </a:lnTo>
                  <a:lnTo>
                    <a:pt x="1583" y="161"/>
                  </a:lnTo>
                  <a:lnTo>
                    <a:pt x="1559" y="186"/>
                  </a:lnTo>
                  <a:lnTo>
                    <a:pt x="1538" y="219"/>
                  </a:lnTo>
                  <a:lnTo>
                    <a:pt x="1520" y="254"/>
                  </a:lnTo>
                  <a:lnTo>
                    <a:pt x="1507" y="294"/>
                  </a:lnTo>
                  <a:lnTo>
                    <a:pt x="1498" y="339"/>
                  </a:lnTo>
                  <a:lnTo>
                    <a:pt x="1496" y="389"/>
                  </a:lnTo>
                  <a:lnTo>
                    <a:pt x="1498" y="438"/>
                  </a:lnTo>
                  <a:lnTo>
                    <a:pt x="1507" y="483"/>
                  </a:lnTo>
                  <a:lnTo>
                    <a:pt x="1520" y="524"/>
                  </a:lnTo>
                  <a:lnTo>
                    <a:pt x="1538" y="559"/>
                  </a:lnTo>
                  <a:lnTo>
                    <a:pt x="1559" y="591"/>
                  </a:lnTo>
                  <a:lnTo>
                    <a:pt x="1583" y="617"/>
                  </a:lnTo>
                  <a:lnTo>
                    <a:pt x="1612" y="639"/>
                  </a:lnTo>
                  <a:lnTo>
                    <a:pt x="1641" y="658"/>
                  </a:lnTo>
                  <a:lnTo>
                    <a:pt x="1673" y="673"/>
                  </a:lnTo>
                  <a:lnTo>
                    <a:pt x="1705" y="684"/>
                  </a:lnTo>
                  <a:lnTo>
                    <a:pt x="1738" y="692"/>
                  </a:lnTo>
                  <a:lnTo>
                    <a:pt x="1772" y="697"/>
                  </a:lnTo>
                  <a:lnTo>
                    <a:pt x="1806" y="698"/>
                  </a:lnTo>
                  <a:lnTo>
                    <a:pt x="1839" y="697"/>
                  </a:lnTo>
                  <a:lnTo>
                    <a:pt x="1873" y="692"/>
                  </a:lnTo>
                  <a:lnTo>
                    <a:pt x="1905" y="684"/>
                  </a:lnTo>
                  <a:lnTo>
                    <a:pt x="1939" y="673"/>
                  </a:lnTo>
                  <a:lnTo>
                    <a:pt x="1971" y="658"/>
                  </a:lnTo>
                  <a:lnTo>
                    <a:pt x="2000" y="639"/>
                  </a:lnTo>
                  <a:lnTo>
                    <a:pt x="2027" y="617"/>
                  </a:lnTo>
                  <a:lnTo>
                    <a:pt x="2053" y="591"/>
                  </a:lnTo>
                  <a:lnTo>
                    <a:pt x="2074" y="559"/>
                  </a:lnTo>
                  <a:lnTo>
                    <a:pt x="2091" y="524"/>
                  </a:lnTo>
                  <a:lnTo>
                    <a:pt x="2104" y="483"/>
                  </a:lnTo>
                  <a:lnTo>
                    <a:pt x="2112" y="438"/>
                  </a:lnTo>
                  <a:lnTo>
                    <a:pt x="2115" y="389"/>
                  </a:lnTo>
                  <a:lnTo>
                    <a:pt x="2112" y="339"/>
                  </a:lnTo>
                  <a:lnTo>
                    <a:pt x="2104" y="294"/>
                  </a:lnTo>
                  <a:lnTo>
                    <a:pt x="2091" y="254"/>
                  </a:lnTo>
                  <a:lnTo>
                    <a:pt x="2074" y="219"/>
                  </a:lnTo>
                  <a:lnTo>
                    <a:pt x="2053" y="186"/>
                  </a:lnTo>
                  <a:lnTo>
                    <a:pt x="2027" y="161"/>
                  </a:lnTo>
                  <a:lnTo>
                    <a:pt x="2000" y="138"/>
                  </a:lnTo>
                  <a:lnTo>
                    <a:pt x="1971" y="119"/>
                  </a:lnTo>
                  <a:lnTo>
                    <a:pt x="1939" y="105"/>
                  </a:lnTo>
                  <a:lnTo>
                    <a:pt x="1905" y="93"/>
                  </a:lnTo>
                  <a:lnTo>
                    <a:pt x="1873" y="85"/>
                  </a:lnTo>
                  <a:lnTo>
                    <a:pt x="1839" y="81"/>
                  </a:lnTo>
                  <a:lnTo>
                    <a:pt x="1806" y="79"/>
                  </a:lnTo>
                  <a:close/>
                  <a:moveTo>
                    <a:pt x="4583" y="20"/>
                  </a:moveTo>
                  <a:lnTo>
                    <a:pt x="4681" y="20"/>
                  </a:lnTo>
                  <a:lnTo>
                    <a:pt x="4683" y="21"/>
                  </a:lnTo>
                  <a:lnTo>
                    <a:pt x="5186" y="637"/>
                  </a:lnTo>
                  <a:lnTo>
                    <a:pt x="5186" y="20"/>
                  </a:lnTo>
                  <a:lnTo>
                    <a:pt x="5271" y="20"/>
                  </a:lnTo>
                  <a:lnTo>
                    <a:pt x="5271" y="758"/>
                  </a:lnTo>
                  <a:lnTo>
                    <a:pt x="5177" y="758"/>
                  </a:lnTo>
                  <a:lnTo>
                    <a:pt x="5175" y="756"/>
                  </a:lnTo>
                  <a:lnTo>
                    <a:pt x="4668" y="140"/>
                  </a:lnTo>
                  <a:lnTo>
                    <a:pt x="4668" y="758"/>
                  </a:lnTo>
                  <a:lnTo>
                    <a:pt x="4583" y="758"/>
                  </a:lnTo>
                  <a:lnTo>
                    <a:pt x="4583" y="20"/>
                  </a:lnTo>
                  <a:close/>
                  <a:moveTo>
                    <a:pt x="2989" y="20"/>
                  </a:moveTo>
                  <a:lnTo>
                    <a:pt x="3098" y="20"/>
                  </a:lnTo>
                  <a:lnTo>
                    <a:pt x="3100" y="21"/>
                  </a:lnTo>
                  <a:lnTo>
                    <a:pt x="3364" y="365"/>
                  </a:lnTo>
                  <a:lnTo>
                    <a:pt x="3629" y="20"/>
                  </a:lnTo>
                  <a:lnTo>
                    <a:pt x="3740" y="20"/>
                  </a:lnTo>
                  <a:lnTo>
                    <a:pt x="3406" y="448"/>
                  </a:lnTo>
                  <a:lnTo>
                    <a:pt x="3406" y="758"/>
                  </a:lnTo>
                  <a:lnTo>
                    <a:pt x="3321" y="758"/>
                  </a:lnTo>
                  <a:lnTo>
                    <a:pt x="3321" y="448"/>
                  </a:lnTo>
                  <a:lnTo>
                    <a:pt x="2989" y="20"/>
                  </a:lnTo>
                  <a:close/>
                  <a:moveTo>
                    <a:pt x="694" y="20"/>
                  </a:moveTo>
                  <a:lnTo>
                    <a:pt x="1097" y="20"/>
                  </a:lnTo>
                  <a:lnTo>
                    <a:pt x="1124" y="20"/>
                  </a:lnTo>
                  <a:lnTo>
                    <a:pt x="1153" y="23"/>
                  </a:lnTo>
                  <a:lnTo>
                    <a:pt x="1182" y="28"/>
                  </a:lnTo>
                  <a:lnTo>
                    <a:pt x="1209" y="34"/>
                  </a:lnTo>
                  <a:lnTo>
                    <a:pt x="1235" y="45"/>
                  </a:lnTo>
                  <a:lnTo>
                    <a:pt x="1259" y="58"/>
                  </a:lnTo>
                  <a:lnTo>
                    <a:pt x="1281" y="74"/>
                  </a:lnTo>
                  <a:lnTo>
                    <a:pt x="1301" y="95"/>
                  </a:lnTo>
                  <a:lnTo>
                    <a:pt x="1317" y="119"/>
                  </a:lnTo>
                  <a:lnTo>
                    <a:pt x="1328" y="148"/>
                  </a:lnTo>
                  <a:lnTo>
                    <a:pt x="1336" y="182"/>
                  </a:lnTo>
                  <a:lnTo>
                    <a:pt x="1339" y="222"/>
                  </a:lnTo>
                  <a:lnTo>
                    <a:pt x="1336" y="252"/>
                  </a:lnTo>
                  <a:lnTo>
                    <a:pt x="1328" y="283"/>
                  </a:lnTo>
                  <a:lnTo>
                    <a:pt x="1315" y="312"/>
                  </a:lnTo>
                  <a:lnTo>
                    <a:pt x="1297" y="339"/>
                  </a:lnTo>
                  <a:lnTo>
                    <a:pt x="1273" y="363"/>
                  </a:lnTo>
                  <a:lnTo>
                    <a:pt x="1243" y="384"/>
                  </a:lnTo>
                  <a:lnTo>
                    <a:pt x="1208" y="398"/>
                  </a:lnTo>
                  <a:lnTo>
                    <a:pt x="1238" y="408"/>
                  </a:lnTo>
                  <a:lnTo>
                    <a:pt x="1264" y="422"/>
                  </a:lnTo>
                  <a:lnTo>
                    <a:pt x="1283" y="442"/>
                  </a:lnTo>
                  <a:lnTo>
                    <a:pt x="1299" y="466"/>
                  </a:lnTo>
                  <a:lnTo>
                    <a:pt x="1310" y="493"/>
                  </a:lnTo>
                  <a:lnTo>
                    <a:pt x="1318" y="525"/>
                  </a:lnTo>
                  <a:lnTo>
                    <a:pt x="1323" y="562"/>
                  </a:lnTo>
                  <a:lnTo>
                    <a:pt x="1325" y="602"/>
                  </a:lnTo>
                  <a:lnTo>
                    <a:pt x="1328" y="649"/>
                  </a:lnTo>
                  <a:lnTo>
                    <a:pt x="1333" y="687"/>
                  </a:lnTo>
                  <a:lnTo>
                    <a:pt x="1337" y="718"/>
                  </a:lnTo>
                  <a:lnTo>
                    <a:pt x="1342" y="739"/>
                  </a:lnTo>
                  <a:lnTo>
                    <a:pt x="1349" y="750"/>
                  </a:lnTo>
                  <a:lnTo>
                    <a:pt x="1358" y="758"/>
                  </a:lnTo>
                  <a:lnTo>
                    <a:pt x="1262" y="758"/>
                  </a:lnTo>
                  <a:lnTo>
                    <a:pt x="1260" y="756"/>
                  </a:lnTo>
                  <a:lnTo>
                    <a:pt x="1254" y="743"/>
                  </a:lnTo>
                  <a:lnTo>
                    <a:pt x="1248" y="723"/>
                  </a:lnTo>
                  <a:lnTo>
                    <a:pt x="1244" y="692"/>
                  </a:lnTo>
                  <a:lnTo>
                    <a:pt x="1241" y="654"/>
                  </a:lnTo>
                  <a:lnTo>
                    <a:pt x="1240" y="604"/>
                  </a:lnTo>
                  <a:lnTo>
                    <a:pt x="1238" y="562"/>
                  </a:lnTo>
                  <a:lnTo>
                    <a:pt x="1230" y="527"/>
                  </a:lnTo>
                  <a:lnTo>
                    <a:pt x="1219" y="498"/>
                  </a:lnTo>
                  <a:lnTo>
                    <a:pt x="1201" y="475"/>
                  </a:lnTo>
                  <a:lnTo>
                    <a:pt x="1177" y="458"/>
                  </a:lnTo>
                  <a:lnTo>
                    <a:pt x="1148" y="446"/>
                  </a:lnTo>
                  <a:lnTo>
                    <a:pt x="1111" y="440"/>
                  </a:lnTo>
                  <a:lnTo>
                    <a:pt x="1068" y="437"/>
                  </a:lnTo>
                  <a:lnTo>
                    <a:pt x="779" y="437"/>
                  </a:lnTo>
                  <a:lnTo>
                    <a:pt x="779" y="758"/>
                  </a:lnTo>
                  <a:lnTo>
                    <a:pt x="694" y="758"/>
                  </a:lnTo>
                  <a:lnTo>
                    <a:pt x="694" y="20"/>
                  </a:lnTo>
                  <a:close/>
                  <a:moveTo>
                    <a:pt x="0" y="20"/>
                  </a:moveTo>
                  <a:lnTo>
                    <a:pt x="398" y="20"/>
                  </a:lnTo>
                  <a:lnTo>
                    <a:pt x="443" y="23"/>
                  </a:lnTo>
                  <a:lnTo>
                    <a:pt x="483" y="31"/>
                  </a:lnTo>
                  <a:lnTo>
                    <a:pt x="518" y="45"/>
                  </a:lnTo>
                  <a:lnTo>
                    <a:pt x="548" y="65"/>
                  </a:lnTo>
                  <a:lnTo>
                    <a:pt x="574" y="90"/>
                  </a:lnTo>
                  <a:lnTo>
                    <a:pt x="595" y="119"/>
                  </a:lnTo>
                  <a:lnTo>
                    <a:pt x="609" y="153"/>
                  </a:lnTo>
                  <a:lnTo>
                    <a:pt x="619" y="191"/>
                  </a:lnTo>
                  <a:lnTo>
                    <a:pt x="622" y="235"/>
                  </a:lnTo>
                  <a:lnTo>
                    <a:pt x="619" y="280"/>
                  </a:lnTo>
                  <a:lnTo>
                    <a:pt x="608" y="318"/>
                  </a:lnTo>
                  <a:lnTo>
                    <a:pt x="592" y="353"/>
                  </a:lnTo>
                  <a:lnTo>
                    <a:pt x="569" y="382"/>
                  </a:lnTo>
                  <a:lnTo>
                    <a:pt x="540" y="408"/>
                  </a:lnTo>
                  <a:lnTo>
                    <a:pt x="505" y="427"/>
                  </a:lnTo>
                  <a:lnTo>
                    <a:pt x="463" y="440"/>
                  </a:lnTo>
                  <a:lnTo>
                    <a:pt x="417" y="448"/>
                  </a:lnTo>
                  <a:lnTo>
                    <a:pt x="364" y="451"/>
                  </a:lnTo>
                  <a:lnTo>
                    <a:pt x="85" y="451"/>
                  </a:lnTo>
                  <a:lnTo>
                    <a:pt x="85" y="758"/>
                  </a:lnTo>
                  <a:lnTo>
                    <a:pt x="0" y="758"/>
                  </a:lnTo>
                  <a:lnTo>
                    <a:pt x="0" y="20"/>
                  </a:lnTo>
                  <a:close/>
                  <a:moveTo>
                    <a:pt x="4084" y="0"/>
                  </a:moveTo>
                  <a:lnTo>
                    <a:pt x="4131" y="4"/>
                  </a:lnTo>
                  <a:lnTo>
                    <a:pt x="4176" y="10"/>
                  </a:lnTo>
                  <a:lnTo>
                    <a:pt x="4221" y="21"/>
                  </a:lnTo>
                  <a:lnTo>
                    <a:pt x="4264" y="36"/>
                  </a:lnTo>
                  <a:lnTo>
                    <a:pt x="4304" y="56"/>
                  </a:lnTo>
                  <a:lnTo>
                    <a:pt x="4343" y="81"/>
                  </a:lnTo>
                  <a:lnTo>
                    <a:pt x="4378" y="109"/>
                  </a:lnTo>
                  <a:lnTo>
                    <a:pt x="4408" y="143"/>
                  </a:lnTo>
                  <a:lnTo>
                    <a:pt x="4434" y="183"/>
                  </a:lnTo>
                  <a:lnTo>
                    <a:pt x="4457" y="227"/>
                  </a:lnTo>
                  <a:lnTo>
                    <a:pt x="4473" y="276"/>
                  </a:lnTo>
                  <a:lnTo>
                    <a:pt x="4482" y="329"/>
                  </a:lnTo>
                  <a:lnTo>
                    <a:pt x="4485" y="389"/>
                  </a:lnTo>
                  <a:lnTo>
                    <a:pt x="4482" y="448"/>
                  </a:lnTo>
                  <a:lnTo>
                    <a:pt x="4473" y="503"/>
                  </a:lnTo>
                  <a:lnTo>
                    <a:pt x="4457" y="551"/>
                  </a:lnTo>
                  <a:lnTo>
                    <a:pt x="4434" y="594"/>
                  </a:lnTo>
                  <a:lnTo>
                    <a:pt x="4408" y="634"/>
                  </a:lnTo>
                  <a:lnTo>
                    <a:pt x="4378" y="668"/>
                  </a:lnTo>
                  <a:lnTo>
                    <a:pt x="4343" y="697"/>
                  </a:lnTo>
                  <a:lnTo>
                    <a:pt x="4304" y="723"/>
                  </a:lnTo>
                  <a:lnTo>
                    <a:pt x="4264" y="742"/>
                  </a:lnTo>
                  <a:lnTo>
                    <a:pt x="4221" y="758"/>
                  </a:lnTo>
                  <a:lnTo>
                    <a:pt x="4176" y="767"/>
                  </a:lnTo>
                  <a:lnTo>
                    <a:pt x="4131" y="774"/>
                  </a:lnTo>
                  <a:lnTo>
                    <a:pt x="4084" y="777"/>
                  </a:lnTo>
                  <a:lnTo>
                    <a:pt x="4040" y="774"/>
                  </a:lnTo>
                  <a:lnTo>
                    <a:pt x="3993" y="767"/>
                  </a:lnTo>
                  <a:lnTo>
                    <a:pt x="3950" y="758"/>
                  </a:lnTo>
                  <a:lnTo>
                    <a:pt x="3906" y="742"/>
                  </a:lnTo>
                  <a:lnTo>
                    <a:pt x="3866" y="723"/>
                  </a:lnTo>
                  <a:lnTo>
                    <a:pt x="3828" y="697"/>
                  </a:lnTo>
                  <a:lnTo>
                    <a:pt x="3793" y="668"/>
                  </a:lnTo>
                  <a:lnTo>
                    <a:pt x="3762" y="634"/>
                  </a:lnTo>
                  <a:lnTo>
                    <a:pt x="3735" y="594"/>
                  </a:lnTo>
                  <a:lnTo>
                    <a:pt x="3714" y="551"/>
                  </a:lnTo>
                  <a:lnTo>
                    <a:pt x="3698" y="503"/>
                  </a:lnTo>
                  <a:lnTo>
                    <a:pt x="3688" y="448"/>
                  </a:lnTo>
                  <a:lnTo>
                    <a:pt x="3685" y="389"/>
                  </a:lnTo>
                  <a:lnTo>
                    <a:pt x="3688" y="329"/>
                  </a:lnTo>
                  <a:lnTo>
                    <a:pt x="3698" y="276"/>
                  </a:lnTo>
                  <a:lnTo>
                    <a:pt x="3714" y="227"/>
                  </a:lnTo>
                  <a:lnTo>
                    <a:pt x="3735" y="183"/>
                  </a:lnTo>
                  <a:lnTo>
                    <a:pt x="3762" y="143"/>
                  </a:lnTo>
                  <a:lnTo>
                    <a:pt x="3793" y="109"/>
                  </a:lnTo>
                  <a:lnTo>
                    <a:pt x="3828" y="81"/>
                  </a:lnTo>
                  <a:lnTo>
                    <a:pt x="3866" y="56"/>
                  </a:lnTo>
                  <a:lnTo>
                    <a:pt x="3906" y="36"/>
                  </a:lnTo>
                  <a:lnTo>
                    <a:pt x="3950" y="21"/>
                  </a:lnTo>
                  <a:lnTo>
                    <a:pt x="3993" y="10"/>
                  </a:lnTo>
                  <a:lnTo>
                    <a:pt x="4040" y="4"/>
                  </a:lnTo>
                  <a:lnTo>
                    <a:pt x="4084" y="0"/>
                  </a:lnTo>
                  <a:close/>
                  <a:moveTo>
                    <a:pt x="2660" y="0"/>
                  </a:moveTo>
                  <a:lnTo>
                    <a:pt x="2701" y="2"/>
                  </a:lnTo>
                  <a:lnTo>
                    <a:pt x="2741" y="7"/>
                  </a:lnTo>
                  <a:lnTo>
                    <a:pt x="2781" y="15"/>
                  </a:lnTo>
                  <a:lnTo>
                    <a:pt x="2819" y="26"/>
                  </a:lnTo>
                  <a:lnTo>
                    <a:pt x="2856" y="42"/>
                  </a:lnTo>
                  <a:lnTo>
                    <a:pt x="2891" y="61"/>
                  </a:lnTo>
                  <a:lnTo>
                    <a:pt x="2923" y="84"/>
                  </a:lnTo>
                  <a:lnTo>
                    <a:pt x="2952" y="113"/>
                  </a:lnTo>
                  <a:lnTo>
                    <a:pt x="2976" y="145"/>
                  </a:lnTo>
                  <a:lnTo>
                    <a:pt x="2996" y="182"/>
                  </a:lnTo>
                  <a:lnTo>
                    <a:pt x="3012" y="223"/>
                  </a:lnTo>
                  <a:lnTo>
                    <a:pt x="3020" y="270"/>
                  </a:lnTo>
                  <a:lnTo>
                    <a:pt x="3021" y="275"/>
                  </a:lnTo>
                  <a:lnTo>
                    <a:pt x="2936" y="275"/>
                  </a:lnTo>
                  <a:lnTo>
                    <a:pt x="2935" y="272"/>
                  </a:lnTo>
                  <a:lnTo>
                    <a:pt x="2925" y="228"/>
                  </a:lnTo>
                  <a:lnTo>
                    <a:pt x="2906" y="191"/>
                  </a:lnTo>
                  <a:lnTo>
                    <a:pt x="2880" y="158"/>
                  </a:lnTo>
                  <a:lnTo>
                    <a:pt x="2848" y="130"/>
                  </a:lnTo>
                  <a:lnTo>
                    <a:pt x="2810" y="109"/>
                  </a:lnTo>
                  <a:lnTo>
                    <a:pt x="2766" y="93"/>
                  </a:lnTo>
                  <a:lnTo>
                    <a:pt x="2717" y="84"/>
                  </a:lnTo>
                  <a:lnTo>
                    <a:pt x="2660" y="79"/>
                  </a:lnTo>
                  <a:lnTo>
                    <a:pt x="2606" y="84"/>
                  </a:lnTo>
                  <a:lnTo>
                    <a:pt x="2556" y="93"/>
                  </a:lnTo>
                  <a:lnTo>
                    <a:pt x="2511" y="109"/>
                  </a:lnTo>
                  <a:lnTo>
                    <a:pt x="2473" y="132"/>
                  </a:lnTo>
                  <a:lnTo>
                    <a:pt x="2438" y="161"/>
                  </a:lnTo>
                  <a:lnTo>
                    <a:pt x="2410" y="195"/>
                  </a:lnTo>
                  <a:lnTo>
                    <a:pt x="2388" y="236"/>
                  </a:lnTo>
                  <a:lnTo>
                    <a:pt x="2372" y="281"/>
                  </a:lnTo>
                  <a:lnTo>
                    <a:pt x="2362" y="333"/>
                  </a:lnTo>
                  <a:lnTo>
                    <a:pt x="2359" y="389"/>
                  </a:lnTo>
                  <a:lnTo>
                    <a:pt x="2362" y="445"/>
                  </a:lnTo>
                  <a:lnTo>
                    <a:pt x="2373" y="495"/>
                  </a:lnTo>
                  <a:lnTo>
                    <a:pt x="2389" y="541"/>
                  </a:lnTo>
                  <a:lnTo>
                    <a:pt x="2412" y="581"/>
                  </a:lnTo>
                  <a:lnTo>
                    <a:pt x="2439" y="617"/>
                  </a:lnTo>
                  <a:lnTo>
                    <a:pt x="2473" y="645"/>
                  </a:lnTo>
                  <a:lnTo>
                    <a:pt x="2513" y="668"/>
                  </a:lnTo>
                  <a:lnTo>
                    <a:pt x="2558" y="684"/>
                  </a:lnTo>
                  <a:lnTo>
                    <a:pt x="2608" y="695"/>
                  </a:lnTo>
                  <a:lnTo>
                    <a:pt x="2660" y="698"/>
                  </a:lnTo>
                  <a:lnTo>
                    <a:pt x="2712" y="695"/>
                  </a:lnTo>
                  <a:lnTo>
                    <a:pt x="2757" y="687"/>
                  </a:lnTo>
                  <a:lnTo>
                    <a:pt x="2798" y="673"/>
                  </a:lnTo>
                  <a:lnTo>
                    <a:pt x="2835" y="654"/>
                  </a:lnTo>
                  <a:lnTo>
                    <a:pt x="2866" y="629"/>
                  </a:lnTo>
                  <a:lnTo>
                    <a:pt x="2891" y="599"/>
                  </a:lnTo>
                  <a:lnTo>
                    <a:pt x="2914" y="562"/>
                  </a:lnTo>
                  <a:lnTo>
                    <a:pt x="2930" y="522"/>
                  </a:lnTo>
                  <a:lnTo>
                    <a:pt x="2941" y="475"/>
                  </a:lnTo>
                  <a:lnTo>
                    <a:pt x="2943" y="471"/>
                  </a:lnTo>
                  <a:lnTo>
                    <a:pt x="3026" y="471"/>
                  </a:lnTo>
                  <a:lnTo>
                    <a:pt x="3026" y="477"/>
                  </a:lnTo>
                  <a:lnTo>
                    <a:pt x="3016" y="528"/>
                  </a:lnTo>
                  <a:lnTo>
                    <a:pt x="3000" y="575"/>
                  </a:lnTo>
                  <a:lnTo>
                    <a:pt x="2976" y="620"/>
                  </a:lnTo>
                  <a:lnTo>
                    <a:pt x="2947" y="658"/>
                  </a:lnTo>
                  <a:lnTo>
                    <a:pt x="2911" y="692"/>
                  </a:lnTo>
                  <a:lnTo>
                    <a:pt x="2869" y="723"/>
                  </a:lnTo>
                  <a:lnTo>
                    <a:pt x="2824" y="745"/>
                  </a:lnTo>
                  <a:lnTo>
                    <a:pt x="2773" y="763"/>
                  </a:lnTo>
                  <a:lnTo>
                    <a:pt x="2718" y="772"/>
                  </a:lnTo>
                  <a:lnTo>
                    <a:pt x="2660" y="777"/>
                  </a:lnTo>
                  <a:lnTo>
                    <a:pt x="2598" y="772"/>
                  </a:lnTo>
                  <a:lnTo>
                    <a:pt x="2540" y="763"/>
                  </a:lnTo>
                  <a:lnTo>
                    <a:pt x="2486" y="743"/>
                  </a:lnTo>
                  <a:lnTo>
                    <a:pt x="2438" y="719"/>
                  </a:lnTo>
                  <a:lnTo>
                    <a:pt x="2394" y="689"/>
                  </a:lnTo>
                  <a:lnTo>
                    <a:pt x="2357" y="652"/>
                  </a:lnTo>
                  <a:lnTo>
                    <a:pt x="2327" y="610"/>
                  </a:lnTo>
                  <a:lnTo>
                    <a:pt x="2301" y="562"/>
                  </a:lnTo>
                  <a:lnTo>
                    <a:pt x="2284" y="509"/>
                  </a:lnTo>
                  <a:lnTo>
                    <a:pt x="2272" y="451"/>
                  </a:lnTo>
                  <a:lnTo>
                    <a:pt x="2269" y="389"/>
                  </a:lnTo>
                  <a:lnTo>
                    <a:pt x="2271" y="345"/>
                  </a:lnTo>
                  <a:lnTo>
                    <a:pt x="2277" y="302"/>
                  </a:lnTo>
                  <a:lnTo>
                    <a:pt x="2288" y="260"/>
                  </a:lnTo>
                  <a:lnTo>
                    <a:pt x="2304" y="219"/>
                  </a:lnTo>
                  <a:lnTo>
                    <a:pt x="2324" y="180"/>
                  </a:lnTo>
                  <a:lnTo>
                    <a:pt x="2349" y="142"/>
                  </a:lnTo>
                  <a:lnTo>
                    <a:pt x="2380" y="108"/>
                  </a:lnTo>
                  <a:lnTo>
                    <a:pt x="2413" y="77"/>
                  </a:lnTo>
                  <a:lnTo>
                    <a:pt x="2454" y="52"/>
                  </a:lnTo>
                  <a:lnTo>
                    <a:pt x="2497" y="31"/>
                  </a:lnTo>
                  <a:lnTo>
                    <a:pt x="2547" y="15"/>
                  </a:lnTo>
                  <a:lnTo>
                    <a:pt x="2601" y="5"/>
                  </a:lnTo>
                  <a:lnTo>
                    <a:pt x="2660" y="0"/>
                  </a:lnTo>
                  <a:close/>
                  <a:moveTo>
                    <a:pt x="1806" y="0"/>
                  </a:moveTo>
                  <a:lnTo>
                    <a:pt x="1851" y="4"/>
                  </a:lnTo>
                  <a:lnTo>
                    <a:pt x="1897" y="10"/>
                  </a:lnTo>
                  <a:lnTo>
                    <a:pt x="1942" y="21"/>
                  </a:lnTo>
                  <a:lnTo>
                    <a:pt x="1984" y="36"/>
                  </a:lnTo>
                  <a:lnTo>
                    <a:pt x="2025" y="56"/>
                  </a:lnTo>
                  <a:lnTo>
                    <a:pt x="2062" y="81"/>
                  </a:lnTo>
                  <a:lnTo>
                    <a:pt x="2098" y="109"/>
                  </a:lnTo>
                  <a:lnTo>
                    <a:pt x="2128" y="143"/>
                  </a:lnTo>
                  <a:lnTo>
                    <a:pt x="2155" y="183"/>
                  </a:lnTo>
                  <a:lnTo>
                    <a:pt x="2176" y="227"/>
                  </a:lnTo>
                  <a:lnTo>
                    <a:pt x="2192" y="276"/>
                  </a:lnTo>
                  <a:lnTo>
                    <a:pt x="2203" y="329"/>
                  </a:lnTo>
                  <a:lnTo>
                    <a:pt x="2207" y="389"/>
                  </a:lnTo>
                  <a:lnTo>
                    <a:pt x="2203" y="448"/>
                  </a:lnTo>
                  <a:lnTo>
                    <a:pt x="2192" y="503"/>
                  </a:lnTo>
                  <a:lnTo>
                    <a:pt x="2176" y="551"/>
                  </a:lnTo>
                  <a:lnTo>
                    <a:pt x="2155" y="594"/>
                  </a:lnTo>
                  <a:lnTo>
                    <a:pt x="2128" y="634"/>
                  </a:lnTo>
                  <a:lnTo>
                    <a:pt x="2098" y="668"/>
                  </a:lnTo>
                  <a:lnTo>
                    <a:pt x="2062" y="697"/>
                  </a:lnTo>
                  <a:lnTo>
                    <a:pt x="2025" y="723"/>
                  </a:lnTo>
                  <a:lnTo>
                    <a:pt x="1984" y="742"/>
                  </a:lnTo>
                  <a:lnTo>
                    <a:pt x="1942" y="758"/>
                  </a:lnTo>
                  <a:lnTo>
                    <a:pt x="1897" y="767"/>
                  </a:lnTo>
                  <a:lnTo>
                    <a:pt x="1851" y="774"/>
                  </a:lnTo>
                  <a:lnTo>
                    <a:pt x="1806" y="777"/>
                  </a:lnTo>
                  <a:lnTo>
                    <a:pt x="1759" y="774"/>
                  </a:lnTo>
                  <a:lnTo>
                    <a:pt x="1714" y="767"/>
                  </a:lnTo>
                  <a:lnTo>
                    <a:pt x="1669" y="758"/>
                  </a:lnTo>
                  <a:lnTo>
                    <a:pt x="1626" y="742"/>
                  </a:lnTo>
                  <a:lnTo>
                    <a:pt x="1586" y="723"/>
                  </a:lnTo>
                  <a:lnTo>
                    <a:pt x="1548" y="697"/>
                  </a:lnTo>
                  <a:lnTo>
                    <a:pt x="1514" y="668"/>
                  </a:lnTo>
                  <a:lnTo>
                    <a:pt x="1482" y="634"/>
                  </a:lnTo>
                  <a:lnTo>
                    <a:pt x="1456" y="594"/>
                  </a:lnTo>
                  <a:lnTo>
                    <a:pt x="1434" y="551"/>
                  </a:lnTo>
                  <a:lnTo>
                    <a:pt x="1418" y="503"/>
                  </a:lnTo>
                  <a:lnTo>
                    <a:pt x="1408" y="448"/>
                  </a:lnTo>
                  <a:lnTo>
                    <a:pt x="1405" y="389"/>
                  </a:lnTo>
                  <a:lnTo>
                    <a:pt x="1408" y="329"/>
                  </a:lnTo>
                  <a:lnTo>
                    <a:pt x="1418" y="276"/>
                  </a:lnTo>
                  <a:lnTo>
                    <a:pt x="1434" y="227"/>
                  </a:lnTo>
                  <a:lnTo>
                    <a:pt x="1456" y="183"/>
                  </a:lnTo>
                  <a:lnTo>
                    <a:pt x="1482" y="143"/>
                  </a:lnTo>
                  <a:lnTo>
                    <a:pt x="1514" y="109"/>
                  </a:lnTo>
                  <a:lnTo>
                    <a:pt x="1548" y="81"/>
                  </a:lnTo>
                  <a:lnTo>
                    <a:pt x="1586" y="56"/>
                  </a:lnTo>
                  <a:lnTo>
                    <a:pt x="1626" y="36"/>
                  </a:lnTo>
                  <a:lnTo>
                    <a:pt x="1669" y="21"/>
                  </a:lnTo>
                  <a:lnTo>
                    <a:pt x="1714" y="10"/>
                  </a:lnTo>
                  <a:lnTo>
                    <a:pt x="1759" y="4"/>
                  </a:lnTo>
                  <a:lnTo>
                    <a:pt x="1806"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2" name="Freeform 5">
              <a:extLst>
                <a:ext uri="{FF2B5EF4-FFF2-40B4-BE49-F238E27FC236}">
                  <a16:creationId xmlns:a16="http://schemas.microsoft.com/office/drawing/2014/main" id="{E4B517C5-CA98-4160-9F36-468BC33A3403}"/>
                </a:ext>
              </a:extLst>
            </p:cNvPr>
            <p:cNvSpPr>
              <a:spLocks noEditPoints="1"/>
            </p:cNvSpPr>
            <p:nvPr userDrawn="1"/>
          </p:nvSpPr>
          <p:spPr bwMode="auto">
            <a:xfrm>
              <a:off x="6665851" y="1228158"/>
              <a:ext cx="59208" cy="63301"/>
            </a:xfrm>
            <a:custGeom>
              <a:avLst/>
              <a:gdLst>
                <a:gd name="T0" fmla="*/ 51 w 226"/>
                <a:gd name="T1" fmla="*/ 37 h 241"/>
                <a:gd name="T2" fmla="*/ 51 w 226"/>
                <a:gd name="T3" fmla="*/ 111 h 241"/>
                <a:gd name="T4" fmla="*/ 131 w 226"/>
                <a:gd name="T5" fmla="*/ 111 h 241"/>
                <a:gd name="T6" fmla="*/ 148 w 226"/>
                <a:gd name="T7" fmla="*/ 109 h 241"/>
                <a:gd name="T8" fmla="*/ 160 w 226"/>
                <a:gd name="T9" fmla="*/ 106 h 241"/>
                <a:gd name="T10" fmla="*/ 168 w 226"/>
                <a:gd name="T11" fmla="*/ 99 h 241"/>
                <a:gd name="T12" fmla="*/ 175 w 226"/>
                <a:gd name="T13" fmla="*/ 90 h 241"/>
                <a:gd name="T14" fmla="*/ 176 w 226"/>
                <a:gd name="T15" fmla="*/ 74 h 241"/>
                <a:gd name="T16" fmla="*/ 173 w 226"/>
                <a:gd name="T17" fmla="*/ 59 h 241"/>
                <a:gd name="T18" fmla="*/ 167 w 226"/>
                <a:gd name="T19" fmla="*/ 48 h 241"/>
                <a:gd name="T20" fmla="*/ 159 w 226"/>
                <a:gd name="T21" fmla="*/ 42 h 241"/>
                <a:gd name="T22" fmla="*/ 148 w 226"/>
                <a:gd name="T23" fmla="*/ 38 h 241"/>
                <a:gd name="T24" fmla="*/ 136 w 226"/>
                <a:gd name="T25" fmla="*/ 37 h 241"/>
                <a:gd name="T26" fmla="*/ 51 w 226"/>
                <a:gd name="T27" fmla="*/ 37 h 241"/>
                <a:gd name="T28" fmla="*/ 0 w 226"/>
                <a:gd name="T29" fmla="*/ 0 h 241"/>
                <a:gd name="T30" fmla="*/ 149 w 226"/>
                <a:gd name="T31" fmla="*/ 0 h 241"/>
                <a:gd name="T32" fmla="*/ 175 w 226"/>
                <a:gd name="T33" fmla="*/ 1 h 241"/>
                <a:gd name="T34" fmla="*/ 196 w 226"/>
                <a:gd name="T35" fmla="*/ 9 h 241"/>
                <a:gd name="T36" fmla="*/ 210 w 226"/>
                <a:gd name="T37" fmla="*/ 22 h 241"/>
                <a:gd name="T38" fmla="*/ 220 w 226"/>
                <a:gd name="T39" fmla="*/ 37 h 241"/>
                <a:gd name="T40" fmla="*/ 225 w 226"/>
                <a:gd name="T41" fmla="*/ 54 h 241"/>
                <a:gd name="T42" fmla="*/ 226 w 226"/>
                <a:gd name="T43" fmla="*/ 74 h 241"/>
                <a:gd name="T44" fmla="*/ 225 w 226"/>
                <a:gd name="T45" fmla="*/ 93 h 241"/>
                <a:gd name="T46" fmla="*/ 218 w 226"/>
                <a:gd name="T47" fmla="*/ 111 h 241"/>
                <a:gd name="T48" fmla="*/ 208 w 226"/>
                <a:gd name="T49" fmla="*/ 125 h 241"/>
                <a:gd name="T50" fmla="*/ 194 w 226"/>
                <a:gd name="T51" fmla="*/ 138 h 241"/>
                <a:gd name="T52" fmla="*/ 173 w 226"/>
                <a:gd name="T53" fmla="*/ 146 h 241"/>
                <a:gd name="T54" fmla="*/ 149 w 226"/>
                <a:gd name="T55" fmla="*/ 149 h 241"/>
                <a:gd name="T56" fmla="*/ 51 w 226"/>
                <a:gd name="T57" fmla="*/ 149 h 241"/>
                <a:gd name="T58" fmla="*/ 51 w 226"/>
                <a:gd name="T59" fmla="*/ 241 h 241"/>
                <a:gd name="T60" fmla="*/ 0 w 226"/>
                <a:gd name="T61" fmla="*/ 241 h 241"/>
                <a:gd name="T62" fmla="*/ 0 w 226"/>
                <a:gd name="T6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26" h="241">
                  <a:moveTo>
                    <a:pt x="51" y="37"/>
                  </a:moveTo>
                  <a:lnTo>
                    <a:pt x="51" y="111"/>
                  </a:lnTo>
                  <a:lnTo>
                    <a:pt x="131" y="111"/>
                  </a:lnTo>
                  <a:lnTo>
                    <a:pt x="148" y="109"/>
                  </a:lnTo>
                  <a:lnTo>
                    <a:pt x="160" y="106"/>
                  </a:lnTo>
                  <a:lnTo>
                    <a:pt x="168" y="99"/>
                  </a:lnTo>
                  <a:lnTo>
                    <a:pt x="175" y="90"/>
                  </a:lnTo>
                  <a:lnTo>
                    <a:pt x="176" y="74"/>
                  </a:lnTo>
                  <a:lnTo>
                    <a:pt x="173" y="59"/>
                  </a:lnTo>
                  <a:lnTo>
                    <a:pt x="167" y="48"/>
                  </a:lnTo>
                  <a:lnTo>
                    <a:pt x="159" y="42"/>
                  </a:lnTo>
                  <a:lnTo>
                    <a:pt x="148" y="38"/>
                  </a:lnTo>
                  <a:lnTo>
                    <a:pt x="136" y="37"/>
                  </a:lnTo>
                  <a:lnTo>
                    <a:pt x="51" y="37"/>
                  </a:lnTo>
                  <a:close/>
                  <a:moveTo>
                    <a:pt x="0" y="0"/>
                  </a:moveTo>
                  <a:lnTo>
                    <a:pt x="149" y="0"/>
                  </a:lnTo>
                  <a:lnTo>
                    <a:pt x="175" y="1"/>
                  </a:lnTo>
                  <a:lnTo>
                    <a:pt x="196" y="9"/>
                  </a:lnTo>
                  <a:lnTo>
                    <a:pt x="210" y="22"/>
                  </a:lnTo>
                  <a:lnTo>
                    <a:pt x="220" y="37"/>
                  </a:lnTo>
                  <a:lnTo>
                    <a:pt x="225" y="54"/>
                  </a:lnTo>
                  <a:lnTo>
                    <a:pt x="226" y="74"/>
                  </a:lnTo>
                  <a:lnTo>
                    <a:pt x="225" y="93"/>
                  </a:lnTo>
                  <a:lnTo>
                    <a:pt x="218" y="111"/>
                  </a:lnTo>
                  <a:lnTo>
                    <a:pt x="208" y="125"/>
                  </a:lnTo>
                  <a:lnTo>
                    <a:pt x="194" y="138"/>
                  </a:lnTo>
                  <a:lnTo>
                    <a:pt x="173" y="146"/>
                  </a:lnTo>
                  <a:lnTo>
                    <a:pt x="149" y="149"/>
                  </a:lnTo>
                  <a:lnTo>
                    <a:pt x="51" y="149"/>
                  </a:lnTo>
                  <a:lnTo>
                    <a:pt x="51"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3" name="Freeform 6">
              <a:extLst>
                <a:ext uri="{FF2B5EF4-FFF2-40B4-BE49-F238E27FC236}">
                  <a16:creationId xmlns:a16="http://schemas.microsoft.com/office/drawing/2014/main" id="{639302B6-0370-48A9-9C8C-6976B45D1FBE}"/>
                </a:ext>
              </a:extLst>
            </p:cNvPr>
            <p:cNvSpPr>
              <a:spLocks noEditPoints="1"/>
            </p:cNvSpPr>
            <p:nvPr userDrawn="1"/>
          </p:nvSpPr>
          <p:spPr bwMode="auto">
            <a:xfrm>
              <a:off x="6841901" y="1228158"/>
              <a:ext cx="71783" cy="63301"/>
            </a:xfrm>
            <a:custGeom>
              <a:avLst/>
              <a:gdLst>
                <a:gd name="T0" fmla="*/ 136 w 274"/>
                <a:gd name="T1" fmla="*/ 42 h 241"/>
                <a:gd name="T2" fmla="*/ 95 w 274"/>
                <a:gd name="T3" fmla="*/ 143 h 241"/>
                <a:gd name="T4" fmla="*/ 178 w 274"/>
                <a:gd name="T5" fmla="*/ 143 h 241"/>
                <a:gd name="T6" fmla="*/ 136 w 274"/>
                <a:gd name="T7" fmla="*/ 42 h 241"/>
                <a:gd name="T8" fmla="*/ 107 w 274"/>
                <a:gd name="T9" fmla="*/ 0 h 241"/>
                <a:gd name="T10" fmla="*/ 167 w 274"/>
                <a:gd name="T11" fmla="*/ 0 h 241"/>
                <a:gd name="T12" fmla="*/ 274 w 274"/>
                <a:gd name="T13" fmla="*/ 241 h 241"/>
                <a:gd name="T14" fmla="*/ 218 w 274"/>
                <a:gd name="T15" fmla="*/ 241 h 241"/>
                <a:gd name="T16" fmla="*/ 192 w 274"/>
                <a:gd name="T17" fmla="*/ 181 h 241"/>
                <a:gd name="T18" fmla="*/ 80 w 274"/>
                <a:gd name="T19" fmla="*/ 181 h 241"/>
                <a:gd name="T20" fmla="*/ 54 w 274"/>
                <a:gd name="T21" fmla="*/ 241 h 241"/>
                <a:gd name="T22" fmla="*/ 0 w 274"/>
                <a:gd name="T23" fmla="*/ 241 h 241"/>
                <a:gd name="T24" fmla="*/ 107 w 274"/>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241">
                  <a:moveTo>
                    <a:pt x="136" y="42"/>
                  </a:moveTo>
                  <a:lnTo>
                    <a:pt x="95" y="143"/>
                  </a:lnTo>
                  <a:lnTo>
                    <a:pt x="178" y="143"/>
                  </a:lnTo>
                  <a:lnTo>
                    <a:pt x="136" y="42"/>
                  </a:lnTo>
                  <a:close/>
                  <a:moveTo>
                    <a:pt x="107" y="0"/>
                  </a:moveTo>
                  <a:lnTo>
                    <a:pt x="167" y="0"/>
                  </a:lnTo>
                  <a:lnTo>
                    <a:pt x="274" y="241"/>
                  </a:lnTo>
                  <a:lnTo>
                    <a:pt x="218" y="241"/>
                  </a:lnTo>
                  <a:lnTo>
                    <a:pt x="192" y="181"/>
                  </a:lnTo>
                  <a:lnTo>
                    <a:pt x="80" y="181"/>
                  </a:lnTo>
                  <a:lnTo>
                    <a:pt x="54" y="241"/>
                  </a:lnTo>
                  <a:lnTo>
                    <a:pt x="0" y="241"/>
                  </a:lnTo>
                  <a:lnTo>
                    <a:pt x="107"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4" name="Freeform 7">
              <a:extLst>
                <a:ext uri="{FF2B5EF4-FFF2-40B4-BE49-F238E27FC236}">
                  <a16:creationId xmlns:a16="http://schemas.microsoft.com/office/drawing/2014/main" id="{49178E8B-F5FF-46AE-9732-9E4F9F866D1F}"/>
                </a:ext>
              </a:extLst>
            </p:cNvPr>
            <p:cNvSpPr>
              <a:spLocks noEditPoints="1"/>
            </p:cNvSpPr>
            <p:nvPr userDrawn="1"/>
          </p:nvSpPr>
          <p:spPr bwMode="auto">
            <a:xfrm>
              <a:off x="7040481" y="1228158"/>
              <a:ext cx="62875" cy="63301"/>
            </a:xfrm>
            <a:custGeom>
              <a:avLst/>
              <a:gdLst>
                <a:gd name="T0" fmla="*/ 50 w 239"/>
                <a:gd name="T1" fmla="*/ 37 h 241"/>
                <a:gd name="T2" fmla="*/ 50 w 239"/>
                <a:gd name="T3" fmla="*/ 107 h 241"/>
                <a:gd name="T4" fmla="*/ 138 w 239"/>
                <a:gd name="T5" fmla="*/ 107 h 241"/>
                <a:gd name="T6" fmla="*/ 156 w 239"/>
                <a:gd name="T7" fmla="*/ 106 h 241"/>
                <a:gd name="T8" fmla="*/ 170 w 239"/>
                <a:gd name="T9" fmla="*/ 99 h 241"/>
                <a:gd name="T10" fmla="*/ 178 w 239"/>
                <a:gd name="T11" fmla="*/ 88 h 241"/>
                <a:gd name="T12" fmla="*/ 182 w 239"/>
                <a:gd name="T13" fmla="*/ 72 h 241"/>
                <a:gd name="T14" fmla="*/ 178 w 239"/>
                <a:gd name="T15" fmla="*/ 56 h 241"/>
                <a:gd name="T16" fmla="*/ 169 w 239"/>
                <a:gd name="T17" fmla="*/ 45 h 241"/>
                <a:gd name="T18" fmla="*/ 156 w 239"/>
                <a:gd name="T19" fmla="*/ 38 h 241"/>
                <a:gd name="T20" fmla="*/ 138 w 239"/>
                <a:gd name="T21" fmla="*/ 37 h 241"/>
                <a:gd name="T22" fmla="*/ 50 w 239"/>
                <a:gd name="T23" fmla="*/ 37 h 241"/>
                <a:gd name="T24" fmla="*/ 0 w 239"/>
                <a:gd name="T25" fmla="*/ 0 h 241"/>
                <a:gd name="T26" fmla="*/ 153 w 239"/>
                <a:gd name="T27" fmla="*/ 0 h 241"/>
                <a:gd name="T28" fmla="*/ 180 w 239"/>
                <a:gd name="T29" fmla="*/ 1 h 241"/>
                <a:gd name="T30" fmla="*/ 201 w 239"/>
                <a:gd name="T31" fmla="*/ 8 h 241"/>
                <a:gd name="T32" fmla="*/ 215 w 239"/>
                <a:gd name="T33" fmla="*/ 18 h 241"/>
                <a:gd name="T34" fmla="*/ 227 w 239"/>
                <a:gd name="T35" fmla="*/ 30 h 241"/>
                <a:gd name="T36" fmla="*/ 231 w 239"/>
                <a:gd name="T37" fmla="*/ 46 h 241"/>
                <a:gd name="T38" fmla="*/ 233 w 239"/>
                <a:gd name="T39" fmla="*/ 64 h 241"/>
                <a:gd name="T40" fmla="*/ 231 w 239"/>
                <a:gd name="T41" fmla="*/ 87 h 241"/>
                <a:gd name="T42" fmla="*/ 222 w 239"/>
                <a:gd name="T43" fmla="*/ 103 h 241"/>
                <a:gd name="T44" fmla="*/ 209 w 239"/>
                <a:gd name="T45" fmla="*/ 115 h 241"/>
                <a:gd name="T46" fmla="*/ 194 w 239"/>
                <a:gd name="T47" fmla="*/ 123 h 241"/>
                <a:gd name="T48" fmla="*/ 194 w 239"/>
                <a:gd name="T49" fmla="*/ 123 h 241"/>
                <a:gd name="T50" fmla="*/ 209 w 239"/>
                <a:gd name="T51" fmla="*/ 130 h 241"/>
                <a:gd name="T52" fmla="*/ 219 w 239"/>
                <a:gd name="T53" fmla="*/ 139 h 241"/>
                <a:gd name="T54" fmla="*/ 225 w 239"/>
                <a:gd name="T55" fmla="*/ 152 h 241"/>
                <a:gd name="T56" fmla="*/ 228 w 239"/>
                <a:gd name="T57" fmla="*/ 170 h 241"/>
                <a:gd name="T58" fmla="*/ 228 w 239"/>
                <a:gd name="T59" fmla="*/ 189 h 241"/>
                <a:gd name="T60" fmla="*/ 230 w 239"/>
                <a:gd name="T61" fmla="*/ 200 h 241"/>
                <a:gd name="T62" fmla="*/ 230 w 239"/>
                <a:gd name="T63" fmla="*/ 213 h 241"/>
                <a:gd name="T64" fmla="*/ 233 w 239"/>
                <a:gd name="T65" fmla="*/ 228 h 241"/>
                <a:gd name="T66" fmla="*/ 239 w 239"/>
                <a:gd name="T67" fmla="*/ 241 h 241"/>
                <a:gd name="T68" fmla="*/ 185 w 239"/>
                <a:gd name="T69" fmla="*/ 241 h 241"/>
                <a:gd name="T70" fmla="*/ 180 w 239"/>
                <a:gd name="T71" fmla="*/ 226 h 241"/>
                <a:gd name="T72" fmla="*/ 178 w 239"/>
                <a:gd name="T73" fmla="*/ 204 h 241"/>
                <a:gd name="T74" fmla="*/ 178 w 239"/>
                <a:gd name="T75" fmla="*/ 188 h 241"/>
                <a:gd name="T76" fmla="*/ 175 w 239"/>
                <a:gd name="T77" fmla="*/ 173 h 241"/>
                <a:gd name="T78" fmla="*/ 172 w 239"/>
                <a:gd name="T79" fmla="*/ 162 h 241"/>
                <a:gd name="T80" fmla="*/ 164 w 239"/>
                <a:gd name="T81" fmla="*/ 152 h 241"/>
                <a:gd name="T82" fmla="*/ 153 w 239"/>
                <a:gd name="T83" fmla="*/ 147 h 241"/>
                <a:gd name="T84" fmla="*/ 137 w 239"/>
                <a:gd name="T85" fmla="*/ 144 h 241"/>
                <a:gd name="T86" fmla="*/ 50 w 239"/>
                <a:gd name="T87" fmla="*/ 144 h 241"/>
                <a:gd name="T88" fmla="*/ 50 w 239"/>
                <a:gd name="T89" fmla="*/ 241 h 241"/>
                <a:gd name="T90" fmla="*/ 0 w 239"/>
                <a:gd name="T91" fmla="*/ 241 h 241"/>
                <a:gd name="T92" fmla="*/ 0 w 239"/>
                <a:gd name="T9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9" h="241">
                  <a:moveTo>
                    <a:pt x="50" y="37"/>
                  </a:moveTo>
                  <a:lnTo>
                    <a:pt x="50" y="107"/>
                  </a:lnTo>
                  <a:lnTo>
                    <a:pt x="138" y="107"/>
                  </a:lnTo>
                  <a:lnTo>
                    <a:pt x="156" y="106"/>
                  </a:lnTo>
                  <a:lnTo>
                    <a:pt x="170" y="99"/>
                  </a:lnTo>
                  <a:lnTo>
                    <a:pt x="178" y="88"/>
                  </a:lnTo>
                  <a:lnTo>
                    <a:pt x="182" y="72"/>
                  </a:lnTo>
                  <a:lnTo>
                    <a:pt x="178" y="56"/>
                  </a:lnTo>
                  <a:lnTo>
                    <a:pt x="169" y="45"/>
                  </a:lnTo>
                  <a:lnTo>
                    <a:pt x="156" y="38"/>
                  </a:lnTo>
                  <a:lnTo>
                    <a:pt x="138" y="37"/>
                  </a:lnTo>
                  <a:lnTo>
                    <a:pt x="50" y="37"/>
                  </a:lnTo>
                  <a:close/>
                  <a:moveTo>
                    <a:pt x="0" y="0"/>
                  </a:moveTo>
                  <a:lnTo>
                    <a:pt x="153" y="0"/>
                  </a:lnTo>
                  <a:lnTo>
                    <a:pt x="180" y="1"/>
                  </a:lnTo>
                  <a:lnTo>
                    <a:pt x="201" y="8"/>
                  </a:lnTo>
                  <a:lnTo>
                    <a:pt x="215" y="18"/>
                  </a:lnTo>
                  <a:lnTo>
                    <a:pt x="227" y="30"/>
                  </a:lnTo>
                  <a:lnTo>
                    <a:pt x="231" y="46"/>
                  </a:lnTo>
                  <a:lnTo>
                    <a:pt x="233" y="64"/>
                  </a:lnTo>
                  <a:lnTo>
                    <a:pt x="231" y="87"/>
                  </a:lnTo>
                  <a:lnTo>
                    <a:pt x="222" y="103"/>
                  </a:lnTo>
                  <a:lnTo>
                    <a:pt x="209" y="115"/>
                  </a:lnTo>
                  <a:lnTo>
                    <a:pt x="194" y="123"/>
                  </a:lnTo>
                  <a:lnTo>
                    <a:pt x="194" y="123"/>
                  </a:lnTo>
                  <a:lnTo>
                    <a:pt x="209" y="130"/>
                  </a:lnTo>
                  <a:lnTo>
                    <a:pt x="219" y="139"/>
                  </a:lnTo>
                  <a:lnTo>
                    <a:pt x="225" y="152"/>
                  </a:lnTo>
                  <a:lnTo>
                    <a:pt x="228" y="170"/>
                  </a:lnTo>
                  <a:lnTo>
                    <a:pt x="228" y="189"/>
                  </a:lnTo>
                  <a:lnTo>
                    <a:pt x="230" y="200"/>
                  </a:lnTo>
                  <a:lnTo>
                    <a:pt x="230" y="213"/>
                  </a:lnTo>
                  <a:lnTo>
                    <a:pt x="233" y="228"/>
                  </a:lnTo>
                  <a:lnTo>
                    <a:pt x="239" y="241"/>
                  </a:lnTo>
                  <a:lnTo>
                    <a:pt x="185" y="241"/>
                  </a:lnTo>
                  <a:lnTo>
                    <a:pt x="180" y="226"/>
                  </a:lnTo>
                  <a:lnTo>
                    <a:pt x="178" y="204"/>
                  </a:lnTo>
                  <a:lnTo>
                    <a:pt x="178" y="188"/>
                  </a:lnTo>
                  <a:lnTo>
                    <a:pt x="175" y="173"/>
                  </a:lnTo>
                  <a:lnTo>
                    <a:pt x="172" y="162"/>
                  </a:lnTo>
                  <a:lnTo>
                    <a:pt x="164" y="152"/>
                  </a:lnTo>
                  <a:lnTo>
                    <a:pt x="153" y="147"/>
                  </a:lnTo>
                  <a:lnTo>
                    <a:pt x="137" y="144"/>
                  </a:lnTo>
                  <a:lnTo>
                    <a:pt x="50" y="144"/>
                  </a:lnTo>
                  <a:lnTo>
                    <a:pt x="50"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5" name="Freeform 8">
              <a:extLst>
                <a:ext uri="{FF2B5EF4-FFF2-40B4-BE49-F238E27FC236}">
                  <a16:creationId xmlns:a16="http://schemas.microsoft.com/office/drawing/2014/main" id="{BFE6EDD7-2FBB-4130-A839-9AE7D0295282}"/>
                </a:ext>
              </a:extLst>
            </p:cNvPr>
            <p:cNvSpPr>
              <a:spLocks/>
            </p:cNvSpPr>
            <p:nvPr userDrawn="1"/>
          </p:nvSpPr>
          <p:spPr bwMode="auto">
            <a:xfrm>
              <a:off x="7227011" y="1228158"/>
              <a:ext cx="60779" cy="63301"/>
            </a:xfrm>
            <a:custGeom>
              <a:avLst/>
              <a:gdLst>
                <a:gd name="T0" fmla="*/ 0 w 233"/>
                <a:gd name="T1" fmla="*/ 0 h 241"/>
                <a:gd name="T2" fmla="*/ 233 w 233"/>
                <a:gd name="T3" fmla="*/ 0 h 241"/>
                <a:gd name="T4" fmla="*/ 233 w 233"/>
                <a:gd name="T5" fmla="*/ 37 h 241"/>
                <a:gd name="T6" fmla="*/ 142 w 233"/>
                <a:gd name="T7" fmla="*/ 37 h 241"/>
                <a:gd name="T8" fmla="*/ 142 w 233"/>
                <a:gd name="T9" fmla="*/ 241 h 241"/>
                <a:gd name="T10" fmla="*/ 92 w 233"/>
                <a:gd name="T11" fmla="*/ 241 h 241"/>
                <a:gd name="T12" fmla="*/ 92 w 233"/>
                <a:gd name="T13" fmla="*/ 37 h 241"/>
                <a:gd name="T14" fmla="*/ 0 w 233"/>
                <a:gd name="T15" fmla="*/ 37 h 241"/>
                <a:gd name="T16" fmla="*/ 0 w 233"/>
                <a:gd name="T1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3" h="241">
                  <a:moveTo>
                    <a:pt x="0" y="0"/>
                  </a:moveTo>
                  <a:lnTo>
                    <a:pt x="233" y="0"/>
                  </a:lnTo>
                  <a:lnTo>
                    <a:pt x="233" y="37"/>
                  </a:lnTo>
                  <a:lnTo>
                    <a:pt x="142" y="37"/>
                  </a:lnTo>
                  <a:lnTo>
                    <a:pt x="142" y="241"/>
                  </a:lnTo>
                  <a:lnTo>
                    <a:pt x="92" y="241"/>
                  </a:lnTo>
                  <a:lnTo>
                    <a:pt x="92" y="37"/>
                  </a:lnTo>
                  <a:lnTo>
                    <a:pt x="0" y="37"/>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6" name="Freeform 9">
              <a:extLst>
                <a:ext uri="{FF2B5EF4-FFF2-40B4-BE49-F238E27FC236}">
                  <a16:creationId xmlns:a16="http://schemas.microsoft.com/office/drawing/2014/main" id="{F8AD1E55-FCCD-453C-B939-AE5A597787CA}"/>
                </a:ext>
              </a:extLst>
            </p:cNvPr>
            <p:cNvSpPr>
              <a:spLocks/>
            </p:cNvSpPr>
            <p:nvPr userDrawn="1"/>
          </p:nvSpPr>
          <p:spPr bwMode="auto">
            <a:xfrm>
              <a:off x="7414064" y="1228158"/>
              <a:ext cx="65495" cy="63301"/>
            </a:xfrm>
            <a:custGeom>
              <a:avLst/>
              <a:gdLst>
                <a:gd name="T0" fmla="*/ 0 w 250"/>
                <a:gd name="T1" fmla="*/ 0 h 241"/>
                <a:gd name="T2" fmla="*/ 58 w 250"/>
                <a:gd name="T3" fmla="*/ 0 h 241"/>
                <a:gd name="T4" fmla="*/ 201 w 250"/>
                <a:gd name="T5" fmla="*/ 180 h 241"/>
                <a:gd name="T6" fmla="*/ 202 w 250"/>
                <a:gd name="T7" fmla="*/ 180 h 241"/>
                <a:gd name="T8" fmla="*/ 202 w 250"/>
                <a:gd name="T9" fmla="*/ 0 h 241"/>
                <a:gd name="T10" fmla="*/ 250 w 250"/>
                <a:gd name="T11" fmla="*/ 0 h 241"/>
                <a:gd name="T12" fmla="*/ 250 w 250"/>
                <a:gd name="T13" fmla="*/ 241 h 241"/>
                <a:gd name="T14" fmla="*/ 194 w 250"/>
                <a:gd name="T15" fmla="*/ 241 h 241"/>
                <a:gd name="T16" fmla="*/ 50 w 250"/>
                <a:gd name="T17" fmla="*/ 59 h 241"/>
                <a:gd name="T18" fmla="*/ 48 w 250"/>
                <a:gd name="T19" fmla="*/ 59 h 241"/>
                <a:gd name="T20" fmla="*/ 48 w 250"/>
                <a:gd name="T21" fmla="*/ 241 h 241"/>
                <a:gd name="T22" fmla="*/ 0 w 250"/>
                <a:gd name="T23" fmla="*/ 241 h 241"/>
                <a:gd name="T24" fmla="*/ 0 w 250"/>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41">
                  <a:moveTo>
                    <a:pt x="0" y="0"/>
                  </a:moveTo>
                  <a:lnTo>
                    <a:pt x="58" y="0"/>
                  </a:lnTo>
                  <a:lnTo>
                    <a:pt x="201" y="180"/>
                  </a:lnTo>
                  <a:lnTo>
                    <a:pt x="202" y="180"/>
                  </a:lnTo>
                  <a:lnTo>
                    <a:pt x="202" y="0"/>
                  </a:lnTo>
                  <a:lnTo>
                    <a:pt x="250" y="0"/>
                  </a:lnTo>
                  <a:lnTo>
                    <a:pt x="250" y="241"/>
                  </a:lnTo>
                  <a:lnTo>
                    <a:pt x="194" y="241"/>
                  </a:lnTo>
                  <a:lnTo>
                    <a:pt x="50" y="59"/>
                  </a:lnTo>
                  <a:lnTo>
                    <a:pt x="48" y="59"/>
                  </a:lnTo>
                  <a:lnTo>
                    <a:pt x="48"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7" name="Freeform 10">
              <a:extLst>
                <a:ext uri="{FF2B5EF4-FFF2-40B4-BE49-F238E27FC236}">
                  <a16:creationId xmlns:a16="http://schemas.microsoft.com/office/drawing/2014/main" id="{4013EBF2-76FE-4924-959C-2F44D8828A3C}"/>
                </a:ext>
              </a:extLst>
            </p:cNvPr>
            <p:cNvSpPr>
              <a:spLocks/>
            </p:cNvSpPr>
            <p:nvPr userDrawn="1"/>
          </p:nvSpPr>
          <p:spPr bwMode="auto">
            <a:xfrm>
              <a:off x="7613168" y="1228158"/>
              <a:ext cx="55540" cy="63301"/>
            </a:xfrm>
            <a:custGeom>
              <a:avLst/>
              <a:gdLst>
                <a:gd name="T0" fmla="*/ 0 w 212"/>
                <a:gd name="T1" fmla="*/ 0 h 241"/>
                <a:gd name="T2" fmla="*/ 210 w 212"/>
                <a:gd name="T3" fmla="*/ 0 h 241"/>
                <a:gd name="T4" fmla="*/ 210 w 212"/>
                <a:gd name="T5" fmla="*/ 37 h 241"/>
                <a:gd name="T6" fmla="*/ 52 w 212"/>
                <a:gd name="T7" fmla="*/ 37 h 241"/>
                <a:gd name="T8" fmla="*/ 52 w 212"/>
                <a:gd name="T9" fmla="*/ 98 h 241"/>
                <a:gd name="T10" fmla="*/ 204 w 212"/>
                <a:gd name="T11" fmla="*/ 98 h 241"/>
                <a:gd name="T12" fmla="*/ 204 w 212"/>
                <a:gd name="T13" fmla="*/ 136 h 241"/>
                <a:gd name="T14" fmla="*/ 52 w 212"/>
                <a:gd name="T15" fmla="*/ 136 h 241"/>
                <a:gd name="T16" fmla="*/ 52 w 212"/>
                <a:gd name="T17" fmla="*/ 202 h 241"/>
                <a:gd name="T18" fmla="*/ 212 w 212"/>
                <a:gd name="T19" fmla="*/ 202 h 241"/>
                <a:gd name="T20" fmla="*/ 212 w 212"/>
                <a:gd name="T21" fmla="*/ 241 h 241"/>
                <a:gd name="T22" fmla="*/ 0 w 212"/>
                <a:gd name="T23" fmla="*/ 241 h 241"/>
                <a:gd name="T24" fmla="*/ 0 w 212"/>
                <a:gd name="T25"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12" h="241">
                  <a:moveTo>
                    <a:pt x="0" y="0"/>
                  </a:moveTo>
                  <a:lnTo>
                    <a:pt x="210" y="0"/>
                  </a:lnTo>
                  <a:lnTo>
                    <a:pt x="210" y="37"/>
                  </a:lnTo>
                  <a:lnTo>
                    <a:pt x="52" y="37"/>
                  </a:lnTo>
                  <a:lnTo>
                    <a:pt x="52" y="98"/>
                  </a:lnTo>
                  <a:lnTo>
                    <a:pt x="204" y="98"/>
                  </a:lnTo>
                  <a:lnTo>
                    <a:pt x="204" y="136"/>
                  </a:lnTo>
                  <a:lnTo>
                    <a:pt x="52" y="136"/>
                  </a:lnTo>
                  <a:lnTo>
                    <a:pt x="52" y="202"/>
                  </a:lnTo>
                  <a:lnTo>
                    <a:pt x="212" y="202"/>
                  </a:lnTo>
                  <a:lnTo>
                    <a:pt x="212"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8" name="Freeform 11">
              <a:extLst>
                <a:ext uri="{FF2B5EF4-FFF2-40B4-BE49-F238E27FC236}">
                  <a16:creationId xmlns:a16="http://schemas.microsoft.com/office/drawing/2014/main" id="{6523ED1A-3119-4DA3-81E7-76971E2968AE}"/>
                </a:ext>
              </a:extLst>
            </p:cNvPr>
            <p:cNvSpPr>
              <a:spLocks noEditPoints="1"/>
            </p:cNvSpPr>
            <p:nvPr userDrawn="1"/>
          </p:nvSpPr>
          <p:spPr bwMode="auto">
            <a:xfrm>
              <a:off x="7799174" y="1228158"/>
              <a:ext cx="62352" cy="63301"/>
            </a:xfrm>
            <a:custGeom>
              <a:avLst/>
              <a:gdLst>
                <a:gd name="T0" fmla="*/ 51 w 239"/>
                <a:gd name="T1" fmla="*/ 37 h 241"/>
                <a:gd name="T2" fmla="*/ 51 w 239"/>
                <a:gd name="T3" fmla="*/ 107 h 241"/>
                <a:gd name="T4" fmla="*/ 138 w 239"/>
                <a:gd name="T5" fmla="*/ 107 h 241"/>
                <a:gd name="T6" fmla="*/ 157 w 239"/>
                <a:gd name="T7" fmla="*/ 106 h 241"/>
                <a:gd name="T8" fmla="*/ 170 w 239"/>
                <a:gd name="T9" fmla="*/ 99 h 241"/>
                <a:gd name="T10" fmla="*/ 178 w 239"/>
                <a:gd name="T11" fmla="*/ 88 h 241"/>
                <a:gd name="T12" fmla="*/ 181 w 239"/>
                <a:gd name="T13" fmla="*/ 72 h 241"/>
                <a:gd name="T14" fmla="*/ 178 w 239"/>
                <a:gd name="T15" fmla="*/ 56 h 241"/>
                <a:gd name="T16" fmla="*/ 170 w 239"/>
                <a:gd name="T17" fmla="*/ 45 h 241"/>
                <a:gd name="T18" fmla="*/ 156 w 239"/>
                <a:gd name="T19" fmla="*/ 38 h 241"/>
                <a:gd name="T20" fmla="*/ 138 w 239"/>
                <a:gd name="T21" fmla="*/ 37 h 241"/>
                <a:gd name="T22" fmla="*/ 51 w 239"/>
                <a:gd name="T23" fmla="*/ 37 h 241"/>
                <a:gd name="T24" fmla="*/ 0 w 239"/>
                <a:gd name="T25" fmla="*/ 0 h 241"/>
                <a:gd name="T26" fmla="*/ 152 w 239"/>
                <a:gd name="T27" fmla="*/ 0 h 241"/>
                <a:gd name="T28" fmla="*/ 180 w 239"/>
                <a:gd name="T29" fmla="*/ 1 h 241"/>
                <a:gd name="T30" fmla="*/ 200 w 239"/>
                <a:gd name="T31" fmla="*/ 8 h 241"/>
                <a:gd name="T32" fmla="*/ 216 w 239"/>
                <a:gd name="T33" fmla="*/ 18 h 241"/>
                <a:gd name="T34" fmla="*/ 226 w 239"/>
                <a:gd name="T35" fmla="*/ 30 h 241"/>
                <a:gd name="T36" fmla="*/ 233 w 239"/>
                <a:gd name="T37" fmla="*/ 46 h 241"/>
                <a:gd name="T38" fmla="*/ 234 w 239"/>
                <a:gd name="T39" fmla="*/ 64 h 241"/>
                <a:gd name="T40" fmla="*/ 231 w 239"/>
                <a:gd name="T41" fmla="*/ 87 h 241"/>
                <a:gd name="T42" fmla="*/ 223 w 239"/>
                <a:gd name="T43" fmla="*/ 103 h 241"/>
                <a:gd name="T44" fmla="*/ 210 w 239"/>
                <a:gd name="T45" fmla="*/ 115 h 241"/>
                <a:gd name="T46" fmla="*/ 194 w 239"/>
                <a:gd name="T47" fmla="*/ 123 h 241"/>
                <a:gd name="T48" fmla="*/ 194 w 239"/>
                <a:gd name="T49" fmla="*/ 123 h 241"/>
                <a:gd name="T50" fmla="*/ 208 w 239"/>
                <a:gd name="T51" fmla="*/ 130 h 241"/>
                <a:gd name="T52" fmla="*/ 218 w 239"/>
                <a:gd name="T53" fmla="*/ 139 h 241"/>
                <a:gd name="T54" fmla="*/ 225 w 239"/>
                <a:gd name="T55" fmla="*/ 152 h 241"/>
                <a:gd name="T56" fmla="*/ 228 w 239"/>
                <a:gd name="T57" fmla="*/ 170 h 241"/>
                <a:gd name="T58" fmla="*/ 229 w 239"/>
                <a:gd name="T59" fmla="*/ 189 h 241"/>
                <a:gd name="T60" fmla="*/ 229 w 239"/>
                <a:gd name="T61" fmla="*/ 200 h 241"/>
                <a:gd name="T62" fmla="*/ 231 w 239"/>
                <a:gd name="T63" fmla="*/ 213 h 241"/>
                <a:gd name="T64" fmla="*/ 234 w 239"/>
                <a:gd name="T65" fmla="*/ 228 h 241"/>
                <a:gd name="T66" fmla="*/ 239 w 239"/>
                <a:gd name="T67" fmla="*/ 241 h 241"/>
                <a:gd name="T68" fmla="*/ 184 w 239"/>
                <a:gd name="T69" fmla="*/ 241 h 241"/>
                <a:gd name="T70" fmla="*/ 180 w 239"/>
                <a:gd name="T71" fmla="*/ 226 h 241"/>
                <a:gd name="T72" fmla="*/ 178 w 239"/>
                <a:gd name="T73" fmla="*/ 204 h 241"/>
                <a:gd name="T74" fmla="*/ 178 w 239"/>
                <a:gd name="T75" fmla="*/ 188 h 241"/>
                <a:gd name="T76" fmla="*/ 176 w 239"/>
                <a:gd name="T77" fmla="*/ 173 h 241"/>
                <a:gd name="T78" fmla="*/ 172 w 239"/>
                <a:gd name="T79" fmla="*/ 162 h 241"/>
                <a:gd name="T80" fmla="*/ 164 w 239"/>
                <a:gd name="T81" fmla="*/ 152 h 241"/>
                <a:gd name="T82" fmla="*/ 152 w 239"/>
                <a:gd name="T83" fmla="*/ 147 h 241"/>
                <a:gd name="T84" fmla="*/ 136 w 239"/>
                <a:gd name="T85" fmla="*/ 144 h 241"/>
                <a:gd name="T86" fmla="*/ 51 w 239"/>
                <a:gd name="T87" fmla="*/ 144 h 241"/>
                <a:gd name="T88" fmla="*/ 51 w 239"/>
                <a:gd name="T89" fmla="*/ 241 h 241"/>
                <a:gd name="T90" fmla="*/ 0 w 239"/>
                <a:gd name="T91" fmla="*/ 241 h 241"/>
                <a:gd name="T92" fmla="*/ 0 w 239"/>
                <a:gd name="T93"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9" h="241">
                  <a:moveTo>
                    <a:pt x="51" y="37"/>
                  </a:moveTo>
                  <a:lnTo>
                    <a:pt x="51" y="107"/>
                  </a:lnTo>
                  <a:lnTo>
                    <a:pt x="138" y="107"/>
                  </a:lnTo>
                  <a:lnTo>
                    <a:pt x="157" y="106"/>
                  </a:lnTo>
                  <a:lnTo>
                    <a:pt x="170" y="99"/>
                  </a:lnTo>
                  <a:lnTo>
                    <a:pt x="178" y="88"/>
                  </a:lnTo>
                  <a:lnTo>
                    <a:pt x="181" y="72"/>
                  </a:lnTo>
                  <a:lnTo>
                    <a:pt x="178" y="56"/>
                  </a:lnTo>
                  <a:lnTo>
                    <a:pt x="170" y="45"/>
                  </a:lnTo>
                  <a:lnTo>
                    <a:pt x="156" y="38"/>
                  </a:lnTo>
                  <a:lnTo>
                    <a:pt x="138" y="37"/>
                  </a:lnTo>
                  <a:lnTo>
                    <a:pt x="51" y="37"/>
                  </a:lnTo>
                  <a:close/>
                  <a:moveTo>
                    <a:pt x="0" y="0"/>
                  </a:moveTo>
                  <a:lnTo>
                    <a:pt x="152" y="0"/>
                  </a:lnTo>
                  <a:lnTo>
                    <a:pt x="180" y="1"/>
                  </a:lnTo>
                  <a:lnTo>
                    <a:pt x="200" y="8"/>
                  </a:lnTo>
                  <a:lnTo>
                    <a:pt x="216" y="18"/>
                  </a:lnTo>
                  <a:lnTo>
                    <a:pt x="226" y="30"/>
                  </a:lnTo>
                  <a:lnTo>
                    <a:pt x="233" y="46"/>
                  </a:lnTo>
                  <a:lnTo>
                    <a:pt x="234" y="64"/>
                  </a:lnTo>
                  <a:lnTo>
                    <a:pt x="231" y="87"/>
                  </a:lnTo>
                  <a:lnTo>
                    <a:pt x="223" y="103"/>
                  </a:lnTo>
                  <a:lnTo>
                    <a:pt x="210" y="115"/>
                  </a:lnTo>
                  <a:lnTo>
                    <a:pt x="194" y="123"/>
                  </a:lnTo>
                  <a:lnTo>
                    <a:pt x="194" y="123"/>
                  </a:lnTo>
                  <a:lnTo>
                    <a:pt x="208" y="130"/>
                  </a:lnTo>
                  <a:lnTo>
                    <a:pt x="218" y="139"/>
                  </a:lnTo>
                  <a:lnTo>
                    <a:pt x="225" y="152"/>
                  </a:lnTo>
                  <a:lnTo>
                    <a:pt x="228" y="170"/>
                  </a:lnTo>
                  <a:lnTo>
                    <a:pt x="229" y="189"/>
                  </a:lnTo>
                  <a:lnTo>
                    <a:pt x="229" y="200"/>
                  </a:lnTo>
                  <a:lnTo>
                    <a:pt x="231" y="213"/>
                  </a:lnTo>
                  <a:lnTo>
                    <a:pt x="234" y="228"/>
                  </a:lnTo>
                  <a:lnTo>
                    <a:pt x="239" y="241"/>
                  </a:lnTo>
                  <a:lnTo>
                    <a:pt x="184" y="241"/>
                  </a:lnTo>
                  <a:lnTo>
                    <a:pt x="180" y="226"/>
                  </a:lnTo>
                  <a:lnTo>
                    <a:pt x="178" y="204"/>
                  </a:lnTo>
                  <a:lnTo>
                    <a:pt x="178" y="188"/>
                  </a:lnTo>
                  <a:lnTo>
                    <a:pt x="176" y="173"/>
                  </a:lnTo>
                  <a:lnTo>
                    <a:pt x="172" y="162"/>
                  </a:lnTo>
                  <a:lnTo>
                    <a:pt x="164" y="152"/>
                  </a:lnTo>
                  <a:lnTo>
                    <a:pt x="152" y="147"/>
                  </a:lnTo>
                  <a:lnTo>
                    <a:pt x="136" y="144"/>
                  </a:lnTo>
                  <a:lnTo>
                    <a:pt x="51" y="144"/>
                  </a:lnTo>
                  <a:lnTo>
                    <a:pt x="51" y="241"/>
                  </a:lnTo>
                  <a:lnTo>
                    <a:pt x="0" y="241"/>
                  </a:lnTo>
                  <a:lnTo>
                    <a:pt x="0"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sp>
          <p:nvSpPr>
            <p:cNvPr id="29" name="Freeform 12">
              <a:extLst>
                <a:ext uri="{FF2B5EF4-FFF2-40B4-BE49-F238E27FC236}">
                  <a16:creationId xmlns:a16="http://schemas.microsoft.com/office/drawing/2014/main" id="{0D0BA557-57A2-4061-AA5F-A10C4AACDB30}"/>
                </a:ext>
              </a:extLst>
            </p:cNvPr>
            <p:cNvSpPr>
              <a:spLocks/>
            </p:cNvSpPr>
            <p:nvPr userDrawn="1"/>
          </p:nvSpPr>
          <p:spPr bwMode="auto">
            <a:xfrm>
              <a:off x="7987798" y="1226066"/>
              <a:ext cx="62352" cy="66964"/>
            </a:xfrm>
            <a:custGeom>
              <a:avLst/>
              <a:gdLst>
                <a:gd name="T0" fmla="*/ 126 w 237"/>
                <a:gd name="T1" fmla="*/ 1 h 255"/>
                <a:gd name="T2" fmla="*/ 163 w 237"/>
                <a:gd name="T3" fmla="*/ 6 h 255"/>
                <a:gd name="T4" fmla="*/ 198 w 237"/>
                <a:gd name="T5" fmla="*/ 22 h 255"/>
                <a:gd name="T6" fmla="*/ 224 w 237"/>
                <a:gd name="T7" fmla="*/ 54 h 255"/>
                <a:gd name="T8" fmla="*/ 174 w 237"/>
                <a:gd name="T9" fmla="*/ 77 h 255"/>
                <a:gd name="T10" fmla="*/ 165 w 237"/>
                <a:gd name="T11" fmla="*/ 56 h 255"/>
                <a:gd name="T12" fmla="*/ 136 w 237"/>
                <a:gd name="T13" fmla="*/ 40 h 255"/>
                <a:gd name="T14" fmla="*/ 96 w 237"/>
                <a:gd name="T15" fmla="*/ 40 h 255"/>
                <a:gd name="T16" fmla="*/ 69 w 237"/>
                <a:gd name="T17" fmla="*/ 50 h 255"/>
                <a:gd name="T18" fmla="*/ 57 w 237"/>
                <a:gd name="T19" fmla="*/ 72 h 255"/>
                <a:gd name="T20" fmla="*/ 69 w 237"/>
                <a:gd name="T21" fmla="*/ 91 h 255"/>
                <a:gd name="T22" fmla="*/ 99 w 237"/>
                <a:gd name="T23" fmla="*/ 99 h 255"/>
                <a:gd name="T24" fmla="*/ 138 w 237"/>
                <a:gd name="T25" fmla="*/ 106 h 255"/>
                <a:gd name="T26" fmla="*/ 178 w 237"/>
                <a:gd name="T27" fmla="*/ 112 h 255"/>
                <a:gd name="T28" fmla="*/ 213 w 237"/>
                <a:gd name="T29" fmla="*/ 127 h 255"/>
                <a:gd name="T30" fmla="*/ 234 w 237"/>
                <a:gd name="T31" fmla="*/ 155 h 255"/>
                <a:gd name="T32" fmla="*/ 234 w 237"/>
                <a:gd name="T33" fmla="*/ 197 h 255"/>
                <a:gd name="T34" fmla="*/ 215 w 237"/>
                <a:gd name="T35" fmla="*/ 229 h 255"/>
                <a:gd name="T36" fmla="*/ 181 w 237"/>
                <a:gd name="T37" fmla="*/ 247 h 255"/>
                <a:gd name="T38" fmla="*/ 141 w 237"/>
                <a:gd name="T39" fmla="*/ 253 h 255"/>
                <a:gd name="T40" fmla="*/ 88 w 237"/>
                <a:gd name="T41" fmla="*/ 253 h 255"/>
                <a:gd name="T42" fmla="*/ 38 w 237"/>
                <a:gd name="T43" fmla="*/ 237 h 255"/>
                <a:gd name="T44" fmla="*/ 9 w 237"/>
                <a:gd name="T45" fmla="*/ 208 h 255"/>
                <a:gd name="T46" fmla="*/ 0 w 237"/>
                <a:gd name="T47" fmla="*/ 170 h 255"/>
                <a:gd name="T48" fmla="*/ 57 w 237"/>
                <a:gd name="T49" fmla="*/ 188 h 255"/>
                <a:gd name="T50" fmla="*/ 81 w 237"/>
                <a:gd name="T51" fmla="*/ 210 h 255"/>
                <a:gd name="T52" fmla="*/ 123 w 237"/>
                <a:gd name="T53" fmla="*/ 216 h 255"/>
                <a:gd name="T54" fmla="*/ 157 w 237"/>
                <a:gd name="T55" fmla="*/ 212 h 255"/>
                <a:gd name="T56" fmla="*/ 179 w 237"/>
                <a:gd name="T57" fmla="*/ 196 h 255"/>
                <a:gd name="T58" fmla="*/ 179 w 237"/>
                <a:gd name="T59" fmla="*/ 170 h 255"/>
                <a:gd name="T60" fmla="*/ 158 w 237"/>
                <a:gd name="T61" fmla="*/ 155 h 255"/>
                <a:gd name="T62" fmla="*/ 125 w 237"/>
                <a:gd name="T63" fmla="*/ 147 h 255"/>
                <a:gd name="T64" fmla="*/ 83 w 237"/>
                <a:gd name="T65" fmla="*/ 141 h 255"/>
                <a:gd name="T66" fmla="*/ 46 w 237"/>
                <a:gd name="T67" fmla="*/ 131 h 255"/>
                <a:gd name="T68" fmla="*/ 17 w 237"/>
                <a:gd name="T69" fmla="*/ 111 h 255"/>
                <a:gd name="T70" fmla="*/ 6 w 237"/>
                <a:gd name="T71" fmla="*/ 75 h 255"/>
                <a:gd name="T72" fmla="*/ 16 w 237"/>
                <a:gd name="T73" fmla="*/ 37 h 255"/>
                <a:gd name="T74" fmla="*/ 45 w 237"/>
                <a:gd name="T75" fmla="*/ 13 h 255"/>
                <a:gd name="T76" fmla="*/ 88 w 237"/>
                <a:gd name="T77" fmla="*/ 1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7" h="255">
                  <a:moveTo>
                    <a:pt x="112" y="0"/>
                  </a:moveTo>
                  <a:lnTo>
                    <a:pt x="126" y="1"/>
                  </a:lnTo>
                  <a:lnTo>
                    <a:pt x="144" y="3"/>
                  </a:lnTo>
                  <a:lnTo>
                    <a:pt x="163" y="6"/>
                  </a:lnTo>
                  <a:lnTo>
                    <a:pt x="182" y="13"/>
                  </a:lnTo>
                  <a:lnTo>
                    <a:pt x="198" y="22"/>
                  </a:lnTo>
                  <a:lnTo>
                    <a:pt x="213" y="35"/>
                  </a:lnTo>
                  <a:lnTo>
                    <a:pt x="224" y="54"/>
                  </a:lnTo>
                  <a:lnTo>
                    <a:pt x="229" y="77"/>
                  </a:lnTo>
                  <a:lnTo>
                    <a:pt x="174" y="77"/>
                  </a:lnTo>
                  <a:lnTo>
                    <a:pt x="171" y="66"/>
                  </a:lnTo>
                  <a:lnTo>
                    <a:pt x="165" y="56"/>
                  </a:lnTo>
                  <a:lnTo>
                    <a:pt x="154" y="46"/>
                  </a:lnTo>
                  <a:lnTo>
                    <a:pt x="136" y="40"/>
                  </a:lnTo>
                  <a:lnTo>
                    <a:pt x="114" y="38"/>
                  </a:lnTo>
                  <a:lnTo>
                    <a:pt x="96" y="40"/>
                  </a:lnTo>
                  <a:lnTo>
                    <a:pt x="80" y="43"/>
                  </a:lnTo>
                  <a:lnTo>
                    <a:pt x="69" y="50"/>
                  </a:lnTo>
                  <a:lnTo>
                    <a:pt x="61" y="59"/>
                  </a:lnTo>
                  <a:lnTo>
                    <a:pt x="57" y="72"/>
                  </a:lnTo>
                  <a:lnTo>
                    <a:pt x="61" y="83"/>
                  </a:lnTo>
                  <a:lnTo>
                    <a:pt x="69" y="91"/>
                  </a:lnTo>
                  <a:lnTo>
                    <a:pt x="81" y="96"/>
                  </a:lnTo>
                  <a:lnTo>
                    <a:pt x="99" y="99"/>
                  </a:lnTo>
                  <a:lnTo>
                    <a:pt x="117" y="103"/>
                  </a:lnTo>
                  <a:lnTo>
                    <a:pt x="138" y="106"/>
                  </a:lnTo>
                  <a:lnTo>
                    <a:pt x="158" y="109"/>
                  </a:lnTo>
                  <a:lnTo>
                    <a:pt x="178" y="112"/>
                  </a:lnTo>
                  <a:lnTo>
                    <a:pt x="197" y="119"/>
                  </a:lnTo>
                  <a:lnTo>
                    <a:pt x="213" y="127"/>
                  </a:lnTo>
                  <a:lnTo>
                    <a:pt x="226" y="139"/>
                  </a:lnTo>
                  <a:lnTo>
                    <a:pt x="234" y="155"/>
                  </a:lnTo>
                  <a:lnTo>
                    <a:pt x="237" y="176"/>
                  </a:lnTo>
                  <a:lnTo>
                    <a:pt x="234" y="197"/>
                  </a:lnTo>
                  <a:lnTo>
                    <a:pt x="226" y="215"/>
                  </a:lnTo>
                  <a:lnTo>
                    <a:pt x="215" y="229"/>
                  </a:lnTo>
                  <a:lnTo>
                    <a:pt x="198" y="239"/>
                  </a:lnTo>
                  <a:lnTo>
                    <a:pt x="181" y="247"/>
                  </a:lnTo>
                  <a:lnTo>
                    <a:pt x="162" y="252"/>
                  </a:lnTo>
                  <a:lnTo>
                    <a:pt x="141" y="253"/>
                  </a:lnTo>
                  <a:lnTo>
                    <a:pt x="122" y="255"/>
                  </a:lnTo>
                  <a:lnTo>
                    <a:pt x="88" y="253"/>
                  </a:lnTo>
                  <a:lnTo>
                    <a:pt x="59" y="247"/>
                  </a:lnTo>
                  <a:lnTo>
                    <a:pt x="38" y="237"/>
                  </a:lnTo>
                  <a:lnTo>
                    <a:pt x="20" y="225"/>
                  </a:lnTo>
                  <a:lnTo>
                    <a:pt x="9" y="208"/>
                  </a:lnTo>
                  <a:lnTo>
                    <a:pt x="1" y="191"/>
                  </a:lnTo>
                  <a:lnTo>
                    <a:pt x="0" y="170"/>
                  </a:lnTo>
                  <a:lnTo>
                    <a:pt x="54" y="170"/>
                  </a:lnTo>
                  <a:lnTo>
                    <a:pt x="57" y="188"/>
                  </a:lnTo>
                  <a:lnTo>
                    <a:pt x="67" y="200"/>
                  </a:lnTo>
                  <a:lnTo>
                    <a:pt x="81" y="210"/>
                  </a:lnTo>
                  <a:lnTo>
                    <a:pt x="101" y="215"/>
                  </a:lnTo>
                  <a:lnTo>
                    <a:pt x="123" y="216"/>
                  </a:lnTo>
                  <a:lnTo>
                    <a:pt x="141" y="216"/>
                  </a:lnTo>
                  <a:lnTo>
                    <a:pt x="157" y="212"/>
                  </a:lnTo>
                  <a:lnTo>
                    <a:pt x="171" y="205"/>
                  </a:lnTo>
                  <a:lnTo>
                    <a:pt x="179" y="196"/>
                  </a:lnTo>
                  <a:lnTo>
                    <a:pt x="182" y="181"/>
                  </a:lnTo>
                  <a:lnTo>
                    <a:pt x="179" y="170"/>
                  </a:lnTo>
                  <a:lnTo>
                    <a:pt x="171" y="162"/>
                  </a:lnTo>
                  <a:lnTo>
                    <a:pt x="158" y="155"/>
                  </a:lnTo>
                  <a:lnTo>
                    <a:pt x="142" y="151"/>
                  </a:lnTo>
                  <a:lnTo>
                    <a:pt x="125" y="147"/>
                  </a:lnTo>
                  <a:lnTo>
                    <a:pt x="104" y="144"/>
                  </a:lnTo>
                  <a:lnTo>
                    <a:pt x="83" y="141"/>
                  </a:lnTo>
                  <a:lnTo>
                    <a:pt x="64" y="138"/>
                  </a:lnTo>
                  <a:lnTo>
                    <a:pt x="46" y="131"/>
                  </a:lnTo>
                  <a:lnTo>
                    <a:pt x="30" y="123"/>
                  </a:lnTo>
                  <a:lnTo>
                    <a:pt x="17" y="111"/>
                  </a:lnTo>
                  <a:lnTo>
                    <a:pt x="8" y="96"/>
                  </a:lnTo>
                  <a:lnTo>
                    <a:pt x="6" y="75"/>
                  </a:lnTo>
                  <a:lnTo>
                    <a:pt x="8" y="54"/>
                  </a:lnTo>
                  <a:lnTo>
                    <a:pt x="16" y="37"/>
                  </a:lnTo>
                  <a:lnTo>
                    <a:pt x="29" y="24"/>
                  </a:lnTo>
                  <a:lnTo>
                    <a:pt x="45" y="13"/>
                  </a:lnTo>
                  <a:lnTo>
                    <a:pt x="65" y="6"/>
                  </a:lnTo>
                  <a:lnTo>
                    <a:pt x="88" y="1"/>
                  </a:lnTo>
                  <a:lnTo>
                    <a:pt x="112"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747"/>
            </a:p>
          </p:txBody>
        </p:sp>
      </p:grpSp>
    </p:spTree>
    <p:extLst>
      <p:ext uri="{BB962C8B-B14F-4D97-AF65-F5344CB8AC3E}">
        <p14:creationId xmlns:p14="http://schemas.microsoft.com/office/powerpoint/2010/main" val="3386362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2" r:id="rId4"/>
    <p:sldLayoutId id="2147483663" r:id="rId5"/>
    <p:sldLayoutId id="2147483664" r:id="rId6"/>
  </p:sldLayoutIdLst>
  <p:hf hdr="0" ftr="0" dt="0"/>
  <p:txStyles>
    <p:titleStyle>
      <a:lvl1pPr algn="l" defTabSz="887517" rtl="0" eaLnBrk="1" latinLnBrk="0" hangingPunct="1">
        <a:spcBef>
          <a:spcPct val="0"/>
        </a:spcBef>
        <a:buNone/>
        <a:defRPr sz="2135" kern="1200" cap="none" spc="97" baseline="0">
          <a:solidFill>
            <a:schemeClr val="accent1"/>
          </a:solidFill>
          <a:latin typeface="HelveticaNeueLT Std Lt Ext" panose="020B0503020202020204" pitchFamily="34" charset="0"/>
          <a:ea typeface="+mj-ea"/>
          <a:cs typeface="+mj-cs"/>
        </a:defRPr>
      </a:lvl1pPr>
    </p:titleStyle>
    <p:bodyStyle>
      <a:lvl1pPr marL="167951" indent="-167951" algn="l" defTabSz="887517" rtl="0" eaLnBrk="1" latinLnBrk="0" hangingPunct="1">
        <a:lnSpc>
          <a:spcPct val="117000"/>
        </a:lnSpc>
        <a:spcBef>
          <a:spcPts val="1165"/>
        </a:spcBef>
        <a:buClr>
          <a:schemeClr val="accent2"/>
        </a:buClr>
        <a:buFont typeface="Century Gothic" panose="020B0502020202020204" pitchFamily="34" charset="0"/>
        <a:buChar char="●"/>
        <a:defRPr sz="874" kern="1200">
          <a:solidFill>
            <a:schemeClr val="accent5"/>
          </a:solidFill>
          <a:latin typeface="HelveticaNeueLT Std" panose="020B0604020202020204" pitchFamily="34" charset="0"/>
          <a:ea typeface="+mn-ea"/>
          <a:cs typeface="+mn-cs"/>
        </a:defRPr>
      </a:lvl1pPr>
      <a:lvl2pPr marL="278890" indent="-110940" algn="l" defTabSz="887517" rtl="0" eaLnBrk="1" latinLnBrk="0" hangingPunct="1">
        <a:lnSpc>
          <a:spcPct val="117000"/>
        </a:lnSpc>
        <a:spcBef>
          <a:spcPts val="1165"/>
        </a:spcBef>
        <a:buClr>
          <a:schemeClr val="accent1"/>
        </a:buClr>
        <a:buFont typeface="Symbol" panose="05050102010706020507" pitchFamily="18" charset="2"/>
        <a:buChar char="-"/>
        <a:defRPr sz="874" kern="1200">
          <a:solidFill>
            <a:schemeClr val="accent5"/>
          </a:solidFill>
          <a:latin typeface="HelveticaNeueLT Std" panose="020B0604020202020204" pitchFamily="34" charset="0"/>
          <a:ea typeface="+mn-ea"/>
          <a:cs typeface="+mn-cs"/>
        </a:defRPr>
      </a:lvl2pPr>
      <a:lvl3pPr marL="388289" indent="-109399" algn="l" defTabSz="887517" rtl="0" eaLnBrk="1" latinLnBrk="0" hangingPunct="1">
        <a:lnSpc>
          <a:spcPct val="117000"/>
        </a:lnSpc>
        <a:spcBef>
          <a:spcPts val="1165"/>
        </a:spcBef>
        <a:buClr>
          <a:schemeClr val="accent1"/>
        </a:buClr>
        <a:buFont typeface="Symbol" panose="05050102010706020507" pitchFamily="18" charset="2"/>
        <a:buChar char="-"/>
        <a:defRPr sz="874" kern="1200">
          <a:solidFill>
            <a:schemeClr val="accent5"/>
          </a:solidFill>
          <a:latin typeface="HelveticaNeueLT Std" panose="020B0604020202020204" pitchFamily="34" charset="0"/>
          <a:ea typeface="+mn-ea"/>
          <a:cs typeface="+mn-cs"/>
        </a:defRPr>
      </a:lvl3pPr>
      <a:lvl4pPr marL="499228" indent="-110940" algn="l" defTabSz="887517" rtl="0" eaLnBrk="1" latinLnBrk="0" hangingPunct="1">
        <a:lnSpc>
          <a:spcPct val="117000"/>
        </a:lnSpc>
        <a:spcBef>
          <a:spcPts val="1165"/>
        </a:spcBef>
        <a:buClr>
          <a:schemeClr val="accent1"/>
        </a:buClr>
        <a:buFont typeface="Symbol" panose="05050102010706020507" pitchFamily="18" charset="2"/>
        <a:buChar char="-"/>
        <a:defRPr sz="874" kern="1200">
          <a:solidFill>
            <a:schemeClr val="tx1"/>
          </a:solidFill>
          <a:latin typeface="HelveticaNeueLT Std" panose="020B0604020202020204" pitchFamily="34" charset="0"/>
          <a:ea typeface="+mn-ea"/>
          <a:cs typeface="+mn-cs"/>
        </a:defRPr>
      </a:lvl4pPr>
      <a:lvl5pPr marL="608627" indent="-109399" algn="l" defTabSz="887517" rtl="0" eaLnBrk="1" latinLnBrk="0" hangingPunct="1">
        <a:lnSpc>
          <a:spcPct val="117000"/>
        </a:lnSpc>
        <a:spcBef>
          <a:spcPts val="1165"/>
        </a:spcBef>
        <a:buClr>
          <a:schemeClr val="accent1"/>
        </a:buClr>
        <a:buFont typeface="Symbol" panose="05050102010706020507" pitchFamily="18" charset="2"/>
        <a:buChar char="-"/>
        <a:defRPr sz="874" kern="1200">
          <a:solidFill>
            <a:schemeClr val="tx1"/>
          </a:solidFill>
          <a:latin typeface="HelveticaNeueLT Std" panose="020B0604020202020204" pitchFamily="34" charset="0"/>
          <a:ea typeface="+mn-ea"/>
          <a:cs typeface="+mn-cs"/>
        </a:defRPr>
      </a:lvl5pPr>
      <a:lvl6pPr marL="2440671" indent="-221879" algn="l" defTabSz="887517" rtl="0" eaLnBrk="1" latinLnBrk="0" hangingPunct="1">
        <a:spcBef>
          <a:spcPct val="20000"/>
        </a:spcBef>
        <a:buFont typeface="Arial" panose="020B0604020202020204" pitchFamily="34" charset="0"/>
        <a:buChar char="•"/>
        <a:defRPr sz="1941" kern="1200">
          <a:solidFill>
            <a:schemeClr val="tx1"/>
          </a:solidFill>
          <a:latin typeface="+mn-lt"/>
          <a:ea typeface="+mn-ea"/>
          <a:cs typeface="+mn-cs"/>
        </a:defRPr>
      </a:lvl6pPr>
      <a:lvl7pPr marL="2884429" indent="-221879" algn="l" defTabSz="887517" rtl="0" eaLnBrk="1" latinLnBrk="0" hangingPunct="1">
        <a:spcBef>
          <a:spcPct val="20000"/>
        </a:spcBef>
        <a:buFont typeface="Arial" panose="020B0604020202020204" pitchFamily="34" charset="0"/>
        <a:buChar char="•"/>
        <a:defRPr sz="1941" kern="1200">
          <a:solidFill>
            <a:schemeClr val="tx1"/>
          </a:solidFill>
          <a:latin typeface="+mn-lt"/>
          <a:ea typeface="+mn-ea"/>
          <a:cs typeface="+mn-cs"/>
        </a:defRPr>
      </a:lvl7pPr>
      <a:lvl8pPr marL="3328187" indent="-221879" algn="l" defTabSz="887517" rtl="0" eaLnBrk="1" latinLnBrk="0" hangingPunct="1">
        <a:spcBef>
          <a:spcPct val="20000"/>
        </a:spcBef>
        <a:buFont typeface="Arial" panose="020B0604020202020204" pitchFamily="34" charset="0"/>
        <a:buChar char="•"/>
        <a:defRPr sz="1941" kern="1200">
          <a:solidFill>
            <a:schemeClr val="tx1"/>
          </a:solidFill>
          <a:latin typeface="+mn-lt"/>
          <a:ea typeface="+mn-ea"/>
          <a:cs typeface="+mn-cs"/>
        </a:defRPr>
      </a:lvl8pPr>
      <a:lvl9pPr marL="3771946" indent="-221879" algn="l" defTabSz="887517" rtl="0" eaLnBrk="1" latinLnBrk="0" hangingPunct="1">
        <a:spcBef>
          <a:spcPct val="20000"/>
        </a:spcBef>
        <a:buFont typeface="Arial" panose="020B0604020202020204" pitchFamily="34" charset="0"/>
        <a:buChar char="•"/>
        <a:defRPr sz="1941" kern="1200">
          <a:solidFill>
            <a:schemeClr val="tx1"/>
          </a:solidFill>
          <a:latin typeface="+mn-lt"/>
          <a:ea typeface="+mn-ea"/>
          <a:cs typeface="+mn-cs"/>
        </a:defRPr>
      </a:lvl9pPr>
    </p:bodyStyle>
    <p:otherStyle>
      <a:defPPr>
        <a:defRPr lang="en-US"/>
      </a:defPPr>
      <a:lvl1pPr marL="0" algn="l" defTabSz="887517" rtl="0" eaLnBrk="1" latinLnBrk="0" hangingPunct="1">
        <a:defRPr sz="1747" kern="1200">
          <a:solidFill>
            <a:schemeClr val="tx1"/>
          </a:solidFill>
          <a:latin typeface="+mn-lt"/>
          <a:ea typeface="+mn-ea"/>
          <a:cs typeface="+mn-cs"/>
        </a:defRPr>
      </a:lvl1pPr>
      <a:lvl2pPr marL="443758" algn="l" defTabSz="887517" rtl="0" eaLnBrk="1" latinLnBrk="0" hangingPunct="1">
        <a:defRPr sz="1747" kern="1200">
          <a:solidFill>
            <a:schemeClr val="tx1"/>
          </a:solidFill>
          <a:latin typeface="+mn-lt"/>
          <a:ea typeface="+mn-ea"/>
          <a:cs typeface="+mn-cs"/>
        </a:defRPr>
      </a:lvl2pPr>
      <a:lvl3pPr marL="887517" algn="l" defTabSz="887517" rtl="0" eaLnBrk="1" latinLnBrk="0" hangingPunct="1">
        <a:defRPr sz="1747" kern="1200">
          <a:solidFill>
            <a:schemeClr val="tx1"/>
          </a:solidFill>
          <a:latin typeface="+mn-lt"/>
          <a:ea typeface="+mn-ea"/>
          <a:cs typeface="+mn-cs"/>
        </a:defRPr>
      </a:lvl3pPr>
      <a:lvl4pPr marL="1331275" algn="l" defTabSz="887517" rtl="0" eaLnBrk="1" latinLnBrk="0" hangingPunct="1">
        <a:defRPr sz="1747" kern="1200">
          <a:solidFill>
            <a:schemeClr val="tx1"/>
          </a:solidFill>
          <a:latin typeface="+mn-lt"/>
          <a:ea typeface="+mn-ea"/>
          <a:cs typeface="+mn-cs"/>
        </a:defRPr>
      </a:lvl4pPr>
      <a:lvl5pPr marL="1775033" algn="l" defTabSz="887517" rtl="0" eaLnBrk="1" latinLnBrk="0" hangingPunct="1">
        <a:defRPr sz="1747" kern="1200">
          <a:solidFill>
            <a:schemeClr val="tx1"/>
          </a:solidFill>
          <a:latin typeface="+mn-lt"/>
          <a:ea typeface="+mn-ea"/>
          <a:cs typeface="+mn-cs"/>
        </a:defRPr>
      </a:lvl5pPr>
      <a:lvl6pPr marL="2218792" algn="l" defTabSz="887517" rtl="0" eaLnBrk="1" latinLnBrk="0" hangingPunct="1">
        <a:defRPr sz="1747" kern="1200">
          <a:solidFill>
            <a:schemeClr val="tx1"/>
          </a:solidFill>
          <a:latin typeface="+mn-lt"/>
          <a:ea typeface="+mn-ea"/>
          <a:cs typeface="+mn-cs"/>
        </a:defRPr>
      </a:lvl6pPr>
      <a:lvl7pPr marL="2662550" algn="l" defTabSz="887517" rtl="0" eaLnBrk="1" latinLnBrk="0" hangingPunct="1">
        <a:defRPr sz="1747" kern="1200">
          <a:solidFill>
            <a:schemeClr val="tx1"/>
          </a:solidFill>
          <a:latin typeface="+mn-lt"/>
          <a:ea typeface="+mn-ea"/>
          <a:cs typeface="+mn-cs"/>
        </a:defRPr>
      </a:lvl7pPr>
      <a:lvl8pPr marL="3106308" algn="l" defTabSz="887517" rtl="0" eaLnBrk="1" latinLnBrk="0" hangingPunct="1">
        <a:defRPr sz="1747" kern="1200">
          <a:solidFill>
            <a:schemeClr val="tx1"/>
          </a:solidFill>
          <a:latin typeface="+mn-lt"/>
          <a:ea typeface="+mn-ea"/>
          <a:cs typeface="+mn-cs"/>
        </a:defRPr>
      </a:lvl8pPr>
      <a:lvl9pPr marL="3550067" algn="l" defTabSz="887517" rtl="0" eaLnBrk="1" latinLnBrk="0" hangingPunct="1">
        <a:defRPr sz="174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447465" y="959124"/>
            <a:ext cx="9106109" cy="6318504"/>
          </a:xfrm>
          <a:prstGeom prst="rect">
            <a:avLst/>
          </a:prstGeom>
        </p:spPr>
        <p:txBody>
          <a:bodyPr lIns="0" rIns="0"/>
          <a:lstStyle>
            <a:lvl1pPr marL="173038" indent="-173038" algn="l" defTabSz="914400" rtl="0" eaLnBrk="1" latinLnBrk="0" hangingPunct="1">
              <a:lnSpc>
                <a:spcPct val="117000"/>
              </a:lnSpc>
              <a:spcBef>
                <a:spcPts val="1200"/>
              </a:spcBef>
              <a:buClr>
                <a:schemeClr val="accent2"/>
              </a:buClr>
              <a:buFont typeface="Century Gothic" panose="020B0502020202020204" pitchFamily="34" charset="0"/>
              <a:buChar char="●"/>
              <a:defRPr sz="1300" kern="1200">
                <a:solidFill>
                  <a:schemeClr val="accent5"/>
                </a:solidFill>
                <a:latin typeface="HelveticaNeueLT Std" panose="020B0604020202020204" pitchFamily="34" charset="0"/>
                <a:ea typeface="+mn-ea"/>
                <a:cs typeface="+mn-cs"/>
              </a:defRPr>
            </a:lvl1pPr>
            <a:lvl2pPr marL="287338" indent="-114300" algn="l" defTabSz="914400" rtl="0" eaLnBrk="1" latinLnBrk="0" hangingPunct="1">
              <a:lnSpc>
                <a:spcPct val="117000"/>
              </a:lnSpc>
              <a:spcBef>
                <a:spcPts val="300"/>
              </a:spcBef>
              <a:buClr>
                <a:schemeClr val="accent1"/>
              </a:buClr>
              <a:buFont typeface="Wingdings" panose="05000000000000000000" pitchFamily="2" charset="2"/>
              <a:buChar char="Ø"/>
              <a:defRPr sz="1300" kern="1200">
                <a:solidFill>
                  <a:schemeClr val="accent5"/>
                </a:solidFill>
                <a:latin typeface="HelveticaNeueLT Std" panose="020B0604020202020204" pitchFamily="34" charset="0"/>
                <a:ea typeface="+mn-ea"/>
                <a:cs typeface="+mn-cs"/>
              </a:defRPr>
            </a:lvl2pPr>
            <a:lvl3pPr marL="400050" indent="-112713" algn="l" defTabSz="914400" rtl="0" eaLnBrk="1" latinLnBrk="0" hangingPunct="1">
              <a:lnSpc>
                <a:spcPct val="117000"/>
              </a:lnSpc>
              <a:spcBef>
                <a:spcPts val="300"/>
              </a:spcBef>
              <a:buClr>
                <a:schemeClr val="accent1"/>
              </a:buClr>
              <a:buFontTx/>
              <a:buChar char="–"/>
              <a:defRPr sz="1300" kern="1200">
                <a:solidFill>
                  <a:schemeClr val="accent5"/>
                </a:solidFill>
                <a:latin typeface="HelveticaNeueLT Std" panose="020B0604020202020204" pitchFamily="34" charset="0"/>
                <a:ea typeface="+mn-ea"/>
                <a:cs typeface="+mn-cs"/>
              </a:defRPr>
            </a:lvl3pPr>
            <a:lvl4pPr marL="514350" indent="-114300" algn="l" defTabSz="914400" rtl="0" eaLnBrk="1" latinLnBrk="0" hangingPunct="1">
              <a:lnSpc>
                <a:spcPct val="117000"/>
              </a:lnSpc>
              <a:spcBef>
                <a:spcPts val="300"/>
              </a:spcBef>
              <a:buClr>
                <a:schemeClr val="accent1"/>
              </a:buClr>
              <a:buFont typeface="Wingdings" panose="05000000000000000000" pitchFamily="2" charset="2"/>
              <a:buChar char="v"/>
              <a:defRPr sz="1300" kern="1200">
                <a:solidFill>
                  <a:schemeClr val="tx1"/>
                </a:solidFill>
                <a:latin typeface="HelveticaNeueLT Std" panose="020B0604020202020204" pitchFamily="34" charset="0"/>
                <a:ea typeface="+mn-ea"/>
                <a:cs typeface="+mn-cs"/>
              </a:defRPr>
            </a:lvl4pPr>
            <a:lvl5pPr marL="627063" indent="-112713" algn="l" defTabSz="914400" rtl="0" eaLnBrk="1" latinLnBrk="0" hangingPunct="1">
              <a:lnSpc>
                <a:spcPct val="117000"/>
              </a:lnSpc>
              <a:spcBef>
                <a:spcPts val="300"/>
              </a:spcBef>
              <a:buClr>
                <a:schemeClr val="accent1"/>
              </a:buClr>
              <a:buFont typeface="Symbol" panose="05050102010706020507" pitchFamily="18" charset="2"/>
              <a:buChar char="-"/>
              <a:defRPr sz="1300" kern="1200">
                <a:solidFill>
                  <a:schemeClr val="tx1"/>
                </a:solidFill>
                <a:latin typeface="HelveticaNeueLT Std"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ts val="146"/>
              </a:spcBef>
              <a:spcAft>
                <a:spcPts val="146"/>
              </a:spcAft>
              <a:buNone/>
            </a:pPr>
            <a:r>
              <a:rPr lang="en-US" altLang="en-US" sz="1200" b="1" u="sng" dirty="0">
                <a:solidFill>
                  <a:schemeClr val="tx1"/>
                </a:solidFill>
                <a:latin typeface="Cambria" panose="02040503050406030204" pitchFamily="18" charset="0"/>
              </a:rPr>
              <a:t>BlackRock Mid-Cap Growth Equity</a:t>
            </a:r>
          </a:p>
          <a:p>
            <a:pPr algn="just">
              <a:spcBef>
                <a:spcPts val="146"/>
              </a:spcBef>
              <a:spcAft>
                <a:spcPts val="146"/>
              </a:spcAft>
            </a:pPr>
            <a:endParaRPr lang="en-US" altLang="en-US" sz="1100" dirty="0">
              <a:solidFill>
                <a:schemeClr val="tx1"/>
              </a:solidFill>
              <a:latin typeface="Cambria" panose="02040503050406030204" pitchFamily="18" charset="0"/>
            </a:endParaRPr>
          </a:p>
          <a:p>
            <a:pPr algn="just">
              <a:spcBef>
                <a:spcPts val="146"/>
              </a:spcBef>
              <a:spcAft>
                <a:spcPts val="146"/>
              </a:spcAft>
            </a:pPr>
            <a:endParaRPr lang="en-US" altLang="en-US" sz="1100" dirty="0">
              <a:solidFill>
                <a:schemeClr val="tx1"/>
              </a:solidFill>
              <a:latin typeface="Cambria" panose="02040503050406030204" pitchFamily="18" charset="0"/>
            </a:endParaRPr>
          </a:p>
          <a:p>
            <a:pPr algn="just">
              <a:spcBef>
                <a:spcPts val="146"/>
              </a:spcBef>
              <a:spcAft>
                <a:spcPts val="146"/>
              </a:spcAft>
            </a:pPr>
            <a:endParaRPr lang="en-US" altLang="en-US" sz="1100" dirty="0">
              <a:solidFill>
                <a:schemeClr val="tx1"/>
              </a:solidFill>
              <a:latin typeface="Cambria" panose="02040503050406030204" pitchFamily="18" charset="0"/>
            </a:endParaRPr>
          </a:p>
          <a:p>
            <a:pPr algn="just">
              <a:spcBef>
                <a:spcPts val="146"/>
              </a:spcBef>
              <a:spcAft>
                <a:spcPts val="146"/>
              </a:spcAft>
            </a:pPr>
            <a:endParaRPr lang="en-US" altLang="en-US" sz="1100" dirty="0">
              <a:solidFill>
                <a:schemeClr val="tx1"/>
              </a:solidFill>
              <a:latin typeface="Cambria" panose="02040503050406030204" pitchFamily="18" charset="0"/>
            </a:endParaRPr>
          </a:p>
          <a:p>
            <a:pPr algn="just">
              <a:lnSpc>
                <a:spcPct val="100000"/>
              </a:lnSpc>
              <a:spcBef>
                <a:spcPts val="0"/>
              </a:spcBef>
            </a:pPr>
            <a:endParaRPr lang="en-US" altLang="en-US" sz="1100" dirty="0">
              <a:solidFill>
                <a:schemeClr val="tx1"/>
              </a:solidFill>
              <a:latin typeface="Cambria" panose="02040503050406030204" pitchFamily="18" charset="0"/>
            </a:endParaRPr>
          </a:p>
          <a:p>
            <a:pPr algn="just">
              <a:lnSpc>
                <a:spcPts val="1500"/>
              </a:lnSpc>
              <a:spcBef>
                <a:spcPts val="0"/>
              </a:spcBef>
            </a:pPr>
            <a:endParaRPr lang="en-US" altLang="en-US" sz="1100" dirty="0">
              <a:solidFill>
                <a:schemeClr val="tx1"/>
              </a:solidFill>
              <a:latin typeface="Cambria" panose="02040503050406030204" pitchFamily="18" charset="0"/>
            </a:endParaRPr>
          </a:p>
          <a:p>
            <a:pPr algn="just">
              <a:lnSpc>
                <a:spcPts val="1500"/>
              </a:lnSpc>
              <a:spcBef>
                <a:spcPts val="0"/>
              </a:spcBef>
            </a:pPr>
            <a:r>
              <a:rPr lang="en-US" altLang="en-US" sz="1100" dirty="0">
                <a:solidFill>
                  <a:schemeClr val="tx1"/>
                </a:solidFill>
                <a:latin typeface="Cambria" panose="02040503050406030204" pitchFamily="18" charset="0"/>
              </a:rPr>
              <a:t>BlackRock Mid Cap Growth underperformed its benchmark in Q1, 2025 by 621 bps (-13.33% vs. -7.12%). </a:t>
            </a:r>
          </a:p>
          <a:p>
            <a:pPr algn="just">
              <a:lnSpc>
                <a:spcPts val="1500"/>
              </a:lnSpc>
              <a:spcBef>
                <a:spcPts val="0"/>
              </a:spcBef>
            </a:pPr>
            <a:r>
              <a:rPr lang="en-US" altLang="en-US" sz="1100" dirty="0">
                <a:solidFill>
                  <a:schemeClr val="tx1"/>
                </a:solidFill>
                <a:latin typeface="Cambria" panose="02040503050406030204" pitchFamily="18" charset="0"/>
              </a:rPr>
              <a:t>The fund’s underperformance in the first quarter was largely due to stock selection. While the mid cap growth category generally returned negative results amidst fears of tariffs and an impending recession, high exposure to some particular stocks caused this fund to underperform its benchmark.  Going into the first quarter, the fund allocated 3.69% to Vertiv Holdings, making it the fund’s third top holding. This is an overweight position by 277 bps compared to the benchmark. Vertiv Holdings is a developer for computer temperature control systems. While their performance initially spiked due to strong earnings, analysts lowered their price targets due to concerns about tariffs and potential slowing data center spending. The stock returned -36.42% QTD. </a:t>
            </a:r>
            <a:endParaRPr lang="en-US" altLang="en-US" sz="1100" dirty="0">
              <a:solidFill>
                <a:srgbClr val="FF0000"/>
              </a:solidFill>
              <a:highlight>
                <a:srgbClr val="FFFF00"/>
              </a:highlight>
              <a:latin typeface="Cambria" panose="02040503050406030204" pitchFamily="18" charset="0"/>
            </a:endParaRPr>
          </a:p>
          <a:p>
            <a:pPr algn="just">
              <a:lnSpc>
                <a:spcPts val="1500"/>
              </a:lnSpc>
              <a:spcBef>
                <a:spcPts val="0"/>
              </a:spcBef>
            </a:pPr>
            <a:r>
              <a:rPr lang="en-US" altLang="en-US" sz="1100" dirty="0">
                <a:solidFill>
                  <a:prstClr val="black"/>
                </a:solidFill>
                <a:latin typeface="Cambria" panose="02040503050406030204" pitchFamily="18" charset="0"/>
              </a:rPr>
              <a:t>During lead manager Phil Ruvinsky’s tenure, the fund has generally outperformed consistently; the portfolio has topped both its bogies in all 11 calendar years of his tenure except for 2014, 2016, and 2022. In fact, the fund has a 12.6% return from Ruvinsky’s start on March 1, 2013, through September 30, 2023, which leads typical mid cap growth returns of 9.4% over this time period as well as the Russell midcap Growth Index’s 11.0%. The fund’s placement on the watchlist is largely due to its performance in 2022 and 2024, where it materially underperformed its peers. </a:t>
            </a:r>
          </a:p>
          <a:p>
            <a:pPr algn="just">
              <a:lnSpc>
                <a:spcPts val="1500"/>
              </a:lnSpc>
              <a:spcBef>
                <a:spcPts val="0"/>
              </a:spcBef>
            </a:pPr>
            <a:r>
              <a:rPr lang="en-US" altLang="en-US" sz="1100" dirty="0">
                <a:solidFill>
                  <a:prstClr val="black"/>
                </a:solidFill>
                <a:latin typeface="Cambria" panose="02040503050406030204" pitchFamily="18" charset="0"/>
              </a:rPr>
              <a:t>The fund’s underperformance exhibited in its rolling the 3- and 5- year metrics is largely due to its overweight to growth sectors like technology and communication services in 2022 when growth fell out of favor amidst a backdrop of rising interest rates. These sectors were some of the worst performers during 2022, with technology yielding -27.73% for the year and communication services yielding -37.63%. The fund also tends to be underweight energy, which was the best performing sector during the same year, yielding 64.17%. </a:t>
            </a:r>
          </a:p>
          <a:p>
            <a:pPr algn="just">
              <a:lnSpc>
                <a:spcPts val="1500"/>
              </a:lnSpc>
              <a:spcBef>
                <a:spcPts val="0"/>
              </a:spcBef>
            </a:pPr>
            <a:r>
              <a:rPr lang="en-US" altLang="en-US" sz="1100" dirty="0">
                <a:solidFill>
                  <a:schemeClr val="tx1"/>
                </a:solidFill>
                <a:latin typeface="Cambria" panose="02040503050406030204" pitchFamily="18" charset="0"/>
              </a:rPr>
              <a:t>Phil Ruvinsky is accompanied by a new comanager as of late, joining in March 2023: Caroline Bottinelli.  Caroline is also a comanager on the large cap strategies run by the same team and was made comanager on this strategy after William Broadbent left the firm. This, unfortunately, was not the only comanager departure this fund has seen in recent years. Lawrence Kemp announced his retirement in late 2022. He and Ruvinsky had worked together since the early 2000s. Regardless, Ruvinsky is backed by a strong supporting team and experienced comanagers.</a:t>
            </a:r>
          </a:p>
          <a:p>
            <a:pPr algn="just">
              <a:lnSpc>
                <a:spcPts val="1500"/>
              </a:lnSpc>
              <a:spcBef>
                <a:spcPts val="0"/>
              </a:spcBef>
            </a:pPr>
            <a:r>
              <a:rPr lang="en-US" altLang="en-US" sz="1100" dirty="0">
                <a:solidFill>
                  <a:schemeClr val="tx1"/>
                </a:solidFill>
                <a:latin typeface="Cambria" panose="02040503050406030204" pitchFamily="18" charset="0"/>
              </a:rPr>
              <a:t>The fund is now on Formal Watch for its fourth quarter. Its three-year return currently trails the benchmark by 814 bps (-1.98% vs. 6.16%) and its five-year return trails by 574 bps (9.05% vs 14.82%). In addition, the fund’s three-year absolute and risk-adjusted returns, as measured by Sharpe and Sortino ratios, now rank in the bottom half of their peer group. </a:t>
            </a:r>
          </a:p>
          <a:p>
            <a:pPr algn="just">
              <a:lnSpc>
                <a:spcPts val="1500"/>
              </a:lnSpc>
              <a:spcBef>
                <a:spcPts val="0"/>
              </a:spcBef>
            </a:pPr>
            <a:r>
              <a:rPr lang="en-US" altLang="en-US" sz="1100" b="1" dirty="0">
                <a:solidFill>
                  <a:schemeClr val="tx1"/>
                </a:solidFill>
                <a:latin typeface="Cambria" panose="02040503050406030204" pitchFamily="18" charset="0"/>
              </a:rPr>
              <a:t>Action: Consider replacing with Janus Henderson Enterprise. </a:t>
            </a:r>
          </a:p>
          <a:p>
            <a:pPr algn="just">
              <a:spcBef>
                <a:spcPts val="146"/>
              </a:spcBef>
            </a:pPr>
            <a:endParaRPr lang="en-US" altLang="en-US" sz="1150" dirty="0">
              <a:solidFill>
                <a:schemeClr val="tx1"/>
              </a:solidFill>
              <a:latin typeface="Cambria" panose="02040503050406030204" pitchFamily="18" charset="0"/>
            </a:endParaRPr>
          </a:p>
        </p:txBody>
      </p:sp>
      <p:sp>
        <p:nvSpPr>
          <p:cNvPr id="2" name="Title 1"/>
          <p:cNvSpPr>
            <a:spLocks noGrp="1"/>
          </p:cNvSpPr>
          <p:nvPr>
            <p:ph type="title"/>
          </p:nvPr>
        </p:nvSpPr>
        <p:spPr>
          <a:xfrm>
            <a:off x="365760" y="365760"/>
            <a:ext cx="7618702" cy="363454"/>
          </a:xfrm>
        </p:spPr>
        <p:txBody>
          <a:bodyPr/>
          <a:lstStyle/>
          <a:p>
            <a:r>
              <a:rPr lang="en-US" sz="2000" dirty="0"/>
              <a:t>Investment Watchlist</a:t>
            </a:r>
          </a:p>
        </p:txBody>
      </p:sp>
      <p:sp>
        <p:nvSpPr>
          <p:cNvPr id="3" name="Slide Number Placeholder 2"/>
          <p:cNvSpPr>
            <a:spLocks noGrp="1"/>
          </p:cNvSpPr>
          <p:nvPr>
            <p:ph type="sldNum" sz="quarter" idx="12"/>
          </p:nvPr>
        </p:nvSpPr>
        <p:spPr/>
        <p:txBody>
          <a:bodyPr/>
          <a:lstStyle/>
          <a:p>
            <a:fld id="{13F8D314-6E3C-4B33-9379-2214DF38AA6A}" type="slidenum">
              <a:rPr lang="en-US" smtClean="0"/>
              <a:t>0</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33363749"/>
              </p:ext>
            </p:extLst>
          </p:nvPr>
        </p:nvGraphicFramePr>
        <p:xfrm>
          <a:off x="523875" y="1300514"/>
          <a:ext cx="9029699" cy="1103474"/>
        </p:xfrm>
        <a:graphic>
          <a:graphicData uri="http://schemas.openxmlformats.org/drawingml/2006/table">
            <a:tbl>
              <a:tblPr/>
              <a:tblGrid>
                <a:gridCol w="1430338">
                  <a:extLst>
                    <a:ext uri="{9D8B030D-6E8A-4147-A177-3AD203B41FA5}">
                      <a16:colId xmlns:a16="http://schemas.microsoft.com/office/drawing/2014/main" val="20000"/>
                    </a:ext>
                  </a:extLst>
                </a:gridCol>
                <a:gridCol w="1106487">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409142">
                  <a:extLst>
                    <a:ext uri="{9D8B030D-6E8A-4147-A177-3AD203B41FA5}">
                      <a16:colId xmlns:a16="http://schemas.microsoft.com/office/drawing/2014/main" val="20003"/>
                    </a:ext>
                  </a:extLst>
                </a:gridCol>
                <a:gridCol w="409142">
                  <a:extLst>
                    <a:ext uri="{9D8B030D-6E8A-4147-A177-3AD203B41FA5}">
                      <a16:colId xmlns:a16="http://schemas.microsoft.com/office/drawing/2014/main" val="20004"/>
                    </a:ext>
                  </a:extLst>
                </a:gridCol>
                <a:gridCol w="409142">
                  <a:extLst>
                    <a:ext uri="{9D8B030D-6E8A-4147-A177-3AD203B41FA5}">
                      <a16:colId xmlns:a16="http://schemas.microsoft.com/office/drawing/2014/main" val="20005"/>
                    </a:ext>
                  </a:extLst>
                </a:gridCol>
                <a:gridCol w="409142">
                  <a:extLst>
                    <a:ext uri="{9D8B030D-6E8A-4147-A177-3AD203B41FA5}">
                      <a16:colId xmlns:a16="http://schemas.microsoft.com/office/drawing/2014/main" val="20006"/>
                    </a:ext>
                  </a:extLst>
                </a:gridCol>
                <a:gridCol w="409142">
                  <a:extLst>
                    <a:ext uri="{9D8B030D-6E8A-4147-A177-3AD203B41FA5}">
                      <a16:colId xmlns:a16="http://schemas.microsoft.com/office/drawing/2014/main" val="20007"/>
                    </a:ext>
                  </a:extLst>
                </a:gridCol>
                <a:gridCol w="409142">
                  <a:extLst>
                    <a:ext uri="{9D8B030D-6E8A-4147-A177-3AD203B41FA5}">
                      <a16:colId xmlns:a16="http://schemas.microsoft.com/office/drawing/2014/main" val="20008"/>
                    </a:ext>
                  </a:extLst>
                </a:gridCol>
                <a:gridCol w="409142">
                  <a:extLst>
                    <a:ext uri="{9D8B030D-6E8A-4147-A177-3AD203B41FA5}">
                      <a16:colId xmlns:a16="http://schemas.microsoft.com/office/drawing/2014/main" val="20009"/>
                    </a:ext>
                  </a:extLst>
                </a:gridCol>
                <a:gridCol w="409142">
                  <a:extLst>
                    <a:ext uri="{9D8B030D-6E8A-4147-A177-3AD203B41FA5}">
                      <a16:colId xmlns:a16="http://schemas.microsoft.com/office/drawing/2014/main" val="20010"/>
                    </a:ext>
                  </a:extLst>
                </a:gridCol>
                <a:gridCol w="409142">
                  <a:extLst>
                    <a:ext uri="{9D8B030D-6E8A-4147-A177-3AD203B41FA5}">
                      <a16:colId xmlns:a16="http://schemas.microsoft.com/office/drawing/2014/main" val="20011"/>
                    </a:ext>
                  </a:extLst>
                </a:gridCol>
                <a:gridCol w="409142">
                  <a:extLst>
                    <a:ext uri="{9D8B030D-6E8A-4147-A177-3AD203B41FA5}">
                      <a16:colId xmlns:a16="http://schemas.microsoft.com/office/drawing/2014/main" val="20012"/>
                    </a:ext>
                  </a:extLst>
                </a:gridCol>
                <a:gridCol w="409142">
                  <a:extLst>
                    <a:ext uri="{9D8B030D-6E8A-4147-A177-3AD203B41FA5}">
                      <a16:colId xmlns:a16="http://schemas.microsoft.com/office/drawing/2014/main" val="20013"/>
                    </a:ext>
                  </a:extLst>
                </a:gridCol>
                <a:gridCol w="741362">
                  <a:extLst>
                    <a:ext uri="{9D8B030D-6E8A-4147-A177-3AD203B41FA5}">
                      <a16:colId xmlns:a16="http://schemas.microsoft.com/office/drawing/2014/main" val="20014"/>
                    </a:ext>
                  </a:extLst>
                </a:gridCol>
              </a:tblGrid>
              <a:tr h="384282">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Category</a:t>
                      </a:r>
                      <a:endPar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Time Period</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Plan Assets</a:t>
                      </a:r>
                      <a:endPar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1</a:t>
                      </a:r>
                      <a:endPar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2</a:t>
                      </a:r>
                      <a:endPar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3</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4</a:t>
                      </a:r>
                      <a:endPar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5</a:t>
                      </a:r>
                      <a:endPar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6</a:t>
                      </a:r>
                      <a:endPar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7</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8</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9</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10</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11</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Cambria" panose="02040503050406030204" pitchFamily="18" charset="0"/>
                          <a:ea typeface="Times New Roman" pitchFamily="18" charset="0"/>
                          <a:cs typeface="Arial" charset="0"/>
                        </a:rPr>
                        <a:t>IPS Status</a:t>
                      </a:r>
                      <a:endParaRPr kumimoji="0" lang="en-US" altLang="en-US" sz="1200" b="0" i="0" u="none" strike="noStrike" cap="none" normalizeH="0" baseline="0">
                        <a:ln>
                          <a:noFill/>
                        </a:ln>
                        <a:solidFill>
                          <a:schemeClr val="tx1"/>
                        </a:solidFill>
                        <a:effectLst/>
                        <a:latin typeface="Cambria" panose="02040503050406030204" pitchFamily="18" charset="0"/>
                        <a:ea typeface="Times New Roman" pitchFamily="18" charset="0"/>
                        <a:cs typeface="Arial" charset="0"/>
                      </a:endParaRPr>
                    </a:p>
                  </a:txBody>
                  <a:tcPr marL="68572" marR="68572"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9596">
                <a:tc rowSpan="2">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Mid-Cap Growth</a:t>
                      </a: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4</a:t>
                      </a:r>
                      <a:r>
                        <a:rPr kumimoji="0" lang="en-US" altLang="en-US" sz="1200" b="0" i="0" u="none" strike="noStrike" cap="none" normalizeH="0" baseline="30000" dirty="0">
                          <a:ln>
                            <a:noFill/>
                          </a:ln>
                          <a:solidFill>
                            <a:schemeClr val="tx1"/>
                          </a:solidFill>
                          <a:effectLst/>
                          <a:latin typeface="Cambria" panose="02040503050406030204" pitchFamily="18" charset="0"/>
                          <a:ea typeface="Times New Roman" pitchFamily="18" charset="0"/>
                          <a:cs typeface="Arial" charset="0"/>
                        </a:rPr>
                        <a:t>th</a:t>
                      </a: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 </a:t>
                      </a:r>
                      <a:r>
                        <a:rPr kumimoji="0" lang="en-US" altLang="en-US" sz="1200" b="0" i="0" u="none" strike="noStrike" cap="none" normalizeH="0" baseline="0" dirty="0" err="1">
                          <a:ln>
                            <a:noFill/>
                          </a:ln>
                          <a:solidFill>
                            <a:schemeClr val="tx1"/>
                          </a:solidFill>
                          <a:effectLst/>
                          <a:latin typeface="Cambria" panose="02040503050406030204" pitchFamily="18" charset="0"/>
                          <a:ea typeface="Times New Roman" pitchFamily="18" charset="0"/>
                          <a:cs typeface="Arial" charset="0"/>
                        </a:rPr>
                        <a:t>Qtr</a:t>
                      </a: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 2024</a:t>
                      </a: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00FF00"/>
                          </a:solidFill>
                          <a:effectLst/>
                          <a:uLnTx/>
                          <a:uFillTx/>
                          <a:latin typeface="Wingdings" pitchFamily="2" charset="2"/>
                          <a:ea typeface="Times New Roman" pitchFamily="18" charset="0"/>
                          <a:cs typeface="Arial" charset="0"/>
                        </a:rPr>
                        <a:t>ü</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00FF00"/>
                          </a:solidFill>
                          <a:effectLst/>
                          <a:uLnTx/>
                          <a:uFillTx/>
                          <a:latin typeface="Wingdings" pitchFamily="2" charset="2"/>
                          <a:ea typeface="Times New Roman" pitchFamily="18" charset="0"/>
                          <a:cs typeface="Arial" charset="0"/>
                        </a:rPr>
                        <a:t>ü</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altLang="en-US" sz="1700" b="1" i="0" u="none" strike="noStrike" cap="none" normalizeH="0" baseline="0" dirty="0">
                          <a:ln>
                            <a:noFill/>
                          </a:ln>
                          <a:solidFill>
                            <a:srgbClr val="00FF00"/>
                          </a:solidFill>
                          <a:effectLst/>
                          <a:latin typeface="Wingdings" pitchFamily="2" charset="2"/>
                          <a:ea typeface="Times New Roman" pitchFamily="18" charset="0"/>
                          <a:cs typeface="Arial" charset="0"/>
                        </a:rPr>
                        <a:t>ü</a:t>
                      </a:r>
                      <a:endParaRPr kumimoji="0" lang="en-US" altLang="en-US" sz="17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9596">
                <a:tc vMerge="1">
                  <a:txBody>
                    <a:bodyPr/>
                    <a:lstStyle/>
                    <a:p>
                      <a:endParaRPr lang="en-US"/>
                    </a:p>
                  </a:txBody>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1</a:t>
                      </a:r>
                      <a:r>
                        <a:rPr kumimoji="0" lang="en-US" altLang="en-US" sz="1200" b="0" i="0" u="none" strike="noStrike" cap="none" normalizeH="0" baseline="30000" dirty="0">
                          <a:ln>
                            <a:noFill/>
                          </a:ln>
                          <a:solidFill>
                            <a:schemeClr val="tx1"/>
                          </a:solidFill>
                          <a:effectLst/>
                          <a:latin typeface="Cambria" panose="02040503050406030204" pitchFamily="18" charset="0"/>
                          <a:ea typeface="Times New Roman" pitchFamily="18" charset="0"/>
                          <a:cs typeface="Arial" charset="0"/>
                        </a:rPr>
                        <a:t>st</a:t>
                      </a: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 </a:t>
                      </a:r>
                      <a:r>
                        <a:rPr kumimoji="0" lang="en-US" altLang="en-US" sz="1200" b="0" i="0" u="none" strike="noStrike" cap="none" normalizeH="0" baseline="0" dirty="0" err="1">
                          <a:ln>
                            <a:noFill/>
                          </a:ln>
                          <a:solidFill>
                            <a:schemeClr val="tx1"/>
                          </a:solidFill>
                          <a:effectLst/>
                          <a:latin typeface="Cambria" panose="02040503050406030204" pitchFamily="18" charset="0"/>
                          <a:ea typeface="Times New Roman" pitchFamily="18" charset="0"/>
                          <a:cs typeface="Arial" charset="0"/>
                        </a:rPr>
                        <a:t>Qtr</a:t>
                      </a: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 2025</a:t>
                      </a: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Cambria" panose="02040503050406030204" pitchFamily="18" charset="0"/>
                          <a:ea typeface="Times New Roman" pitchFamily="18" charset="0"/>
                          <a:cs typeface="Arial"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00FF00"/>
                          </a:solidFill>
                          <a:effectLst/>
                          <a:uLnTx/>
                          <a:uFillTx/>
                          <a:latin typeface="Wingdings" pitchFamily="2" charset="2"/>
                          <a:ea typeface="Times New Roman" pitchFamily="18" charset="0"/>
                          <a:cs typeface="Arial" charset="0"/>
                        </a:rPr>
                        <a:t>ü</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FF0000"/>
                          </a:solidFill>
                          <a:effectLst/>
                          <a:uLnTx/>
                          <a:uFillTx/>
                          <a:latin typeface="Wingdings" pitchFamily="2" charset="2"/>
                          <a:ea typeface="Times New Roman" pitchFamily="18" charset="0"/>
                          <a:cs typeface="Arial" charset="0"/>
                        </a:rPr>
                        <a:t>û</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defRPr/>
                      </a:pPr>
                      <a:r>
                        <a:rPr kumimoji="0" lang="en-US" altLang="en-US" sz="1700" b="1" i="0" u="none" strike="noStrike" kern="1200" cap="none" spc="0" normalizeH="0" baseline="0" noProof="0" dirty="0">
                          <a:ln>
                            <a:noFill/>
                          </a:ln>
                          <a:solidFill>
                            <a:srgbClr val="00FF00"/>
                          </a:solidFill>
                          <a:effectLst/>
                          <a:uLnTx/>
                          <a:uFillTx/>
                          <a:latin typeface="Wingdings" pitchFamily="2" charset="2"/>
                          <a:ea typeface="Times New Roman" pitchFamily="18" charset="0"/>
                          <a:cs typeface="Arial" charset="0"/>
                        </a:rPr>
                        <a:t>ü</a:t>
                      </a:r>
                      <a:endParaRPr kumimoji="0" lang="en-US" altLang="en-US" sz="1700" b="0" i="0" u="none" strike="noStrike" kern="1200" cap="none" spc="0" normalizeH="0" baseline="0" noProof="0" dirty="0">
                        <a:ln>
                          <a:noFill/>
                        </a:ln>
                        <a:solidFill>
                          <a:prstClr val="black"/>
                        </a:solidFill>
                        <a:effectLst/>
                        <a:uLnTx/>
                        <a:uFillTx/>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pPr>
                      <a:r>
                        <a:rPr kumimoji="0" lang="en-US" altLang="en-US" sz="1700" b="1" i="0" u="none" strike="noStrike" cap="none" normalizeH="0" baseline="0" dirty="0">
                          <a:ln>
                            <a:noFill/>
                          </a:ln>
                          <a:solidFill>
                            <a:srgbClr val="00FF00"/>
                          </a:solidFill>
                          <a:effectLst/>
                          <a:latin typeface="Wingdings" pitchFamily="2" charset="2"/>
                          <a:ea typeface="Times New Roman" pitchFamily="18" charset="0"/>
                          <a:cs typeface="Arial" charset="0"/>
                        </a:rPr>
                        <a:t>ü</a:t>
                      </a:r>
                      <a:endParaRPr kumimoji="0" lang="en-US" altLang="en-US" sz="1700" b="0" i="0" u="none" strike="noStrike" cap="none" normalizeH="0" baseline="0" dirty="0">
                        <a:ln>
                          <a:noFill/>
                        </a:ln>
                        <a:solidFill>
                          <a:schemeClr val="tx1"/>
                        </a:solidFill>
                        <a:effectLst/>
                        <a:latin typeface="Times New Roman" pitchFamily="18" charset="0"/>
                        <a:ea typeface="Times New Roman" pitchFamily="18" charset="0"/>
                        <a:cs typeface="Arial"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65000"/>
                        </a:spcBef>
                        <a:buClr>
                          <a:srgbClr val="E60000"/>
                        </a:buClr>
                        <a:buFont typeface="Symbol" pitchFamily="18" charset="2"/>
                        <a:defRPr sz="1600">
                          <a:solidFill>
                            <a:schemeClr val="tx1"/>
                          </a:solidFill>
                          <a:latin typeface="Frutiger 55 Roman" pitchFamily="34" charset="0"/>
                          <a:ea typeface="Arial Unicode MS" pitchFamily="34" charset="-128"/>
                          <a:cs typeface="Arial Unicode MS" pitchFamily="34" charset="-128"/>
                        </a:defRPr>
                      </a:lvl1pPr>
                      <a:lvl2pPr marL="742950" indent="-28575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2pPr>
                      <a:lvl3pPr marL="1143000" indent="-228600">
                        <a:spcBef>
                          <a:spcPct val="35000"/>
                        </a:spcBef>
                        <a:buClr>
                          <a:schemeClr val="tx1"/>
                        </a:buClr>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3pPr>
                      <a:lvl4pPr marL="16002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4pPr>
                      <a:lvl5pPr marL="2057400" indent="-228600">
                        <a:spcBef>
                          <a:spcPct val="15000"/>
                        </a:spcBef>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defRPr sz="14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ts val="3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itchFamily="18" charset="0"/>
                        <a:ea typeface="Arial Unicode MS" pitchFamily="34" charset="-128"/>
                        <a:cs typeface="Times New Roman" pitchFamily="18" charset="0"/>
                      </a:endParaRPr>
                    </a:p>
                  </a:txBody>
                  <a:tcPr marL="68572" marR="68572"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8" name="TextBox 7"/>
          <p:cNvSpPr txBox="1"/>
          <p:nvPr/>
        </p:nvSpPr>
        <p:spPr>
          <a:xfrm>
            <a:off x="6777873" y="7231190"/>
            <a:ext cx="311084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a:p>
        </p:txBody>
      </p:sp>
      <p:sp>
        <p:nvSpPr>
          <p:cNvPr id="5" name="Oval 2">
            <a:extLst>
              <a:ext uri="{FF2B5EF4-FFF2-40B4-BE49-F238E27FC236}">
                <a16:creationId xmlns:a16="http://schemas.microsoft.com/office/drawing/2014/main" id="{5A7EC2F3-3E1C-0701-B665-FEBC874F1C8D}"/>
              </a:ext>
            </a:extLst>
          </p:cNvPr>
          <p:cNvSpPr>
            <a:spLocks noChangeArrowheads="1"/>
          </p:cNvSpPr>
          <p:nvPr/>
        </p:nvSpPr>
        <p:spPr bwMode="auto">
          <a:xfrm>
            <a:off x="8903463" y="2081849"/>
            <a:ext cx="502920" cy="292608"/>
          </a:xfrm>
          <a:prstGeom prst="ellipse">
            <a:avLst/>
          </a:prstGeom>
          <a:solidFill>
            <a:srgbClr val="FF0000"/>
          </a:solidFill>
          <a:ln w="15875">
            <a:solidFill>
              <a:srgbClr val="385D8A"/>
            </a:solidFill>
            <a:round/>
            <a:headEnd/>
            <a:tailEnd/>
          </a:ln>
        </p:spPr>
        <p:txBody>
          <a:bodyPr lIns="18288" tIns="45711" rIns="0" bIns="45711" anchor="ctr"/>
          <a:lstStyle>
            <a:lvl1pPr>
              <a:spcBef>
                <a:spcPct val="65000"/>
              </a:spcBef>
              <a:buClr>
                <a:srgbClr val="E60000"/>
              </a:buClr>
              <a:buFont typeface="Symbol" panose="05050102010706020507" pitchFamily="18" charset="2"/>
              <a:buChar char="·"/>
              <a:defRPr>
                <a:solidFill>
                  <a:schemeClr val="tx1"/>
                </a:solidFill>
                <a:latin typeface="Frutiger 55 Roman" pitchFamily="34" charset="0"/>
                <a:ea typeface="Arial Unicode MS" panose="020B0604020202020204" pitchFamily="34" charset="-128"/>
                <a:cs typeface="Arial Unicode MS" panose="020B0604020202020204" pitchFamily="34" charset="-128"/>
              </a:defRPr>
            </a:lvl1pPr>
            <a:lvl2pPr marL="742950" indent="-285750">
              <a:spcBef>
                <a:spcPct val="35000"/>
              </a:spcBef>
              <a:buClr>
                <a:schemeClr val="tx1"/>
              </a:buClr>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2pPr>
            <a:lvl3pPr marL="1143000" indent="-228600">
              <a:spcBef>
                <a:spcPct val="35000"/>
              </a:spcBef>
              <a:buClr>
                <a:schemeClr val="tx1"/>
              </a:buClr>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3pPr>
            <a:lvl4pPr marL="1600200" indent="-228600">
              <a:spcBef>
                <a:spcPct val="15000"/>
              </a:spcBef>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4pPr>
            <a:lvl5pPr marL="2057400" indent="-228600">
              <a:spcBef>
                <a:spcPct val="15000"/>
              </a:spcBef>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9pPr>
          </a:lstStyle>
          <a:p>
            <a:pPr algn="ctr" fontAlgn="base">
              <a:spcBef>
                <a:spcPts val="300"/>
              </a:spcBef>
              <a:spcAft>
                <a:spcPct val="0"/>
              </a:spcAft>
              <a:buClrTx/>
              <a:buNone/>
            </a:pPr>
            <a:r>
              <a:rPr lang="en-US" altLang="en-US" sz="1100" b="1" dirty="0">
                <a:solidFill>
                  <a:srgbClr val="F6F7FB"/>
                </a:solidFill>
                <a:latin typeface="Calibri" panose="020F0502020204030204" pitchFamily="34" charset="0"/>
                <a:ea typeface="Times New Roman" pitchFamily="18" charset="0"/>
                <a:cs typeface="Calibri" panose="020F0502020204030204" pitchFamily="34" charset="0"/>
              </a:rPr>
              <a:t>FW4</a:t>
            </a:r>
          </a:p>
        </p:txBody>
      </p:sp>
      <p:sp>
        <p:nvSpPr>
          <p:cNvPr id="6" name="Oval 2">
            <a:extLst>
              <a:ext uri="{FF2B5EF4-FFF2-40B4-BE49-F238E27FC236}">
                <a16:creationId xmlns:a16="http://schemas.microsoft.com/office/drawing/2014/main" id="{F6CFDA33-5854-0B0C-7322-B01F4A792C3E}"/>
              </a:ext>
            </a:extLst>
          </p:cNvPr>
          <p:cNvSpPr>
            <a:spLocks noChangeArrowheads="1"/>
          </p:cNvSpPr>
          <p:nvPr/>
        </p:nvSpPr>
        <p:spPr bwMode="auto">
          <a:xfrm>
            <a:off x="8903463" y="1715995"/>
            <a:ext cx="502920" cy="292608"/>
          </a:xfrm>
          <a:prstGeom prst="ellipse">
            <a:avLst/>
          </a:prstGeom>
          <a:solidFill>
            <a:srgbClr val="FF0000"/>
          </a:solidFill>
          <a:ln w="15875">
            <a:solidFill>
              <a:srgbClr val="385D8A"/>
            </a:solidFill>
            <a:round/>
            <a:headEnd/>
            <a:tailEnd/>
          </a:ln>
        </p:spPr>
        <p:txBody>
          <a:bodyPr lIns="18288" tIns="45711" rIns="0" bIns="45711" anchor="ctr"/>
          <a:lstStyle>
            <a:lvl1pPr>
              <a:spcBef>
                <a:spcPct val="65000"/>
              </a:spcBef>
              <a:buClr>
                <a:srgbClr val="E60000"/>
              </a:buClr>
              <a:buFont typeface="Symbol" panose="05050102010706020507" pitchFamily="18" charset="2"/>
              <a:buChar char="·"/>
              <a:defRPr>
                <a:solidFill>
                  <a:schemeClr val="tx1"/>
                </a:solidFill>
                <a:latin typeface="Frutiger 55 Roman" pitchFamily="34" charset="0"/>
                <a:ea typeface="Arial Unicode MS" panose="020B0604020202020204" pitchFamily="34" charset="-128"/>
                <a:cs typeface="Arial Unicode MS" panose="020B0604020202020204" pitchFamily="34" charset="-128"/>
              </a:defRPr>
            </a:lvl1pPr>
            <a:lvl2pPr marL="742950" indent="-285750">
              <a:spcBef>
                <a:spcPct val="35000"/>
              </a:spcBef>
              <a:buClr>
                <a:schemeClr val="tx1"/>
              </a:buClr>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2pPr>
            <a:lvl3pPr marL="1143000" indent="-228600">
              <a:spcBef>
                <a:spcPct val="35000"/>
              </a:spcBef>
              <a:buClr>
                <a:schemeClr val="tx1"/>
              </a:buClr>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3pPr>
            <a:lvl4pPr marL="1600200" indent="-228600">
              <a:spcBef>
                <a:spcPct val="15000"/>
              </a:spcBef>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4pPr>
            <a:lvl5pPr marL="2057400" indent="-228600">
              <a:spcBef>
                <a:spcPct val="15000"/>
              </a:spcBef>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5pPr>
            <a:lvl6pPr marL="25146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6pPr>
            <a:lvl7pPr marL="29718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7pPr>
            <a:lvl8pPr marL="34290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8pPr>
            <a:lvl9pPr marL="3886200" indent="-228600" eaLnBrk="0" fontAlgn="base" hangingPunct="0">
              <a:spcBef>
                <a:spcPct val="15000"/>
              </a:spcBef>
              <a:spcAft>
                <a:spcPct val="0"/>
              </a:spcAft>
              <a:buClr>
                <a:schemeClr val="tx1"/>
              </a:buClr>
              <a:buSzPct val="84000"/>
              <a:buFont typeface="Frutiger 55 Roman" pitchFamily="34" charset="0"/>
              <a:buChar char="–"/>
              <a:defRPr sz="1600">
                <a:solidFill>
                  <a:schemeClr val="tx1"/>
                </a:solidFill>
                <a:latin typeface="Frutiger 55 Roman" pitchFamily="34" charset="0"/>
                <a:ea typeface="Arial Unicode MS" panose="020B0604020202020204" pitchFamily="34" charset="-128"/>
                <a:cs typeface="Arial Unicode MS" panose="020B0604020202020204" pitchFamily="34" charset="-128"/>
              </a:defRPr>
            </a:lvl9pPr>
          </a:lstStyle>
          <a:p>
            <a:pPr algn="ctr" fontAlgn="base">
              <a:spcBef>
                <a:spcPts val="300"/>
              </a:spcBef>
              <a:spcAft>
                <a:spcPct val="0"/>
              </a:spcAft>
              <a:buClrTx/>
              <a:buNone/>
            </a:pPr>
            <a:r>
              <a:rPr lang="en-US" altLang="en-US" sz="1100" b="1" dirty="0">
                <a:solidFill>
                  <a:srgbClr val="F6F7FB"/>
                </a:solidFill>
                <a:latin typeface="Calibri" panose="020F0502020204030204" pitchFamily="34" charset="0"/>
                <a:ea typeface="Times New Roman" pitchFamily="18" charset="0"/>
                <a:cs typeface="Calibri" panose="020F0502020204030204" pitchFamily="34" charset="0"/>
              </a:rPr>
              <a:t>FW3</a:t>
            </a:r>
          </a:p>
        </p:txBody>
      </p:sp>
    </p:spTree>
    <p:extLst>
      <p:ext uri="{BB962C8B-B14F-4D97-AF65-F5344CB8AC3E}">
        <p14:creationId xmlns:p14="http://schemas.microsoft.com/office/powerpoint/2010/main" val="114797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gray">
          <a:xfrm>
            <a:off x="457200" y="1075442"/>
            <a:ext cx="9079992" cy="2962656"/>
          </a:xfrm>
          <a:prstGeom prst="rect">
            <a:avLst/>
          </a:prstGeom>
        </p:spPr>
        <p:txBody>
          <a:bodyPr lIns="0" rIns="0"/>
          <a:lstStyle>
            <a:lvl1pPr marL="173038" indent="-173038" algn="l" defTabSz="914400" rtl="0" eaLnBrk="1" latinLnBrk="0" hangingPunct="1">
              <a:lnSpc>
                <a:spcPct val="117000"/>
              </a:lnSpc>
              <a:spcBef>
                <a:spcPts val="1200"/>
              </a:spcBef>
              <a:buClr>
                <a:schemeClr val="accent2"/>
              </a:buClr>
              <a:buFont typeface="Century Gothic" panose="020B0502020202020204" pitchFamily="34" charset="0"/>
              <a:buChar char="●"/>
              <a:defRPr sz="1300" kern="1200">
                <a:solidFill>
                  <a:schemeClr val="accent5"/>
                </a:solidFill>
                <a:latin typeface="HelveticaNeueLT Std" panose="020B0604020202020204" pitchFamily="34" charset="0"/>
                <a:ea typeface="+mn-ea"/>
                <a:cs typeface="+mn-cs"/>
              </a:defRPr>
            </a:lvl1pPr>
            <a:lvl2pPr marL="287338" indent="-114300" algn="l" defTabSz="914400" rtl="0" eaLnBrk="1" latinLnBrk="0" hangingPunct="1">
              <a:lnSpc>
                <a:spcPct val="117000"/>
              </a:lnSpc>
              <a:spcBef>
                <a:spcPts val="300"/>
              </a:spcBef>
              <a:buClr>
                <a:schemeClr val="accent1"/>
              </a:buClr>
              <a:buFont typeface="Wingdings" panose="05000000000000000000" pitchFamily="2" charset="2"/>
              <a:buChar char="Ø"/>
              <a:defRPr sz="1300" kern="1200">
                <a:solidFill>
                  <a:schemeClr val="accent5"/>
                </a:solidFill>
                <a:latin typeface="HelveticaNeueLT Std" panose="020B0604020202020204" pitchFamily="34" charset="0"/>
                <a:ea typeface="+mn-ea"/>
                <a:cs typeface="+mn-cs"/>
              </a:defRPr>
            </a:lvl2pPr>
            <a:lvl3pPr marL="400050" indent="-112713" algn="l" defTabSz="914400" rtl="0" eaLnBrk="1" latinLnBrk="0" hangingPunct="1">
              <a:lnSpc>
                <a:spcPct val="117000"/>
              </a:lnSpc>
              <a:spcBef>
                <a:spcPts val="300"/>
              </a:spcBef>
              <a:buClr>
                <a:schemeClr val="accent1"/>
              </a:buClr>
              <a:buFontTx/>
              <a:buChar char="–"/>
              <a:defRPr sz="1300" kern="1200">
                <a:solidFill>
                  <a:schemeClr val="accent5"/>
                </a:solidFill>
                <a:latin typeface="HelveticaNeueLT Std" panose="020B0604020202020204" pitchFamily="34" charset="0"/>
                <a:ea typeface="+mn-ea"/>
                <a:cs typeface="+mn-cs"/>
              </a:defRPr>
            </a:lvl3pPr>
            <a:lvl4pPr marL="514350" indent="-114300" algn="l" defTabSz="914400" rtl="0" eaLnBrk="1" latinLnBrk="0" hangingPunct="1">
              <a:lnSpc>
                <a:spcPct val="117000"/>
              </a:lnSpc>
              <a:spcBef>
                <a:spcPts val="300"/>
              </a:spcBef>
              <a:buClr>
                <a:schemeClr val="accent1"/>
              </a:buClr>
              <a:buFont typeface="Wingdings" panose="05000000000000000000" pitchFamily="2" charset="2"/>
              <a:buChar char="v"/>
              <a:defRPr sz="1300" kern="1200">
                <a:solidFill>
                  <a:schemeClr val="tx1"/>
                </a:solidFill>
                <a:latin typeface="HelveticaNeueLT Std" panose="020B0604020202020204" pitchFamily="34" charset="0"/>
                <a:ea typeface="+mn-ea"/>
                <a:cs typeface="+mn-cs"/>
              </a:defRPr>
            </a:lvl4pPr>
            <a:lvl5pPr marL="627063" indent="-112713" algn="l" defTabSz="914400" rtl="0" eaLnBrk="1" latinLnBrk="0" hangingPunct="1">
              <a:lnSpc>
                <a:spcPct val="117000"/>
              </a:lnSpc>
              <a:spcBef>
                <a:spcPts val="300"/>
              </a:spcBef>
              <a:buClr>
                <a:schemeClr val="accent1"/>
              </a:buClr>
              <a:buFont typeface="Symbol" panose="05050102010706020507" pitchFamily="18" charset="2"/>
              <a:buChar char="-"/>
              <a:defRPr sz="1300" kern="1200">
                <a:solidFill>
                  <a:schemeClr val="tx1"/>
                </a:solidFill>
                <a:latin typeface="HelveticaNeueLT Std"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ts val="1500"/>
              </a:lnSpc>
              <a:spcBef>
                <a:spcPts val="0"/>
              </a:spcBef>
            </a:pPr>
            <a:r>
              <a:rPr lang="en-US" altLang="en-US" sz="1100" dirty="0">
                <a:solidFill>
                  <a:schemeClr val="tx1"/>
                </a:solidFill>
                <a:latin typeface="Cambria" panose="02040503050406030204" pitchFamily="18" charset="0"/>
              </a:rPr>
              <a:t>Janus Henderson Enterprise aims to get ahead over the long run by outperforming in down markets. Managers Brian </a:t>
            </a:r>
            <a:r>
              <a:rPr lang="en-US" altLang="en-US" sz="1100" dirty="0" err="1">
                <a:solidFill>
                  <a:schemeClr val="tx1"/>
                </a:solidFill>
                <a:latin typeface="Cambria" panose="02040503050406030204" pitchFamily="18" charset="0"/>
              </a:rPr>
              <a:t>Demain</a:t>
            </a:r>
            <a:r>
              <a:rPr lang="en-US" altLang="en-US" sz="1100" dirty="0">
                <a:solidFill>
                  <a:schemeClr val="tx1"/>
                </a:solidFill>
                <a:latin typeface="Cambria" panose="02040503050406030204" pitchFamily="18" charset="0"/>
              </a:rPr>
              <a:t> and Cody Wheaton look for firms that  can grow throughout the business cycle, emphasizing the duration of growth over short-term multiple expansion. They target firms with large addressable markets, recurring revenues, competitive advantages, strong or improving return on invested capital, and disciplined management. Valuation is a key part of limiting downside losses. The managers consider bear, base, and bull market scenarios for each holding and anchor the portfolio in those with more predictable outcomes. When they buy, they intend to hold for the long term. Annual portfolio turnover ranges from 9%-13% during the trailing 5 years, which is low compared to the average peer. </a:t>
            </a:r>
          </a:p>
          <a:p>
            <a:pPr algn="just">
              <a:lnSpc>
                <a:spcPts val="1500"/>
              </a:lnSpc>
              <a:spcBef>
                <a:spcPts val="0"/>
              </a:spcBef>
            </a:pPr>
            <a:r>
              <a:rPr lang="en-US" altLang="en-US" sz="1100" dirty="0">
                <a:solidFill>
                  <a:schemeClr val="tx1"/>
                </a:solidFill>
                <a:latin typeface="Cambria" panose="02040503050406030204" pitchFamily="18" charset="0"/>
              </a:rPr>
              <a:t>Manager Brian Demain started his career at Janus in 1999 as a media and communication analyst before moving on to take over this strategy in November 2007. Comanager Cody Wheaton joined the strategy in July 2016 but has been at Janus since 2001 as an analyst. The team is supported by Jonathan Coleman and Scott Stutzman, who comanage other popular strategies at Janus. Seven analysts who average more than a decade of experience with the firm support these managers.</a:t>
            </a:r>
          </a:p>
          <a:p>
            <a:pPr algn="just">
              <a:lnSpc>
                <a:spcPts val="1500"/>
              </a:lnSpc>
              <a:spcBef>
                <a:spcPts val="0"/>
              </a:spcBef>
            </a:pPr>
            <a:r>
              <a:rPr lang="en-US" altLang="en-US" sz="1100" dirty="0">
                <a:solidFill>
                  <a:schemeClr val="tx1"/>
                </a:solidFill>
                <a:latin typeface="Cambria" panose="02040503050406030204" pitchFamily="18" charset="0"/>
              </a:rPr>
              <a:t>The risk-averse approach aims to keep up in rising markets and outperform during  drawdowns, which has worked for the most part. The fund held up relatively well during the 2015-2016 correction and in 2018’s fourth quarter thanks to high-single-digit cash stakes and resilient holdings in technology and healthcare. In 2020’s first quarter, from the index’s February 19th peak to March 23rd trough, the fund underperformed about 2.5%. The fund was held back by its value tilt versus its growthier peers. The fund excelled in 2021 as stylistic headwinds abated. In 2022 it fell 10% less than the index, beating nearly all category peers. The strategy captures 87% of the index’s monthly losses during Demain’s tenure and gained 93% as much as the index in rising markets.</a:t>
            </a:r>
          </a:p>
        </p:txBody>
      </p:sp>
      <p:sp>
        <p:nvSpPr>
          <p:cNvPr id="2" name="Title 1"/>
          <p:cNvSpPr>
            <a:spLocks noGrp="1"/>
          </p:cNvSpPr>
          <p:nvPr>
            <p:ph type="title"/>
          </p:nvPr>
        </p:nvSpPr>
        <p:spPr>
          <a:xfrm>
            <a:off x="365759" y="365760"/>
            <a:ext cx="7735653" cy="363454"/>
          </a:xfrm>
        </p:spPr>
        <p:txBody>
          <a:bodyPr/>
          <a:lstStyle/>
          <a:p>
            <a:r>
              <a:rPr lang="en-US" sz="2000" dirty="0"/>
              <a:t>Janus Henderson Enterprise</a:t>
            </a:r>
          </a:p>
        </p:txBody>
      </p:sp>
      <p:sp>
        <p:nvSpPr>
          <p:cNvPr id="3" name="Slide Number Placeholder 2"/>
          <p:cNvSpPr>
            <a:spLocks noGrp="1"/>
          </p:cNvSpPr>
          <p:nvPr>
            <p:ph type="sldNum" sz="quarter" idx="12"/>
          </p:nvPr>
        </p:nvSpPr>
        <p:spPr/>
        <p:txBody>
          <a:bodyPr/>
          <a:lstStyle/>
          <a:p>
            <a:fld id="{13F8D314-6E3C-4B33-9379-2214DF38AA6A}" type="slidenum">
              <a:rPr lang="en-US" smtClean="0"/>
              <a:t>1</a:t>
            </a:fld>
            <a:endParaRPr lang="en-US" dirty="0"/>
          </a:p>
        </p:txBody>
      </p:sp>
      <p:sp>
        <p:nvSpPr>
          <p:cNvPr id="8" name="TextBox 7"/>
          <p:cNvSpPr txBox="1"/>
          <p:nvPr/>
        </p:nvSpPr>
        <p:spPr>
          <a:xfrm>
            <a:off x="6777873" y="7231190"/>
            <a:ext cx="311084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a:p>
        </p:txBody>
      </p:sp>
    </p:spTree>
    <p:extLst>
      <p:ext uri="{BB962C8B-B14F-4D97-AF65-F5344CB8AC3E}">
        <p14:creationId xmlns:p14="http://schemas.microsoft.com/office/powerpoint/2010/main" val="1354095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FEB33-8C5F-5754-EA5F-57157CA7E08B}"/>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22D5C361-30DB-7CAF-5949-FF4B3173C0E5}"/>
              </a:ext>
            </a:extLst>
          </p:cNvPr>
          <p:cNvSpPr txBox="1">
            <a:spLocks/>
          </p:cNvSpPr>
          <p:nvPr/>
        </p:nvSpPr>
        <p:spPr bwMode="gray">
          <a:xfrm>
            <a:off x="457200" y="1075441"/>
            <a:ext cx="9079992" cy="4986311"/>
          </a:xfrm>
          <a:prstGeom prst="rect">
            <a:avLst/>
          </a:prstGeom>
        </p:spPr>
        <p:txBody>
          <a:bodyPr lIns="0" rIns="0"/>
          <a:lstStyle>
            <a:lvl1pPr marL="173038" indent="-173038" algn="l" defTabSz="914400" rtl="0" eaLnBrk="1" latinLnBrk="0" hangingPunct="1">
              <a:lnSpc>
                <a:spcPct val="117000"/>
              </a:lnSpc>
              <a:spcBef>
                <a:spcPts val="1200"/>
              </a:spcBef>
              <a:buClr>
                <a:schemeClr val="accent2"/>
              </a:buClr>
              <a:buFont typeface="Century Gothic" panose="020B0502020202020204" pitchFamily="34" charset="0"/>
              <a:buChar char="●"/>
              <a:defRPr sz="1300" kern="1200">
                <a:solidFill>
                  <a:schemeClr val="accent5"/>
                </a:solidFill>
                <a:latin typeface="HelveticaNeueLT Std" panose="020B0604020202020204" pitchFamily="34" charset="0"/>
                <a:ea typeface="+mn-ea"/>
                <a:cs typeface="+mn-cs"/>
              </a:defRPr>
            </a:lvl1pPr>
            <a:lvl2pPr marL="287338" indent="-114300" algn="l" defTabSz="914400" rtl="0" eaLnBrk="1" latinLnBrk="0" hangingPunct="1">
              <a:lnSpc>
                <a:spcPct val="117000"/>
              </a:lnSpc>
              <a:spcBef>
                <a:spcPts val="300"/>
              </a:spcBef>
              <a:buClr>
                <a:schemeClr val="accent1"/>
              </a:buClr>
              <a:buFont typeface="Wingdings" panose="05000000000000000000" pitchFamily="2" charset="2"/>
              <a:buChar char="Ø"/>
              <a:defRPr sz="1300" kern="1200">
                <a:solidFill>
                  <a:schemeClr val="accent5"/>
                </a:solidFill>
                <a:latin typeface="HelveticaNeueLT Std" panose="020B0604020202020204" pitchFamily="34" charset="0"/>
                <a:ea typeface="+mn-ea"/>
                <a:cs typeface="+mn-cs"/>
              </a:defRPr>
            </a:lvl2pPr>
            <a:lvl3pPr marL="400050" indent="-112713" algn="l" defTabSz="914400" rtl="0" eaLnBrk="1" latinLnBrk="0" hangingPunct="1">
              <a:lnSpc>
                <a:spcPct val="117000"/>
              </a:lnSpc>
              <a:spcBef>
                <a:spcPts val="300"/>
              </a:spcBef>
              <a:buClr>
                <a:schemeClr val="accent1"/>
              </a:buClr>
              <a:buFontTx/>
              <a:buChar char="–"/>
              <a:defRPr sz="1300" kern="1200">
                <a:solidFill>
                  <a:schemeClr val="accent5"/>
                </a:solidFill>
                <a:latin typeface="HelveticaNeueLT Std" panose="020B0604020202020204" pitchFamily="34" charset="0"/>
                <a:ea typeface="+mn-ea"/>
                <a:cs typeface="+mn-cs"/>
              </a:defRPr>
            </a:lvl3pPr>
            <a:lvl4pPr marL="514350" indent="-114300" algn="l" defTabSz="914400" rtl="0" eaLnBrk="1" latinLnBrk="0" hangingPunct="1">
              <a:lnSpc>
                <a:spcPct val="117000"/>
              </a:lnSpc>
              <a:spcBef>
                <a:spcPts val="300"/>
              </a:spcBef>
              <a:buClr>
                <a:schemeClr val="accent1"/>
              </a:buClr>
              <a:buFont typeface="Wingdings" panose="05000000000000000000" pitchFamily="2" charset="2"/>
              <a:buChar char="v"/>
              <a:defRPr sz="1300" kern="1200">
                <a:solidFill>
                  <a:schemeClr val="tx1"/>
                </a:solidFill>
                <a:latin typeface="HelveticaNeueLT Std" panose="020B0604020202020204" pitchFamily="34" charset="0"/>
                <a:ea typeface="+mn-ea"/>
                <a:cs typeface="+mn-cs"/>
              </a:defRPr>
            </a:lvl4pPr>
            <a:lvl5pPr marL="627063" indent="-112713" algn="l" defTabSz="914400" rtl="0" eaLnBrk="1" latinLnBrk="0" hangingPunct="1">
              <a:lnSpc>
                <a:spcPct val="117000"/>
              </a:lnSpc>
              <a:spcBef>
                <a:spcPts val="300"/>
              </a:spcBef>
              <a:buClr>
                <a:schemeClr val="accent1"/>
              </a:buClr>
              <a:buFont typeface="Symbol" panose="05050102010706020507" pitchFamily="18" charset="2"/>
              <a:buChar char="-"/>
              <a:defRPr sz="1300" kern="1200">
                <a:solidFill>
                  <a:schemeClr val="tx1"/>
                </a:solidFill>
                <a:latin typeface="HelveticaNeueLT Std" panose="020B0604020202020204"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lnSpc>
                <a:spcPts val="1500"/>
              </a:lnSpc>
              <a:spcBef>
                <a:spcPts val="0"/>
              </a:spcBef>
            </a:pPr>
            <a:r>
              <a:rPr lang="en-US" altLang="en-US" sz="1100" dirty="0">
                <a:solidFill>
                  <a:schemeClr val="tx1"/>
                </a:solidFill>
                <a:latin typeface="Cambria" panose="02040503050406030204" pitchFamily="18" charset="0"/>
              </a:rPr>
              <a:t>Vanguard Mid Cap Growth Index provides a market-cap-weighted portfolio of the highest-growth companies in the mid-cap market. The fund tracks the CRSP US Mid Cap Growth Index, which captures the faster-growing side of the mid-cap market. Market-cap-weighting is an efficient way to allocate the portfolio because it harnesses the market's consensus opinion on the relative value of each stock. Stocks that grow in size take up a larger share of the portfolio, while smaller companies that may be struggling will take on a less important role. The CRSP US Mid Cap Index excludes the largest 70% and smallest 15% of U.S. stocks by total market capitalization. CRSP buckets each eligible constituent in the corresponding growth or value index based on its composite style score. Each index weights constituents by float-adjusted market cap. The growth index collects those landing in the faster-growing half of the opportunity set. Stocks that land near the value/growth border may have their market cap split across value and growth indexes, but such instances are rare: The mid-cap growth and value indexes share about 4% of holdings.</a:t>
            </a:r>
          </a:p>
          <a:p>
            <a:pPr algn="just">
              <a:lnSpc>
                <a:spcPts val="1500"/>
              </a:lnSpc>
              <a:spcBef>
                <a:spcPts val="0"/>
              </a:spcBef>
            </a:pPr>
            <a:r>
              <a:rPr lang="en-US" altLang="en-US" sz="1100" dirty="0">
                <a:solidFill>
                  <a:schemeClr val="tx1"/>
                </a:solidFill>
                <a:latin typeface="Cambria" panose="02040503050406030204" pitchFamily="18" charset="0"/>
              </a:rPr>
              <a:t>Awais Khan, Aurelie Denis, and Aaron Choi comanage this strategy. All are relatively recent joiners to the fund, but they have all been at Vanguard for at least seven years. Khan is the longest-tenured manager, having joined the fund in 2021, while both Denis and Choi joined the roster in 2023. Denis and Choi were added to the fund in advance of Donald Butler’s December 2023 retirement. Butler served his entire career at Vanguard, joining the firm in 1996. He managed this fund since 2013. Vanguard frequently rotates its managers to promote breadth and depth across the team; we do not expect the manager change to disrupt the strategy in any way. The managers are responsible for the fund's trading, providing more portfolio insights than a stand-alone trader. They are supported by a global team of dedicated personnel and sophisticated, scalable technology that improve tracking precision and reduce the managers' workload. Vanguard's independent risk-management team works closely with the managers to monitor trades and review any potential issues. Managers' compensation is tied to performance using a combination of tracking error and excess return metrics, which aligns their interests with investors’.</a:t>
            </a:r>
          </a:p>
          <a:p>
            <a:pPr algn="just">
              <a:lnSpc>
                <a:spcPts val="1500"/>
              </a:lnSpc>
              <a:spcBef>
                <a:spcPts val="0"/>
              </a:spcBef>
            </a:pPr>
            <a:r>
              <a:rPr lang="en-US" altLang="en-US" sz="1100" dirty="0">
                <a:solidFill>
                  <a:schemeClr val="tx1"/>
                </a:solidFill>
                <a:latin typeface="Cambria" panose="02040503050406030204" pitchFamily="18" charset="0"/>
              </a:rPr>
              <a:t>The fund’s performance has resembled the category average since adopting its current index in April 2013. The exchange-traded fund share class outpaced the category average by 87 basis points annualized from April 2013 through December 2023. Its larger market-cap orientation helped contain drawdowns but not overall volatility. The fund’s standard deviation of returns was the same as the category norm, but it captured 96% of the average peer’s downside since 2023. Performance will not always match the category norm, though. Market-cap-weighting and CRSP's size and style constraints exclude some of the category’s popular holdings.  Despite some differences, the fund remains an excellent representative of the mid-cap growth category and should perform well when growth stocks are in favor. Additionally, its low expense ratio presents a low hurdle for this fund to expand on its advantages going forward.</a:t>
            </a:r>
          </a:p>
          <a:p>
            <a:pPr algn="just">
              <a:lnSpc>
                <a:spcPts val="1500"/>
              </a:lnSpc>
              <a:spcBef>
                <a:spcPts val="0"/>
              </a:spcBef>
            </a:pPr>
            <a:endParaRPr lang="en-US" altLang="en-US" sz="1100" dirty="0">
              <a:solidFill>
                <a:schemeClr val="tx1"/>
              </a:solidFill>
              <a:latin typeface="Cambria" panose="02040503050406030204" pitchFamily="18" charset="0"/>
            </a:endParaRPr>
          </a:p>
        </p:txBody>
      </p:sp>
      <p:sp>
        <p:nvSpPr>
          <p:cNvPr id="2" name="Title 1">
            <a:extLst>
              <a:ext uri="{FF2B5EF4-FFF2-40B4-BE49-F238E27FC236}">
                <a16:creationId xmlns:a16="http://schemas.microsoft.com/office/drawing/2014/main" id="{63B6D377-3038-6501-5B19-587A0005E050}"/>
              </a:ext>
            </a:extLst>
          </p:cNvPr>
          <p:cNvSpPr>
            <a:spLocks noGrp="1"/>
          </p:cNvSpPr>
          <p:nvPr>
            <p:ph type="title"/>
          </p:nvPr>
        </p:nvSpPr>
        <p:spPr>
          <a:xfrm>
            <a:off x="299084" y="365760"/>
            <a:ext cx="7735653" cy="363454"/>
          </a:xfrm>
        </p:spPr>
        <p:txBody>
          <a:bodyPr/>
          <a:lstStyle/>
          <a:p>
            <a:r>
              <a:rPr lang="en-US" sz="2000" dirty="0"/>
              <a:t>Vanguard Mid Cap Growth Index</a:t>
            </a:r>
          </a:p>
        </p:txBody>
      </p:sp>
      <p:sp>
        <p:nvSpPr>
          <p:cNvPr id="3" name="Slide Number Placeholder 2">
            <a:extLst>
              <a:ext uri="{FF2B5EF4-FFF2-40B4-BE49-F238E27FC236}">
                <a16:creationId xmlns:a16="http://schemas.microsoft.com/office/drawing/2014/main" id="{8A537BDB-D9D3-3FC1-E0A5-5D7AD81F0EEE}"/>
              </a:ext>
            </a:extLst>
          </p:cNvPr>
          <p:cNvSpPr>
            <a:spLocks noGrp="1"/>
          </p:cNvSpPr>
          <p:nvPr>
            <p:ph type="sldNum" sz="quarter" idx="12"/>
          </p:nvPr>
        </p:nvSpPr>
        <p:spPr/>
        <p:txBody>
          <a:bodyPr/>
          <a:lstStyle/>
          <a:p>
            <a:fld id="{13F8D314-6E3C-4B33-9379-2214DF38AA6A}" type="slidenum">
              <a:rPr lang="en-US" smtClean="0"/>
              <a:t>2</a:t>
            </a:fld>
            <a:endParaRPr lang="en-US" dirty="0"/>
          </a:p>
        </p:txBody>
      </p:sp>
      <p:sp>
        <p:nvSpPr>
          <p:cNvPr id="8" name="TextBox 7">
            <a:extLst>
              <a:ext uri="{FF2B5EF4-FFF2-40B4-BE49-F238E27FC236}">
                <a16:creationId xmlns:a16="http://schemas.microsoft.com/office/drawing/2014/main" id="{1C21C88F-3A48-CF89-434C-E35C57BE63FA}"/>
              </a:ext>
            </a:extLst>
          </p:cNvPr>
          <p:cNvSpPr txBox="1"/>
          <p:nvPr/>
        </p:nvSpPr>
        <p:spPr>
          <a:xfrm>
            <a:off x="6777873" y="7231190"/>
            <a:ext cx="311084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a:p>
        </p:txBody>
      </p:sp>
    </p:spTree>
    <p:extLst>
      <p:ext uri="{BB962C8B-B14F-4D97-AF65-F5344CB8AC3E}">
        <p14:creationId xmlns:p14="http://schemas.microsoft.com/office/powerpoint/2010/main" val="99411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7675304" cy="363454"/>
          </a:xfrm>
        </p:spPr>
        <p:txBody>
          <a:bodyPr vert="horz" lIns="91440" tIns="45720" rIns="91440" bIns="45720" rtlCol="0" anchor="ctr">
            <a:noAutofit/>
          </a:bodyPr>
          <a:lstStyle/>
          <a:p>
            <a:r>
              <a:rPr lang="en-US" sz="2000" dirty="0"/>
              <a:t>Mid Cap Growth – Expense &amp; Return</a:t>
            </a:r>
          </a:p>
        </p:txBody>
      </p:sp>
      <p:sp>
        <p:nvSpPr>
          <p:cNvPr id="3" name="Slide Number Placeholder 2"/>
          <p:cNvSpPr>
            <a:spLocks noGrp="1"/>
          </p:cNvSpPr>
          <p:nvPr>
            <p:ph type="sldNum" sz="quarter" idx="12"/>
          </p:nvPr>
        </p:nvSpPr>
        <p:spPr/>
        <p:txBody>
          <a:bodyPr/>
          <a:lstStyle/>
          <a:p>
            <a:pPr defTabSz="914409"/>
            <a:fld id="{13F8D314-6E3C-4B33-9379-2214DF38AA6A}" type="slidenum">
              <a:rPr lang="en-US" sz="1000">
                <a:solidFill>
                  <a:prstClr val="white"/>
                </a:solidFill>
                <a:latin typeface="Cambria" panose="02040503050406030204" pitchFamily="18" charset="0"/>
              </a:rPr>
              <a:pPr defTabSz="914409"/>
              <a:t>3</a:t>
            </a:fld>
            <a:endParaRPr lang="en-US" sz="1000" dirty="0">
              <a:solidFill>
                <a:prstClr val="white"/>
              </a:solidFill>
              <a:latin typeface="Cambria" panose="02040503050406030204" pitchFamily="18" charset="0"/>
            </a:endParaRPr>
          </a:p>
        </p:txBody>
      </p:sp>
      <p:graphicFrame>
        <p:nvGraphicFramePr>
          <p:cNvPr id="17" name="Table 16"/>
          <p:cNvGraphicFramePr>
            <a:graphicFrameLocks noGrp="1"/>
          </p:cNvGraphicFramePr>
          <p:nvPr/>
        </p:nvGraphicFramePr>
        <p:xfrm>
          <a:off x="495090" y="1315172"/>
          <a:ext cx="2943434" cy="2045048"/>
        </p:xfrm>
        <a:graphic>
          <a:graphicData uri="http://schemas.openxmlformats.org/drawingml/2006/table">
            <a:tbl>
              <a:tblPr/>
              <a:tblGrid>
                <a:gridCol w="2081245">
                  <a:extLst>
                    <a:ext uri="{9D8B030D-6E8A-4147-A177-3AD203B41FA5}">
                      <a16:colId xmlns:a16="http://schemas.microsoft.com/office/drawing/2014/main" val="20000"/>
                    </a:ext>
                  </a:extLst>
                </a:gridCol>
                <a:gridCol w="862189">
                  <a:extLst>
                    <a:ext uri="{9D8B030D-6E8A-4147-A177-3AD203B41FA5}">
                      <a16:colId xmlns:a16="http://schemas.microsoft.com/office/drawing/2014/main" val="2105701530"/>
                    </a:ext>
                  </a:extLst>
                </a:gridCol>
              </a:tblGrid>
              <a:tr h="701564">
                <a:tc>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05" marR="63205"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Net Expense Ratio</a:t>
                      </a:r>
                    </a:p>
                  </a:txBody>
                  <a:tcPr marL="63205" marR="63205"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extLst>
                  <a:ext uri="{0D108BD9-81ED-4DB2-BD59-A6C34878D82A}">
                    <a16:rowId xmlns:a16="http://schemas.microsoft.com/office/drawing/2014/main" val="10000"/>
                  </a:ext>
                </a:extLst>
              </a:tr>
              <a:tr h="447828">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mbria" panose="02040503050406030204" pitchFamily="18" charset="0"/>
                          <a:ea typeface="Times New Roman" pitchFamily="18" charset="0"/>
                          <a:cs typeface="Calibri" pitchFamily="34" charset="0"/>
                        </a:rPr>
                        <a:t>0.71%</a:t>
                      </a:r>
                    </a:p>
                  </a:txBody>
                  <a:tcPr marL="68569" marR="6856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3706350669"/>
                  </a:ext>
                </a:extLst>
              </a:tr>
              <a:tr h="447828">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mbria" panose="02040503050406030204" pitchFamily="18" charset="0"/>
                          <a:ea typeface="Times New Roman" pitchFamily="18" charset="0"/>
                          <a:cs typeface="Calibri" pitchFamily="34" charset="0"/>
                        </a:rPr>
                        <a:t>0.66%</a:t>
                      </a:r>
                    </a:p>
                  </a:txBody>
                  <a:tcPr marL="68569" marR="6856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extLst>
                  <a:ext uri="{0D108BD9-81ED-4DB2-BD59-A6C34878D82A}">
                    <a16:rowId xmlns:a16="http://schemas.microsoft.com/office/drawing/2014/main" val="919584641"/>
                  </a:ext>
                </a:extLst>
              </a:tr>
              <a:tr h="447828">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mbria" panose="02040503050406030204" pitchFamily="18" charset="0"/>
                          <a:ea typeface="Times New Roman" pitchFamily="18" charset="0"/>
                          <a:cs typeface="Calibri" pitchFamily="34" charset="0"/>
                        </a:rPr>
                        <a:t>0.07%</a:t>
                      </a:r>
                    </a:p>
                  </a:txBody>
                  <a:tcPr marL="68569" marR="6856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493991611"/>
                  </a:ext>
                </a:extLst>
              </a:tr>
            </a:tbl>
          </a:graphicData>
        </a:graphic>
      </p:graphicFrame>
      <p:graphicFrame>
        <p:nvGraphicFramePr>
          <p:cNvPr id="18" name="Table 17"/>
          <p:cNvGraphicFramePr>
            <a:graphicFrameLocks noGrp="1"/>
          </p:cNvGraphicFramePr>
          <p:nvPr/>
        </p:nvGraphicFramePr>
        <p:xfrm>
          <a:off x="3706996" y="1315172"/>
          <a:ext cx="5998975" cy="2045047"/>
        </p:xfrm>
        <a:graphic>
          <a:graphicData uri="http://schemas.openxmlformats.org/drawingml/2006/table">
            <a:tbl>
              <a:tblPr/>
              <a:tblGrid>
                <a:gridCol w="2422105">
                  <a:extLst>
                    <a:ext uri="{9D8B030D-6E8A-4147-A177-3AD203B41FA5}">
                      <a16:colId xmlns:a16="http://schemas.microsoft.com/office/drawing/2014/main" val="20000"/>
                    </a:ext>
                  </a:extLst>
                </a:gridCol>
                <a:gridCol w="715374">
                  <a:extLst>
                    <a:ext uri="{9D8B030D-6E8A-4147-A177-3AD203B41FA5}">
                      <a16:colId xmlns:a16="http://schemas.microsoft.com/office/drawing/2014/main" val="2105701530"/>
                    </a:ext>
                  </a:extLst>
                </a:gridCol>
                <a:gridCol w="715374">
                  <a:extLst>
                    <a:ext uri="{9D8B030D-6E8A-4147-A177-3AD203B41FA5}">
                      <a16:colId xmlns:a16="http://schemas.microsoft.com/office/drawing/2014/main" val="436251291"/>
                    </a:ext>
                  </a:extLst>
                </a:gridCol>
                <a:gridCol w="715374">
                  <a:extLst>
                    <a:ext uri="{9D8B030D-6E8A-4147-A177-3AD203B41FA5}">
                      <a16:colId xmlns:a16="http://schemas.microsoft.com/office/drawing/2014/main" val="4189710073"/>
                    </a:ext>
                  </a:extLst>
                </a:gridCol>
                <a:gridCol w="715374">
                  <a:extLst>
                    <a:ext uri="{9D8B030D-6E8A-4147-A177-3AD203B41FA5}">
                      <a16:colId xmlns:a16="http://schemas.microsoft.com/office/drawing/2014/main" val="3572585299"/>
                    </a:ext>
                  </a:extLst>
                </a:gridCol>
                <a:gridCol w="715374">
                  <a:extLst>
                    <a:ext uri="{9D8B030D-6E8A-4147-A177-3AD203B41FA5}">
                      <a16:colId xmlns:a16="http://schemas.microsoft.com/office/drawing/2014/main" val="4185162936"/>
                    </a:ext>
                  </a:extLst>
                </a:gridCol>
              </a:tblGrid>
              <a:tr h="556351">
                <a:tc>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Q1, 2025</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1 Year</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10 Year</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extLst>
                  <a:ext uri="{0D108BD9-81ED-4DB2-BD59-A6C34878D82A}">
                    <a16:rowId xmlns:a16="http://schemas.microsoft.com/office/drawing/2014/main" val="10000"/>
                  </a:ext>
                </a:extLst>
              </a:tr>
              <a:tr h="372174">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0" i="0" u="none" strike="noStrike">
                          <a:solidFill>
                            <a:srgbClr val="000000"/>
                          </a:solidFill>
                          <a:effectLst/>
                          <a:latin typeface="Cambria" panose="02040503050406030204" pitchFamily="18" charset="0"/>
                        </a:rPr>
                        <a:t>-13.33%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-9.71%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-1.98%</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9.05%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9.42%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0001"/>
                  </a:ext>
                </a:extLst>
              </a:tr>
              <a:tr h="372174">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0" i="0" u="none" strike="noStrike">
                          <a:solidFill>
                            <a:srgbClr val="000000"/>
                          </a:solidFill>
                          <a:effectLst/>
                          <a:latin typeface="Cambria" panose="02040503050406030204" pitchFamily="18" charset="0"/>
                        </a:rPr>
                        <a:t>-4.00%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a:solidFill>
                            <a:srgbClr val="000000"/>
                          </a:solidFill>
                          <a:effectLst/>
                          <a:latin typeface="Cambria" panose="02040503050406030204" pitchFamily="18" charset="0"/>
                        </a:rPr>
                        <a:t>2.04%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a:solidFill>
                            <a:srgbClr val="000000"/>
                          </a:solidFill>
                          <a:effectLst/>
                          <a:latin typeface="Cambria" panose="02040503050406030204" pitchFamily="18" charset="0"/>
                        </a:rPr>
                        <a:t>5.71%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a:solidFill>
                            <a:srgbClr val="000000"/>
                          </a:solidFill>
                          <a:effectLst/>
                          <a:latin typeface="Cambria" panose="02040503050406030204" pitchFamily="18" charset="0"/>
                        </a:rPr>
                        <a:t>15.42%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a:solidFill>
                            <a:srgbClr val="000000"/>
                          </a:solidFill>
                          <a:effectLst/>
                          <a:latin typeface="Cambria" panose="02040503050406030204" pitchFamily="18" charset="0"/>
                        </a:rPr>
                        <a:t>11.13%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extLst>
                  <a:ext uri="{0D108BD9-81ED-4DB2-BD59-A6C34878D82A}">
                    <a16:rowId xmlns:a16="http://schemas.microsoft.com/office/drawing/2014/main" val="4986339"/>
                  </a:ext>
                </a:extLst>
              </a:tr>
              <a:tr h="372174">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0" i="0" u="none" strike="noStrike">
                          <a:solidFill>
                            <a:srgbClr val="000000"/>
                          </a:solidFill>
                          <a:effectLst/>
                          <a:latin typeface="Cambria" panose="02040503050406030204" pitchFamily="18" charset="0"/>
                        </a:rPr>
                        <a:t>-3.45%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4.49%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3.98%</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14.84%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dirty="0">
                          <a:solidFill>
                            <a:srgbClr val="000000"/>
                          </a:solidFill>
                          <a:effectLst/>
                          <a:latin typeface="Cambria" panose="02040503050406030204" pitchFamily="18" charset="0"/>
                        </a:rPr>
                        <a:t>9.37%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2020553805"/>
                  </a:ext>
                </a:extLst>
              </a:tr>
              <a:tr h="372174">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Russell </a:t>
                      </a:r>
                      <a:r>
                        <a:rPr kumimoji="0" lang="en-US" altLang="en-US" sz="1100" b="1" i="0" u="none" strike="noStrike" kern="1200" cap="none" normalizeH="0" baseline="0" dirty="0" err="1">
                          <a:ln>
                            <a:noFill/>
                          </a:ln>
                          <a:solidFill>
                            <a:srgbClr val="FFFFFF"/>
                          </a:solidFill>
                          <a:effectLst/>
                          <a:latin typeface="Cambria" panose="02040503050406030204" pitchFamily="18" charset="0"/>
                          <a:ea typeface="Arial Unicode MS" pitchFamily="34" charset="-128"/>
                          <a:cs typeface="Arial Unicode MS" pitchFamily="34" charset="-128"/>
                        </a:rPr>
                        <a:t>MidCap</a:t>
                      </a:r>
                      <a:r>
                        <a:rPr kumimoji="0" lang="en-US" altLang="en-US" sz="1100" b="1"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 Growth Index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1" i="0" u="none" strike="noStrike">
                          <a:solidFill>
                            <a:srgbClr val="000000"/>
                          </a:solidFill>
                          <a:effectLst/>
                          <a:latin typeface="Cambria" panose="02040503050406030204" pitchFamily="18" charset="0"/>
                        </a:rPr>
                        <a:t>-7.26%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a:solidFill>
                            <a:srgbClr val="000000"/>
                          </a:solidFill>
                          <a:effectLst/>
                          <a:latin typeface="Cambria" panose="02040503050406030204" pitchFamily="18" charset="0"/>
                        </a:rPr>
                        <a:t>3.57%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a:solidFill>
                            <a:srgbClr val="000000"/>
                          </a:solidFill>
                          <a:effectLst/>
                          <a:latin typeface="Cambria" panose="02040503050406030204" pitchFamily="18" charset="0"/>
                        </a:rPr>
                        <a:t>6.16%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dirty="0">
                          <a:solidFill>
                            <a:srgbClr val="000000"/>
                          </a:solidFill>
                          <a:effectLst/>
                          <a:latin typeface="Cambria" panose="02040503050406030204" pitchFamily="18" charset="0"/>
                        </a:rPr>
                        <a:t>14.86%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1" i="0" u="none" strike="noStrike" kern="1200" cap="none" normalizeH="0" baseline="0" dirty="0">
                          <a:ln>
                            <a:noFill/>
                          </a:ln>
                          <a:solidFill>
                            <a:schemeClr val="tx1"/>
                          </a:solidFill>
                          <a:effectLst/>
                          <a:latin typeface="Cambria" panose="02040503050406030204" pitchFamily="18" charset="0"/>
                          <a:cs typeface="Calibri" pitchFamily="34" charset="0"/>
                        </a:rPr>
                        <a:t>10.14%</a:t>
                      </a:r>
                    </a:p>
                  </a:txBody>
                  <a:tcPr marL="9527" marR="9527" marT="9529"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extLst>
                  <a:ext uri="{0D108BD9-81ED-4DB2-BD59-A6C34878D82A}">
                    <a16:rowId xmlns:a16="http://schemas.microsoft.com/office/drawing/2014/main" val="1360727163"/>
                  </a:ext>
                </a:extLst>
              </a:tr>
            </a:tbl>
          </a:graphicData>
        </a:graphic>
      </p:graphicFrame>
      <p:sp>
        <p:nvSpPr>
          <p:cNvPr id="7" name="TextBox 6"/>
          <p:cNvSpPr txBox="1"/>
          <p:nvPr/>
        </p:nvSpPr>
        <p:spPr>
          <a:xfrm>
            <a:off x="6777873" y="7231190"/>
            <a:ext cx="311084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a:p>
        </p:txBody>
      </p:sp>
      <p:graphicFrame>
        <p:nvGraphicFramePr>
          <p:cNvPr id="5" name="Table 4">
            <a:extLst>
              <a:ext uri="{FF2B5EF4-FFF2-40B4-BE49-F238E27FC236}">
                <a16:creationId xmlns:a16="http://schemas.microsoft.com/office/drawing/2014/main" id="{0EC6069C-C7C1-4308-EE4F-DAD889F14E4E}"/>
              </a:ext>
            </a:extLst>
          </p:cNvPr>
          <p:cNvGraphicFramePr>
            <a:graphicFrameLocks noGrp="1"/>
          </p:cNvGraphicFramePr>
          <p:nvPr/>
        </p:nvGraphicFramePr>
        <p:xfrm>
          <a:off x="495090" y="3946178"/>
          <a:ext cx="9210881" cy="2219326"/>
        </p:xfrm>
        <a:graphic>
          <a:graphicData uri="http://schemas.openxmlformats.org/drawingml/2006/table">
            <a:tbl>
              <a:tblPr/>
              <a:tblGrid>
                <a:gridCol w="2329791">
                  <a:extLst>
                    <a:ext uri="{9D8B030D-6E8A-4147-A177-3AD203B41FA5}">
                      <a16:colId xmlns:a16="http://schemas.microsoft.com/office/drawing/2014/main" val="20000"/>
                    </a:ext>
                  </a:extLst>
                </a:gridCol>
                <a:gridCol w="688109">
                  <a:extLst>
                    <a:ext uri="{9D8B030D-6E8A-4147-A177-3AD203B41FA5}">
                      <a16:colId xmlns:a16="http://schemas.microsoft.com/office/drawing/2014/main" val="2073912094"/>
                    </a:ext>
                  </a:extLst>
                </a:gridCol>
                <a:gridCol w="688109">
                  <a:extLst>
                    <a:ext uri="{9D8B030D-6E8A-4147-A177-3AD203B41FA5}">
                      <a16:colId xmlns:a16="http://schemas.microsoft.com/office/drawing/2014/main" val="1834624154"/>
                    </a:ext>
                  </a:extLst>
                </a:gridCol>
                <a:gridCol w="688109">
                  <a:extLst>
                    <a:ext uri="{9D8B030D-6E8A-4147-A177-3AD203B41FA5}">
                      <a16:colId xmlns:a16="http://schemas.microsoft.com/office/drawing/2014/main" val="2325764750"/>
                    </a:ext>
                  </a:extLst>
                </a:gridCol>
                <a:gridCol w="688109">
                  <a:extLst>
                    <a:ext uri="{9D8B030D-6E8A-4147-A177-3AD203B41FA5}">
                      <a16:colId xmlns:a16="http://schemas.microsoft.com/office/drawing/2014/main" val="609672205"/>
                    </a:ext>
                  </a:extLst>
                </a:gridCol>
                <a:gridCol w="688109">
                  <a:extLst>
                    <a:ext uri="{9D8B030D-6E8A-4147-A177-3AD203B41FA5}">
                      <a16:colId xmlns:a16="http://schemas.microsoft.com/office/drawing/2014/main" val="3694862845"/>
                    </a:ext>
                  </a:extLst>
                </a:gridCol>
                <a:gridCol w="688109">
                  <a:extLst>
                    <a:ext uri="{9D8B030D-6E8A-4147-A177-3AD203B41FA5}">
                      <a16:colId xmlns:a16="http://schemas.microsoft.com/office/drawing/2014/main" val="2105701530"/>
                    </a:ext>
                  </a:extLst>
                </a:gridCol>
                <a:gridCol w="688109">
                  <a:extLst>
                    <a:ext uri="{9D8B030D-6E8A-4147-A177-3AD203B41FA5}">
                      <a16:colId xmlns:a16="http://schemas.microsoft.com/office/drawing/2014/main" val="436251291"/>
                    </a:ext>
                  </a:extLst>
                </a:gridCol>
                <a:gridCol w="688109">
                  <a:extLst>
                    <a:ext uri="{9D8B030D-6E8A-4147-A177-3AD203B41FA5}">
                      <a16:colId xmlns:a16="http://schemas.microsoft.com/office/drawing/2014/main" val="4189710073"/>
                    </a:ext>
                  </a:extLst>
                </a:gridCol>
                <a:gridCol w="688109">
                  <a:extLst>
                    <a:ext uri="{9D8B030D-6E8A-4147-A177-3AD203B41FA5}">
                      <a16:colId xmlns:a16="http://schemas.microsoft.com/office/drawing/2014/main" val="3572585299"/>
                    </a:ext>
                  </a:extLst>
                </a:gridCol>
                <a:gridCol w="688109">
                  <a:extLst>
                    <a:ext uri="{9D8B030D-6E8A-4147-A177-3AD203B41FA5}">
                      <a16:colId xmlns:a16="http://schemas.microsoft.com/office/drawing/2014/main" val="4185162936"/>
                    </a:ext>
                  </a:extLst>
                </a:gridCol>
              </a:tblGrid>
              <a:tr h="603762">
                <a:tc>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2024</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2023</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2022</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2021</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2020</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2019</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2018</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2017</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2016</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2015</a:t>
                      </a:r>
                    </a:p>
                  </a:txBody>
                  <a:tcPr marL="63230" marR="6323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extLst>
                  <a:ext uri="{0D108BD9-81ED-4DB2-BD59-A6C34878D82A}">
                    <a16:rowId xmlns:a16="http://schemas.microsoft.com/office/drawing/2014/main" val="10000"/>
                  </a:ext>
                </a:extLst>
              </a:tr>
              <a:tr h="403891">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0" i="0" u="none" strike="noStrike">
                          <a:solidFill>
                            <a:srgbClr val="000000"/>
                          </a:solidFill>
                          <a:effectLst/>
                          <a:latin typeface="Cambria" panose="02040503050406030204" pitchFamily="18" charset="0"/>
                        </a:rPr>
                        <a:t>12.55%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28.34%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-37.29%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14.60%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46.23%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36.26%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2.91%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34.82%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3.16%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dirty="0">
                          <a:solidFill>
                            <a:srgbClr val="000000"/>
                          </a:solidFill>
                          <a:effectLst/>
                          <a:latin typeface="Cambria" panose="02040503050406030204" pitchFamily="18" charset="0"/>
                        </a:rPr>
                        <a:t>6.87%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0001"/>
                  </a:ext>
                </a:extLst>
              </a:tr>
              <a:tr h="403891">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0" i="0" u="none" strike="noStrike">
                          <a:solidFill>
                            <a:srgbClr val="000000"/>
                          </a:solidFill>
                          <a:effectLst/>
                          <a:latin typeface="Cambria" panose="02040503050406030204" pitchFamily="18" charset="0"/>
                        </a:rPr>
                        <a:t>15.39%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a:solidFill>
                            <a:srgbClr val="000000"/>
                          </a:solidFill>
                          <a:effectLst/>
                          <a:latin typeface="Cambria" panose="02040503050406030204" pitchFamily="18" charset="0"/>
                        </a:rPr>
                        <a:t>18.10%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a:solidFill>
                            <a:srgbClr val="000000"/>
                          </a:solidFill>
                          <a:effectLst/>
                          <a:latin typeface="Cambria" panose="02040503050406030204" pitchFamily="18" charset="0"/>
                        </a:rPr>
                        <a:t>-15.94%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a:solidFill>
                            <a:srgbClr val="000000"/>
                          </a:solidFill>
                          <a:effectLst/>
                          <a:latin typeface="Cambria" panose="02040503050406030204" pitchFamily="18" charset="0"/>
                        </a:rPr>
                        <a:t>17.50%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dirty="0">
                          <a:solidFill>
                            <a:srgbClr val="000000"/>
                          </a:solidFill>
                          <a:effectLst/>
                          <a:latin typeface="Cambria" panose="02040503050406030204" pitchFamily="18" charset="0"/>
                        </a:rPr>
                        <a:t>20.44%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dirty="0">
                          <a:solidFill>
                            <a:srgbClr val="000000"/>
                          </a:solidFill>
                          <a:effectLst/>
                          <a:latin typeface="Cambria" panose="02040503050406030204" pitchFamily="18" charset="0"/>
                        </a:rPr>
                        <a:t>35.40%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dirty="0">
                          <a:solidFill>
                            <a:srgbClr val="000000"/>
                          </a:solidFill>
                          <a:effectLst/>
                          <a:latin typeface="Cambria" panose="02040503050406030204" pitchFamily="18" charset="0"/>
                        </a:rPr>
                        <a:t>-0.81%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dirty="0">
                          <a:solidFill>
                            <a:srgbClr val="000000"/>
                          </a:solidFill>
                          <a:effectLst/>
                          <a:latin typeface="Cambria" panose="02040503050406030204" pitchFamily="18" charset="0"/>
                        </a:rPr>
                        <a:t>26.65%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dirty="0">
                          <a:solidFill>
                            <a:srgbClr val="000000"/>
                          </a:solidFill>
                          <a:effectLst/>
                          <a:latin typeface="Cambria" panose="02040503050406030204" pitchFamily="18" charset="0"/>
                        </a:rPr>
                        <a:t>12.18%</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0" i="0" u="none" strike="noStrike" dirty="0">
                          <a:solidFill>
                            <a:srgbClr val="000000"/>
                          </a:solidFill>
                          <a:effectLst/>
                          <a:latin typeface="Cambria" panose="02040503050406030204" pitchFamily="18" charset="0"/>
                        </a:rPr>
                        <a:t>3.57%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extLst>
                  <a:ext uri="{0D108BD9-81ED-4DB2-BD59-A6C34878D82A}">
                    <a16:rowId xmlns:a16="http://schemas.microsoft.com/office/drawing/2014/main" val="4986339"/>
                  </a:ext>
                </a:extLst>
              </a:tr>
              <a:tr h="403891">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0" i="0" u="none" strike="noStrike">
                          <a:solidFill>
                            <a:srgbClr val="000000"/>
                          </a:solidFill>
                          <a:effectLst/>
                          <a:latin typeface="Cambria" panose="02040503050406030204" pitchFamily="18" charset="0"/>
                        </a:rPr>
                        <a:t>16.41%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23.24%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-28.84%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20.48%</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34.48%</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33.86%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-5.60%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21.83%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mbria" panose="02040503050406030204" pitchFamily="18" charset="0"/>
                        </a:rPr>
                        <a:t>6.75%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dirty="0">
                          <a:solidFill>
                            <a:srgbClr val="000000"/>
                          </a:solidFill>
                          <a:effectLst/>
                          <a:latin typeface="Cambria" panose="02040503050406030204" pitchFamily="18" charset="0"/>
                        </a:rPr>
                        <a:t>-0.98%</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860162697"/>
                  </a:ext>
                </a:extLst>
              </a:tr>
              <a:tr h="403891">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1"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Russell </a:t>
                      </a:r>
                      <a:r>
                        <a:rPr kumimoji="0" lang="en-US" altLang="en-US" sz="1100" b="1" i="0" u="none" strike="noStrike" kern="1200" cap="none" normalizeH="0" baseline="0" dirty="0" err="1">
                          <a:ln>
                            <a:noFill/>
                          </a:ln>
                          <a:solidFill>
                            <a:srgbClr val="FFFFFF"/>
                          </a:solidFill>
                          <a:effectLst/>
                          <a:latin typeface="Cambria" panose="02040503050406030204" pitchFamily="18" charset="0"/>
                          <a:ea typeface="Arial Unicode MS" pitchFamily="34" charset="-128"/>
                          <a:cs typeface="Arial Unicode MS" pitchFamily="34" charset="-128"/>
                        </a:rPr>
                        <a:t>MidCap</a:t>
                      </a:r>
                      <a:r>
                        <a:rPr kumimoji="0" lang="en-US" altLang="en-US" sz="1100" b="1"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 Growth Index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22.10%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25.87%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-26.72%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12.73%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35.59%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35.47%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-4.75%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25.27%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7.33%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tc>
                  <a:txBody>
                    <a:bodyPr/>
                    <a:lstStyle/>
                    <a:p>
                      <a:pPr algn="ctr" fontAlgn="ctr"/>
                      <a:r>
                        <a:rPr lang="en-US" sz="1100" b="1" i="0" u="none" strike="noStrike" kern="1200" dirty="0">
                          <a:solidFill>
                            <a:srgbClr val="000000"/>
                          </a:solidFill>
                          <a:effectLst/>
                          <a:latin typeface="Cambria" panose="02040503050406030204" pitchFamily="18" charset="0"/>
                          <a:ea typeface="+mn-ea"/>
                          <a:cs typeface="+mn-cs"/>
                        </a:rPr>
                        <a:t>-0.20%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C7D0E7"/>
                    </a:solidFill>
                  </a:tcPr>
                </a:tc>
                <a:extLst>
                  <a:ext uri="{0D108BD9-81ED-4DB2-BD59-A6C34878D82A}">
                    <a16:rowId xmlns:a16="http://schemas.microsoft.com/office/drawing/2014/main" val="1360727163"/>
                  </a:ext>
                </a:extLst>
              </a:tr>
            </a:tbl>
          </a:graphicData>
        </a:graphic>
      </p:graphicFrame>
    </p:spTree>
    <p:extLst>
      <p:ext uri="{BB962C8B-B14F-4D97-AF65-F5344CB8AC3E}">
        <p14:creationId xmlns:p14="http://schemas.microsoft.com/office/powerpoint/2010/main" val="139029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59" y="365760"/>
            <a:ext cx="7835561" cy="363454"/>
          </a:xfrm>
        </p:spPr>
        <p:txBody>
          <a:bodyPr vert="horz" lIns="91440" tIns="45720" rIns="91440" bIns="45720" rtlCol="0" anchor="ctr">
            <a:noAutofit/>
          </a:bodyPr>
          <a:lstStyle/>
          <a:p>
            <a:r>
              <a:rPr lang="en-US" sz="2000" dirty="0"/>
              <a:t>Mid Cap Growth – Risk Adjusted Statistics</a:t>
            </a:r>
          </a:p>
        </p:txBody>
      </p:sp>
      <p:sp>
        <p:nvSpPr>
          <p:cNvPr id="3" name="Slide Number Placeholder 2"/>
          <p:cNvSpPr>
            <a:spLocks noGrp="1"/>
          </p:cNvSpPr>
          <p:nvPr>
            <p:ph type="sldNum" sz="quarter" idx="12"/>
          </p:nvPr>
        </p:nvSpPr>
        <p:spPr/>
        <p:txBody>
          <a:bodyPr/>
          <a:lstStyle/>
          <a:p>
            <a:pPr defTabSz="914409"/>
            <a:fld id="{13F8D314-6E3C-4B33-9379-2214DF38AA6A}" type="slidenum">
              <a:rPr lang="en-US" sz="1000">
                <a:solidFill>
                  <a:prstClr val="white"/>
                </a:solidFill>
                <a:latin typeface="Cambria" panose="02040503050406030204" pitchFamily="18" charset="0"/>
              </a:rPr>
              <a:pPr defTabSz="914409"/>
              <a:t>4</a:t>
            </a:fld>
            <a:endParaRPr lang="en-US" sz="1000" dirty="0">
              <a:solidFill>
                <a:prstClr val="white"/>
              </a:solidFill>
              <a:latin typeface="Cambria" panose="02040503050406030204" pitchFamily="18" charset="0"/>
            </a:endParaRPr>
          </a:p>
        </p:txBody>
      </p:sp>
      <p:graphicFrame>
        <p:nvGraphicFramePr>
          <p:cNvPr id="7" name="Table 6"/>
          <p:cNvGraphicFramePr>
            <a:graphicFrameLocks noGrp="1"/>
          </p:cNvGraphicFramePr>
          <p:nvPr/>
        </p:nvGraphicFramePr>
        <p:xfrm>
          <a:off x="438053" y="1268359"/>
          <a:ext cx="9143999" cy="2343617"/>
        </p:xfrm>
        <a:graphic>
          <a:graphicData uri="http://schemas.openxmlformats.org/drawingml/2006/table">
            <a:tbl>
              <a:tblPr/>
              <a:tblGrid>
                <a:gridCol w="1828455">
                  <a:extLst>
                    <a:ext uri="{9D8B030D-6E8A-4147-A177-3AD203B41FA5}">
                      <a16:colId xmlns:a16="http://schemas.microsoft.com/office/drawing/2014/main" val="20000"/>
                    </a:ext>
                  </a:extLst>
                </a:gridCol>
                <a:gridCol w="914443">
                  <a:extLst>
                    <a:ext uri="{9D8B030D-6E8A-4147-A177-3AD203B41FA5}">
                      <a16:colId xmlns:a16="http://schemas.microsoft.com/office/drawing/2014/main" val="2105701530"/>
                    </a:ext>
                  </a:extLst>
                </a:gridCol>
                <a:gridCol w="914443">
                  <a:extLst>
                    <a:ext uri="{9D8B030D-6E8A-4147-A177-3AD203B41FA5}">
                      <a16:colId xmlns:a16="http://schemas.microsoft.com/office/drawing/2014/main" val="436251291"/>
                    </a:ext>
                  </a:extLst>
                </a:gridCol>
                <a:gridCol w="914443">
                  <a:extLst>
                    <a:ext uri="{9D8B030D-6E8A-4147-A177-3AD203B41FA5}">
                      <a16:colId xmlns:a16="http://schemas.microsoft.com/office/drawing/2014/main" val="4189710073"/>
                    </a:ext>
                  </a:extLst>
                </a:gridCol>
                <a:gridCol w="914443">
                  <a:extLst>
                    <a:ext uri="{9D8B030D-6E8A-4147-A177-3AD203B41FA5}">
                      <a16:colId xmlns:a16="http://schemas.microsoft.com/office/drawing/2014/main" val="3572585299"/>
                    </a:ext>
                  </a:extLst>
                </a:gridCol>
                <a:gridCol w="914443">
                  <a:extLst>
                    <a:ext uri="{9D8B030D-6E8A-4147-A177-3AD203B41FA5}">
                      <a16:colId xmlns:a16="http://schemas.microsoft.com/office/drawing/2014/main" val="3978016313"/>
                    </a:ext>
                  </a:extLst>
                </a:gridCol>
                <a:gridCol w="914443">
                  <a:extLst>
                    <a:ext uri="{9D8B030D-6E8A-4147-A177-3AD203B41FA5}">
                      <a16:colId xmlns:a16="http://schemas.microsoft.com/office/drawing/2014/main" val="4185162936"/>
                    </a:ext>
                  </a:extLst>
                </a:gridCol>
                <a:gridCol w="914443">
                  <a:extLst>
                    <a:ext uri="{9D8B030D-6E8A-4147-A177-3AD203B41FA5}">
                      <a16:colId xmlns:a16="http://schemas.microsoft.com/office/drawing/2014/main" val="3836285579"/>
                    </a:ext>
                  </a:extLst>
                </a:gridCol>
                <a:gridCol w="914443">
                  <a:extLst>
                    <a:ext uri="{9D8B030D-6E8A-4147-A177-3AD203B41FA5}">
                      <a16:colId xmlns:a16="http://schemas.microsoft.com/office/drawing/2014/main" val="4142781830"/>
                    </a:ext>
                  </a:extLst>
                </a:gridCol>
              </a:tblGrid>
              <a:tr h="874739">
                <a:tc>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 Alpha</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 Alpha</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 Beta</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 Beta</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 Upside Capture</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 Downside Capture</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 Upside Capture</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 Downside Capture</a:t>
                      </a:r>
                    </a:p>
                  </a:txBody>
                  <a:tcPr marL="63223" marR="63223"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extLst>
                  <a:ext uri="{0D108BD9-81ED-4DB2-BD59-A6C34878D82A}">
                    <a16:rowId xmlns:a16="http://schemas.microsoft.com/office/drawing/2014/main" val="10000"/>
                  </a:ext>
                </a:extLst>
              </a:tr>
              <a:tr h="489626">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-7.77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-5.85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1.11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1.09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97.11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121.17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103.46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123.62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extLst>
                  <a:ext uri="{0D108BD9-81ED-4DB2-BD59-A6C34878D82A}">
                    <a16:rowId xmlns:a16="http://schemas.microsoft.com/office/drawing/2014/main" val="10001"/>
                  </a:ext>
                </a:extLst>
              </a:tr>
              <a:tr h="489626">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-0.23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2.77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0.81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0.79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81.06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83.56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83.86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77.67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831168588"/>
                  </a:ext>
                </a:extLst>
              </a:tr>
              <a:tr h="489626">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-2.08</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-0.04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0.96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1.00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94.24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101.31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99.89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marL="0" algn="ctr" defTabSz="887517" rtl="0" eaLnBrk="1" fontAlgn="ctr" latinLnBrk="0" hangingPunct="1"/>
                      <a:r>
                        <a:rPr lang="en-US" sz="1100" kern="1200" dirty="0">
                          <a:solidFill>
                            <a:schemeClr val="tx1"/>
                          </a:solidFill>
                          <a:latin typeface="Cambria" panose="02040503050406030204" pitchFamily="18" charset="0"/>
                          <a:ea typeface="+mn-ea"/>
                          <a:cs typeface="+mn-cs"/>
                        </a:rPr>
                        <a:t>100.04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extLst>
                  <a:ext uri="{0D108BD9-81ED-4DB2-BD59-A6C34878D82A}">
                    <a16:rowId xmlns:a16="http://schemas.microsoft.com/office/drawing/2014/main" val="2180205209"/>
                  </a:ext>
                </a:extLst>
              </a:tr>
            </a:tbl>
          </a:graphicData>
        </a:graphic>
      </p:graphicFrame>
      <p:graphicFrame>
        <p:nvGraphicFramePr>
          <p:cNvPr id="8" name="Table 7"/>
          <p:cNvGraphicFramePr>
            <a:graphicFrameLocks noGrp="1"/>
          </p:cNvGraphicFramePr>
          <p:nvPr/>
        </p:nvGraphicFramePr>
        <p:xfrm>
          <a:off x="438052" y="3957087"/>
          <a:ext cx="9143999" cy="2618943"/>
        </p:xfrm>
        <a:graphic>
          <a:graphicData uri="http://schemas.openxmlformats.org/drawingml/2006/table">
            <a:tbl>
              <a:tblPr/>
              <a:tblGrid>
                <a:gridCol w="2083403">
                  <a:extLst>
                    <a:ext uri="{9D8B030D-6E8A-4147-A177-3AD203B41FA5}">
                      <a16:colId xmlns:a16="http://schemas.microsoft.com/office/drawing/2014/main" val="20000"/>
                    </a:ext>
                  </a:extLst>
                </a:gridCol>
                <a:gridCol w="1179081">
                  <a:extLst>
                    <a:ext uri="{9D8B030D-6E8A-4147-A177-3AD203B41FA5}">
                      <a16:colId xmlns:a16="http://schemas.microsoft.com/office/drawing/2014/main" val="2105701530"/>
                    </a:ext>
                  </a:extLst>
                </a:gridCol>
                <a:gridCol w="1176303">
                  <a:extLst>
                    <a:ext uri="{9D8B030D-6E8A-4147-A177-3AD203B41FA5}">
                      <a16:colId xmlns:a16="http://schemas.microsoft.com/office/drawing/2014/main" val="436251291"/>
                    </a:ext>
                  </a:extLst>
                </a:gridCol>
                <a:gridCol w="1176303">
                  <a:extLst>
                    <a:ext uri="{9D8B030D-6E8A-4147-A177-3AD203B41FA5}">
                      <a16:colId xmlns:a16="http://schemas.microsoft.com/office/drawing/2014/main" val="4189710073"/>
                    </a:ext>
                  </a:extLst>
                </a:gridCol>
                <a:gridCol w="1176303">
                  <a:extLst>
                    <a:ext uri="{9D8B030D-6E8A-4147-A177-3AD203B41FA5}">
                      <a16:colId xmlns:a16="http://schemas.microsoft.com/office/drawing/2014/main" val="3572585299"/>
                    </a:ext>
                  </a:extLst>
                </a:gridCol>
                <a:gridCol w="1176303">
                  <a:extLst>
                    <a:ext uri="{9D8B030D-6E8A-4147-A177-3AD203B41FA5}">
                      <a16:colId xmlns:a16="http://schemas.microsoft.com/office/drawing/2014/main" val="3978016313"/>
                    </a:ext>
                  </a:extLst>
                </a:gridCol>
                <a:gridCol w="1176303">
                  <a:extLst>
                    <a:ext uri="{9D8B030D-6E8A-4147-A177-3AD203B41FA5}">
                      <a16:colId xmlns:a16="http://schemas.microsoft.com/office/drawing/2014/main" val="4185162936"/>
                    </a:ext>
                  </a:extLst>
                </a:gridCol>
              </a:tblGrid>
              <a:tr h="1230453">
                <a:tc>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18" marR="63218"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 Sharpe Ratio / Peer Ranking %</a:t>
                      </a:r>
                    </a:p>
                  </a:txBody>
                  <a:tcPr marL="63218" marR="63218"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 Sharpe Ratio / Peer Ranking %</a:t>
                      </a:r>
                    </a:p>
                  </a:txBody>
                  <a:tcPr marL="63218" marR="63218"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 </a:t>
                      </a:r>
                      <a:r>
                        <a:rPr kumimoji="0" lang="en-US" altLang="en-US" sz="1200" b="1" i="0" u="none" strike="noStrike" cap="none" normalizeH="0" baseline="0" dirty="0" err="1">
                          <a:ln>
                            <a:noFill/>
                          </a:ln>
                          <a:solidFill>
                            <a:srgbClr val="FFFFFF"/>
                          </a:solidFill>
                          <a:effectLst/>
                          <a:latin typeface="Cambria" panose="02040503050406030204" pitchFamily="18" charset="0"/>
                          <a:ea typeface="Arial Unicode MS" pitchFamily="34" charset="-128"/>
                          <a:cs typeface="Times New Roman" pitchFamily="18" charset="0"/>
                        </a:rPr>
                        <a:t>Sortino</a:t>
                      </a: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 Ratio / Peer Ranking %</a:t>
                      </a:r>
                    </a:p>
                  </a:txBody>
                  <a:tcPr marL="63218" marR="63218"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 </a:t>
                      </a:r>
                      <a:r>
                        <a:rPr kumimoji="0" lang="en-US" altLang="en-US" sz="1200" b="1" i="0" u="none" strike="noStrike" cap="none" normalizeH="0" baseline="0" dirty="0" err="1">
                          <a:ln>
                            <a:noFill/>
                          </a:ln>
                          <a:solidFill>
                            <a:srgbClr val="FFFFFF"/>
                          </a:solidFill>
                          <a:effectLst/>
                          <a:latin typeface="Cambria" panose="02040503050406030204" pitchFamily="18" charset="0"/>
                          <a:ea typeface="Arial Unicode MS" pitchFamily="34" charset="-128"/>
                          <a:cs typeface="Times New Roman" pitchFamily="18" charset="0"/>
                        </a:rPr>
                        <a:t>Sortino</a:t>
                      </a: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 Ratio / Peer Ranking %</a:t>
                      </a:r>
                    </a:p>
                  </a:txBody>
                  <a:tcPr marL="63218" marR="63218"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3 Year Inform. Ratio / Peer Ranking %</a:t>
                      </a:r>
                    </a:p>
                  </a:txBody>
                  <a:tcPr marL="63218" marR="63218"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5 Year Inform. Ratio / Peer Ranking %</a:t>
                      </a:r>
                    </a:p>
                  </a:txBody>
                  <a:tcPr marL="63218" marR="63218"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extLst>
                  <a:ext uri="{0D108BD9-81ED-4DB2-BD59-A6C34878D82A}">
                    <a16:rowId xmlns:a16="http://schemas.microsoft.com/office/drawing/2014/main" val="10000"/>
                  </a:ext>
                </a:extLst>
              </a:tr>
              <a:tr h="462830">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a:r>
                        <a:rPr lang="en-US" sz="1100" dirty="0">
                          <a:solidFill>
                            <a:schemeClr val="tx1"/>
                          </a:solidFill>
                          <a:latin typeface="Cambria" panose="02040503050406030204" pitchFamily="18" charset="0"/>
                        </a:rPr>
                        <a:t>-0.13 / 79</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0.37 / 83</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-0.12 / 82</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0.59 / 85</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-1.50 / 83</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-0.99 / 86</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extLst>
                  <a:ext uri="{0D108BD9-81ED-4DB2-BD59-A6C34878D82A}">
                    <a16:rowId xmlns:a16="http://schemas.microsoft.com/office/drawing/2014/main" val="10001"/>
                  </a:ext>
                </a:extLst>
              </a:tr>
              <a:tr h="462830">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a:r>
                        <a:rPr lang="en-US" sz="1100" dirty="0">
                          <a:solidFill>
                            <a:schemeClr val="tx1"/>
                          </a:solidFill>
                          <a:latin typeface="Cambria" panose="02040503050406030204" pitchFamily="18" charset="0"/>
                        </a:rPr>
                        <a:t>0.17 / 11</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0.73 / 6</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0.49 / 8</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1.56 / 5</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-0.06 / 10</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0.07 / 10</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2494402266"/>
                  </a:ext>
                </a:extLst>
              </a:tr>
              <a:tr h="462830">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a:r>
                        <a:rPr lang="en-US" sz="1100" dirty="0">
                          <a:solidFill>
                            <a:schemeClr val="tx1"/>
                          </a:solidFill>
                          <a:latin typeface="Cambria" panose="02040503050406030204" pitchFamily="18" charset="0"/>
                        </a:rPr>
                        <a:t>0.09 / 21</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3BEDE"/>
                    </a:solidFill>
                  </a:tcPr>
                </a:tc>
                <a:tc>
                  <a:txBody>
                    <a:bodyPr/>
                    <a:lstStyle/>
                    <a:p>
                      <a:pPr algn="ctr"/>
                      <a:r>
                        <a:rPr lang="en-US" sz="1100" dirty="0">
                          <a:solidFill>
                            <a:schemeClr val="tx1"/>
                          </a:solidFill>
                          <a:latin typeface="Cambria" panose="02040503050406030204" pitchFamily="18" charset="0"/>
                        </a:rPr>
                        <a:t>0.64 / 15</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3BEDE"/>
                    </a:solidFill>
                  </a:tcPr>
                </a:tc>
                <a:tc>
                  <a:txBody>
                    <a:bodyPr/>
                    <a:lstStyle/>
                    <a:p>
                      <a:pPr algn="ctr"/>
                      <a:r>
                        <a:rPr lang="en-US" sz="1100" dirty="0">
                          <a:solidFill>
                            <a:schemeClr val="tx1"/>
                          </a:solidFill>
                          <a:latin typeface="Cambria" panose="02040503050406030204" pitchFamily="18" charset="0"/>
                        </a:rPr>
                        <a:t>0.29 / 21</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3BEDE"/>
                    </a:solidFill>
                  </a:tcPr>
                </a:tc>
                <a:tc>
                  <a:txBody>
                    <a:bodyPr/>
                    <a:lstStyle/>
                    <a:p>
                      <a:pPr algn="ctr"/>
                      <a:r>
                        <a:rPr lang="en-US" sz="1100" dirty="0">
                          <a:solidFill>
                            <a:schemeClr val="tx1"/>
                          </a:solidFill>
                          <a:latin typeface="Cambria" panose="02040503050406030204" pitchFamily="18" charset="0"/>
                        </a:rPr>
                        <a:t>1.21 / 17</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3BEDE"/>
                    </a:solidFill>
                  </a:tcPr>
                </a:tc>
                <a:tc>
                  <a:txBody>
                    <a:bodyPr/>
                    <a:lstStyle/>
                    <a:p>
                      <a:pPr algn="ctr"/>
                      <a:r>
                        <a:rPr lang="en-US" sz="1100" dirty="0">
                          <a:solidFill>
                            <a:schemeClr val="tx1"/>
                          </a:solidFill>
                          <a:latin typeface="Cambria" panose="02040503050406030204" pitchFamily="18" charset="0"/>
                        </a:rPr>
                        <a:t>-0.71 / 42</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3BEDE"/>
                    </a:solidFill>
                  </a:tcPr>
                </a:tc>
                <a:tc>
                  <a:txBody>
                    <a:bodyPr/>
                    <a:lstStyle/>
                    <a:p>
                      <a:pPr algn="ctr"/>
                      <a:r>
                        <a:rPr lang="en-US" sz="1100" dirty="0">
                          <a:solidFill>
                            <a:schemeClr val="tx1"/>
                          </a:solidFill>
                          <a:latin typeface="Cambria" panose="02040503050406030204" pitchFamily="18" charset="0"/>
                        </a:rPr>
                        <a:t>-0.01 / 15</a:t>
                      </a:r>
                    </a:p>
                  </a:txBody>
                  <a:tcPr marL="9525" marR="9525" marT="9527"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3BEDE"/>
                    </a:solidFill>
                  </a:tcPr>
                </a:tc>
                <a:extLst>
                  <a:ext uri="{0D108BD9-81ED-4DB2-BD59-A6C34878D82A}">
                    <a16:rowId xmlns:a16="http://schemas.microsoft.com/office/drawing/2014/main" val="959383961"/>
                  </a:ext>
                </a:extLst>
              </a:tr>
            </a:tbl>
          </a:graphicData>
        </a:graphic>
      </p:graphicFrame>
      <p:sp>
        <p:nvSpPr>
          <p:cNvPr id="6" name="TextBox 5"/>
          <p:cNvSpPr txBox="1"/>
          <p:nvPr/>
        </p:nvSpPr>
        <p:spPr>
          <a:xfrm>
            <a:off x="6777873" y="7231190"/>
            <a:ext cx="311084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a:p>
        </p:txBody>
      </p:sp>
    </p:spTree>
    <p:extLst>
      <p:ext uri="{BB962C8B-B14F-4D97-AF65-F5344CB8AC3E}">
        <p14:creationId xmlns:p14="http://schemas.microsoft.com/office/powerpoint/2010/main" val="303340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7967535" cy="363454"/>
          </a:xfrm>
        </p:spPr>
        <p:txBody>
          <a:bodyPr vert="horz" lIns="91440" tIns="45720" rIns="91440" bIns="45720" rtlCol="0" anchor="ctr">
            <a:noAutofit/>
          </a:bodyPr>
          <a:lstStyle/>
          <a:p>
            <a:r>
              <a:rPr lang="en-US" sz="2000" dirty="0"/>
              <a:t>Mid Cap Growth – Qualitative Factors</a:t>
            </a:r>
          </a:p>
        </p:txBody>
      </p:sp>
      <p:sp>
        <p:nvSpPr>
          <p:cNvPr id="3" name="Slide Number Placeholder 2"/>
          <p:cNvSpPr>
            <a:spLocks noGrp="1"/>
          </p:cNvSpPr>
          <p:nvPr>
            <p:ph type="sldNum" sz="quarter" idx="12"/>
          </p:nvPr>
        </p:nvSpPr>
        <p:spPr/>
        <p:txBody>
          <a:bodyPr/>
          <a:lstStyle/>
          <a:p>
            <a:pPr defTabSz="914409"/>
            <a:fld id="{13F8D314-6E3C-4B33-9379-2214DF38AA6A}" type="slidenum">
              <a:rPr lang="en-US" sz="1000">
                <a:solidFill>
                  <a:prstClr val="white"/>
                </a:solidFill>
                <a:latin typeface="Cambria" panose="02040503050406030204" pitchFamily="18" charset="0"/>
              </a:rPr>
              <a:pPr defTabSz="914409"/>
              <a:t>5</a:t>
            </a:fld>
            <a:endParaRPr lang="en-US" sz="1000" dirty="0">
              <a:solidFill>
                <a:prstClr val="white"/>
              </a:solidFill>
              <a:latin typeface="Cambria" panose="02040503050406030204" pitchFamily="18" charset="0"/>
            </a:endParaRPr>
          </a:p>
        </p:txBody>
      </p:sp>
      <p:graphicFrame>
        <p:nvGraphicFramePr>
          <p:cNvPr id="12" name="Table 11"/>
          <p:cNvGraphicFramePr>
            <a:graphicFrameLocks noGrp="1"/>
          </p:cNvGraphicFramePr>
          <p:nvPr/>
        </p:nvGraphicFramePr>
        <p:xfrm>
          <a:off x="589935" y="3641897"/>
          <a:ext cx="8844618" cy="3230851"/>
        </p:xfrm>
        <a:graphic>
          <a:graphicData uri="http://schemas.openxmlformats.org/drawingml/2006/table">
            <a:tbl>
              <a:tblPr/>
              <a:tblGrid>
                <a:gridCol w="1143339">
                  <a:extLst>
                    <a:ext uri="{9D8B030D-6E8A-4147-A177-3AD203B41FA5}">
                      <a16:colId xmlns:a16="http://schemas.microsoft.com/office/drawing/2014/main" val="20000"/>
                    </a:ext>
                  </a:extLst>
                </a:gridCol>
                <a:gridCol w="893101">
                  <a:extLst>
                    <a:ext uri="{9D8B030D-6E8A-4147-A177-3AD203B41FA5}">
                      <a16:colId xmlns:a16="http://schemas.microsoft.com/office/drawing/2014/main" val="2105701530"/>
                    </a:ext>
                  </a:extLst>
                </a:gridCol>
                <a:gridCol w="552063">
                  <a:extLst>
                    <a:ext uri="{9D8B030D-6E8A-4147-A177-3AD203B41FA5}">
                      <a16:colId xmlns:a16="http://schemas.microsoft.com/office/drawing/2014/main" val="436251291"/>
                    </a:ext>
                  </a:extLst>
                </a:gridCol>
                <a:gridCol w="519353">
                  <a:extLst>
                    <a:ext uri="{9D8B030D-6E8A-4147-A177-3AD203B41FA5}">
                      <a16:colId xmlns:a16="http://schemas.microsoft.com/office/drawing/2014/main" val="3385681883"/>
                    </a:ext>
                  </a:extLst>
                </a:gridCol>
                <a:gridCol w="523654">
                  <a:extLst>
                    <a:ext uri="{9D8B030D-6E8A-4147-A177-3AD203B41FA5}">
                      <a16:colId xmlns:a16="http://schemas.microsoft.com/office/drawing/2014/main" val="3952209194"/>
                    </a:ext>
                  </a:extLst>
                </a:gridCol>
                <a:gridCol w="630811">
                  <a:extLst>
                    <a:ext uri="{9D8B030D-6E8A-4147-A177-3AD203B41FA5}">
                      <a16:colId xmlns:a16="http://schemas.microsoft.com/office/drawing/2014/main" val="1452884886"/>
                    </a:ext>
                  </a:extLst>
                </a:gridCol>
                <a:gridCol w="936164">
                  <a:extLst>
                    <a:ext uri="{9D8B030D-6E8A-4147-A177-3AD203B41FA5}">
                      <a16:colId xmlns:a16="http://schemas.microsoft.com/office/drawing/2014/main" val="4189710073"/>
                    </a:ext>
                  </a:extLst>
                </a:gridCol>
                <a:gridCol w="392880">
                  <a:extLst>
                    <a:ext uri="{9D8B030D-6E8A-4147-A177-3AD203B41FA5}">
                      <a16:colId xmlns:a16="http://schemas.microsoft.com/office/drawing/2014/main" val="2364588206"/>
                    </a:ext>
                  </a:extLst>
                </a:gridCol>
                <a:gridCol w="843564">
                  <a:extLst>
                    <a:ext uri="{9D8B030D-6E8A-4147-A177-3AD203B41FA5}">
                      <a16:colId xmlns:a16="http://schemas.microsoft.com/office/drawing/2014/main" val="3572585299"/>
                    </a:ext>
                  </a:extLst>
                </a:gridCol>
                <a:gridCol w="656157">
                  <a:extLst>
                    <a:ext uri="{9D8B030D-6E8A-4147-A177-3AD203B41FA5}">
                      <a16:colId xmlns:a16="http://schemas.microsoft.com/office/drawing/2014/main" val="496752182"/>
                    </a:ext>
                  </a:extLst>
                </a:gridCol>
                <a:gridCol w="1166370">
                  <a:extLst>
                    <a:ext uri="{9D8B030D-6E8A-4147-A177-3AD203B41FA5}">
                      <a16:colId xmlns:a16="http://schemas.microsoft.com/office/drawing/2014/main" val="3978016313"/>
                    </a:ext>
                  </a:extLst>
                </a:gridCol>
                <a:gridCol w="587162">
                  <a:extLst>
                    <a:ext uri="{9D8B030D-6E8A-4147-A177-3AD203B41FA5}">
                      <a16:colId xmlns:a16="http://schemas.microsoft.com/office/drawing/2014/main" val="4167254721"/>
                    </a:ext>
                  </a:extLst>
                </a:gridCol>
              </a:tblGrid>
              <a:tr h="421227">
                <a:tc rowSpan="2">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rowSpan="2">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 of Holdings</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Holdings Style</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gridSpan="2">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World Regions</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rowSpan="2" hMerge="1">
                  <a:txBody>
                    <a:bodyPr/>
                    <a:lstStyle/>
                    <a:p>
                      <a:endParaRPr lang="en-US"/>
                    </a:p>
                  </a:txBody>
                  <a:tcPr/>
                </a:tc>
                <a:tc rowSpan="2"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Market Classifications</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rowSpan="2" hMerge="1">
                  <a:txBody>
                    <a:bodyPr/>
                    <a:lstStyle/>
                    <a:p>
                      <a:endParaRPr lang="en-US"/>
                    </a:p>
                  </a:txBody>
                  <a:tcPr/>
                </a:tc>
                <a:tc rowSpan="2" gridSpan="2">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Top 3 Sector Allocations</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rowSpan="2" hMerge="1">
                  <a:txBody>
                    <a:bodyPr/>
                    <a:lstStyle/>
                    <a:p>
                      <a:endParaRPr lang="en-US"/>
                    </a:p>
                  </a:txBody>
                  <a:tcPr/>
                </a:tc>
                <a:extLst>
                  <a:ext uri="{0D108BD9-81ED-4DB2-BD59-A6C34878D82A}">
                    <a16:rowId xmlns:a16="http://schemas.microsoft.com/office/drawing/2014/main" val="10000"/>
                  </a:ext>
                </a:extLst>
              </a:tr>
              <a:tr h="278149">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Value</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Blend</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1"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Growth</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3762452406"/>
                  </a:ext>
                </a:extLst>
              </a:tr>
              <a:tr h="281275">
                <a:tc rowSpan="3">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rowSpan="3">
                  <a:txBody>
                    <a:bodyPr/>
                    <a:lstStyle/>
                    <a:p>
                      <a:pPr algn="ctr" fontAlgn="ctr"/>
                      <a:r>
                        <a:rPr lang="en-US" sz="1100" b="0" i="0" u="none" strike="noStrike" dirty="0">
                          <a:solidFill>
                            <a:srgbClr val="000000"/>
                          </a:solidFill>
                          <a:effectLst/>
                          <a:latin typeface="Calibri" panose="020F0502020204030204" pitchFamily="34" charset="0"/>
                        </a:rPr>
                        <a:t>77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Large</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14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r"/>
                      <a:r>
                        <a:rPr lang="en-US" sz="1100" dirty="0">
                          <a:solidFill>
                            <a:schemeClr val="tx1"/>
                          </a:solidFill>
                          <a:latin typeface="Cambria" panose="02040503050406030204" pitchFamily="18" charset="0"/>
                        </a:rPr>
                        <a:t>Americas</a:t>
                      </a:r>
                    </a:p>
                    <a:p>
                      <a:pPr algn="r"/>
                      <a:r>
                        <a:rPr lang="en-US" sz="1100" dirty="0">
                          <a:solidFill>
                            <a:schemeClr val="tx1"/>
                          </a:solidFill>
                          <a:latin typeface="Cambria" panose="02040503050406030204" pitchFamily="18" charset="0"/>
                        </a:rPr>
                        <a:t>Greater Europe</a:t>
                      </a:r>
                    </a:p>
                    <a:p>
                      <a:pPr algn="r"/>
                      <a:r>
                        <a:rPr lang="en-US" sz="1100" dirty="0">
                          <a:solidFill>
                            <a:schemeClr val="tx1"/>
                          </a:solidFill>
                          <a:latin typeface="Cambria" panose="02040503050406030204" pitchFamily="18" charset="0"/>
                        </a:rPr>
                        <a:t>Greater</a:t>
                      </a:r>
                      <a:r>
                        <a:rPr lang="en-US" sz="1100" baseline="0" dirty="0">
                          <a:solidFill>
                            <a:schemeClr val="tx1"/>
                          </a:solidFill>
                          <a:latin typeface="Cambria" panose="02040503050406030204" pitchFamily="18" charset="0"/>
                        </a:rPr>
                        <a:t> Asia</a:t>
                      </a:r>
                      <a:endParaRPr lang="en-US" sz="1100" dirty="0">
                        <a:solidFill>
                          <a:schemeClr val="tx1"/>
                        </a:solidFill>
                        <a:latin typeface="Cambria" panose="02040503050406030204" pitchFamily="18" charset="0"/>
                      </a:endParaRP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ctr"/>
                      <a:r>
                        <a:rPr lang="en-US" sz="1100" dirty="0">
                          <a:solidFill>
                            <a:schemeClr val="tx1"/>
                          </a:solidFill>
                          <a:latin typeface="Cambria" panose="02040503050406030204" pitchFamily="18" charset="0"/>
                        </a:rPr>
                        <a:t>91%</a:t>
                      </a:r>
                    </a:p>
                    <a:p>
                      <a:pPr algn="ctr"/>
                      <a:r>
                        <a:rPr lang="en-US" sz="1100" dirty="0">
                          <a:solidFill>
                            <a:schemeClr val="tx1"/>
                          </a:solidFill>
                          <a:latin typeface="Cambria" panose="02040503050406030204" pitchFamily="18" charset="0"/>
                        </a:rPr>
                        <a:t>9%</a:t>
                      </a:r>
                    </a:p>
                    <a:p>
                      <a:pPr algn="ctr"/>
                      <a:r>
                        <a:rPr lang="en-US" sz="1100" dirty="0">
                          <a:solidFill>
                            <a:schemeClr val="tx1"/>
                          </a:solidFill>
                          <a:latin typeface="Cambria" panose="02040503050406030204" pitchFamily="18" charset="0"/>
                        </a:rPr>
                        <a:t>0%</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r"/>
                      <a:r>
                        <a:rPr lang="en-US" sz="1100" dirty="0">
                          <a:solidFill>
                            <a:schemeClr val="tx1"/>
                          </a:solidFill>
                          <a:latin typeface="Cambria" panose="02040503050406030204" pitchFamily="18" charset="0"/>
                        </a:rPr>
                        <a:t>Developed</a:t>
                      </a:r>
                    </a:p>
                    <a:p>
                      <a:pPr algn="r"/>
                      <a:r>
                        <a:rPr lang="en-US" sz="1100" dirty="0">
                          <a:solidFill>
                            <a:schemeClr val="tx1"/>
                          </a:solidFill>
                          <a:latin typeface="Cambria" panose="02040503050406030204" pitchFamily="18" charset="0"/>
                        </a:rPr>
                        <a:t>Emerging</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ctr"/>
                      <a:r>
                        <a:rPr lang="en-US" sz="1100" dirty="0">
                          <a:solidFill>
                            <a:schemeClr val="tx1"/>
                          </a:solidFill>
                          <a:latin typeface="Cambria" panose="02040503050406030204" pitchFamily="18" charset="0"/>
                        </a:rPr>
                        <a:t>100%</a:t>
                      </a:r>
                    </a:p>
                    <a:p>
                      <a:pPr algn="ctr"/>
                      <a:r>
                        <a:rPr lang="en-US" sz="1100" dirty="0">
                          <a:solidFill>
                            <a:schemeClr val="tx1"/>
                          </a:solidFill>
                          <a:latin typeface="Cambria" panose="02040503050406030204" pitchFamily="18" charset="0"/>
                        </a:rPr>
                        <a:t>0%</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marL="0" marR="0" indent="0" algn="r" defTabSz="887517"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Cambria" panose="02040503050406030204" pitchFamily="18" charset="0"/>
                      </a:endParaRPr>
                    </a:p>
                    <a:p>
                      <a:pPr marL="0" marR="0" indent="0" algn="r" defTabSz="887517"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mbria" panose="02040503050406030204" pitchFamily="18" charset="0"/>
                        </a:rPr>
                        <a:t>Technology</a:t>
                      </a:r>
                    </a:p>
                    <a:p>
                      <a:pPr marL="0" marR="0" lvl="0" indent="0" algn="r" defTabSz="887517"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mbria" panose="02040503050406030204" pitchFamily="18" charset="0"/>
                        </a:rPr>
                        <a:t>Industrials</a:t>
                      </a:r>
                    </a:p>
                    <a:p>
                      <a:pPr marL="0" marR="0" indent="0" algn="r" defTabSz="887517" rtl="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Cambria" panose="02040503050406030204" pitchFamily="18" charset="0"/>
                        </a:rPr>
                        <a:t>Consumer Cyclical</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ctr"/>
                      <a:r>
                        <a:rPr lang="en-US" sz="1100" dirty="0">
                          <a:solidFill>
                            <a:schemeClr val="tx1"/>
                          </a:solidFill>
                          <a:latin typeface="Cambria" panose="02040503050406030204" pitchFamily="18" charset="0"/>
                        </a:rPr>
                        <a:t>34%</a:t>
                      </a:r>
                    </a:p>
                    <a:p>
                      <a:pPr algn="ctr"/>
                      <a:r>
                        <a:rPr lang="en-US" sz="1100" dirty="0">
                          <a:solidFill>
                            <a:schemeClr val="tx1"/>
                          </a:solidFill>
                          <a:latin typeface="Cambria" panose="02040503050406030204" pitchFamily="18" charset="0"/>
                        </a:rPr>
                        <a:t>20%</a:t>
                      </a:r>
                    </a:p>
                    <a:p>
                      <a:pPr algn="ctr"/>
                      <a:r>
                        <a:rPr lang="en-US" sz="1100" dirty="0">
                          <a:solidFill>
                            <a:schemeClr val="tx1"/>
                          </a:solidFill>
                          <a:latin typeface="Cambria" panose="02040503050406030204" pitchFamily="18" charset="0"/>
                        </a:rPr>
                        <a:t>13%</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extLst>
                  <a:ext uri="{0D108BD9-81ED-4DB2-BD59-A6C34878D82A}">
                    <a16:rowId xmlns:a16="http://schemas.microsoft.com/office/drawing/2014/main" val="10001"/>
                  </a:ext>
                </a:extLst>
              </a:tr>
              <a:tr h="281275">
                <a:tc vMerge="1">
                  <a:txBody>
                    <a:bodyPr/>
                    <a:lstStyle/>
                    <a:p>
                      <a:endParaRPr lang="en-US"/>
                    </a:p>
                  </a:txBody>
                  <a:tcPr/>
                </a:tc>
                <a:tc vMerge="1">
                  <a:txBody>
                    <a:bodyPr/>
                    <a:lstStyle/>
                    <a:p>
                      <a:endParaRPr lang="en-US"/>
                    </a:p>
                  </a:txBody>
                  <a:tcPr/>
                </a:tc>
                <a:tc>
                  <a:txBody>
                    <a:bodyPr/>
                    <a:lstStyle/>
                    <a:p>
                      <a:pPr algn="ctr"/>
                      <a:r>
                        <a:rPr lang="en-US" sz="1100" dirty="0">
                          <a:solidFill>
                            <a:schemeClr val="tx1"/>
                          </a:solidFill>
                          <a:latin typeface="Cambria" panose="02040503050406030204" pitchFamily="18" charset="0"/>
                        </a:rPr>
                        <a:t>Mid</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1</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63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2773335585"/>
                  </a:ext>
                </a:extLst>
              </a:tr>
              <a:tr h="281275">
                <a:tc vMerge="1">
                  <a:txBody>
                    <a:bodyPr/>
                    <a:lstStyle/>
                    <a:p>
                      <a:endParaRPr lang="en-US" dirty="0"/>
                    </a:p>
                  </a:txBody>
                  <a:tcPr/>
                </a:tc>
                <a:tc vMerge="1">
                  <a:txBody>
                    <a:bodyPr/>
                    <a:lstStyle/>
                    <a:p>
                      <a:endParaRPr lang="en-US"/>
                    </a:p>
                  </a:txBody>
                  <a:tcPr/>
                </a:tc>
                <a:tc>
                  <a:txBody>
                    <a:bodyPr/>
                    <a:lstStyle/>
                    <a:p>
                      <a:pPr algn="ctr"/>
                      <a:r>
                        <a:rPr lang="en-US" sz="1100" dirty="0">
                          <a:solidFill>
                            <a:schemeClr val="tx1"/>
                          </a:solidFill>
                          <a:latin typeface="Cambria" panose="02040503050406030204" pitchFamily="18" charset="0"/>
                        </a:rPr>
                        <a:t>Small</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5</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dirty="0">
                          <a:solidFill>
                            <a:srgbClr val="000000"/>
                          </a:solidFill>
                          <a:effectLst/>
                          <a:latin typeface="Calibri" panose="020F0502020204030204" pitchFamily="34" charset="0"/>
                        </a:rPr>
                        <a:t>16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vMerge="1">
                  <a:txBody>
                    <a:bodyPr/>
                    <a:lstStyle/>
                    <a:p>
                      <a:endParaRPr lang="en-US"/>
                    </a:p>
                  </a:txBody>
                  <a:tcPr/>
                </a:tc>
                <a:tc vMerge="1">
                  <a:txBody>
                    <a:bodyPr/>
                    <a:lstStyle/>
                    <a:p>
                      <a:endParaRPr lang="en-US" dirty="0"/>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1837259741"/>
                  </a:ext>
                </a:extLst>
              </a:tr>
              <a:tr h="281275">
                <a:tc rowSpan="3">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rowSpan="3">
                  <a:txBody>
                    <a:bodyPr/>
                    <a:lstStyle/>
                    <a:p>
                      <a:pPr algn="ctr" fontAlgn="ctr"/>
                      <a:r>
                        <a:rPr kumimoji="0" lang="en-US" sz="1100" b="0" i="0" u="none" strike="noStrike" kern="1200" cap="none" normalizeH="0" baseline="0" dirty="0">
                          <a:ln>
                            <a:noFill/>
                          </a:ln>
                          <a:solidFill>
                            <a:schemeClr val="tx1"/>
                          </a:solidFill>
                          <a:effectLst/>
                          <a:latin typeface="Cambria" panose="02040503050406030204" pitchFamily="18" charset="0"/>
                          <a:cs typeface="Calibri" pitchFamily="34" charset="0"/>
                        </a:rPr>
                        <a:t>77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Large</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12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rowSpan="3">
                  <a:txBody>
                    <a:bodyPr/>
                    <a:lstStyle/>
                    <a:p>
                      <a:pPr algn="r"/>
                      <a:r>
                        <a:rPr lang="en-US" sz="1100" dirty="0">
                          <a:latin typeface="Cambria" panose="02040503050406030204" pitchFamily="18" charset="0"/>
                        </a:rPr>
                        <a:t>Americas</a:t>
                      </a:r>
                    </a:p>
                    <a:p>
                      <a:pPr algn="r"/>
                      <a:r>
                        <a:rPr lang="en-US" sz="1100" dirty="0">
                          <a:latin typeface="Cambria" panose="02040503050406030204" pitchFamily="18" charset="0"/>
                        </a:rPr>
                        <a:t>Greater Europe</a:t>
                      </a:r>
                    </a:p>
                    <a:p>
                      <a:pPr algn="r"/>
                      <a:r>
                        <a:rPr lang="en-US" sz="1100" dirty="0">
                          <a:latin typeface="Cambria" panose="02040503050406030204" pitchFamily="18" charset="0"/>
                        </a:rPr>
                        <a:t>Greater</a:t>
                      </a:r>
                      <a:r>
                        <a:rPr lang="en-US" sz="1100" baseline="0" dirty="0">
                          <a:latin typeface="Cambria" panose="02040503050406030204" pitchFamily="18" charset="0"/>
                        </a:rPr>
                        <a:t> Asia</a:t>
                      </a:r>
                      <a:endParaRPr lang="en-US" sz="1100" dirty="0">
                        <a:latin typeface="Cambria" panose="02040503050406030204" pitchFamily="18" charset="0"/>
                      </a:endParaRP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rowSpan="3">
                  <a:txBody>
                    <a:bodyPr/>
                    <a:lstStyle/>
                    <a:p>
                      <a:pPr algn="ctr"/>
                      <a:r>
                        <a:rPr lang="en-US" sz="1100" dirty="0">
                          <a:latin typeface="Cambria" panose="02040503050406030204" pitchFamily="18" charset="0"/>
                        </a:rPr>
                        <a:t>94%</a:t>
                      </a:r>
                    </a:p>
                    <a:p>
                      <a:pPr algn="ctr"/>
                      <a:r>
                        <a:rPr lang="en-US" sz="1100" dirty="0">
                          <a:latin typeface="Cambria" panose="02040503050406030204" pitchFamily="18" charset="0"/>
                        </a:rPr>
                        <a:t>5%</a:t>
                      </a:r>
                    </a:p>
                    <a:p>
                      <a:pPr algn="ctr"/>
                      <a:r>
                        <a:rPr lang="en-US" sz="1100" dirty="0">
                          <a:latin typeface="Cambria" panose="02040503050406030204" pitchFamily="18" charset="0"/>
                        </a:rPr>
                        <a:t>1%</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rowSpan="3">
                  <a:txBody>
                    <a:bodyPr/>
                    <a:lstStyle/>
                    <a:p>
                      <a:pPr algn="r"/>
                      <a:r>
                        <a:rPr lang="en-US" sz="1100" dirty="0">
                          <a:latin typeface="Cambria" panose="02040503050406030204" pitchFamily="18" charset="0"/>
                        </a:rPr>
                        <a:t>Developed</a:t>
                      </a:r>
                    </a:p>
                    <a:p>
                      <a:pPr algn="r"/>
                      <a:r>
                        <a:rPr lang="en-US" sz="1100" dirty="0">
                          <a:latin typeface="Cambria" panose="02040503050406030204" pitchFamily="18" charset="0"/>
                        </a:rPr>
                        <a:t>Emerging</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rowSpan="3">
                  <a:txBody>
                    <a:bodyPr/>
                    <a:lstStyle/>
                    <a:p>
                      <a:pPr algn="ctr"/>
                      <a:r>
                        <a:rPr lang="en-US" sz="1100" dirty="0">
                          <a:latin typeface="Cambria" panose="02040503050406030204" pitchFamily="18" charset="0"/>
                        </a:rPr>
                        <a:t>96%</a:t>
                      </a:r>
                    </a:p>
                    <a:p>
                      <a:pPr algn="ctr"/>
                      <a:r>
                        <a:rPr lang="en-US" sz="1100" dirty="0">
                          <a:latin typeface="Cambria" panose="02040503050406030204" pitchFamily="18" charset="0"/>
                        </a:rPr>
                        <a:t>4%</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rowSpan="3">
                  <a:txBody>
                    <a:bodyPr/>
                    <a:lstStyle/>
                    <a:p>
                      <a:pPr marL="0" marR="0" lvl="0" indent="0" algn="r" defTabSz="887517"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rPr>
                        <a:t>Technology</a:t>
                      </a:r>
                    </a:p>
                    <a:p>
                      <a:pPr algn="r"/>
                      <a:r>
                        <a:rPr lang="en-US" sz="1100" dirty="0">
                          <a:latin typeface="Cambria" panose="02040503050406030204" pitchFamily="18" charset="0"/>
                        </a:rPr>
                        <a:t>Industrials</a:t>
                      </a:r>
                    </a:p>
                    <a:p>
                      <a:pPr marL="0" marR="0" indent="0" algn="r" defTabSz="887517"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rPr>
                        <a:t>Healthcare</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rowSpan="3">
                  <a:txBody>
                    <a:bodyPr/>
                    <a:lstStyle/>
                    <a:p>
                      <a:pPr algn="ctr"/>
                      <a:r>
                        <a:rPr lang="en-US" sz="1100" dirty="0">
                          <a:latin typeface="Cambria" panose="02040503050406030204" pitchFamily="18" charset="0"/>
                        </a:rPr>
                        <a:t>38%</a:t>
                      </a:r>
                    </a:p>
                    <a:p>
                      <a:pPr algn="ctr"/>
                      <a:r>
                        <a:rPr lang="en-US" sz="1100" dirty="0">
                          <a:latin typeface="Cambria" panose="02040503050406030204" pitchFamily="18" charset="0"/>
                        </a:rPr>
                        <a:t>16%</a:t>
                      </a:r>
                    </a:p>
                    <a:p>
                      <a:pPr algn="ctr"/>
                      <a:r>
                        <a:rPr lang="en-US" sz="1100" dirty="0">
                          <a:latin typeface="Cambria" panose="02040503050406030204" pitchFamily="18" charset="0"/>
                        </a:rPr>
                        <a:t>16%</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0002"/>
                  </a:ext>
                </a:extLst>
              </a:tr>
              <a:tr h="281275">
                <a:tc vMerge="1">
                  <a:txBody>
                    <a:bodyPr/>
                    <a:lstStyle/>
                    <a:p>
                      <a:endParaRPr lang="en-US"/>
                    </a:p>
                  </a:txBody>
                  <a:tcPr/>
                </a:tc>
                <a:tc vMerge="1">
                  <a:txBody>
                    <a:bodyPr/>
                    <a:lstStyle/>
                    <a:p>
                      <a:endParaRPr lang="en-US"/>
                    </a:p>
                  </a:txBody>
                  <a:tcPr/>
                </a:tc>
                <a:tc>
                  <a:txBody>
                    <a:bodyPr/>
                    <a:lstStyle/>
                    <a:p>
                      <a:pPr algn="ctr"/>
                      <a:r>
                        <a:rPr lang="en-US" sz="1100" dirty="0">
                          <a:solidFill>
                            <a:schemeClr val="tx1"/>
                          </a:solidFill>
                          <a:latin typeface="Cambria" panose="02040503050406030204" pitchFamily="18" charset="0"/>
                        </a:rPr>
                        <a:t>Mid</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39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17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340914359"/>
                  </a:ext>
                </a:extLst>
              </a:tr>
              <a:tr h="281275">
                <a:tc vMerge="1">
                  <a:txBody>
                    <a:bodyPr/>
                    <a:lstStyle/>
                    <a:p>
                      <a:endParaRPr lang="en-US" dirty="0"/>
                    </a:p>
                  </a:txBody>
                  <a:tcPr/>
                </a:tc>
                <a:tc vMerge="1">
                  <a:txBody>
                    <a:bodyPr/>
                    <a:lstStyle/>
                    <a:p>
                      <a:endParaRPr lang="en-US"/>
                    </a:p>
                  </a:txBody>
                  <a:tcPr/>
                </a:tc>
                <a:tc>
                  <a:txBody>
                    <a:bodyPr/>
                    <a:lstStyle/>
                    <a:p>
                      <a:pPr algn="ctr"/>
                      <a:r>
                        <a:rPr lang="en-US" sz="1100" dirty="0">
                          <a:solidFill>
                            <a:schemeClr val="tx1"/>
                          </a:solidFill>
                          <a:latin typeface="Cambria" panose="02040503050406030204" pitchFamily="18" charset="0"/>
                        </a:rPr>
                        <a:t>Small</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a:solidFill>
                            <a:srgbClr val="000000"/>
                          </a:solidFill>
                          <a:effectLst/>
                          <a:latin typeface="Calibri" panose="020F0502020204030204" pitchFamily="34" charset="0"/>
                        </a:rPr>
                        <a:t>7</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fontAlgn="ctr"/>
                      <a:r>
                        <a:rPr lang="en-US" sz="1100" b="0" i="0" u="none" strike="noStrike" dirty="0">
                          <a:solidFill>
                            <a:srgbClr val="000000"/>
                          </a:solidFill>
                          <a:effectLst/>
                          <a:latin typeface="Calibri" panose="020F0502020204030204" pitchFamily="34" charset="0"/>
                        </a:rPr>
                        <a:t>4</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tc vMerge="1">
                  <a:txBody>
                    <a:bodyPr/>
                    <a:lstStyle/>
                    <a:p>
                      <a:endParaRPr lang="en-US"/>
                    </a:p>
                  </a:txBody>
                  <a:tcPr/>
                </a:tc>
                <a:extLst>
                  <a:ext uri="{0D108BD9-81ED-4DB2-BD59-A6C34878D82A}">
                    <a16:rowId xmlns:a16="http://schemas.microsoft.com/office/drawing/2014/main" val="964412571"/>
                  </a:ext>
                </a:extLst>
              </a:tr>
              <a:tr h="281275">
                <a:tc rowSpan="3">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rowSpan="3">
                  <a:txBody>
                    <a:bodyPr/>
                    <a:lstStyle/>
                    <a:p>
                      <a:pPr algn="ctr" fontAlgn="ctr"/>
                      <a:r>
                        <a:rPr kumimoji="0" lang="en-US" sz="1100" b="0" i="0" u="none" strike="noStrike" kern="1200" cap="none" normalizeH="0" baseline="0" dirty="0">
                          <a:ln>
                            <a:noFill/>
                          </a:ln>
                          <a:solidFill>
                            <a:schemeClr val="tx1"/>
                          </a:solidFill>
                          <a:effectLst/>
                          <a:latin typeface="Cambria" panose="02040503050406030204" pitchFamily="18" charset="0"/>
                          <a:cs typeface="Calibri" pitchFamily="34" charset="0"/>
                        </a:rPr>
                        <a:t>136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Large</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2</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6</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10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r"/>
                      <a:r>
                        <a:rPr lang="en-US" sz="1100" dirty="0">
                          <a:latin typeface="Cambria" panose="02040503050406030204" pitchFamily="18" charset="0"/>
                        </a:rPr>
                        <a:t>Americas</a:t>
                      </a:r>
                    </a:p>
                    <a:p>
                      <a:pPr algn="r"/>
                      <a:r>
                        <a:rPr lang="en-US" sz="1100" dirty="0">
                          <a:latin typeface="Cambria" panose="02040503050406030204" pitchFamily="18" charset="0"/>
                        </a:rPr>
                        <a:t>Greater Europe</a:t>
                      </a:r>
                    </a:p>
                    <a:p>
                      <a:pPr algn="r"/>
                      <a:r>
                        <a:rPr lang="en-US" sz="1100" dirty="0">
                          <a:latin typeface="Cambria" panose="02040503050406030204" pitchFamily="18" charset="0"/>
                        </a:rPr>
                        <a:t>Greater</a:t>
                      </a:r>
                      <a:r>
                        <a:rPr lang="en-US" sz="1100" baseline="0" dirty="0">
                          <a:latin typeface="Cambria" panose="02040503050406030204" pitchFamily="18" charset="0"/>
                        </a:rPr>
                        <a:t> Asia</a:t>
                      </a:r>
                      <a:endParaRPr lang="en-US" sz="1100" dirty="0">
                        <a:latin typeface="Cambria" panose="02040503050406030204" pitchFamily="18" charset="0"/>
                      </a:endParaRP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ctr"/>
                      <a:r>
                        <a:rPr lang="en-US" sz="1100" dirty="0">
                          <a:latin typeface="Cambria" panose="02040503050406030204" pitchFamily="18" charset="0"/>
                        </a:rPr>
                        <a:t>98%</a:t>
                      </a:r>
                    </a:p>
                    <a:p>
                      <a:pPr algn="ctr"/>
                      <a:r>
                        <a:rPr lang="en-US" sz="1100" dirty="0">
                          <a:latin typeface="Cambria" panose="02040503050406030204" pitchFamily="18" charset="0"/>
                        </a:rPr>
                        <a:t>1%</a:t>
                      </a:r>
                    </a:p>
                    <a:p>
                      <a:pPr algn="ctr"/>
                      <a:r>
                        <a:rPr lang="en-US" sz="1100" dirty="0">
                          <a:latin typeface="Cambria" panose="02040503050406030204" pitchFamily="18" charset="0"/>
                        </a:rPr>
                        <a:t>1%</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r"/>
                      <a:r>
                        <a:rPr lang="en-US" sz="1100" dirty="0">
                          <a:latin typeface="Cambria" panose="02040503050406030204" pitchFamily="18" charset="0"/>
                        </a:rPr>
                        <a:t>Developed</a:t>
                      </a:r>
                    </a:p>
                    <a:p>
                      <a:pPr algn="r"/>
                      <a:r>
                        <a:rPr lang="en-US" sz="1100" dirty="0">
                          <a:latin typeface="Cambria" panose="02040503050406030204" pitchFamily="18" charset="0"/>
                        </a:rPr>
                        <a:t>Emerging</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ctr"/>
                      <a:r>
                        <a:rPr lang="en-US" sz="1100" dirty="0">
                          <a:latin typeface="Cambria" panose="02040503050406030204" pitchFamily="18" charset="0"/>
                        </a:rPr>
                        <a:t>100%</a:t>
                      </a:r>
                    </a:p>
                    <a:p>
                      <a:pPr algn="ctr"/>
                      <a:r>
                        <a:rPr lang="en-US" sz="1100" dirty="0">
                          <a:latin typeface="Cambria" panose="02040503050406030204" pitchFamily="18" charset="0"/>
                        </a:rPr>
                        <a:t>0%</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marL="0" marR="0" lvl="0" indent="0" algn="r" defTabSz="887517"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rPr>
                        <a:t>Technology</a:t>
                      </a:r>
                    </a:p>
                    <a:p>
                      <a:pPr algn="r"/>
                      <a:r>
                        <a:rPr lang="en-US" sz="1100" dirty="0">
                          <a:latin typeface="Cambria" panose="02040503050406030204" pitchFamily="18" charset="0"/>
                        </a:rPr>
                        <a:t>Industrials</a:t>
                      </a:r>
                    </a:p>
                    <a:p>
                      <a:pPr marL="0" marR="0" indent="0" algn="r" defTabSz="887517" rtl="0" eaLnBrk="1" fontAlgn="auto" latinLnBrk="0" hangingPunct="1">
                        <a:lnSpc>
                          <a:spcPct val="100000"/>
                        </a:lnSpc>
                        <a:spcBef>
                          <a:spcPts val="0"/>
                        </a:spcBef>
                        <a:spcAft>
                          <a:spcPts val="0"/>
                        </a:spcAft>
                        <a:buClrTx/>
                        <a:buSzTx/>
                        <a:buFontTx/>
                        <a:buNone/>
                        <a:tabLst/>
                        <a:defRPr/>
                      </a:pPr>
                      <a:r>
                        <a:rPr lang="en-US" sz="1100" dirty="0">
                          <a:latin typeface="Cambria" panose="02040503050406030204" pitchFamily="18" charset="0"/>
                        </a:rPr>
                        <a:t>Healthcare</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rowSpan="3">
                  <a:txBody>
                    <a:bodyPr/>
                    <a:lstStyle/>
                    <a:p>
                      <a:pPr algn="ctr"/>
                      <a:r>
                        <a:rPr lang="en-US" sz="1100" dirty="0">
                          <a:latin typeface="Cambria" panose="02040503050406030204" pitchFamily="18" charset="0"/>
                        </a:rPr>
                        <a:t>25%</a:t>
                      </a:r>
                    </a:p>
                    <a:p>
                      <a:pPr algn="ctr"/>
                      <a:r>
                        <a:rPr lang="en-US" sz="1100" dirty="0">
                          <a:latin typeface="Cambria" panose="02040503050406030204" pitchFamily="18" charset="0"/>
                        </a:rPr>
                        <a:t>21%</a:t>
                      </a:r>
                    </a:p>
                    <a:p>
                      <a:pPr algn="ctr"/>
                      <a:r>
                        <a:rPr lang="en-US" sz="1100" dirty="0">
                          <a:latin typeface="Cambria" panose="02040503050406030204" pitchFamily="18" charset="0"/>
                        </a:rPr>
                        <a:t>12%</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extLst>
                  <a:ext uri="{0D108BD9-81ED-4DB2-BD59-A6C34878D82A}">
                    <a16:rowId xmlns:a16="http://schemas.microsoft.com/office/drawing/2014/main" val="322231082"/>
                  </a:ext>
                </a:extLst>
              </a:tr>
              <a:tr h="281275">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Mid</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3</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49</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133155525"/>
                  </a:ext>
                </a:extLst>
              </a:tr>
              <a:tr h="281275">
                <a:tc vMerge="1">
                  <a:txBody>
                    <a:bodyPr/>
                    <a:lstStyle/>
                    <a:p>
                      <a:endParaRPr lang="en-US"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Small</a:t>
                      </a:r>
                    </a:p>
                  </a:txBody>
                  <a:tcPr marL="9523" marR="9523" marT="9524"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fontAlgn="ctr"/>
                      <a:r>
                        <a:rPr lang="en-US" sz="1100" b="0" i="0" u="none" strike="noStrike" dirty="0">
                          <a:solidFill>
                            <a:srgbClr val="000000"/>
                          </a:solidFill>
                          <a:effectLst/>
                          <a:latin typeface="Calibri" panose="020F0502020204030204" pitchFamily="34" charset="0"/>
                        </a:rPr>
                        <a:t>0</a:t>
                      </a:r>
                    </a:p>
                  </a:txBody>
                  <a:tcPr marL="9525" marR="9525" marT="9525"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vMerge="1">
                  <a:txBody>
                    <a:bodyPr/>
                    <a:lstStyle/>
                    <a:p>
                      <a:endParaRPr lang="en-US"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1706069351"/>
                  </a:ext>
                </a:extLst>
              </a:tr>
            </a:tbl>
          </a:graphicData>
        </a:graphic>
      </p:graphicFrame>
      <p:graphicFrame>
        <p:nvGraphicFramePr>
          <p:cNvPr id="13" name="Table 12"/>
          <p:cNvGraphicFramePr>
            <a:graphicFrameLocks noGrp="1"/>
          </p:cNvGraphicFramePr>
          <p:nvPr/>
        </p:nvGraphicFramePr>
        <p:xfrm>
          <a:off x="589935" y="1167471"/>
          <a:ext cx="3086506" cy="2255100"/>
        </p:xfrm>
        <a:graphic>
          <a:graphicData uri="http://schemas.openxmlformats.org/drawingml/2006/table">
            <a:tbl>
              <a:tblPr/>
              <a:tblGrid>
                <a:gridCol w="1788374">
                  <a:extLst>
                    <a:ext uri="{9D8B030D-6E8A-4147-A177-3AD203B41FA5}">
                      <a16:colId xmlns:a16="http://schemas.microsoft.com/office/drawing/2014/main" val="20000"/>
                    </a:ext>
                  </a:extLst>
                </a:gridCol>
                <a:gridCol w="1298132">
                  <a:extLst>
                    <a:ext uri="{9D8B030D-6E8A-4147-A177-3AD203B41FA5}">
                      <a16:colId xmlns:a16="http://schemas.microsoft.com/office/drawing/2014/main" val="2105701530"/>
                    </a:ext>
                  </a:extLst>
                </a:gridCol>
              </a:tblGrid>
              <a:tr h="622098">
                <a:tc>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Manager Tenure</a:t>
                      </a:r>
                    </a:p>
                  </a:txBody>
                  <a:tcPr marL="63207" marR="63207"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extLst>
                  <a:ext uri="{0D108BD9-81ED-4DB2-BD59-A6C34878D82A}">
                    <a16:rowId xmlns:a16="http://schemas.microsoft.com/office/drawing/2014/main" val="10000"/>
                  </a:ext>
                </a:extLst>
              </a:tr>
              <a:tr h="544334">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mbria" panose="02040503050406030204" pitchFamily="18" charset="0"/>
                          <a:ea typeface="Times New Roman" pitchFamily="18" charset="0"/>
                          <a:cs typeface="Calibri" pitchFamily="34" charset="0"/>
                        </a:rPr>
                        <a:t>12 years</a:t>
                      </a:r>
                    </a:p>
                  </a:txBody>
                  <a:tcPr marL="68571" marR="68571"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ACB9DB"/>
                    </a:solidFill>
                  </a:tcPr>
                </a:tc>
                <a:extLst>
                  <a:ext uri="{0D108BD9-81ED-4DB2-BD59-A6C34878D82A}">
                    <a16:rowId xmlns:a16="http://schemas.microsoft.com/office/drawing/2014/main" val="10001"/>
                  </a:ext>
                </a:extLst>
              </a:tr>
              <a:tr h="544334">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a:ln>
                            <a:noFill/>
                          </a:ln>
                          <a:solidFill>
                            <a:schemeClr val="tx1"/>
                          </a:solidFill>
                          <a:effectLst/>
                          <a:latin typeface="Cambria" panose="02040503050406030204" pitchFamily="18" charset="0"/>
                          <a:ea typeface="Times New Roman" pitchFamily="18" charset="0"/>
                          <a:cs typeface="Calibri" pitchFamily="34" charset="0"/>
                        </a:rPr>
                        <a:t>17 years</a:t>
                      </a:r>
                    </a:p>
                  </a:txBody>
                  <a:tcPr marL="68571" marR="68571"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3131265718"/>
                  </a:ext>
                </a:extLst>
              </a:tr>
              <a:tr h="544334">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cap="none" normalizeH="0" baseline="0" dirty="0">
                          <a:ln>
                            <a:noFill/>
                          </a:ln>
                          <a:solidFill>
                            <a:schemeClr val="tx1"/>
                          </a:solidFill>
                          <a:effectLst/>
                          <a:latin typeface="Cambria" panose="02040503050406030204" pitchFamily="18" charset="0"/>
                          <a:ea typeface="Times New Roman" pitchFamily="18" charset="0"/>
                          <a:cs typeface="Calibri" pitchFamily="34" charset="0"/>
                        </a:rPr>
                        <a:t>2 years</a:t>
                      </a:r>
                    </a:p>
                  </a:txBody>
                  <a:tcPr marL="68571" marR="68571"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extLst>
                  <a:ext uri="{0D108BD9-81ED-4DB2-BD59-A6C34878D82A}">
                    <a16:rowId xmlns:a16="http://schemas.microsoft.com/office/drawing/2014/main" val="2332744570"/>
                  </a:ext>
                </a:extLst>
              </a:tr>
            </a:tbl>
          </a:graphicData>
        </a:graphic>
      </p:graphicFrame>
      <p:graphicFrame>
        <p:nvGraphicFramePr>
          <p:cNvPr id="14" name="Table 13"/>
          <p:cNvGraphicFramePr>
            <a:graphicFrameLocks noGrp="1"/>
          </p:cNvGraphicFramePr>
          <p:nvPr/>
        </p:nvGraphicFramePr>
        <p:xfrm>
          <a:off x="4121192" y="1141551"/>
          <a:ext cx="5313362" cy="2281020"/>
        </p:xfrm>
        <a:graphic>
          <a:graphicData uri="http://schemas.openxmlformats.org/drawingml/2006/table">
            <a:tbl>
              <a:tblPr/>
              <a:tblGrid>
                <a:gridCol w="1844077">
                  <a:extLst>
                    <a:ext uri="{9D8B030D-6E8A-4147-A177-3AD203B41FA5}">
                      <a16:colId xmlns:a16="http://schemas.microsoft.com/office/drawing/2014/main" val="20000"/>
                    </a:ext>
                  </a:extLst>
                </a:gridCol>
                <a:gridCol w="1733027">
                  <a:extLst>
                    <a:ext uri="{9D8B030D-6E8A-4147-A177-3AD203B41FA5}">
                      <a16:colId xmlns:a16="http://schemas.microsoft.com/office/drawing/2014/main" val="2105701530"/>
                    </a:ext>
                  </a:extLst>
                </a:gridCol>
                <a:gridCol w="1736258">
                  <a:extLst>
                    <a:ext uri="{9D8B030D-6E8A-4147-A177-3AD203B41FA5}">
                      <a16:colId xmlns:a16="http://schemas.microsoft.com/office/drawing/2014/main" val="993776013"/>
                    </a:ext>
                  </a:extLst>
                </a:gridCol>
              </a:tblGrid>
              <a:tr h="570255">
                <a:tc>
                  <a:txBody>
                    <a:bodyPr/>
                    <a:lstStyle>
                      <a:lvl1pPr marL="0" algn="l" defTabSz="914400" rtl="0" eaLnBrk="1" latinLnBrk="0" hangingPunct="1">
                        <a:spcBef>
                          <a:spcPct val="65000"/>
                        </a:spcBef>
                        <a:buClr>
                          <a:srgbClr val="E60000"/>
                        </a:buClr>
                        <a:buFont typeface="Symbol" pitchFamily="18" charset="2"/>
                        <a:defRPr sz="1600" kern="1200">
                          <a:solidFill>
                            <a:schemeClr val="tx1"/>
                          </a:solidFill>
                          <a:latin typeface="Frutiger 55 Roman" pitchFamily="34" charset="0"/>
                          <a:ea typeface="Arial Unicode MS" pitchFamily="34" charset="-128"/>
                          <a:cs typeface="Arial Unicode MS" pitchFamily="34" charset="-128"/>
                        </a:defRPr>
                      </a:lvl1pPr>
                      <a:lvl2pPr marL="742950" indent="-28575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2pPr>
                      <a:lvl3pPr marL="1143000" indent="-228600" algn="l" defTabSz="914400" rtl="0" eaLnBrk="1" latinLnBrk="0" hangingPunct="1">
                        <a:spcBef>
                          <a:spcPct val="35000"/>
                        </a:spcBef>
                        <a:buClr>
                          <a:schemeClr val="tx1"/>
                        </a:buClr>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3pPr>
                      <a:lvl4pPr marL="16002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4pPr>
                      <a:lvl5pPr marL="2057400" indent="-228600" algn="l" defTabSz="914400" rtl="0" eaLnBrk="1" latinLnBrk="0" hangingPunct="1">
                        <a:spcBef>
                          <a:spcPct val="15000"/>
                        </a:spcBef>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5pPr>
                      <a:lvl6pPr marL="25146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6pPr>
                      <a:lvl7pPr marL="29718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7pPr>
                      <a:lvl8pPr marL="34290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8pPr>
                      <a:lvl9pPr marL="3886200" indent="-228600" algn="l" defTabSz="914400" rtl="0" eaLnBrk="0" fontAlgn="base" latinLnBrk="0" hangingPunct="0">
                        <a:spcBef>
                          <a:spcPct val="15000"/>
                        </a:spcBef>
                        <a:spcAft>
                          <a:spcPct val="0"/>
                        </a:spcAft>
                        <a:buClr>
                          <a:schemeClr val="tx1"/>
                        </a:buClr>
                        <a:buSzPct val="84000"/>
                        <a:buFont typeface="Frutiger 55 Roman" pitchFamily="34" charset="0"/>
                        <a:defRPr sz="1400" kern="1200">
                          <a:solidFill>
                            <a:schemeClr val="tx1"/>
                          </a:solidFill>
                          <a:latin typeface="Frutiger 55 Roman" pitchFamily="34" charset="0"/>
                          <a:ea typeface="Arial Unicode MS" pitchFamily="34" charset="-128"/>
                          <a:cs typeface="Arial Unicode MS"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Investment Manager</a:t>
                      </a:r>
                      <a:endPar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endParaRPr>
                    </a:p>
                  </a:txBody>
                  <a:tcPr marL="63234" marR="63234"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lvl1pPr marL="0" algn="l" defTabSz="914400" rtl="0" eaLnBrk="1" latinLnBrk="0" hangingPunct="1">
                        <a:defRPr sz="1800" kern="1200">
                          <a:solidFill>
                            <a:schemeClr val="tx1"/>
                          </a:solidFill>
                          <a:latin typeface="Frutiger 55 Roman"/>
                          <a:ea typeface="Arial Unicode MS"/>
                          <a:cs typeface="Arial Unicode MS"/>
                        </a:defRPr>
                      </a:lvl1pPr>
                      <a:lvl2pPr marL="457200" algn="l" defTabSz="914400" rtl="0" eaLnBrk="1" latinLnBrk="0" hangingPunct="1">
                        <a:defRPr sz="1800" kern="1200">
                          <a:solidFill>
                            <a:schemeClr val="tx1"/>
                          </a:solidFill>
                          <a:latin typeface="Frutiger 55 Roman"/>
                          <a:ea typeface="Arial Unicode MS"/>
                          <a:cs typeface="Arial Unicode MS"/>
                        </a:defRPr>
                      </a:lvl2pPr>
                      <a:lvl3pPr marL="914400" algn="l" defTabSz="914400" rtl="0" eaLnBrk="1" latinLnBrk="0" hangingPunct="1">
                        <a:defRPr sz="1800" kern="1200">
                          <a:solidFill>
                            <a:schemeClr val="tx1"/>
                          </a:solidFill>
                          <a:latin typeface="Frutiger 55 Roman"/>
                          <a:ea typeface="Arial Unicode MS"/>
                          <a:cs typeface="Arial Unicode MS"/>
                        </a:defRPr>
                      </a:lvl3pPr>
                      <a:lvl4pPr marL="1371600" algn="l" defTabSz="914400" rtl="0" eaLnBrk="1" latinLnBrk="0" hangingPunct="1">
                        <a:defRPr sz="1800" kern="1200">
                          <a:solidFill>
                            <a:schemeClr val="tx1"/>
                          </a:solidFill>
                          <a:latin typeface="Frutiger 55 Roman"/>
                          <a:ea typeface="Arial Unicode MS"/>
                          <a:cs typeface="Arial Unicode MS"/>
                        </a:defRPr>
                      </a:lvl4pPr>
                      <a:lvl5pPr marL="1828800" algn="l" defTabSz="914400" rtl="0" eaLnBrk="1" latinLnBrk="0" hangingPunct="1">
                        <a:defRPr sz="1800" kern="1200">
                          <a:solidFill>
                            <a:schemeClr val="tx1"/>
                          </a:solidFill>
                          <a:latin typeface="Frutiger 55 Roman"/>
                          <a:ea typeface="Arial Unicode MS"/>
                          <a:cs typeface="Arial Unicode MS"/>
                        </a:defRPr>
                      </a:lvl5pPr>
                      <a:lvl6pPr marL="2286000" algn="l" defTabSz="914400" rtl="0" eaLnBrk="1" latinLnBrk="0" hangingPunct="1">
                        <a:defRPr sz="1800" kern="1200">
                          <a:solidFill>
                            <a:schemeClr val="tx1"/>
                          </a:solidFill>
                          <a:latin typeface="Frutiger 55 Roman"/>
                          <a:ea typeface="Arial Unicode MS"/>
                          <a:cs typeface="Arial Unicode MS"/>
                        </a:defRPr>
                      </a:lvl6pPr>
                      <a:lvl7pPr marL="2743200" algn="l" defTabSz="914400" rtl="0" eaLnBrk="1" latinLnBrk="0" hangingPunct="1">
                        <a:defRPr sz="1800" kern="1200">
                          <a:solidFill>
                            <a:schemeClr val="tx1"/>
                          </a:solidFill>
                          <a:latin typeface="Frutiger 55 Roman"/>
                          <a:ea typeface="Arial Unicode MS"/>
                          <a:cs typeface="Arial Unicode MS"/>
                        </a:defRPr>
                      </a:lvl7pPr>
                      <a:lvl8pPr marL="3200400" algn="l" defTabSz="914400" rtl="0" eaLnBrk="1" latinLnBrk="0" hangingPunct="1">
                        <a:defRPr sz="1800" kern="1200">
                          <a:solidFill>
                            <a:schemeClr val="tx1"/>
                          </a:solidFill>
                          <a:latin typeface="Frutiger 55 Roman"/>
                          <a:ea typeface="Arial Unicode MS"/>
                          <a:cs typeface="Arial Unicode MS"/>
                        </a:defRPr>
                      </a:lvl8pPr>
                      <a:lvl9pPr marL="3657600" algn="l" defTabSz="914400" rtl="0" eaLnBrk="1" latinLnBrk="0" hangingPunct="1">
                        <a:defRPr sz="1800" kern="1200">
                          <a:solidFill>
                            <a:schemeClr val="tx1"/>
                          </a:solidFill>
                          <a:latin typeface="Frutiger 55 Roman"/>
                          <a:ea typeface="Arial Unicode MS"/>
                          <a:cs typeface="Arial Unicode MS"/>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Assets Under Management</a:t>
                      </a:r>
                    </a:p>
                  </a:txBody>
                  <a:tcPr marL="63234" marR="63234"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FFFFFF"/>
                          </a:solidFill>
                          <a:effectLst/>
                          <a:latin typeface="Cambria" panose="02040503050406030204" pitchFamily="18" charset="0"/>
                          <a:ea typeface="Arial Unicode MS" pitchFamily="34" charset="-128"/>
                          <a:cs typeface="Times New Roman" pitchFamily="18" charset="0"/>
                        </a:rPr>
                        <a:t>Average Market Capitalization</a:t>
                      </a:r>
                    </a:p>
                  </a:txBody>
                  <a:tcPr marL="63234" marR="63234"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extLst>
                  <a:ext uri="{0D108BD9-81ED-4DB2-BD59-A6C34878D82A}">
                    <a16:rowId xmlns:a16="http://schemas.microsoft.com/office/drawing/2014/main" val="10000"/>
                  </a:ext>
                </a:extLst>
              </a:tr>
              <a:tr h="570255">
                <a:tc>
                  <a:txBody>
                    <a:bodyPr/>
                    <a:lstStyle/>
                    <a:p>
                      <a:pPr marL="57150" marR="0" lvl="0" indent="0" algn="l"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BlackRock Mid Cap Growth (BMGKX)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a:r>
                        <a:rPr lang="en-US" sz="1100" dirty="0">
                          <a:solidFill>
                            <a:schemeClr val="tx1"/>
                          </a:solidFill>
                          <a:latin typeface="Cambria" panose="02040503050406030204" pitchFamily="18" charset="0"/>
                        </a:rPr>
                        <a:t>$8.2 billion</a:t>
                      </a:r>
                    </a:p>
                  </a:txBody>
                  <a:tcPr marL="68599" marR="6859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ACB9DB"/>
                    </a:solidFill>
                  </a:tcPr>
                </a:tc>
                <a:tc>
                  <a:txBody>
                    <a:bodyPr/>
                    <a:lstStyle/>
                    <a:p>
                      <a:pPr algn="ctr"/>
                      <a:r>
                        <a:rPr lang="en-US" sz="1100" dirty="0">
                          <a:solidFill>
                            <a:schemeClr val="tx1"/>
                          </a:solidFill>
                          <a:latin typeface="Cambria" panose="02040503050406030204" pitchFamily="18" charset="0"/>
                        </a:rPr>
                        <a:t>$25.8 billion</a:t>
                      </a:r>
                    </a:p>
                  </a:txBody>
                  <a:tcPr marL="68599" marR="6859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ACB9DB"/>
                    </a:solidFill>
                  </a:tcPr>
                </a:tc>
                <a:extLst>
                  <a:ext uri="{0D108BD9-81ED-4DB2-BD59-A6C34878D82A}">
                    <a16:rowId xmlns:a16="http://schemas.microsoft.com/office/drawing/2014/main" val="10001"/>
                  </a:ext>
                </a:extLst>
              </a:tr>
              <a:tr h="570255">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Janus Henderson Enterprise (JDMNX)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a:r>
                        <a:rPr lang="en-US" sz="1100" dirty="0">
                          <a:solidFill>
                            <a:schemeClr val="tx1"/>
                          </a:solidFill>
                          <a:latin typeface="Cambria" panose="02040503050406030204" pitchFamily="18" charset="0"/>
                        </a:rPr>
                        <a:t>$21.3 billion</a:t>
                      </a:r>
                    </a:p>
                  </a:txBody>
                  <a:tcPr marL="68599" marR="6859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tc>
                  <a:txBody>
                    <a:bodyPr/>
                    <a:lstStyle/>
                    <a:p>
                      <a:pPr algn="ctr"/>
                      <a:r>
                        <a:rPr lang="en-US" sz="1100" dirty="0">
                          <a:solidFill>
                            <a:schemeClr val="tx1"/>
                          </a:solidFill>
                          <a:latin typeface="Cambria" panose="02040503050406030204" pitchFamily="18" charset="0"/>
                        </a:rPr>
                        <a:t>$23.3 billion</a:t>
                      </a:r>
                    </a:p>
                  </a:txBody>
                  <a:tcPr marL="68599" marR="6859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E5E9EE"/>
                    </a:solidFill>
                  </a:tcPr>
                </a:tc>
                <a:extLst>
                  <a:ext uri="{0D108BD9-81ED-4DB2-BD59-A6C34878D82A}">
                    <a16:rowId xmlns:a16="http://schemas.microsoft.com/office/drawing/2014/main" val="2512609069"/>
                  </a:ext>
                </a:extLst>
              </a:tr>
              <a:tr h="570255">
                <a:tc>
                  <a:txBody>
                    <a:bodyPr/>
                    <a:lstStyle/>
                    <a:p>
                      <a:pPr marL="5715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100" b="0" i="0" u="none" strike="noStrike" kern="1200" cap="none" normalizeH="0" baseline="0" dirty="0">
                          <a:ln>
                            <a:noFill/>
                          </a:ln>
                          <a:solidFill>
                            <a:srgbClr val="FFFFFF"/>
                          </a:solidFill>
                          <a:effectLst/>
                          <a:latin typeface="Cambria" panose="02040503050406030204" pitchFamily="18" charset="0"/>
                          <a:ea typeface="Arial Unicode MS" pitchFamily="34" charset="-128"/>
                          <a:cs typeface="Arial Unicode MS" pitchFamily="34" charset="-128"/>
                        </a:rPr>
                        <a:t>Vanguard Mid Cap Growth Index (VMGMX)</a:t>
                      </a:r>
                    </a:p>
                  </a:txBody>
                  <a:tcPr marL="0" marR="0"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253356"/>
                    </a:solidFill>
                  </a:tcPr>
                </a:tc>
                <a:tc>
                  <a:txBody>
                    <a:bodyPr/>
                    <a:lstStyle/>
                    <a:p>
                      <a:pPr algn="ctr"/>
                      <a:r>
                        <a:rPr lang="en-US" sz="1100" dirty="0">
                          <a:solidFill>
                            <a:schemeClr val="tx1"/>
                          </a:solidFill>
                          <a:latin typeface="Cambria" panose="02040503050406030204" pitchFamily="18" charset="0"/>
                        </a:rPr>
                        <a:t>$27.2 billion</a:t>
                      </a:r>
                    </a:p>
                  </a:txBody>
                  <a:tcPr marL="68599" marR="6859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tc>
                  <a:txBody>
                    <a:bodyPr/>
                    <a:lstStyle/>
                    <a:p>
                      <a:pPr algn="ctr"/>
                      <a:r>
                        <a:rPr lang="en-US" sz="1100" dirty="0">
                          <a:solidFill>
                            <a:schemeClr val="tx1"/>
                          </a:solidFill>
                          <a:latin typeface="Cambria" panose="02040503050406030204" pitchFamily="18" charset="0"/>
                        </a:rPr>
                        <a:t>$40.2 billion</a:t>
                      </a:r>
                    </a:p>
                  </a:txBody>
                  <a:tcPr marL="68599" marR="68599" marT="0" marB="0" anchor="ctr"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rgbClr val="B4C0DE"/>
                    </a:solidFill>
                  </a:tcPr>
                </a:tc>
                <a:extLst>
                  <a:ext uri="{0D108BD9-81ED-4DB2-BD59-A6C34878D82A}">
                    <a16:rowId xmlns:a16="http://schemas.microsoft.com/office/drawing/2014/main" val="1456939562"/>
                  </a:ext>
                </a:extLst>
              </a:tr>
            </a:tbl>
          </a:graphicData>
        </a:graphic>
      </p:graphicFrame>
      <p:sp>
        <p:nvSpPr>
          <p:cNvPr id="7" name="TextBox 6"/>
          <p:cNvSpPr txBox="1"/>
          <p:nvPr/>
        </p:nvSpPr>
        <p:spPr>
          <a:xfrm>
            <a:off x="6777873" y="7231190"/>
            <a:ext cx="3110845" cy="2743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a:p>
        </p:txBody>
      </p:sp>
    </p:spTree>
    <p:extLst>
      <p:ext uri="{BB962C8B-B14F-4D97-AF65-F5344CB8AC3E}">
        <p14:creationId xmlns:p14="http://schemas.microsoft.com/office/powerpoint/2010/main" val="3538291135"/>
      </p:ext>
    </p:extLst>
  </p:cSld>
  <p:clrMapOvr>
    <a:masterClrMapping/>
  </p:clrMapOvr>
</p:sld>
</file>

<file path=ppt/theme/theme1.xml><?xml version="1.0" encoding="utf-8"?>
<a:theme xmlns:a="http://schemas.openxmlformats.org/drawingml/2006/main" name="Office Theme">
  <a:themeElements>
    <a:clrScheme name="Procyon">
      <a:dk1>
        <a:sysClr val="windowText" lastClr="000000"/>
      </a:dk1>
      <a:lt1>
        <a:sysClr val="window" lastClr="FFFFFF"/>
      </a:lt1>
      <a:dk2>
        <a:srgbClr val="DEDEEA"/>
      </a:dk2>
      <a:lt2>
        <a:srgbClr val="EAEAF2"/>
      </a:lt2>
      <a:accent1>
        <a:srgbClr val="212B58"/>
      </a:accent1>
      <a:accent2>
        <a:srgbClr val="00A5D3"/>
      </a:accent2>
      <a:accent3>
        <a:srgbClr val="12173F"/>
      </a:accent3>
      <a:accent4>
        <a:srgbClr val="1B487B"/>
      </a:accent4>
      <a:accent5>
        <a:srgbClr val="646464"/>
      </a:accent5>
      <a:accent6>
        <a:srgbClr val="A0A2A1"/>
      </a:accent6>
      <a:hlink>
        <a:srgbClr val="0076AD"/>
      </a:hlink>
      <a:folHlink>
        <a:srgbClr val="203241"/>
      </a:folHlink>
    </a:clrScheme>
    <a:fontScheme name="Islet">
      <a:majorFont>
        <a:latin typeface="Gotham Light"/>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13003</TotalTime>
  <Words>2251</Words>
  <Application>Microsoft Office PowerPoint</Application>
  <PresentationFormat>Custom</PresentationFormat>
  <Paragraphs>353</Paragraphs>
  <Slides>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vt:i4>
      </vt:variant>
    </vt:vector>
  </HeadingPairs>
  <TitlesOfParts>
    <vt:vector size="18" baseType="lpstr">
      <vt:lpstr>Arial</vt:lpstr>
      <vt:lpstr>Calibri</vt:lpstr>
      <vt:lpstr>Cambria</vt:lpstr>
      <vt:lpstr>Century Gothic</vt:lpstr>
      <vt:lpstr>HelveticaNeueLT Std</vt:lpstr>
      <vt:lpstr>HelveticaNeueLT Std Lt Ext</vt:lpstr>
      <vt:lpstr>HelveticaNeueLT Std Med</vt:lpstr>
      <vt:lpstr>Source Sans Pro</vt:lpstr>
      <vt:lpstr>Symbol</vt:lpstr>
      <vt:lpstr>Times New Roman</vt:lpstr>
      <vt:lpstr>Wingdings</vt:lpstr>
      <vt:lpstr>Office Theme</vt:lpstr>
      <vt:lpstr>Investment Watchlist</vt:lpstr>
      <vt:lpstr>Janus Henderson Enterprise</vt:lpstr>
      <vt:lpstr>Vanguard Mid Cap Growth Index</vt:lpstr>
      <vt:lpstr>Mid Cap Growth – Expense &amp; Return</vt:lpstr>
      <vt:lpstr>Mid Cap Growth – Risk Adjusted Statistics</vt:lpstr>
      <vt:lpstr>Mid Cap Growth – Qualitative Factors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Ovis User</dc:creator>
  <cp:lastModifiedBy>Cameron Rodrigues</cp:lastModifiedBy>
  <cp:revision>127</cp:revision>
  <cp:lastPrinted>2018-01-26T16:54:58Z</cp:lastPrinted>
  <dcterms:created xsi:type="dcterms:W3CDTF">2017-02-23T11:51:50Z</dcterms:created>
  <dcterms:modified xsi:type="dcterms:W3CDTF">2025-07-29T15:33:14Z</dcterms:modified>
</cp:coreProperties>
</file>