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811" r:id="rId2"/>
    <p:sldId id="847" r:id="rId3"/>
    <p:sldId id="848" r:id="rId4"/>
    <p:sldId id="849" r:id="rId5"/>
  </p:sldIdLst>
  <p:sldSz cx="10058400" cy="75438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" userDrawn="1">
          <p15:clr>
            <a:srgbClr val="A4A3A4"/>
          </p15:clr>
        </p15:guide>
        <p15:guide id="2" orient="horz" pos="4326" userDrawn="1">
          <p15:clr>
            <a:srgbClr val="A4A3A4"/>
          </p15:clr>
        </p15:guide>
        <p15:guide id="3" orient="horz" pos="2216" userDrawn="1">
          <p15:clr>
            <a:srgbClr val="A4A3A4"/>
          </p15:clr>
        </p15:guide>
        <p15:guide id="4" pos="124" userDrawn="1">
          <p15:clr>
            <a:srgbClr val="A4A3A4"/>
          </p15:clr>
        </p15:guide>
        <p15:guide id="5" pos="64" userDrawn="1">
          <p15:clr>
            <a:srgbClr val="A4A3A4"/>
          </p15:clr>
        </p15:guide>
        <p15:guide id="6" pos="6212" userDrawn="1">
          <p15:clr>
            <a:srgbClr val="A4A3A4"/>
          </p15:clr>
        </p15:guide>
        <p15:guide id="7" pos="6272" userDrawn="1">
          <p15:clr>
            <a:srgbClr val="A4A3A4"/>
          </p15:clr>
        </p15:guide>
        <p15:guide id="8" pos="1614" userDrawn="1">
          <p15:clr>
            <a:srgbClr val="A4A3A4"/>
          </p15:clr>
        </p15:guide>
        <p15:guide id="9" pos="1203" userDrawn="1">
          <p15:clr>
            <a:srgbClr val="A4A3A4"/>
          </p15:clr>
        </p15:guide>
        <p15:guide id="10" pos="1266" userDrawn="1">
          <p15:clr>
            <a:srgbClr val="A4A3A4"/>
          </p15:clr>
        </p15:guide>
        <p15:guide id="11" pos="1681" userDrawn="1">
          <p15:clr>
            <a:srgbClr val="A4A3A4"/>
          </p15:clr>
        </p15:guide>
        <p15:guide id="12" pos="5993" userDrawn="1">
          <p15:clr>
            <a:srgbClr val="A4A3A4"/>
          </p15:clr>
        </p15:guide>
        <p15:guide id="13" pos="31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Ossers" initials="RO" lastIdx="11" clrIdx="0">
    <p:extLst>
      <p:ext uri="{19B8F6BF-5375-455C-9EA6-DF929625EA0E}">
        <p15:presenceInfo xmlns:p15="http://schemas.microsoft.com/office/powerpoint/2012/main" userId="S-1-5-21-2683081729-3328917401-2008515712-26824" providerId="AD"/>
      </p:ext>
    </p:extLst>
  </p:cmAuthor>
  <p:cmAuthor id="2" name="Kevin Catale" initials="KC" lastIdx="1" clrIdx="1">
    <p:extLst>
      <p:ext uri="{19B8F6BF-5375-455C-9EA6-DF929625EA0E}">
        <p15:presenceInfo xmlns:p15="http://schemas.microsoft.com/office/powerpoint/2012/main" userId="S::kcatale@1113.nerdio.net::2dacacf2-4198-4aea-ab1d-1b5349e52747" providerId="AD"/>
      </p:ext>
    </p:extLst>
  </p:cmAuthor>
  <p:cmAuthor id="3" name="Christopher Foster" initials="CF" lastIdx="1" clrIdx="2">
    <p:extLst>
      <p:ext uri="{19B8F6BF-5375-455C-9EA6-DF929625EA0E}">
        <p15:presenceInfo xmlns:p15="http://schemas.microsoft.com/office/powerpoint/2012/main" userId="S::cfoster@procyonpartners.net::2b27d12b-4aae-4b96-912f-5bf386a6e9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37C"/>
    <a:srgbClr val="35627D"/>
    <a:srgbClr val="C5A43B"/>
    <a:srgbClr val="1B487B"/>
    <a:srgbClr val="212B58"/>
    <a:srgbClr val="D9E5EB"/>
    <a:srgbClr val="FF9900"/>
    <a:srgbClr val="C9DAE2"/>
    <a:srgbClr val="004E95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 autoAdjust="0"/>
    <p:restoredTop sz="94681"/>
  </p:normalViewPr>
  <p:slideViewPr>
    <p:cSldViewPr snapToGrid="0">
      <p:cViewPr varScale="1">
        <p:scale>
          <a:sx n="92" d="100"/>
          <a:sy n="92" d="100"/>
        </p:scale>
        <p:origin x="2480" y="488"/>
      </p:cViewPr>
      <p:guideLst>
        <p:guide orient="horz" pos="382"/>
        <p:guide orient="horz" pos="4326"/>
        <p:guide orient="horz" pos="2216"/>
        <p:guide pos="124"/>
        <p:guide pos="64"/>
        <p:guide pos="6212"/>
        <p:guide pos="6272"/>
        <p:guide pos="1614"/>
        <p:guide pos="1203"/>
        <p:guide pos="1266"/>
        <p:guide pos="1681"/>
        <p:guide pos="5993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6E01479-04B6-47F6-BA33-7167A52375BE}" type="datetimeFigureOut">
              <a:rPr lang="en-US" smtClean="0"/>
              <a:t>8/1/25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198BC32-DCDB-4FA3-B6A0-71F1926D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850A64-B9C5-40AA-BFA7-4B2350E5E64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7DF06B-822F-4986-9B84-4410810AE924}"/>
              </a:ext>
            </a:extLst>
          </p:cNvPr>
          <p:cNvCxnSpPr/>
          <p:nvPr userDrawn="1"/>
        </p:nvCxnSpPr>
        <p:spPr>
          <a:xfrm>
            <a:off x="0" y="7332812"/>
            <a:ext cx="10058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485BAE-B7E1-4672-9485-F6648D17AEEE}"/>
              </a:ext>
            </a:extLst>
          </p:cNvPr>
          <p:cNvGrpSpPr/>
          <p:nvPr userDrawn="1"/>
        </p:nvGrpSpPr>
        <p:grpSpPr>
          <a:xfrm>
            <a:off x="1914772" y="406558"/>
            <a:ext cx="3093770" cy="778109"/>
            <a:chOff x="6043557" y="881478"/>
            <a:chExt cx="2006593" cy="504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1F7A4A-CAD7-4985-B2D2-262C32E73434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7A445DC6-661C-40A6-AFBA-C64B4A505E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DC470ACA-9F4F-467D-BED1-AC58BD058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</p:grp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53A39DA0-3533-4BA0-8BA2-AE68E62FFE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153C892-3FBA-4725-8243-23BA3C2C9F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C75313-6C61-44B6-AA27-53E868BF0C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60C0BC9-5B6D-44E7-82DA-CA6B6D228E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B6CA328-730E-4D84-ADCA-2B3E93302F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B6AC0582-3972-4925-8409-7F46E20A60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BD6DB29-4688-4932-BACE-D74CA45A2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A43D6F1-44FE-4CC2-8911-23990B924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5D5C3214-B831-4643-A642-00F7223CD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99980" y="1874395"/>
            <a:ext cx="7232231" cy="36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2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F8D314-6E3C-4B33-9379-2214DF38A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2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F8D314-6E3C-4B33-9379-2214DF38A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850A64-B9C5-40AA-BFA7-4B2350E5E64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4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7DF06B-822F-4986-9B84-4410810AE924}"/>
              </a:ext>
            </a:extLst>
          </p:cNvPr>
          <p:cNvCxnSpPr/>
          <p:nvPr userDrawn="1"/>
        </p:nvCxnSpPr>
        <p:spPr>
          <a:xfrm>
            <a:off x="0" y="7332812"/>
            <a:ext cx="10058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485BAE-B7E1-4672-9485-F6648D17AEEE}"/>
              </a:ext>
            </a:extLst>
          </p:cNvPr>
          <p:cNvGrpSpPr/>
          <p:nvPr userDrawn="1"/>
        </p:nvGrpSpPr>
        <p:grpSpPr>
          <a:xfrm>
            <a:off x="1914772" y="406559"/>
            <a:ext cx="3093770" cy="778109"/>
            <a:chOff x="6043557" y="881478"/>
            <a:chExt cx="2006593" cy="504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1F7A4A-CAD7-4985-B2D2-262C32E73434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7A445DC6-661C-40A6-AFBA-C64B4A505E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4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DC470ACA-9F4F-467D-BED1-AC58BD058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4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53A39DA0-3533-4BA0-8BA2-AE68E62FFE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153C892-3FBA-4725-8243-23BA3C2C9F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C75313-6C61-44B6-AA27-53E868BF0C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60C0BC9-5B6D-44E7-82DA-CA6B6D228E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B6CA328-730E-4D84-ADCA-2B3E93302F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B6AC0582-3972-4925-8409-7F46E20A60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BD6DB29-4688-4932-BACE-D74CA45A2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A43D6F1-44FE-4CC2-8911-23990B924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5D5C3214-B831-4643-A642-00F7223CD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99981" y="1874395"/>
            <a:ext cx="7232231" cy="36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3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defTabSz="91440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defTabSz="914409"/>
            <a:fld id="{13F8D314-6E3C-4B33-9379-2214DF38AA6A}" type="slidenum">
              <a:rPr lang="en-US" smtClean="0">
                <a:solidFill>
                  <a:prstClr val="white"/>
                </a:solidFill>
              </a:rPr>
              <a:pPr defTabSz="914409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3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defTabSz="91440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defTabSz="914409"/>
            <a:fld id="{13F8D314-6E3C-4B33-9379-2214DF38AA6A}" type="slidenum">
              <a:rPr lang="en-US" smtClean="0">
                <a:solidFill>
                  <a:prstClr val="white"/>
                </a:solidFill>
              </a:rPr>
              <a:pPr defTabSz="914409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3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20756" y="410491"/>
            <a:ext cx="7026613" cy="363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0756" y="6813610"/>
            <a:ext cx="9436363" cy="18639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>
              <a:lnSpc>
                <a:spcPct val="90000"/>
              </a:lnSpc>
              <a:spcBef>
                <a:spcPts val="291"/>
              </a:spcBef>
              <a:defRPr sz="679">
                <a:solidFill>
                  <a:schemeClr val="tx1"/>
                </a:solidFill>
                <a:latin typeface="HelveticaNeueLT Std" panose="020B0604020202020204" pitchFamily="34" charset="0"/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 bwMode="gray">
          <a:xfrm flipH="1">
            <a:off x="623622" y="938796"/>
            <a:ext cx="94347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7D1336-FA0F-41BC-8440-46347B72395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A413EEF0-D921-4E41-A004-311E367DABAD}"/>
              </a:ext>
            </a:extLst>
          </p:cNvPr>
          <p:cNvSpPr/>
          <p:nvPr userDrawn="1"/>
        </p:nvSpPr>
        <p:spPr>
          <a:xfrm rot="16200000" flipH="1">
            <a:off x="5629392" y="3122365"/>
            <a:ext cx="372587" cy="848475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91 w 10000"/>
              <a:gd name="connsiteY0" fmla="*/ 26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268 h 10000"/>
              <a:gd name="connsiteX0" fmla="*/ 191 w 10000"/>
              <a:gd name="connsiteY0" fmla="*/ 21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218 h 10000"/>
              <a:gd name="connsiteX0" fmla="*/ 382 w 10000"/>
              <a:gd name="connsiteY0" fmla="*/ 19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382 w 10000"/>
              <a:gd name="connsiteY4" fmla="*/ 193 h 10000"/>
              <a:gd name="connsiteX0" fmla="*/ 191 w 10000"/>
              <a:gd name="connsiteY0" fmla="*/ 16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16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91" y="168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4" y="6756"/>
                  <a:pt x="127" y="3412"/>
                  <a:pt x="191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2D65F62-EED2-4CA4-AA96-57D2229FE934}"/>
              </a:ext>
            </a:extLst>
          </p:cNvPr>
          <p:cNvSpPr/>
          <p:nvPr userDrawn="1"/>
        </p:nvSpPr>
        <p:spPr>
          <a:xfrm rot="16200000" flipV="1">
            <a:off x="641596" y="6544091"/>
            <a:ext cx="366771" cy="1649957"/>
          </a:xfrm>
          <a:custGeom>
            <a:avLst/>
            <a:gdLst>
              <a:gd name="connsiteX0" fmla="*/ 333428 w 333428"/>
              <a:gd name="connsiteY0" fmla="*/ 1577783 h 1577783"/>
              <a:gd name="connsiteX1" fmla="*/ 333428 w 333428"/>
              <a:gd name="connsiteY1" fmla="*/ 0 h 1577783"/>
              <a:gd name="connsiteX2" fmla="*/ 1181 w 333428"/>
              <a:gd name="connsiteY2" fmla="*/ 206720 h 1577783"/>
              <a:gd name="connsiteX3" fmla="*/ 0 w 333428"/>
              <a:gd name="connsiteY3" fmla="*/ 1577783 h 1577783"/>
              <a:gd name="connsiteX0" fmla="*/ 333428 w 333428"/>
              <a:gd name="connsiteY0" fmla="*/ 1499961 h 1499961"/>
              <a:gd name="connsiteX1" fmla="*/ 333428 w 333428"/>
              <a:gd name="connsiteY1" fmla="*/ 0 h 1499961"/>
              <a:gd name="connsiteX2" fmla="*/ 1181 w 333428"/>
              <a:gd name="connsiteY2" fmla="*/ 128898 h 1499961"/>
              <a:gd name="connsiteX3" fmla="*/ 0 w 333428"/>
              <a:gd name="connsiteY3" fmla="*/ 1499961 h 1499961"/>
              <a:gd name="connsiteX4" fmla="*/ 333428 w 333428"/>
              <a:gd name="connsiteY4" fmla="*/ 1499961 h 149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428" h="1499961">
                <a:moveTo>
                  <a:pt x="333428" y="1499961"/>
                </a:moveTo>
                <a:lnTo>
                  <a:pt x="333428" y="0"/>
                </a:lnTo>
                <a:lnTo>
                  <a:pt x="1181" y="128898"/>
                </a:lnTo>
                <a:cubicBezTo>
                  <a:pt x="787" y="585919"/>
                  <a:pt x="394" y="1042940"/>
                  <a:pt x="0" y="1499961"/>
                </a:cubicBezTo>
                <a:lnTo>
                  <a:pt x="333428" y="14999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 flipH="1">
            <a:off x="2" y="7171213"/>
            <a:ext cx="1005806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95091" y="7236289"/>
            <a:ext cx="559269" cy="2727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1">
                <a:solidFill>
                  <a:schemeClr val="bg1"/>
                </a:solidFill>
                <a:latin typeface="HelveticaNeueLT Std Med" panose="020B0604020202020204" pitchFamily="34" charset="0"/>
              </a:defRPr>
            </a:lvl1pPr>
          </a:lstStyle>
          <a:p>
            <a:fld id="{13F8D314-6E3C-4B33-9379-2214DF38AA6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CBEAEC-794C-4C40-B2A5-FB734ACFBD28}"/>
              </a:ext>
            </a:extLst>
          </p:cNvPr>
          <p:cNvGrpSpPr/>
          <p:nvPr userDrawn="1"/>
        </p:nvGrpSpPr>
        <p:grpSpPr>
          <a:xfrm>
            <a:off x="8203662" y="384663"/>
            <a:ext cx="1533729" cy="385746"/>
            <a:chOff x="6043557" y="881478"/>
            <a:chExt cx="2006593" cy="5046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197A65-9F94-4C94-9AA5-D178375C863F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id="{9A3AD943-C91B-401D-A83D-053EF60D7DE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898FC7E3-A5BA-4926-AD76-8317F734D5D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</p:grpSp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5ECDED51-3CAD-4D27-9C68-C3BA13A14C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4B517C5-CA98-4160-9F36-468BC33A34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39302B6-0370-48A9-9C8C-6976B45D1F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49178E8B-F5FF-46AE-9732-9E4F9F866D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BFE6EDD7-2FBB-4130-A839-9AE7D02952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8AD1E55-FCCD-453C-B939-AE5A597787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4013EBF2-76FE-4924-959C-2F44D8828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523ED1A-3119-4DA3-81E7-76971E2968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0D0BA557-57A2-4061-AA5F-A10C4AACDB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</p:grpSp>
    </p:spTree>
    <p:extLst>
      <p:ext uri="{BB962C8B-B14F-4D97-AF65-F5344CB8AC3E}">
        <p14:creationId xmlns:p14="http://schemas.microsoft.com/office/powerpoint/2010/main" val="33863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2" r:id="rId4"/>
    <p:sldLayoutId id="2147483663" r:id="rId5"/>
    <p:sldLayoutId id="2147483664" r:id="rId6"/>
  </p:sldLayoutIdLst>
  <p:hf hdr="0" ftr="0" dt="0"/>
  <p:txStyles>
    <p:titleStyle>
      <a:lvl1pPr algn="l" defTabSz="887517" rtl="0" eaLnBrk="1" latinLnBrk="0" hangingPunct="1">
        <a:spcBef>
          <a:spcPct val="0"/>
        </a:spcBef>
        <a:buNone/>
        <a:defRPr sz="2135" kern="1200" cap="none" spc="97" baseline="0">
          <a:solidFill>
            <a:schemeClr val="accent1"/>
          </a:solidFill>
          <a:latin typeface="HelveticaNeueLT Std Lt Ext" panose="020B0503020202020204" pitchFamily="34" charset="0"/>
          <a:ea typeface="+mj-ea"/>
          <a:cs typeface="+mj-cs"/>
        </a:defRPr>
      </a:lvl1pPr>
    </p:titleStyle>
    <p:bodyStyle>
      <a:lvl1pPr marL="167951" indent="-167951" algn="l" defTabSz="887517" rtl="0" eaLnBrk="1" latinLnBrk="0" hangingPunct="1">
        <a:lnSpc>
          <a:spcPct val="117000"/>
        </a:lnSpc>
        <a:spcBef>
          <a:spcPts val="1165"/>
        </a:spcBef>
        <a:buClr>
          <a:schemeClr val="accent2"/>
        </a:buClr>
        <a:buFont typeface="Century Gothic" panose="020B0502020202020204" pitchFamily="34" charset="0"/>
        <a:buChar char="●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1pPr>
      <a:lvl2pPr marL="278890" indent="-110940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2pPr>
      <a:lvl3pPr marL="388289" indent="-109399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3pPr>
      <a:lvl4pPr marL="499228" indent="-110940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4pPr>
      <a:lvl5pPr marL="608627" indent="-109399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5pPr>
      <a:lvl6pPr marL="2440671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84429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28187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1946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43758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2pPr>
      <a:lvl3pPr marL="887517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3pPr>
      <a:lvl4pPr marL="1331275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4pPr>
      <a:lvl5pPr marL="1775033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5pPr>
      <a:lvl6pPr marL="2218792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6pPr>
      <a:lvl7pPr marL="2662550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7pPr>
      <a:lvl8pPr marL="3106308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8pPr>
      <a:lvl9pPr marL="3550067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447465" y="959124"/>
            <a:ext cx="9106109" cy="6318504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46"/>
              </a:spcBef>
              <a:spcAft>
                <a:spcPts val="146"/>
              </a:spcAft>
              <a:buNone/>
            </a:pPr>
            <a:r>
              <a:rPr lang="en-US" altLang="en-US" sz="1200" b="1" u="sng" dirty="0">
                <a:solidFill>
                  <a:schemeClr val="tx1"/>
                </a:solidFill>
                <a:latin typeface="Cambria" panose="02040503050406030204" pitchFamily="18" charset="0"/>
              </a:rPr>
              <a:t>[Fund Name]</a:t>
            </a:r>
          </a:p>
          <a:p>
            <a:pPr algn="just">
              <a:spcBef>
                <a:spcPts val="146"/>
              </a:spcBef>
              <a:spcAft>
                <a:spcPts val="146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just">
              <a:spcBef>
                <a:spcPts val="146"/>
              </a:spcBef>
              <a:spcAft>
                <a:spcPts val="146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just">
              <a:spcBef>
                <a:spcPts val="146"/>
              </a:spcBef>
              <a:spcAft>
                <a:spcPts val="146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just">
              <a:spcBef>
                <a:spcPts val="146"/>
              </a:spcBef>
              <a:spcAft>
                <a:spcPts val="146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just">
              <a:lnSpc>
                <a:spcPts val="1500"/>
              </a:lnSpc>
              <a:spcBef>
                <a:spcPts val="0"/>
              </a:spcBef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1]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2]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[Optional Bullet Point 3]</a:t>
            </a:r>
          </a:p>
          <a:p>
            <a:pPr algn="just">
              <a:spcBef>
                <a:spcPts val="146"/>
              </a:spcBef>
            </a:pPr>
            <a:endParaRPr lang="en-US" altLang="en-US" sz="115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618702" cy="363454"/>
          </a:xfrm>
        </p:spPr>
        <p:txBody>
          <a:bodyPr/>
          <a:lstStyle/>
          <a:p>
            <a:r>
              <a:rPr lang="en-US" sz="2000" dirty="0"/>
              <a:t>Investment Watchlist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D314-6E3C-4B33-9379-2214DF38AA6A}" type="slidenum">
              <a:rPr lang="en-US" smtClean="0"/>
              <a:t>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31664"/>
              </p:ext>
            </p:extLst>
          </p:nvPr>
        </p:nvGraphicFramePr>
        <p:xfrm>
          <a:off x="523875" y="1447659"/>
          <a:ext cx="9029699" cy="743878"/>
        </p:xfrm>
        <a:graphic>
          <a:graphicData uri="http://schemas.openxmlformats.org/drawingml/2006/table">
            <a:tbl>
              <a:tblPr/>
              <a:tblGrid>
                <a:gridCol w="1430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4282"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Category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Time Period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Plan Assets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IPS Status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96"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675304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 – Expense &amp; Return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1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33917"/>
              </p:ext>
            </p:extLst>
          </p:nvPr>
        </p:nvGraphicFramePr>
        <p:xfrm>
          <a:off x="495090" y="1678263"/>
          <a:ext cx="2943434" cy="1462770"/>
        </p:xfrm>
        <a:graphic>
          <a:graphicData uri="http://schemas.openxmlformats.org/drawingml/2006/table">
            <a:tbl>
              <a:tblPr/>
              <a:tblGrid>
                <a:gridCol w="208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189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</a:tblGrid>
              <a:tr h="89284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5" marR="63205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Net Expense Ratio</a:t>
                      </a:r>
                    </a:p>
                  </a:txBody>
                  <a:tcPr marL="63205" marR="63205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2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69" marR="6856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35066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95521"/>
              </p:ext>
            </p:extLst>
          </p:nvPr>
        </p:nvGraphicFramePr>
        <p:xfrm>
          <a:off x="3640116" y="1678263"/>
          <a:ext cx="5998975" cy="1462770"/>
        </p:xfrm>
        <a:graphic>
          <a:graphicData uri="http://schemas.openxmlformats.org/drawingml/2006/table">
            <a:tbl>
              <a:tblPr/>
              <a:tblGrid>
                <a:gridCol w="242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74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715374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715374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715374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715374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62567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Q1, 2025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1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10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4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4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[Benchmark]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Calibri" pitchFamily="34" charset="0"/>
                      </a:endParaRPr>
                    </a:p>
                  </a:txBody>
                  <a:tcPr marL="9527" marR="9527" marT="95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2716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C6069C-C7C1-4308-EE4F-DAD889F1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26526"/>
              </p:ext>
            </p:extLst>
          </p:nvPr>
        </p:nvGraphicFramePr>
        <p:xfrm>
          <a:off x="495090" y="3404038"/>
          <a:ext cx="9144004" cy="1693283"/>
        </p:xfrm>
        <a:graphic>
          <a:graphicData uri="http://schemas.openxmlformats.org/drawingml/2006/table">
            <a:tbl>
              <a:tblPr/>
              <a:tblGrid>
                <a:gridCol w="2312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2073912094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1834624154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2325764750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609672205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3694862845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72427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2024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2023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2022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2021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2020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2019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2018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2017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2016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2015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[Benchmark]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2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9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365760"/>
            <a:ext cx="7835561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 – Risk Adjusted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2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77710"/>
              </p:ext>
            </p:extLst>
          </p:nvPr>
        </p:nvGraphicFramePr>
        <p:xfrm>
          <a:off x="495092" y="1678263"/>
          <a:ext cx="9143999" cy="1462770"/>
        </p:xfrm>
        <a:graphic>
          <a:graphicData uri="http://schemas.openxmlformats.org/drawingml/2006/table">
            <a:tbl>
              <a:tblPr/>
              <a:tblGrid>
                <a:gridCol w="182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836285579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42781830"/>
                    </a:ext>
                  </a:extLst>
                </a:gridCol>
              </a:tblGrid>
              <a:tr h="93783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Alpha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Alpha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Beta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Beta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Upside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Downside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Upside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Downside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94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0415"/>
              </p:ext>
            </p:extLst>
          </p:nvPr>
        </p:nvGraphicFramePr>
        <p:xfrm>
          <a:off x="495091" y="3404038"/>
          <a:ext cx="9143999" cy="1693283"/>
        </p:xfrm>
        <a:graphic>
          <a:graphicData uri="http://schemas.openxmlformats.org/drawingml/2006/table">
            <a:tbl>
              <a:tblPr/>
              <a:tblGrid>
                <a:gridCol w="2083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081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123045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Sharpe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Sharpe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</a:t>
                      </a:r>
                      <a:r>
                        <a:rPr kumimoji="0" lang="en-US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Sortino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</a:t>
                      </a:r>
                      <a:r>
                        <a:rPr kumimoji="0" lang="en-US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Sortino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Inform.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Inform.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967535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[Category]– Qualitative Factors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3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17017"/>
              </p:ext>
            </p:extLst>
          </p:nvPr>
        </p:nvGraphicFramePr>
        <p:xfrm>
          <a:off x="495091" y="3404038"/>
          <a:ext cx="9143999" cy="1693284"/>
        </p:xfrm>
        <a:graphic>
          <a:graphicData uri="http://schemas.openxmlformats.org/drawingml/2006/table">
            <a:tbl>
              <a:tblPr/>
              <a:tblGrid>
                <a:gridCol w="118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332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570750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536932">
                  <a:extLst>
                    <a:ext uri="{9D8B030D-6E8A-4147-A177-3AD203B41FA5}">
                      <a16:colId xmlns:a16="http://schemas.microsoft.com/office/drawing/2014/main" val="3385681883"/>
                    </a:ext>
                  </a:extLst>
                </a:gridCol>
                <a:gridCol w="541379">
                  <a:extLst>
                    <a:ext uri="{9D8B030D-6E8A-4147-A177-3AD203B41FA5}">
                      <a16:colId xmlns:a16="http://schemas.microsoft.com/office/drawing/2014/main" val="3952209194"/>
                    </a:ext>
                  </a:extLst>
                </a:gridCol>
                <a:gridCol w="652163">
                  <a:extLst>
                    <a:ext uri="{9D8B030D-6E8A-4147-A177-3AD203B41FA5}">
                      <a16:colId xmlns:a16="http://schemas.microsoft.com/office/drawing/2014/main" val="1452884886"/>
                    </a:ext>
                  </a:extLst>
                </a:gridCol>
                <a:gridCol w="967852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406179">
                  <a:extLst>
                    <a:ext uri="{9D8B030D-6E8A-4147-A177-3AD203B41FA5}">
                      <a16:colId xmlns:a16="http://schemas.microsoft.com/office/drawing/2014/main" val="2364588206"/>
                    </a:ext>
                  </a:extLst>
                </a:gridCol>
                <a:gridCol w="872118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678367">
                  <a:extLst>
                    <a:ext uri="{9D8B030D-6E8A-4147-A177-3AD203B41FA5}">
                      <a16:colId xmlns:a16="http://schemas.microsoft.com/office/drawing/2014/main" val="496752182"/>
                    </a:ext>
                  </a:extLst>
                </a:gridCol>
                <a:gridCol w="1205850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607037">
                  <a:extLst>
                    <a:ext uri="{9D8B030D-6E8A-4147-A177-3AD203B41FA5}">
                      <a16:colId xmlns:a16="http://schemas.microsoft.com/office/drawing/2014/main" val="4167254721"/>
                    </a:ext>
                  </a:extLst>
                </a:gridCol>
              </a:tblGrid>
              <a:tr h="462194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# of Holdings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Holdings Style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World Regions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Market Classifications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Top 3 Sector Allocations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Blend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Growth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52406"/>
                  </a:ext>
                </a:extLst>
              </a:tr>
              <a:tr h="30863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Large</a:t>
                      </a:r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r" defTabSz="8875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Mid</a:t>
                      </a:r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35585"/>
                  </a:ext>
                </a:extLst>
              </a:tr>
              <a:tr h="3086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Small</a:t>
                      </a:r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5974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86753"/>
              </p:ext>
            </p:extLst>
          </p:nvPr>
        </p:nvGraphicFramePr>
        <p:xfrm>
          <a:off x="495091" y="1682985"/>
          <a:ext cx="3287200" cy="1458048"/>
        </p:xfrm>
        <a:graphic>
          <a:graphicData uri="http://schemas.openxmlformats.org/drawingml/2006/table">
            <a:tbl>
              <a:tblPr/>
              <a:tblGrid>
                <a:gridCol w="190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540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</a:tblGrid>
              <a:tr h="77762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Manager Tenure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421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72557"/>
              </p:ext>
            </p:extLst>
          </p:nvPr>
        </p:nvGraphicFramePr>
        <p:xfrm>
          <a:off x="4087091" y="1682985"/>
          <a:ext cx="5552000" cy="1458048"/>
        </p:xfrm>
        <a:graphic>
          <a:graphicData uri="http://schemas.openxmlformats.org/drawingml/2006/table">
            <a:tbl>
              <a:tblPr/>
              <a:tblGrid>
                <a:gridCol w="192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862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1814238">
                  <a:extLst>
                    <a:ext uri="{9D8B030D-6E8A-4147-A177-3AD203B41FA5}">
                      <a16:colId xmlns:a16="http://schemas.microsoft.com/office/drawing/2014/main" val="993776013"/>
                    </a:ext>
                  </a:extLst>
                </a:gridCol>
              </a:tblGrid>
              <a:tr h="72902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Assets Under Management</a:t>
                      </a: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Average Market Capitalization</a:t>
                      </a: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024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9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cyon">
      <a:dk1>
        <a:sysClr val="windowText" lastClr="000000"/>
      </a:dk1>
      <a:lt1>
        <a:sysClr val="window" lastClr="FFFFFF"/>
      </a:lt1>
      <a:dk2>
        <a:srgbClr val="DEDEEA"/>
      </a:dk2>
      <a:lt2>
        <a:srgbClr val="EAEAF2"/>
      </a:lt2>
      <a:accent1>
        <a:srgbClr val="212B58"/>
      </a:accent1>
      <a:accent2>
        <a:srgbClr val="00A5D3"/>
      </a:accent2>
      <a:accent3>
        <a:srgbClr val="12173F"/>
      </a:accent3>
      <a:accent4>
        <a:srgbClr val="1B487B"/>
      </a:accent4>
      <a:accent5>
        <a:srgbClr val="646464"/>
      </a:accent5>
      <a:accent6>
        <a:srgbClr val="A0A2A1"/>
      </a:accent6>
      <a:hlink>
        <a:srgbClr val="0076AD"/>
      </a:hlink>
      <a:folHlink>
        <a:srgbClr val="203241"/>
      </a:folHlink>
    </a:clrScheme>
    <a:fontScheme name="Islet">
      <a:majorFont>
        <a:latin typeface="Gotham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12931</TotalTime>
  <Words>262</Words>
  <Application>Microsoft Macintosh PowerPoint</Application>
  <PresentationFormat>Custom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Cambria</vt:lpstr>
      <vt:lpstr>Century Gothic</vt:lpstr>
      <vt:lpstr>HelveticaNeueLT Std</vt:lpstr>
      <vt:lpstr>HelveticaNeueLT Std Lt Ext</vt:lpstr>
      <vt:lpstr>HelveticaNeueLT Std Med</vt:lpstr>
      <vt:lpstr>Source Sans Pro</vt:lpstr>
      <vt:lpstr>Symbol</vt:lpstr>
      <vt:lpstr>Times New Roman</vt:lpstr>
      <vt:lpstr>Office Theme</vt:lpstr>
      <vt:lpstr>Investment Watchlist</vt:lpstr>
      <vt:lpstr>[Category] – Expense &amp; Return</vt:lpstr>
      <vt:lpstr>[Category] – Risk Adjusted Statistics</vt:lpstr>
      <vt:lpstr>[Category]– Qualitative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Ovis User</dc:creator>
  <cp:lastModifiedBy>Cameron Rodrigues</cp:lastModifiedBy>
  <cp:revision>130</cp:revision>
  <cp:lastPrinted>2018-01-26T16:54:58Z</cp:lastPrinted>
  <dcterms:created xsi:type="dcterms:W3CDTF">2017-02-23T11:51:50Z</dcterms:created>
  <dcterms:modified xsi:type="dcterms:W3CDTF">2025-08-01T17:39:56Z</dcterms:modified>
</cp:coreProperties>
</file>