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NvfGMrMoVTHDM+ZoYmN0VmhnB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2c9aa463c6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22c9aa463c6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c9aa463c6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2c9aa463c6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416040" y="4434840"/>
            <a:ext cx="4941771" cy="11222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6416041" y="5586890"/>
            <a:ext cx="4941770" cy="39666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15"/>
          <p:cNvPicPr preferRelativeResize="0"/>
          <p:nvPr/>
        </p:nvPicPr>
        <p:blipFill rotWithShape="1">
          <a:blip r:embed="rId2">
            <a:alphaModFix/>
          </a:blip>
          <a:srcRect b="-1" l="9358" r="0" t="23650"/>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lt1"/>
        </a:solidFill>
      </p:bgPr>
    </p:bg>
    <p:spTree>
      <p:nvGrpSpPr>
        <p:cNvPr id="88" name="Shape 88"/>
        <p:cNvGrpSpPr/>
        <p:nvPr/>
      </p:nvGrpSpPr>
      <p:grpSpPr>
        <a:xfrm>
          <a:off x="0" y="0"/>
          <a:ext cx="0" cy="0"/>
          <a:chOff x="0" y="0"/>
          <a:chExt cx="0" cy="0"/>
        </a:xfrm>
      </p:grpSpPr>
      <p:sp>
        <p:nvSpPr>
          <p:cNvPr id="89" name="Google Shape;89;p27"/>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7"/>
          <p:cNvSpPr txBox="1"/>
          <p:nvPr>
            <p:ph idx="1" type="body"/>
          </p:nvPr>
        </p:nvSpPr>
        <p:spPr>
          <a:xfrm>
            <a:off x="1243104"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1" name="Google Shape;91;p27"/>
          <p:cNvSpPr txBox="1"/>
          <p:nvPr>
            <p:ph idx="2" type="body"/>
          </p:nvPr>
        </p:nvSpPr>
        <p:spPr>
          <a:xfrm>
            <a:off x="1243104"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7"/>
          <p:cNvSpPr txBox="1"/>
          <p:nvPr>
            <p:ph idx="3" type="body"/>
          </p:nvPr>
        </p:nvSpPr>
        <p:spPr>
          <a:xfrm>
            <a:off x="4647665" y="2776936"/>
            <a:ext cx="289667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3" name="Google Shape;93;p27"/>
          <p:cNvSpPr txBox="1"/>
          <p:nvPr>
            <p:ph idx="4" type="body"/>
          </p:nvPr>
        </p:nvSpPr>
        <p:spPr>
          <a:xfrm>
            <a:off x="4647665" y="3834606"/>
            <a:ext cx="2896671"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7"/>
          <p:cNvSpPr txBox="1"/>
          <p:nvPr>
            <p:ph idx="5" type="body"/>
          </p:nvPr>
        </p:nvSpPr>
        <p:spPr>
          <a:xfrm>
            <a:off x="8066421"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5" name="Google Shape;95;p27"/>
          <p:cNvSpPr txBox="1"/>
          <p:nvPr>
            <p:ph idx="6" type="body"/>
          </p:nvPr>
        </p:nvSpPr>
        <p:spPr>
          <a:xfrm>
            <a:off x="8066421"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99" name="Google Shape;99;p27"/>
          <p:cNvGrpSpPr/>
          <p:nvPr/>
        </p:nvGrpSpPr>
        <p:grpSpPr>
          <a:xfrm>
            <a:off x="0" y="0"/>
            <a:ext cx="2238376" cy="3105150"/>
            <a:chOff x="0" y="0"/>
            <a:chExt cx="2238376" cy="3105150"/>
          </a:xfrm>
        </p:grpSpPr>
        <p:cxnSp>
          <p:nvCxnSpPr>
            <p:cNvPr id="100" name="Google Shape;100;p27"/>
            <p:cNvCxnSpPr/>
            <p:nvPr/>
          </p:nvCxnSpPr>
          <p:spPr>
            <a:xfrm flipH="1">
              <a:off x="0" y="0"/>
              <a:ext cx="1238250" cy="3105150"/>
            </a:xfrm>
            <a:prstGeom prst="straightConnector1">
              <a:avLst/>
            </a:prstGeom>
            <a:noFill/>
            <a:ln cap="flat" cmpd="sng" w="9525">
              <a:solidFill>
                <a:schemeClr val="dk1"/>
              </a:solidFill>
              <a:prstDash val="solid"/>
              <a:miter lim="800000"/>
              <a:headEnd len="sm" w="sm" type="none"/>
              <a:tailEnd len="sm" w="sm" type="none"/>
            </a:ln>
          </p:spPr>
        </p:cxnSp>
        <p:cxnSp>
          <p:nvCxnSpPr>
            <p:cNvPr id="101" name="Google Shape;101;p27"/>
            <p:cNvCxnSpPr/>
            <p:nvPr/>
          </p:nvCxnSpPr>
          <p:spPr>
            <a:xfrm flipH="1">
              <a:off x="0" y="0"/>
              <a:ext cx="2238376"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102" name="Shape 102"/>
        <p:cNvGrpSpPr/>
        <p:nvPr/>
      </p:nvGrpSpPr>
      <p:grpSpPr>
        <a:xfrm>
          <a:off x="0" y="0"/>
          <a:ext cx="0" cy="0"/>
          <a:chOff x="0" y="0"/>
          <a:chExt cx="0" cy="0"/>
        </a:xfrm>
      </p:grpSpPr>
      <p:sp>
        <p:nvSpPr>
          <p:cNvPr id="103" name="Google Shape;103;p28"/>
          <p:cNvSpPr txBox="1"/>
          <p:nvPr>
            <p:ph type="title"/>
          </p:nvPr>
        </p:nvSpPr>
        <p:spPr>
          <a:xfrm>
            <a:off x="54768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8"/>
          <p:cNvSpPr txBox="1"/>
          <p:nvPr>
            <p:ph idx="1" type="body"/>
          </p:nvPr>
        </p:nvSpPr>
        <p:spPr>
          <a:xfrm>
            <a:off x="5476875" y="3660774"/>
            <a:ext cx="5111750" cy="1525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grpSp>
        <p:nvGrpSpPr>
          <p:cNvPr id="105" name="Google Shape;105;p28"/>
          <p:cNvGrpSpPr/>
          <p:nvPr/>
        </p:nvGrpSpPr>
        <p:grpSpPr>
          <a:xfrm>
            <a:off x="0" y="0"/>
            <a:ext cx="4762501" cy="5186363"/>
            <a:chOff x="0" y="0"/>
            <a:chExt cx="4762501" cy="5186363"/>
          </a:xfrm>
        </p:grpSpPr>
        <p:cxnSp>
          <p:nvCxnSpPr>
            <p:cNvPr id="106" name="Google Shape;106;p28"/>
            <p:cNvCxnSpPr/>
            <p:nvPr/>
          </p:nvCxnSpPr>
          <p:spPr>
            <a:xfrm rot="10800000">
              <a:off x="0" y="876300"/>
              <a:ext cx="4762500" cy="1628775"/>
            </a:xfrm>
            <a:prstGeom prst="straightConnector1">
              <a:avLst/>
            </a:prstGeom>
            <a:noFill/>
            <a:ln cap="flat" cmpd="sng" w="9525">
              <a:solidFill>
                <a:schemeClr val="dk1"/>
              </a:solidFill>
              <a:prstDash val="solid"/>
              <a:miter lim="800000"/>
              <a:headEnd len="sm" w="sm" type="none"/>
              <a:tailEnd len="sm" w="sm" type="none"/>
            </a:ln>
          </p:spPr>
        </p:cxnSp>
        <p:cxnSp>
          <p:nvCxnSpPr>
            <p:cNvPr id="107" name="Google Shape;107;p28"/>
            <p:cNvCxnSpPr/>
            <p:nvPr/>
          </p:nvCxnSpPr>
          <p:spPr>
            <a:xfrm rot="10800000">
              <a:off x="2638425" y="0"/>
              <a:ext cx="2124076" cy="5186363"/>
            </a:xfrm>
            <a:prstGeom prst="straightConnector1">
              <a:avLst/>
            </a:prstGeom>
            <a:noFill/>
            <a:ln cap="flat" cmpd="sng" w="9525">
              <a:solidFill>
                <a:schemeClr val="dk1"/>
              </a:solidFill>
              <a:prstDash val="solid"/>
              <a:miter lim="800000"/>
              <a:headEnd len="sm" w="sm" type="none"/>
              <a:tailEnd len="sm" w="sm" type="none"/>
            </a:ln>
          </p:spPr>
        </p:cxnSp>
      </p:grpSp>
      <p:sp>
        <p:nvSpPr>
          <p:cNvPr id="108" name="Google Shape;10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300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111" name="Shape 111"/>
        <p:cNvGrpSpPr/>
        <p:nvPr/>
      </p:nvGrpSpPr>
      <p:grpSpPr>
        <a:xfrm>
          <a:off x="0" y="0"/>
          <a:ext cx="0" cy="0"/>
          <a:chOff x="0" y="0"/>
          <a:chExt cx="0" cy="0"/>
        </a:xfrm>
      </p:grpSpPr>
      <p:sp>
        <p:nvSpPr>
          <p:cNvPr id="112" name="Google Shape;112;p29"/>
          <p:cNvSpPr txBox="1"/>
          <p:nvPr>
            <p:ph type="ctrTitle"/>
          </p:nvPr>
        </p:nvSpPr>
        <p:spPr>
          <a:xfrm>
            <a:off x="4267200" y="1615736"/>
            <a:ext cx="4179570" cy="15247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9"/>
          <p:cNvSpPr txBox="1"/>
          <p:nvPr>
            <p:ph idx="1" type="subTitle"/>
          </p:nvPr>
        </p:nvSpPr>
        <p:spPr>
          <a:xfrm>
            <a:off x="4267200" y="3238103"/>
            <a:ext cx="4179570" cy="1371997"/>
          </a:xfrm>
          <a:prstGeom prst="rect">
            <a:avLst/>
          </a:prstGeom>
          <a:noFill/>
          <a:ln>
            <a:noFill/>
          </a:ln>
        </p:spPr>
        <p:txBody>
          <a:bodyPr anchorCtr="0" anchor="t" bIns="45700" lIns="91425" spcFirstLastPara="1" rIns="91425" wrap="square" tIns="45700">
            <a:normAutofit/>
          </a:bodyPr>
          <a:lstStyle>
            <a:lvl1pPr lvl="0" algn="l">
              <a:lnSpc>
                <a:spcPct val="150000"/>
              </a:lnSpc>
              <a:spcBef>
                <a:spcPts val="1000"/>
              </a:spcBef>
              <a:spcAft>
                <a:spcPts val="0"/>
              </a:spcAft>
              <a:buClr>
                <a:schemeClr val="lt1"/>
              </a:buClr>
              <a:buSzPts val="1400"/>
              <a:buNone/>
              <a:defRPr sz="1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14" name="Google Shape;114;p29"/>
          <p:cNvPicPr preferRelativeResize="0"/>
          <p:nvPr/>
        </p:nvPicPr>
        <p:blipFill rotWithShape="1">
          <a:blip r:embed="rId2">
            <a:alphaModFix/>
          </a:blip>
          <a:srcRect b="0" l="0" r="0" t="0"/>
          <a:stretch/>
        </p:blipFill>
        <p:spPr>
          <a:xfrm>
            <a:off x="0" y="0"/>
            <a:ext cx="3176938" cy="6858000"/>
          </a:xfrm>
          <a:prstGeom prst="rect">
            <a:avLst/>
          </a:prstGeom>
          <a:noFill/>
          <a:ln>
            <a:noFill/>
          </a:ln>
        </p:spPr>
      </p:pic>
      <p:sp>
        <p:nvSpPr>
          <p:cNvPr id="115" name="Google Shape;115;p29"/>
          <p:cNvSpPr txBox="1"/>
          <p:nvPr>
            <p:ph idx="10" type="dt"/>
          </p:nvPr>
        </p:nvSpPr>
        <p:spPr>
          <a:xfrm>
            <a:off x="4267200" y="6356350"/>
            <a:ext cx="17743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9"/>
          <p:cNvSpPr txBox="1"/>
          <p:nvPr>
            <p:ph idx="11" type="ftr"/>
          </p:nvPr>
        </p:nvSpPr>
        <p:spPr>
          <a:xfrm>
            <a:off x="6479721" y="6356350"/>
            <a:ext cx="266155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dk1"/>
        </a:solidFill>
      </p:bgPr>
    </p:bg>
    <p:spTree>
      <p:nvGrpSpPr>
        <p:cNvPr id="118" name="Shape 118"/>
        <p:cNvGrpSpPr/>
        <p:nvPr/>
      </p:nvGrpSpPr>
      <p:grpSpPr>
        <a:xfrm>
          <a:off x="0" y="0"/>
          <a:ext cx="0" cy="0"/>
          <a:chOff x="0" y="0"/>
          <a:chExt cx="0" cy="0"/>
        </a:xfrm>
      </p:grpSpPr>
      <p:pic>
        <p:nvPicPr>
          <p:cNvPr id="119" name="Google Shape;119;p30"/>
          <p:cNvPicPr preferRelativeResize="0"/>
          <p:nvPr/>
        </p:nvPicPr>
        <p:blipFill rotWithShape="1">
          <a:blip r:embed="rId2">
            <a:alphaModFix/>
          </a:blip>
          <a:srcRect b="23070" l="0" r="28340" t="18301"/>
          <a:stretch/>
        </p:blipFill>
        <p:spPr>
          <a:xfrm>
            <a:off x="5488815" y="0"/>
            <a:ext cx="6703185" cy="6858000"/>
          </a:xfrm>
          <a:prstGeom prst="rect">
            <a:avLst/>
          </a:prstGeom>
          <a:noFill/>
          <a:ln>
            <a:noFill/>
          </a:ln>
        </p:spPr>
      </p:pic>
      <p:sp>
        <p:nvSpPr>
          <p:cNvPr id="120" name="Google Shape;120;p30"/>
          <p:cNvSpPr txBox="1"/>
          <p:nvPr>
            <p:ph type="title"/>
          </p:nvPr>
        </p:nvSpPr>
        <p:spPr>
          <a:xfrm>
            <a:off x="1333500" y="1020445"/>
            <a:ext cx="289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0"/>
          <p:cNvSpPr txBox="1"/>
          <p:nvPr>
            <p:ph idx="1" type="body"/>
          </p:nvPr>
        </p:nvSpPr>
        <p:spPr>
          <a:xfrm>
            <a:off x="1333500" y="2924175"/>
            <a:ext cx="2895600" cy="2519363"/>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400"/>
              <a:buNone/>
              <a:defRPr sz="1400">
                <a:solidFill>
                  <a:schemeClr val="lt1"/>
                </a:solidFill>
              </a:defRPr>
            </a:lvl1pPr>
            <a:lvl2pPr indent="-228600" lvl="1" marL="914400" algn="l">
              <a:lnSpc>
                <a:spcPct val="150000"/>
              </a:lnSpc>
              <a:spcBef>
                <a:spcPts val="500"/>
              </a:spcBef>
              <a:spcAft>
                <a:spcPts val="0"/>
              </a:spcAft>
              <a:buClr>
                <a:schemeClr val="lt1"/>
              </a:buClr>
              <a:buSzPts val="1400"/>
              <a:buNone/>
              <a:defRPr sz="1400">
                <a:solidFill>
                  <a:schemeClr val="lt1"/>
                </a:solidFill>
              </a:defRPr>
            </a:lvl2pPr>
            <a:lvl3pPr indent="-228600" lvl="2" marL="1371600" algn="l">
              <a:lnSpc>
                <a:spcPct val="150000"/>
              </a:lnSpc>
              <a:spcBef>
                <a:spcPts val="500"/>
              </a:spcBef>
              <a:spcAft>
                <a:spcPts val="0"/>
              </a:spcAft>
              <a:buClr>
                <a:schemeClr val="lt1"/>
              </a:buClr>
              <a:buSzPts val="1400"/>
              <a:buNone/>
              <a:defRPr sz="1400">
                <a:solidFill>
                  <a:schemeClr val="lt1"/>
                </a:solidFill>
              </a:defRPr>
            </a:lvl3pPr>
            <a:lvl4pPr indent="-228600" lvl="3" marL="1828800" algn="l">
              <a:lnSpc>
                <a:spcPct val="150000"/>
              </a:lnSpc>
              <a:spcBef>
                <a:spcPts val="500"/>
              </a:spcBef>
              <a:spcAft>
                <a:spcPts val="0"/>
              </a:spcAft>
              <a:buClr>
                <a:schemeClr val="lt1"/>
              </a:buClr>
              <a:buSzPts val="1400"/>
              <a:buNone/>
              <a:defRPr sz="1400">
                <a:solidFill>
                  <a:schemeClr val="lt1"/>
                </a:solidFill>
              </a:defRPr>
            </a:lvl4pPr>
            <a:lvl5pPr indent="-228600" lvl="4" marL="2286000" algn="l">
              <a:lnSpc>
                <a:spcPct val="15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30"/>
          <p:cNvSpPr txBox="1"/>
          <p:nvPr>
            <p:ph idx="10" type="dt"/>
          </p:nvPr>
        </p:nvSpPr>
        <p:spPr>
          <a:xfrm>
            <a:off x="1333500" y="6356350"/>
            <a:ext cx="985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0"/>
          <p:cNvSpPr txBox="1"/>
          <p:nvPr>
            <p:ph idx="11" type="ftr"/>
          </p:nvPr>
        </p:nvSpPr>
        <p:spPr>
          <a:xfrm>
            <a:off x="2669886" y="6356349"/>
            <a:ext cx="248284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0"/>
          <p:cNvSpPr txBox="1"/>
          <p:nvPr>
            <p:ph idx="12" type="sldNum"/>
          </p:nvPr>
        </p:nvSpPr>
        <p:spPr>
          <a:xfrm>
            <a:off x="5536305" y="6356350"/>
            <a:ext cx="9875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4 People">
  <p:cSld name="Team Slide 4 People">
    <p:bg>
      <p:bgPr>
        <a:solidFill>
          <a:schemeClr val="lt1"/>
        </a:solidFill>
      </p:bgPr>
    </p:bg>
    <p:spTree>
      <p:nvGrpSpPr>
        <p:cNvPr id="125" name="Shape 125"/>
        <p:cNvGrpSpPr/>
        <p:nvPr/>
      </p:nvGrpSpPr>
      <p:grpSpPr>
        <a:xfrm>
          <a:off x="0" y="0"/>
          <a:ext cx="0" cy="0"/>
          <a:chOff x="0" y="0"/>
          <a:chExt cx="0" cy="0"/>
        </a:xfrm>
      </p:grpSpPr>
      <p:sp>
        <p:nvSpPr>
          <p:cNvPr id="126" name="Google Shape;126;p31"/>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31"/>
          <p:cNvSpPr/>
          <p:nvPr>
            <p:ph idx="2" type="pic"/>
          </p:nvPr>
        </p:nvSpPr>
        <p:spPr>
          <a:xfrm>
            <a:off x="1487181" y="2886074"/>
            <a:ext cx="1845511" cy="1845511"/>
          </a:xfrm>
          <a:prstGeom prst="rect">
            <a:avLst/>
          </a:prstGeom>
          <a:solidFill>
            <a:srgbClr val="F2F2F2"/>
          </a:solidFill>
          <a:ln>
            <a:noFill/>
          </a:ln>
        </p:spPr>
      </p:sp>
      <p:sp>
        <p:nvSpPr>
          <p:cNvPr id="128" name="Google Shape;128;p31"/>
          <p:cNvSpPr txBox="1"/>
          <p:nvPr>
            <p:ph idx="1" type="body"/>
          </p:nvPr>
        </p:nvSpPr>
        <p:spPr>
          <a:xfrm>
            <a:off x="1228568" y="5084524"/>
            <a:ext cx="2317707"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9" name="Google Shape;129;p31"/>
          <p:cNvSpPr txBox="1"/>
          <p:nvPr>
            <p:ph idx="3" type="body"/>
          </p:nvPr>
        </p:nvSpPr>
        <p:spPr>
          <a:xfrm>
            <a:off x="1487181" y="5464114"/>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0" name="Google Shape;130;p31"/>
          <p:cNvSpPr/>
          <p:nvPr>
            <p:ph idx="4" type="pic"/>
          </p:nvPr>
        </p:nvSpPr>
        <p:spPr>
          <a:xfrm>
            <a:off x="3836914" y="2886074"/>
            <a:ext cx="1845511" cy="1845511"/>
          </a:xfrm>
          <a:prstGeom prst="rect">
            <a:avLst/>
          </a:prstGeom>
          <a:solidFill>
            <a:srgbClr val="F2F2F2"/>
          </a:solidFill>
          <a:ln>
            <a:noFill/>
          </a:ln>
        </p:spPr>
      </p:sp>
      <p:sp>
        <p:nvSpPr>
          <p:cNvPr id="131" name="Google Shape;131;p31"/>
          <p:cNvSpPr txBox="1"/>
          <p:nvPr>
            <p:ph idx="5" type="body"/>
          </p:nvPr>
        </p:nvSpPr>
        <p:spPr>
          <a:xfrm>
            <a:off x="3578300" y="5084524"/>
            <a:ext cx="233081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2" name="Google Shape;132;p31"/>
          <p:cNvSpPr txBox="1"/>
          <p:nvPr>
            <p:ph idx="6" type="body"/>
          </p:nvPr>
        </p:nvSpPr>
        <p:spPr>
          <a:xfrm>
            <a:off x="3836913" y="5478796"/>
            <a:ext cx="1855949"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3" name="Google Shape;133;p31"/>
          <p:cNvSpPr/>
          <p:nvPr>
            <p:ph idx="7" type="pic"/>
          </p:nvPr>
        </p:nvSpPr>
        <p:spPr>
          <a:xfrm>
            <a:off x="6327578" y="2886074"/>
            <a:ext cx="1845511" cy="1845511"/>
          </a:xfrm>
          <a:prstGeom prst="rect">
            <a:avLst/>
          </a:prstGeom>
          <a:solidFill>
            <a:srgbClr val="F2F2F2"/>
          </a:solidFill>
          <a:ln>
            <a:noFill/>
          </a:ln>
        </p:spPr>
      </p:sp>
      <p:sp>
        <p:nvSpPr>
          <p:cNvPr id="134" name="Google Shape;134;p31"/>
          <p:cNvSpPr txBox="1"/>
          <p:nvPr>
            <p:ph idx="8" type="body"/>
          </p:nvPr>
        </p:nvSpPr>
        <p:spPr>
          <a:xfrm>
            <a:off x="6068964" y="5084524"/>
            <a:ext cx="2317707"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5" name="Google Shape;135;p31"/>
          <p:cNvSpPr txBox="1"/>
          <p:nvPr>
            <p:ph idx="9" type="body"/>
          </p:nvPr>
        </p:nvSpPr>
        <p:spPr>
          <a:xfrm>
            <a:off x="6327577" y="5478796"/>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6" name="Google Shape;136;p31"/>
          <p:cNvSpPr/>
          <p:nvPr>
            <p:ph idx="13" type="pic"/>
          </p:nvPr>
        </p:nvSpPr>
        <p:spPr>
          <a:xfrm>
            <a:off x="8747458" y="2886074"/>
            <a:ext cx="1845511" cy="1845511"/>
          </a:xfrm>
          <a:prstGeom prst="rect">
            <a:avLst/>
          </a:prstGeom>
          <a:solidFill>
            <a:srgbClr val="F2F2F2"/>
          </a:solidFill>
          <a:ln>
            <a:noFill/>
          </a:ln>
        </p:spPr>
      </p:sp>
      <p:sp>
        <p:nvSpPr>
          <p:cNvPr id="137" name="Google Shape;137;p31"/>
          <p:cNvSpPr txBox="1"/>
          <p:nvPr>
            <p:ph idx="14" type="body"/>
          </p:nvPr>
        </p:nvSpPr>
        <p:spPr>
          <a:xfrm>
            <a:off x="8488845" y="5084524"/>
            <a:ext cx="231770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8" name="Google Shape;138;p31"/>
          <p:cNvSpPr txBox="1"/>
          <p:nvPr>
            <p:ph idx="15" type="body"/>
          </p:nvPr>
        </p:nvSpPr>
        <p:spPr>
          <a:xfrm>
            <a:off x="8747458" y="5464114"/>
            <a:ext cx="184551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9" name="Google Shape;13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42" name="Google Shape;142;p31"/>
          <p:cNvGrpSpPr/>
          <p:nvPr/>
        </p:nvGrpSpPr>
        <p:grpSpPr>
          <a:xfrm>
            <a:off x="7334250" y="0"/>
            <a:ext cx="4857750" cy="1724025"/>
            <a:chOff x="7334250" y="0"/>
            <a:chExt cx="4857750" cy="1724025"/>
          </a:xfrm>
        </p:grpSpPr>
        <p:cxnSp>
          <p:nvCxnSpPr>
            <p:cNvPr id="143" name="Google Shape;143;p31"/>
            <p:cNvCxnSpPr/>
            <p:nvPr/>
          </p:nvCxnSpPr>
          <p:spPr>
            <a:xfrm rot="10800000">
              <a:off x="7334250" y="0"/>
              <a:ext cx="4857750" cy="762000"/>
            </a:xfrm>
            <a:prstGeom prst="straightConnector1">
              <a:avLst/>
            </a:prstGeom>
            <a:noFill/>
            <a:ln cap="flat" cmpd="sng" w="9525">
              <a:solidFill>
                <a:schemeClr val="dk1"/>
              </a:solidFill>
              <a:prstDash val="solid"/>
              <a:miter lim="800000"/>
              <a:headEnd len="sm" w="sm" type="none"/>
              <a:tailEnd len="sm" w="sm" type="none"/>
            </a:ln>
          </p:spPr>
        </p:cxnSp>
        <p:cxnSp>
          <p:nvCxnSpPr>
            <p:cNvPr id="144" name="Google Shape;144;p31"/>
            <p:cNvCxnSpPr/>
            <p:nvPr/>
          </p:nvCxnSpPr>
          <p:spPr>
            <a:xfrm>
              <a:off x="11487150" y="0"/>
              <a:ext cx="704850" cy="1724025"/>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dk1"/>
        </a:solidFill>
      </p:bgPr>
    </p:bg>
    <p:spTree>
      <p:nvGrpSpPr>
        <p:cNvPr id="145" name="Shape 145"/>
        <p:cNvGrpSpPr/>
        <p:nvPr/>
      </p:nvGrpSpPr>
      <p:grpSpPr>
        <a:xfrm>
          <a:off x="0" y="0"/>
          <a:ext cx="0" cy="0"/>
          <a:chOff x="0" y="0"/>
          <a:chExt cx="0" cy="0"/>
        </a:xfrm>
      </p:grpSpPr>
      <p:grpSp>
        <p:nvGrpSpPr>
          <p:cNvPr id="146" name="Google Shape;146;p22"/>
          <p:cNvGrpSpPr/>
          <p:nvPr/>
        </p:nvGrpSpPr>
        <p:grpSpPr>
          <a:xfrm>
            <a:off x="0" y="473953"/>
            <a:ext cx="12192000" cy="5621336"/>
            <a:chOff x="0" y="473953"/>
            <a:chExt cx="12192000" cy="5621336"/>
          </a:xfrm>
        </p:grpSpPr>
        <p:pic>
          <p:nvPicPr>
            <p:cNvPr id="147" name="Google Shape;147;p22"/>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148" name="Google Shape;148;p22"/>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149" name="Google Shape;149;p22"/>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2"/>
          <p:cNvSpPr/>
          <p:nvPr>
            <p:ph idx="2" type="pic"/>
          </p:nvPr>
        </p:nvSpPr>
        <p:spPr>
          <a:xfrm>
            <a:off x="1877176" y="2428875"/>
            <a:ext cx="1066800" cy="1066800"/>
          </a:xfrm>
          <a:prstGeom prst="rect">
            <a:avLst/>
          </a:prstGeom>
          <a:solidFill>
            <a:schemeClr val="lt1"/>
          </a:solidFill>
          <a:ln>
            <a:noFill/>
          </a:ln>
        </p:spPr>
      </p:sp>
      <p:sp>
        <p:nvSpPr>
          <p:cNvPr id="151" name="Google Shape;151;p22"/>
          <p:cNvSpPr txBox="1"/>
          <p:nvPr>
            <p:ph idx="1" type="body"/>
          </p:nvPr>
        </p:nvSpPr>
        <p:spPr>
          <a:xfrm>
            <a:off x="1500168"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2" name="Google Shape;152;p22"/>
          <p:cNvSpPr txBox="1"/>
          <p:nvPr>
            <p:ph idx="3" type="body"/>
          </p:nvPr>
        </p:nvSpPr>
        <p:spPr>
          <a:xfrm>
            <a:off x="1500168" y="3809747"/>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3" name="Google Shape;153;p22"/>
          <p:cNvSpPr/>
          <p:nvPr>
            <p:ph idx="4" type="pic"/>
          </p:nvPr>
        </p:nvSpPr>
        <p:spPr>
          <a:xfrm>
            <a:off x="4226270" y="2428875"/>
            <a:ext cx="1066800" cy="1066800"/>
          </a:xfrm>
          <a:prstGeom prst="rect">
            <a:avLst/>
          </a:prstGeom>
          <a:solidFill>
            <a:schemeClr val="lt1"/>
          </a:solidFill>
          <a:ln>
            <a:noFill/>
          </a:ln>
        </p:spPr>
      </p:sp>
      <p:sp>
        <p:nvSpPr>
          <p:cNvPr id="154" name="Google Shape;154;p22"/>
          <p:cNvSpPr txBox="1"/>
          <p:nvPr>
            <p:ph idx="5" type="body"/>
          </p:nvPr>
        </p:nvSpPr>
        <p:spPr>
          <a:xfrm>
            <a:off x="3849262"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5" name="Google Shape;155;p22"/>
          <p:cNvSpPr txBox="1"/>
          <p:nvPr>
            <p:ph idx="6" type="body"/>
          </p:nvPr>
        </p:nvSpPr>
        <p:spPr>
          <a:xfrm>
            <a:off x="3849262" y="3809747"/>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22"/>
          <p:cNvSpPr/>
          <p:nvPr>
            <p:ph idx="7" type="pic"/>
          </p:nvPr>
        </p:nvSpPr>
        <p:spPr>
          <a:xfrm>
            <a:off x="6655584" y="2428875"/>
            <a:ext cx="1066800" cy="1066800"/>
          </a:xfrm>
          <a:prstGeom prst="rect">
            <a:avLst/>
          </a:prstGeom>
          <a:solidFill>
            <a:schemeClr val="lt1"/>
          </a:solidFill>
          <a:ln>
            <a:noFill/>
          </a:ln>
        </p:spPr>
      </p:sp>
      <p:sp>
        <p:nvSpPr>
          <p:cNvPr id="157" name="Google Shape;157;p22"/>
          <p:cNvSpPr txBox="1"/>
          <p:nvPr>
            <p:ph idx="8" type="body"/>
          </p:nvPr>
        </p:nvSpPr>
        <p:spPr>
          <a:xfrm>
            <a:off x="6198355" y="3654378"/>
            <a:ext cx="2105135"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22"/>
          <p:cNvSpPr txBox="1"/>
          <p:nvPr>
            <p:ph idx="9" type="body"/>
          </p:nvPr>
        </p:nvSpPr>
        <p:spPr>
          <a:xfrm>
            <a:off x="6095999" y="3809747"/>
            <a:ext cx="2299855"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9" name="Google Shape;159;p22"/>
          <p:cNvSpPr/>
          <p:nvPr>
            <p:ph idx="13" type="pic"/>
          </p:nvPr>
        </p:nvSpPr>
        <p:spPr>
          <a:xfrm>
            <a:off x="9136814" y="2428875"/>
            <a:ext cx="1066800" cy="1066800"/>
          </a:xfrm>
          <a:prstGeom prst="rect">
            <a:avLst/>
          </a:prstGeom>
          <a:solidFill>
            <a:schemeClr val="lt1"/>
          </a:solidFill>
          <a:ln>
            <a:noFill/>
          </a:ln>
        </p:spPr>
      </p:sp>
      <p:sp>
        <p:nvSpPr>
          <p:cNvPr id="160" name="Google Shape;160;p22"/>
          <p:cNvSpPr txBox="1"/>
          <p:nvPr>
            <p:ph idx="14" type="body"/>
          </p:nvPr>
        </p:nvSpPr>
        <p:spPr>
          <a:xfrm>
            <a:off x="8759806"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1" name="Google Shape;161;p22"/>
          <p:cNvSpPr txBox="1"/>
          <p:nvPr>
            <p:ph idx="15" type="body"/>
          </p:nvPr>
        </p:nvSpPr>
        <p:spPr>
          <a:xfrm>
            <a:off x="8744480" y="3809747"/>
            <a:ext cx="184412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2" name="Google Shape;162;p22"/>
          <p:cNvSpPr/>
          <p:nvPr>
            <p:ph idx="16" type="pic"/>
          </p:nvPr>
        </p:nvSpPr>
        <p:spPr>
          <a:xfrm>
            <a:off x="1877176" y="4287711"/>
            <a:ext cx="1066800" cy="1066800"/>
          </a:xfrm>
          <a:prstGeom prst="rect">
            <a:avLst/>
          </a:prstGeom>
          <a:solidFill>
            <a:schemeClr val="lt1"/>
          </a:solidFill>
          <a:ln>
            <a:noFill/>
          </a:ln>
        </p:spPr>
      </p:sp>
      <p:sp>
        <p:nvSpPr>
          <p:cNvPr id="163" name="Google Shape;163;p22"/>
          <p:cNvSpPr txBox="1"/>
          <p:nvPr>
            <p:ph idx="17" type="body"/>
          </p:nvPr>
        </p:nvSpPr>
        <p:spPr>
          <a:xfrm>
            <a:off x="1500168"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4" name="Google Shape;164;p22"/>
          <p:cNvSpPr txBox="1"/>
          <p:nvPr>
            <p:ph idx="18" type="body"/>
          </p:nvPr>
        </p:nvSpPr>
        <p:spPr>
          <a:xfrm>
            <a:off x="1500168" y="5668583"/>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5" name="Google Shape;165;p22"/>
          <p:cNvSpPr/>
          <p:nvPr>
            <p:ph idx="19" type="pic"/>
          </p:nvPr>
        </p:nvSpPr>
        <p:spPr>
          <a:xfrm>
            <a:off x="4226270" y="4287711"/>
            <a:ext cx="1066800" cy="1066800"/>
          </a:xfrm>
          <a:prstGeom prst="rect">
            <a:avLst/>
          </a:prstGeom>
          <a:solidFill>
            <a:schemeClr val="lt1"/>
          </a:solidFill>
          <a:ln>
            <a:noFill/>
          </a:ln>
        </p:spPr>
      </p:sp>
      <p:sp>
        <p:nvSpPr>
          <p:cNvPr id="166" name="Google Shape;166;p22"/>
          <p:cNvSpPr txBox="1"/>
          <p:nvPr>
            <p:ph idx="20" type="body"/>
          </p:nvPr>
        </p:nvSpPr>
        <p:spPr>
          <a:xfrm>
            <a:off x="3849262"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7" name="Google Shape;167;p22"/>
          <p:cNvSpPr txBox="1"/>
          <p:nvPr>
            <p:ph idx="21" type="body"/>
          </p:nvPr>
        </p:nvSpPr>
        <p:spPr>
          <a:xfrm>
            <a:off x="3849262" y="5668583"/>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8" name="Google Shape;168;p22"/>
          <p:cNvSpPr/>
          <p:nvPr>
            <p:ph idx="22" type="pic"/>
          </p:nvPr>
        </p:nvSpPr>
        <p:spPr>
          <a:xfrm>
            <a:off x="6655584" y="4287711"/>
            <a:ext cx="1066800" cy="1066800"/>
          </a:xfrm>
          <a:prstGeom prst="rect">
            <a:avLst/>
          </a:prstGeom>
          <a:solidFill>
            <a:schemeClr val="lt1"/>
          </a:solidFill>
          <a:ln>
            <a:noFill/>
          </a:ln>
        </p:spPr>
      </p:sp>
      <p:sp>
        <p:nvSpPr>
          <p:cNvPr id="169" name="Google Shape;169;p22"/>
          <p:cNvSpPr txBox="1"/>
          <p:nvPr>
            <p:ph idx="23" type="body"/>
          </p:nvPr>
        </p:nvSpPr>
        <p:spPr>
          <a:xfrm>
            <a:off x="633992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0" name="Google Shape;170;p22"/>
          <p:cNvSpPr txBox="1"/>
          <p:nvPr>
            <p:ph idx="24" type="body"/>
          </p:nvPr>
        </p:nvSpPr>
        <p:spPr>
          <a:xfrm>
            <a:off x="6339926" y="5668583"/>
            <a:ext cx="1813474"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1" name="Google Shape;171;p22"/>
          <p:cNvSpPr/>
          <p:nvPr>
            <p:ph idx="25" type="pic"/>
          </p:nvPr>
        </p:nvSpPr>
        <p:spPr>
          <a:xfrm>
            <a:off x="9136814" y="4287711"/>
            <a:ext cx="1066800" cy="1066800"/>
          </a:xfrm>
          <a:prstGeom prst="rect">
            <a:avLst/>
          </a:prstGeom>
          <a:solidFill>
            <a:schemeClr val="lt1"/>
          </a:solidFill>
          <a:ln>
            <a:noFill/>
          </a:ln>
        </p:spPr>
      </p:sp>
      <p:sp>
        <p:nvSpPr>
          <p:cNvPr id="172" name="Google Shape;172;p22"/>
          <p:cNvSpPr txBox="1"/>
          <p:nvPr>
            <p:ph idx="26" type="body"/>
          </p:nvPr>
        </p:nvSpPr>
        <p:spPr>
          <a:xfrm>
            <a:off x="875980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3" name="Google Shape;173;p22"/>
          <p:cNvSpPr txBox="1"/>
          <p:nvPr>
            <p:ph idx="27" type="body"/>
          </p:nvPr>
        </p:nvSpPr>
        <p:spPr>
          <a:xfrm>
            <a:off x="8744480" y="5668583"/>
            <a:ext cx="184412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4" name="Google Shape;17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98989"/>
                </a:solidFill>
                <a:latin typeface="Arial"/>
                <a:ea typeface="Arial"/>
                <a:cs typeface="Arial"/>
                <a:sym typeface="Arial"/>
              </a:defRPr>
            </a:lvl1pPr>
            <a:lvl2pPr indent="0" lvl="1" marL="0" algn="r">
              <a:spcBef>
                <a:spcPts val="0"/>
              </a:spcBef>
              <a:buNone/>
              <a:defRPr sz="900">
                <a:solidFill>
                  <a:srgbClr val="898989"/>
                </a:solidFill>
                <a:latin typeface="Arial"/>
                <a:ea typeface="Arial"/>
                <a:cs typeface="Arial"/>
                <a:sym typeface="Arial"/>
              </a:defRPr>
            </a:lvl2pPr>
            <a:lvl3pPr indent="0" lvl="2" marL="0" algn="r">
              <a:spcBef>
                <a:spcPts val="0"/>
              </a:spcBef>
              <a:buNone/>
              <a:defRPr sz="900">
                <a:solidFill>
                  <a:srgbClr val="898989"/>
                </a:solidFill>
                <a:latin typeface="Arial"/>
                <a:ea typeface="Arial"/>
                <a:cs typeface="Arial"/>
                <a:sym typeface="Arial"/>
              </a:defRPr>
            </a:lvl3pPr>
            <a:lvl4pPr indent="0" lvl="3" marL="0" algn="r">
              <a:spcBef>
                <a:spcPts val="0"/>
              </a:spcBef>
              <a:buNone/>
              <a:defRPr sz="900">
                <a:solidFill>
                  <a:srgbClr val="898989"/>
                </a:solidFill>
                <a:latin typeface="Arial"/>
                <a:ea typeface="Arial"/>
                <a:cs typeface="Arial"/>
                <a:sym typeface="Arial"/>
              </a:defRPr>
            </a:lvl4pPr>
            <a:lvl5pPr indent="0" lvl="4" marL="0" algn="r">
              <a:spcBef>
                <a:spcPts val="0"/>
              </a:spcBef>
              <a:buNone/>
              <a:defRPr sz="900">
                <a:solidFill>
                  <a:srgbClr val="898989"/>
                </a:solidFill>
                <a:latin typeface="Arial"/>
                <a:ea typeface="Arial"/>
                <a:cs typeface="Arial"/>
                <a:sym typeface="Arial"/>
              </a:defRPr>
            </a:lvl5pPr>
            <a:lvl6pPr indent="0" lvl="5" marL="0" algn="r">
              <a:spcBef>
                <a:spcPts val="0"/>
              </a:spcBef>
              <a:buNone/>
              <a:defRPr sz="900">
                <a:solidFill>
                  <a:srgbClr val="898989"/>
                </a:solidFill>
                <a:latin typeface="Arial"/>
                <a:ea typeface="Arial"/>
                <a:cs typeface="Arial"/>
                <a:sym typeface="Arial"/>
              </a:defRPr>
            </a:lvl6pPr>
            <a:lvl7pPr indent="0" lvl="6" marL="0" algn="r">
              <a:spcBef>
                <a:spcPts val="0"/>
              </a:spcBef>
              <a:buNone/>
              <a:defRPr sz="900">
                <a:solidFill>
                  <a:srgbClr val="898989"/>
                </a:solidFill>
                <a:latin typeface="Arial"/>
                <a:ea typeface="Arial"/>
                <a:cs typeface="Arial"/>
                <a:sym typeface="Arial"/>
              </a:defRPr>
            </a:lvl7pPr>
            <a:lvl8pPr indent="0" lvl="7" marL="0" algn="r">
              <a:spcBef>
                <a:spcPts val="0"/>
              </a:spcBef>
              <a:buNone/>
              <a:defRPr sz="900">
                <a:solidFill>
                  <a:srgbClr val="898989"/>
                </a:solidFill>
                <a:latin typeface="Arial"/>
                <a:ea typeface="Arial"/>
                <a:cs typeface="Arial"/>
                <a:sym typeface="Arial"/>
              </a:defRPr>
            </a:lvl8pPr>
            <a:lvl9pPr indent="0" lvl="8" marL="0" algn="r">
              <a:spcBef>
                <a:spcPts val="0"/>
              </a:spcBef>
              <a:buNone/>
              <a:defRPr sz="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dk1"/>
        </a:solidFill>
      </p:bgPr>
    </p:bg>
    <p:spTree>
      <p:nvGrpSpPr>
        <p:cNvPr id="183" name="Shape 183"/>
        <p:cNvGrpSpPr/>
        <p:nvPr/>
      </p:nvGrpSpPr>
      <p:grpSpPr>
        <a:xfrm>
          <a:off x="0" y="0"/>
          <a:ext cx="0" cy="0"/>
          <a:chOff x="0" y="0"/>
          <a:chExt cx="0" cy="0"/>
        </a:xfrm>
      </p:grpSpPr>
      <p:grpSp>
        <p:nvGrpSpPr>
          <p:cNvPr id="184" name="Google Shape;184;p23"/>
          <p:cNvGrpSpPr/>
          <p:nvPr/>
        </p:nvGrpSpPr>
        <p:grpSpPr>
          <a:xfrm>
            <a:off x="0" y="473953"/>
            <a:ext cx="12192000" cy="5621336"/>
            <a:chOff x="0" y="473953"/>
            <a:chExt cx="12192000" cy="5621336"/>
          </a:xfrm>
        </p:grpSpPr>
        <p:pic>
          <p:nvPicPr>
            <p:cNvPr id="185" name="Google Shape;185;p23"/>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186" name="Google Shape;186;p23"/>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187" name="Google Shape;187;p23"/>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23"/>
          <p:cNvSpPr/>
          <p:nvPr>
            <p:ph idx="2" type="pic"/>
          </p:nvPr>
        </p:nvSpPr>
        <p:spPr>
          <a:xfrm>
            <a:off x="1877176" y="2428875"/>
            <a:ext cx="1066800" cy="1066800"/>
          </a:xfrm>
          <a:prstGeom prst="rect">
            <a:avLst/>
          </a:prstGeom>
          <a:solidFill>
            <a:schemeClr val="lt1"/>
          </a:solidFill>
          <a:ln>
            <a:noFill/>
          </a:ln>
        </p:spPr>
      </p:sp>
      <p:sp>
        <p:nvSpPr>
          <p:cNvPr id="189" name="Google Shape;189;p23"/>
          <p:cNvSpPr txBox="1"/>
          <p:nvPr>
            <p:ph idx="1" type="body"/>
          </p:nvPr>
        </p:nvSpPr>
        <p:spPr>
          <a:xfrm>
            <a:off x="1500168"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0" name="Google Shape;190;p23"/>
          <p:cNvSpPr txBox="1"/>
          <p:nvPr>
            <p:ph idx="3" type="body"/>
          </p:nvPr>
        </p:nvSpPr>
        <p:spPr>
          <a:xfrm>
            <a:off x="1500168" y="3809747"/>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1" name="Google Shape;191;p23"/>
          <p:cNvSpPr/>
          <p:nvPr>
            <p:ph idx="4" type="pic"/>
          </p:nvPr>
        </p:nvSpPr>
        <p:spPr>
          <a:xfrm>
            <a:off x="4226270" y="2428875"/>
            <a:ext cx="1066800" cy="1066800"/>
          </a:xfrm>
          <a:prstGeom prst="rect">
            <a:avLst/>
          </a:prstGeom>
          <a:solidFill>
            <a:schemeClr val="lt1"/>
          </a:solidFill>
          <a:ln>
            <a:noFill/>
          </a:ln>
        </p:spPr>
      </p:sp>
      <p:sp>
        <p:nvSpPr>
          <p:cNvPr id="192" name="Google Shape;192;p23"/>
          <p:cNvSpPr txBox="1"/>
          <p:nvPr>
            <p:ph idx="5" type="body"/>
          </p:nvPr>
        </p:nvSpPr>
        <p:spPr>
          <a:xfrm>
            <a:off x="3849262"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3" name="Google Shape;193;p23"/>
          <p:cNvSpPr txBox="1"/>
          <p:nvPr>
            <p:ph idx="6" type="body"/>
          </p:nvPr>
        </p:nvSpPr>
        <p:spPr>
          <a:xfrm>
            <a:off x="3849262" y="3809747"/>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4" name="Google Shape;194;p23"/>
          <p:cNvSpPr/>
          <p:nvPr>
            <p:ph idx="7" type="pic"/>
          </p:nvPr>
        </p:nvSpPr>
        <p:spPr>
          <a:xfrm>
            <a:off x="6655584" y="2428875"/>
            <a:ext cx="1066800" cy="1066800"/>
          </a:xfrm>
          <a:prstGeom prst="rect">
            <a:avLst/>
          </a:prstGeom>
          <a:solidFill>
            <a:schemeClr val="lt1"/>
          </a:solidFill>
          <a:ln>
            <a:noFill/>
          </a:ln>
        </p:spPr>
      </p:sp>
      <p:sp>
        <p:nvSpPr>
          <p:cNvPr id="195" name="Google Shape;195;p23"/>
          <p:cNvSpPr txBox="1"/>
          <p:nvPr>
            <p:ph idx="8" type="body"/>
          </p:nvPr>
        </p:nvSpPr>
        <p:spPr>
          <a:xfrm>
            <a:off x="6198355" y="3654378"/>
            <a:ext cx="2105135"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6" name="Google Shape;196;p23"/>
          <p:cNvSpPr txBox="1"/>
          <p:nvPr>
            <p:ph idx="9" type="body"/>
          </p:nvPr>
        </p:nvSpPr>
        <p:spPr>
          <a:xfrm>
            <a:off x="6095999" y="3809747"/>
            <a:ext cx="2299855"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7" name="Google Shape;197;p23"/>
          <p:cNvSpPr/>
          <p:nvPr>
            <p:ph idx="13" type="pic"/>
          </p:nvPr>
        </p:nvSpPr>
        <p:spPr>
          <a:xfrm>
            <a:off x="9136814" y="2428875"/>
            <a:ext cx="1066800" cy="1066800"/>
          </a:xfrm>
          <a:prstGeom prst="rect">
            <a:avLst/>
          </a:prstGeom>
          <a:solidFill>
            <a:schemeClr val="lt1"/>
          </a:solidFill>
          <a:ln>
            <a:noFill/>
          </a:ln>
        </p:spPr>
      </p:sp>
      <p:sp>
        <p:nvSpPr>
          <p:cNvPr id="198" name="Google Shape;198;p23"/>
          <p:cNvSpPr txBox="1"/>
          <p:nvPr>
            <p:ph idx="14" type="body"/>
          </p:nvPr>
        </p:nvSpPr>
        <p:spPr>
          <a:xfrm>
            <a:off x="8759806"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9" name="Google Shape;199;p23"/>
          <p:cNvSpPr txBox="1"/>
          <p:nvPr>
            <p:ph idx="15" type="body"/>
          </p:nvPr>
        </p:nvSpPr>
        <p:spPr>
          <a:xfrm>
            <a:off x="8744480" y="3809747"/>
            <a:ext cx="184412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0" name="Google Shape;200;p23"/>
          <p:cNvSpPr/>
          <p:nvPr>
            <p:ph idx="16" type="pic"/>
          </p:nvPr>
        </p:nvSpPr>
        <p:spPr>
          <a:xfrm>
            <a:off x="1877176" y="4287711"/>
            <a:ext cx="1066800" cy="1066800"/>
          </a:xfrm>
          <a:prstGeom prst="rect">
            <a:avLst/>
          </a:prstGeom>
          <a:solidFill>
            <a:schemeClr val="lt1"/>
          </a:solidFill>
          <a:ln>
            <a:noFill/>
          </a:ln>
        </p:spPr>
      </p:sp>
      <p:sp>
        <p:nvSpPr>
          <p:cNvPr id="201" name="Google Shape;201;p23"/>
          <p:cNvSpPr txBox="1"/>
          <p:nvPr>
            <p:ph idx="17" type="body"/>
          </p:nvPr>
        </p:nvSpPr>
        <p:spPr>
          <a:xfrm>
            <a:off x="1500168"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2" name="Google Shape;202;p23"/>
          <p:cNvSpPr txBox="1"/>
          <p:nvPr>
            <p:ph idx="18" type="body"/>
          </p:nvPr>
        </p:nvSpPr>
        <p:spPr>
          <a:xfrm>
            <a:off x="1500168" y="5668583"/>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3" name="Google Shape;203;p23"/>
          <p:cNvSpPr/>
          <p:nvPr>
            <p:ph idx="19" type="pic"/>
          </p:nvPr>
        </p:nvSpPr>
        <p:spPr>
          <a:xfrm>
            <a:off x="4226270" y="4287711"/>
            <a:ext cx="1066800" cy="1066800"/>
          </a:xfrm>
          <a:prstGeom prst="rect">
            <a:avLst/>
          </a:prstGeom>
          <a:solidFill>
            <a:schemeClr val="lt1"/>
          </a:solidFill>
          <a:ln>
            <a:noFill/>
          </a:ln>
        </p:spPr>
      </p:sp>
      <p:sp>
        <p:nvSpPr>
          <p:cNvPr id="204" name="Google Shape;204;p23"/>
          <p:cNvSpPr txBox="1"/>
          <p:nvPr>
            <p:ph idx="20" type="body"/>
          </p:nvPr>
        </p:nvSpPr>
        <p:spPr>
          <a:xfrm>
            <a:off x="3849262"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5" name="Google Shape;205;p23"/>
          <p:cNvSpPr txBox="1"/>
          <p:nvPr>
            <p:ph idx="21" type="body"/>
          </p:nvPr>
        </p:nvSpPr>
        <p:spPr>
          <a:xfrm>
            <a:off x="3849262" y="5668583"/>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6" name="Google Shape;206;p23"/>
          <p:cNvSpPr/>
          <p:nvPr>
            <p:ph idx="22" type="pic"/>
          </p:nvPr>
        </p:nvSpPr>
        <p:spPr>
          <a:xfrm>
            <a:off x="6655584" y="4287711"/>
            <a:ext cx="1066800" cy="1066800"/>
          </a:xfrm>
          <a:prstGeom prst="rect">
            <a:avLst/>
          </a:prstGeom>
          <a:solidFill>
            <a:schemeClr val="lt1"/>
          </a:solidFill>
          <a:ln>
            <a:noFill/>
          </a:ln>
        </p:spPr>
      </p:sp>
      <p:sp>
        <p:nvSpPr>
          <p:cNvPr id="207" name="Google Shape;207;p23"/>
          <p:cNvSpPr txBox="1"/>
          <p:nvPr>
            <p:ph idx="23" type="body"/>
          </p:nvPr>
        </p:nvSpPr>
        <p:spPr>
          <a:xfrm>
            <a:off x="633992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8" name="Google Shape;208;p23"/>
          <p:cNvSpPr txBox="1"/>
          <p:nvPr>
            <p:ph idx="24" type="body"/>
          </p:nvPr>
        </p:nvSpPr>
        <p:spPr>
          <a:xfrm>
            <a:off x="6339926" y="5668583"/>
            <a:ext cx="1813474"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9" name="Google Shape;209;p23"/>
          <p:cNvSpPr/>
          <p:nvPr>
            <p:ph idx="25" type="pic"/>
          </p:nvPr>
        </p:nvSpPr>
        <p:spPr>
          <a:xfrm>
            <a:off x="9136814" y="4287711"/>
            <a:ext cx="1066800" cy="1066800"/>
          </a:xfrm>
          <a:prstGeom prst="rect">
            <a:avLst/>
          </a:prstGeom>
          <a:solidFill>
            <a:schemeClr val="lt1"/>
          </a:solidFill>
          <a:ln>
            <a:noFill/>
          </a:ln>
        </p:spPr>
      </p:sp>
      <p:sp>
        <p:nvSpPr>
          <p:cNvPr id="210" name="Google Shape;210;p23"/>
          <p:cNvSpPr txBox="1"/>
          <p:nvPr>
            <p:ph idx="26" type="body"/>
          </p:nvPr>
        </p:nvSpPr>
        <p:spPr>
          <a:xfrm>
            <a:off x="875980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11" name="Google Shape;211;p23"/>
          <p:cNvSpPr txBox="1"/>
          <p:nvPr>
            <p:ph idx="27" type="body"/>
          </p:nvPr>
        </p:nvSpPr>
        <p:spPr>
          <a:xfrm>
            <a:off x="8744480" y="5668583"/>
            <a:ext cx="184412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12" name="Google Shape;2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98989"/>
                </a:solidFill>
                <a:latin typeface="Arial"/>
                <a:ea typeface="Arial"/>
                <a:cs typeface="Arial"/>
                <a:sym typeface="Arial"/>
              </a:defRPr>
            </a:lvl1pPr>
            <a:lvl2pPr indent="0" lvl="1" marL="0" algn="r">
              <a:spcBef>
                <a:spcPts val="0"/>
              </a:spcBef>
              <a:buNone/>
              <a:defRPr sz="900">
                <a:solidFill>
                  <a:srgbClr val="898989"/>
                </a:solidFill>
                <a:latin typeface="Arial"/>
                <a:ea typeface="Arial"/>
                <a:cs typeface="Arial"/>
                <a:sym typeface="Arial"/>
              </a:defRPr>
            </a:lvl2pPr>
            <a:lvl3pPr indent="0" lvl="2" marL="0" algn="r">
              <a:spcBef>
                <a:spcPts val="0"/>
              </a:spcBef>
              <a:buNone/>
              <a:defRPr sz="900">
                <a:solidFill>
                  <a:srgbClr val="898989"/>
                </a:solidFill>
                <a:latin typeface="Arial"/>
                <a:ea typeface="Arial"/>
                <a:cs typeface="Arial"/>
                <a:sym typeface="Arial"/>
              </a:defRPr>
            </a:lvl3pPr>
            <a:lvl4pPr indent="0" lvl="3" marL="0" algn="r">
              <a:spcBef>
                <a:spcPts val="0"/>
              </a:spcBef>
              <a:buNone/>
              <a:defRPr sz="900">
                <a:solidFill>
                  <a:srgbClr val="898989"/>
                </a:solidFill>
                <a:latin typeface="Arial"/>
                <a:ea typeface="Arial"/>
                <a:cs typeface="Arial"/>
                <a:sym typeface="Arial"/>
              </a:defRPr>
            </a:lvl4pPr>
            <a:lvl5pPr indent="0" lvl="4" marL="0" algn="r">
              <a:spcBef>
                <a:spcPts val="0"/>
              </a:spcBef>
              <a:buNone/>
              <a:defRPr sz="900">
                <a:solidFill>
                  <a:srgbClr val="898989"/>
                </a:solidFill>
                <a:latin typeface="Arial"/>
                <a:ea typeface="Arial"/>
                <a:cs typeface="Arial"/>
                <a:sym typeface="Arial"/>
              </a:defRPr>
            </a:lvl5pPr>
            <a:lvl6pPr indent="0" lvl="5" marL="0" algn="r">
              <a:spcBef>
                <a:spcPts val="0"/>
              </a:spcBef>
              <a:buNone/>
              <a:defRPr sz="900">
                <a:solidFill>
                  <a:srgbClr val="898989"/>
                </a:solidFill>
                <a:latin typeface="Arial"/>
                <a:ea typeface="Arial"/>
                <a:cs typeface="Arial"/>
                <a:sym typeface="Arial"/>
              </a:defRPr>
            </a:lvl6pPr>
            <a:lvl7pPr indent="0" lvl="6" marL="0" algn="r">
              <a:spcBef>
                <a:spcPts val="0"/>
              </a:spcBef>
              <a:buNone/>
              <a:defRPr sz="900">
                <a:solidFill>
                  <a:srgbClr val="898989"/>
                </a:solidFill>
                <a:latin typeface="Arial"/>
                <a:ea typeface="Arial"/>
                <a:cs typeface="Arial"/>
                <a:sym typeface="Arial"/>
              </a:defRPr>
            </a:lvl7pPr>
            <a:lvl8pPr indent="0" lvl="7" marL="0" algn="r">
              <a:spcBef>
                <a:spcPts val="0"/>
              </a:spcBef>
              <a:buNone/>
              <a:defRPr sz="900">
                <a:solidFill>
                  <a:srgbClr val="898989"/>
                </a:solidFill>
                <a:latin typeface="Arial"/>
                <a:ea typeface="Arial"/>
                <a:cs typeface="Arial"/>
                <a:sym typeface="Arial"/>
              </a:defRPr>
            </a:lvl8pPr>
            <a:lvl9pPr indent="0" lvl="8" marL="0" algn="r">
              <a:spcBef>
                <a:spcPts val="0"/>
              </a:spcBef>
              <a:buNone/>
              <a:defRPr sz="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secHead">
  <p:cSld name="SECTION_HEADER">
    <p:spTree>
      <p:nvGrpSpPr>
        <p:cNvPr id="19" name="Shape 19"/>
        <p:cNvGrpSpPr/>
        <p:nvPr/>
      </p:nvGrpSpPr>
      <p:grpSpPr>
        <a:xfrm>
          <a:off x="0" y="0"/>
          <a:ext cx="0" cy="0"/>
          <a:chOff x="0" y="0"/>
          <a:chExt cx="0" cy="0"/>
        </a:xfrm>
      </p:grpSpPr>
      <p:sp>
        <p:nvSpPr>
          <p:cNvPr id="20" name="Google Shape;20;p16"/>
          <p:cNvSpPr txBox="1"/>
          <p:nvPr>
            <p:ph type="title"/>
          </p:nvPr>
        </p:nvSpPr>
        <p:spPr>
          <a:xfrm>
            <a:off x="13620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6"/>
          <p:cNvSpPr txBox="1"/>
          <p:nvPr>
            <p:ph idx="1" type="body"/>
          </p:nvPr>
        </p:nvSpPr>
        <p:spPr>
          <a:xfrm>
            <a:off x="1362075" y="3660774"/>
            <a:ext cx="5111750" cy="1525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2" name="Google Shape;22;p16"/>
          <p:cNvSpPr txBox="1"/>
          <p:nvPr>
            <p:ph idx="10" type="dt"/>
          </p:nvPr>
        </p:nvSpPr>
        <p:spPr>
          <a:xfrm>
            <a:off x="838200" y="6356350"/>
            <a:ext cx="1219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2463800" y="6356350"/>
            <a:ext cx="3479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5" name="Google Shape;25;p16"/>
          <p:cNvGrpSpPr/>
          <p:nvPr/>
        </p:nvGrpSpPr>
        <p:grpSpPr>
          <a:xfrm>
            <a:off x="6953250" y="-25401"/>
            <a:ext cx="5238750" cy="6902451"/>
            <a:chOff x="6953250" y="-25401"/>
            <a:chExt cx="5238750" cy="6902451"/>
          </a:xfrm>
        </p:grpSpPr>
        <p:cxnSp>
          <p:nvCxnSpPr>
            <p:cNvPr id="26" name="Google Shape;26;p16"/>
            <p:cNvCxnSpPr/>
            <p:nvPr/>
          </p:nvCxnSpPr>
          <p:spPr>
            <a:xfrm>
              <a:off x="9096375" y="1497012"/>
              <a:ext cx="3095625" cy="0"/>
            </a:xfrm>
            <a:prstGeom prst="straightConnector1">
              <a:avLst/>
            </a:prstGeom>
            <a:noFill/>
            <a:ln cap="flat" cmpd="sng" w="9525">
              <a:solidFill>
                <a:schemeClr val="dk1"/>
              </a:solidFill>
              <a:prstDash val="solid"/>
              <a:miter lim="800000"/>
              <a:headEnd len="sm" w="sm" type="none"/>
              <a:tailEnd len="sm" w="sm" type="none"/>
            </a:ln>
          </p:spPr>
        </p:cxnSp>
        <p:cxnSp>
          <p:nvCxnSpPr>
            <p:cNvPr id="27" name="Google Shape;27;p16"/>
            <p:cNvCxnSpPr/>
            <p:nvPr/>
          </p:nvCxnSpPr>
          <p:spPr>
            <a:xfrm flipH="1">
              <a:off x="6953250" y="-25401"/>
              <a:ext cx="3790950" cy="6902451"/>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solidFill>
          <a:schemeClr val="dk1"/>
        </a:solidFill>
      </p:bgPr>
    </p:bg>
    <p:spTree>
      <p:nvGrpSpPr>
        <p:cNvPr id="28" name="Shape 28"/>
        <p:cNvGrpSpPr/>
        <p:nvPr/>
      </p:nvGrpSpPr>
      <p:grpSpPr>
        <a:xfrm>
          <a:off x="0" y="0"/>
          <a:ext cx="0" cy="0"/>
          <a:chOff x="0" y="0"/>
          <a:chExt cx="0" cy="0"/>
        </a:xfrm>
      </p:grpSpPr>
      <p:sp>
        <p:nvSpPr>
          <p:cNvPr id="29" name="Google Shape;29;p17"/>
          <p:cNvSpPr txBox="1"/>
          <p:nvPr>
            <p:ph type="ctrTitle"/>
          </p:nvPr>
        </p:nvSpPr>
        <p:spPr>
          <a:xfrm>
            <a:off x="6991350" y="2148840"/>
            <a:ext cx="4179570" cy="17155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idx="1" type="subTitle"/>
          </p:nvPr>
        </p:nvSpPr>
        <p:spPr>
          <a:xfrm>
            <a:off x="6991350" y="3962003"/>
            <a:ext cx="4179570" cy="3651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31" name="Google Shape;31;p17"/>
          <p:cNvPicPr preferRelativeResize="0"/>
          <p:nvPr/>
        </p:nvPicPr>
        <p:blipFill rotWithShape="1">
          <a:blip r:embed="rId2">
            <a:alphaModFix/>
          </a:blip>
          <a:srcRect b="0" l="0" r="0" t="0"/>
          <a:stretch/>
        </p:blipFill>
        <p:spPr>
          <a:xfrm>
            <a:off x="0" y="828675"/>
            <a:ext cx="5876925" cy="5200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accent1"/>
        </a:solidFill>
      </p:bgPr>
    </p:bg>
    <p:spTree>
      <p:nvGrpSpPr>
        <p:cNvPr id="32" name="Shape 32"/>
        <p:cNvGrpSpPr/>
        <p:nvPr/>
      </p:nvGrpSpPr>
      <p:grpSpPr>
        <a:xfrm>
          <a:off x="0" y="0"/>
          <a:ext cx="0" cy="0"/>
          <a:chOff x="0" y="0"/>
          <a:chExt cx="0" cy="0"/>
        </a:xfrm>
      </p:grpSpPr>
      <p:sp>
        <p:nvSpPr>
          <p:cNvPr id="33" name="Google Shape;3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18"/>
          <p:cNvSpPr/>
          <p:nvPr>
            <p:ph idx="2" type="chart"/>
          </p:nvPr>
        </p:nvSpPr>
        <p:spPr>
          <a:xfrm>
            <a:off x="838200" y="2111608"/>
            <a:ext cx="10515600" cy="3744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38" name="Shape 38"/>
        <p:cNvGrpSpPr/>
        <p:nvPr/>
      </p:nvGrpSpPr>
      <p:grpSpPr>
        <a:xfrm>
          <a:off x="0" y="0"/>
          <a:ext cx="0" cy="0"/>
          <a:chOff x="0" y="0"/>
          <a:chExt cx="0" cy="0"/>
        </a:xfrm>
      </p:grpSpPr>
      <p:sp>
        <p:nvSpPr>
          <p:cNvPr id="39" name="Google Shape;3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43" name="Shape 43"/>
        <p:cNvGrpSpPr/>
        <p:nvPr/>
      </p:nvGrpSpPr>
      <p:grpSpPr>
        <a:xfrm>
          <a:off x="0" y="0"/>
          <a:ext cx="0" cy="0"/>
          <a:chOff x="0" y="0"/>
          <a:chExt cx="0" cy="0"/>
        </a:xfrm>
      </p:grpSpPr>
      <p:pic>
        <p:nvPicPr>
          <p:cNvPr id="44" name="Google Shape;44;p20"/>
          <p:cNvPicPr preferRelativeResize="0"/>
          <p:nvPr/>
        </p:nvPicPr>
        <p:blipFill rotWithShape="1">
          <a:blip r:embed="rId2">
            <a:alphaModFix/>
          </a:blip>
          <a:srcRect b="0" l="0" r="0" t="0"/>
          <a:stretch/>
        </p:blipFill>
        <p:spPr>
          <a:xfrm>
            <a:off x="0" y="0"/>
            <a:ext cx="5581650" cy="6858000"/>
          </a:xfrm>
          <a:prstGeom prst="rect">
            <a:avLst/>
          </a:prstGeom>
          <a:noFill/>
          <a:ln>
            <a:noFill/>
          </a:ln>
        </p:spPr>
      </p:pic>
      <p:sp>
        <p:nvSpPr>
          <p:cNvPr id="45" name="Google Shape;45;p20"/>
          <p:cNvSpPr txBox="1"/>
          <p:nvPr>
            <p:ph type="title"/>
          </p:nvPr>
        </p:nvSpPr>
        <p:spPr>
          <a:xfrm>
            <a:off x="4657724" y="2809875"/>
            <a:ext cx="6696075" cy="19097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subTitle"/>
          </p:nvPr>
        </p:nvSpPr>
        <p:spPr>
          <a:xfrm>
            <a:off x="4657725" y="5028803"/>
            <a:ext cx="6696074" cy="3651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Clr>
                <a:srgbClr val="757070"/>
              </a:buClr>
              <a:buSzPts val="1600"/>
              <a:buNone/>
              <a:defRPr sz="1600">
                <a:solidFill>
                  <a:srgbClr val="75707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7" name="Google Shape;47;p20"/>
          <p:cNvSpPr txBox="1"/>
          <p:nvPr>
            <p:ph idx="10" type="dt"/>
          </p:nvPr>
        </p:nvSpPr>
        <p:spPr>
          <a:xfrm>
            <a:off x="4676774" y="6356350"/>
            <a:ext cx="16954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6743699" y="6356350"/>
            <a:ext cx="25431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9658350" y="6356350"/>
            <a:ext cx="16954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50" name="Google Shape;50;p20"/>
          <p:cNvCxnSpPr/>
          <p:nvPr/>
        </p:nvCxnSpPr>
        <p:spPr>
          <a:xfrm flipH="1" rot="10800000">
            <a:off x="2209800" y="0"/>
            <a:ext cx="2438400" cy="68580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lt1"/>
        </a:solidFill>
      </p:bgPr>
    </p:bg>
    <p:spTree>
      <p:nvGrpSpPr>
        <p:cNvPr id="51" name="Shape 51"/>
        <p:cNvGrpSpPr/>
        <p:nvPr/>
      </p:nvGrpSpPr>
      <p:grpSpPr>
        <a:xfrm>
          <a:off x="0" y="0"/>
          <a:ext cx="0" cy="0"/>
          <a:chOff x="0" y="0"/>
          <a:chExt cx="0" cy="0"/>
        </a:xfrm>
      </p:grpSpPr>
      <p:grpSp>
        <p:nvGrpSpPr>
          <p:cNvPr id="52" name="Google Shape;52;p24"/>
          <p:cNvGrpSpPr/>
          <p:nvPr/>
        </p:nvGrpSpPr>
        <p:grpSpPr>
          <a:xfrm>
            <a:off x="0" y="0"/>
            <a:ext cx="2590800" cy="1027906"/>
            <a:chOff x="0" y="0"/>
            <a:chExt cx="2590800" cy="1027906"/>
          </a:xfrm>
        </p:grpSpPr>
        <p:cxnSp>
          <p:nvCxnSpPr>
            <p:cNvPr id="53" name="Google Shape;53;p24"/>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54" name="Google Shape;54;p24"/>
            <p:cNvCxnSpPr/>
            <p:nvPr/>
          </p:nvCxnSpPr>
          <p:spPr>
            <a:xfrm flipH="1">
              <a:off x="0" y="0"/>
              <a:ext cx="704850" cy="1027906"/>
            </a:xfrm>
            <a:prstGeom prst="straightConnector1">
              <a:avLst/>
            </a:prstGeom>
            <a:noFill/>
            <a:ln cap="flat" cmpd="sng" w="9525">
              <a:solidFill>
                <a:schemeClr val="dk1"/>
              </a:solidFill>
              <a:prstDash val="solid"/>
              <a:miter lim="800000"/>
              <a:headEnd len="sm" w="sm" type="none"/>
              <a:tailEnd len="sm" w="sm" type="none"/>
            </a:ln>
          </p:spPr>
        </p:cxnSp>
      </p:grpSp>
      <p:sp>
        <p:nvSpPr>
          <p:cNvPr id="55" name="Google Shape;5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p:nvPr>
            <p:ph idx="2" type="dgm"/>
          </p:nvPr>
        </p:nvSpPr>
        <p:spPr>
          <a:xfrm>
            <a:off x="838200" y="2111375"/>
            <a:ext cx="10515600" cy="374491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7" name="Google Shape;5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60" name="Shape 60"/>
        <p:cNvGrpSpPr/>
        <p:nvPr/>
      </p:nvGrpSpPr>
      <p:grpSpPr>
        <a:xfrm>
          <a:off x="0" y="0"/>
          <a:ext cx="0" cy="0"/>
          <a:chOff x="0" y="0"/>
          <a:chExt cx="0" cy="0"/>
        </a:xfrm>
      </p:grpSpPr>
      <p:sp>
        <p:nvSpPr>
          <p:cNvPr id="61" name="Google Shape;61;p25"/>
          <p:cNvSpPr/>
          <p:nvPr/>
        </p:nvSpPr>
        <p:spPr>
          <a:xfrm>
            <a:off x="2113884" y="0"/>
            <a:ext cx="10078116" cy="6858000"/>
          </a:xfrm>
          <a:custGeom>
            <a:rect b="b" l="l" r="r" t="t"/>
            <a:pathLst>
              <a:path extrusionOk="0" h="6858000" w="10078116">
                <a:moveTo>
                  <a:pt x="3793236" y="6858000"/>
                </a:moveTo>
                <a:lnTo>
                  <a:pt x="0" y="0"/>
                </a:lnTo>
                <a:lnTo>
                  <a:pt x="10078116" y="0"/>
                </a:lnTo>
                <a:lnTo>
                  <a:pt x="10078116"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25"/>
          <p:cNvSpPr txBox="1"/>
          <p:nvPr>
            <p:ph type="title"/>
          </p:nvPr>
        </p:nvSpPr>
        <p:spPr>
          <a:xfrm>
            <a:off x="838200" y="5509419"/>
            <a:ext cx="4082142" cy="5857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txBox="1"/>
          <p:nvPr>
            <p:ph idx="1" type="body"/>
          </p:nvPr>
        </p:nvSpPr>
        <p:spPr>
          <a:xfrm>
            <a:off x="166074" y="1507772"/>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5"/>
          <p:cNvSpPr txBox="1"/>
          <p:nvPr>
            <p:ph idx="2" type="body"/>
          </p:nvPr>
        </p:nvSpPr>
        <p:spPr>
          <a:xfrm>
            <a:off x="732131" y="2584097"/>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25"/>
          <p:cNvSpPr txBox="1"/>
          <p:nvPr>
            <p:ph idx="3" type="body"/>
          </p:nvPr>
        </p:nvSpPr>
        <p:spPr>
          <a:xfrm>
            <a:off x="1338556" y="3660422"/>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5"/>
          <p:cNvSpPr txBox="1"/>
          <p:nvPr>
            <p:ph idx="4" type="body"/>
          </p:nvPr>
        </p:nvSpPr>
        <p:spPr>
          <a:xfrm>
            <a:off x="1922756" y="4736748"/>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5"/>
          <p:cNvSpPr txBox="1"/>
          <p:nvPr>
            <p:ph idx="5" type="body"/>
          </p:nvPr>
        </p:nvSpPr>
        <p:spPr>
          <a:xfrm>
            <a:off x="4401536" y="1613528"/>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5"/>
          <p:cNvSpPr txBox="1"/>
          <p:nvPr>
            <p:ph idx="6" type="body"/>
          </p:nvPr>
        </p:nvSpPr>
        <p:spPr>
          <a:xfrm>
            <a:off x="4986029" y="2682564"/>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5"/>
          <p:cNvSpPr txBox="1"/>
          <p:nvPr>
            <p:ph idx="7" type="body"/>
          </p:nvPr>
        </p:nvSpPr>
        <p:spPr>
          <a:xfrm>
            <a:off x="5576938" y="3755394"/>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5"/>
          <p:cNvSpPr txBox="1"/>
          <p:nvPr>
            <p:ph idx="8" type="body"/>
          </p:nvPr>
        </p:nvSpPr>
        <p:spPr>
          <a:xfrm>
            <a:off x="6175280" y="4824430"/>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6749143" y="6356350"/>
            <a:ext cx="377598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10810874" y="6356350"/>
            <a:ext cx="5429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74" name="Google Shape;74;p25"/>
          <p:cNvCxnSpPr/>
          <p:nvPr/>
        </p:nvCxnSpPr>
        <p:spPr>
          <a:xfrm>
            <a:off x="4353515" y="5023933"/>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75" name="Google Shape;75;p25"/>
          <p:cNvCxnSpPr/>
          <p:nvPr/>
        </p:nvCxnSpPr>
        <p:spPr>
          <a:xfrm>
            <a:off x="3759917" y="3948451"/>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76" name="Google Shape;76;p25"/>
          <p:cNvCxnSpPr/>
          <p:nvPr/>
        </p:nvCxnSpPr>
        <p:spPr>
          <a:xfrm>
            <a:off x="3173453" y="2872686"/>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77" name="Google Shape;77;p25"/>
          <p:cNvCxnSpPr/>
          <p:nvPr/>
        </p:nvCxnSpPr>
        <p:spPr>
          <a:xfrm>
            <a:off x="2586263" y="1796083"/>
            <a:ext cx="151321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TxTwoObj">
  <p:cSld name="TWO_OBJECTS_WITH_TEXT">
    <p:bg>
      <p:bgPr>
        <a:solidFill>
          <a:schemeClr val="accent1"/>
        </a:solidFill>
      </p:bgPr>
    </p:bg>
    <p:spTree>
      <p:nvGrpSpPr>
        <p:cNvPr id="78" name="Shape 78"/>
        <p:cNvGrpSpPr/>
        <p:nvPr/>
      </p:nvGrpSpPr>
      <p:grpSpPr>
        <a:xfrm>
          <a:off x="0" y="0"/>
          <a:ext cx="0" cy="0"/>
          <a:chOff x="0" y="0"/>
          <a:chExt cx="0" cy="0"/>
        </a:xfrm>
      </p:grpSpPr>
      <p:sp>
        <p:nvSpPr>
          <p:cNvPr id="79" name="Google Shape;79;p26"/>
          <p:cNvSpPr txBox="1"/>
          <p:nvPr>
            <p:ph type="title"/>
          </p:nvPr>
        </p:nvSpPr>
        <p:spPr>
          <a:xfrm>
            <a:off x="2933700" y="892177"/>
            <a:ext cx="8421688"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a:off x="2933700" y="2776936"/>
            <a:ext cx="392430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1" name="Google Shape;81;p26"/>
          <p:cNvSpPr txBox="1"/>
          <p:nvPr>
            <p:ph idx="2" type="body"/>
          </p:nvPr>
        </p:nvSpPr>
        <p:spPr>
          <a:xfrm>
            <a:off x="2933700" y="3834606"/>
            <a:ext cx="3924300"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6"/>
          <p:cNvSpPr txBox="1"/>
          <p:nvPr>
            <p:ph idx="3" type="body"/>
          </p:nvPr>
        </p:nvSpPr>
        <p:spPr>
          <a:xfrm>
            <a:off x="7410173" y="2776936"/>
            <a:ext cx="394362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3" name="Google Shape;83;p26"/>
          <p:cNvSpPr txBox="1"/>
          <p:nvPr>
            <p:ph idx="4" type="body"/>
          </p:nvPr>
        </p:nvSpPr>
        <p:spPr>
          <a:xfrm>
            <a:off x="7410173" y="3834606"/>
            <a:ext cx="3943627"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87" name="Google Shape;87;p26"/>
          <p:cNvPicPr preferRelativeResize="0"/>
          <p:nvPr/>
        </p:nvPicPr>
        <p:blipFill rotWithShape="1">
          <a:blip r:embed="rId2">
            <a:alphaModFix/>
          </a:blip>
          <a:srcRect b="22673" l="39434" r="0" t="20278"/>
          <a:stretch/>
        </p:blipFill>
        <p:spPr>
          <a:xfrm>
            <a:off x="25785" y="0"/>
            <a:ext cx="4368030" cy="391239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sp>
        <p:nvSpPr>
          <p:cNvPr id="178" name="Google Shape;17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9" name="Google Shape;17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80" name="Google Shape;18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1" name="Google Shape;18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2" name="Google Shape;18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Arial"/>
                <a:ea typeface="Arial"/>
                <a:cs typeface="Arial"/>
                <a:sym typeface="Arial"/>
              </a:defRPr>
            </a:lvl1pPr>
            <a:lvl2pPr indent="0" lvl="1" marL="0" marR="0" rtl="0" algn="r">
              <a:spcBef>
                <a:spcPts val="0"/>
              </a:spcBef>
              <a:buNone/>
              <a:defRPr b="0" sz="1200" u="none">
                <a:solidFill>
                  <a:schemeClr val="lt1"/>
                </a:solidFill>
                <a:latin typeface="Arial"/>
                <a:ea typeface="Arial"/>
                <a:cs typeface="Arial"/>
                <a:sym typeface="Arial"/>
              </a:defRPr>
            </a:lvl2pPr>
            <a:lvl3pPr indent="0" lvl="2" marL="0" marR="0" rtl="0" algn="r">
              <a:spcBef>
                <a:spcPts val="0"/>
              </a:spcBef>
              <a:buNone/>
              <a:defRPr b="0" sz="1200" u="none">
                <a:solidFill>
                  <a:schemeClr val="lt1"/>
                </a:solidFill>
                <a:latin typeface="Arial"/>
                <a:ea typeface="Arial"/>
                <a:cs typeface="Arial"/>
                <a:sym typeface="Arial"/>
              </a:defRPr>
            </a:lvl3pPr>
            <a:lvl4pPr indent="0" lvl="3" marL="0" marR="0" rtl="0" algn="r">
              <a:spcBef>
                <a:spcPts val="0"/>
              </a:spcBef>
              <a:buNone/>
              <a:defRPr b="0" sz="1200" u="none">
                <a:solidFill>
                  <a:schemeClr val="lt1"/>
                </a:solidFill>
                <a:latin typeface="Arial"/>
                <a:ea typeface="Arial"/>
                <a:cs typeface="Arial"/>
                <a:sym typeface="Arial"/>
              </a:defRPr>
            </a:lvl4pPr>
            <a:lvl5pPr indent="0" lvl="4" marL="0" marR="0" rtl="0" algn="r">
              <a:spcBef>
                <a:spcPts val="0"/>
              </a:spcBef>
              <a:buNone/>
              <a:defRPr b="0" sz="1200" u="none">
                <a:solidFill>
                  <a:schemeClr val="lt1"/>
                </a:solidFill>
                <a:latin typeface="Arial"/>
                <a:ea typeface="Arial"/>
                <a:cs typeface="Arial"/>
                <a:sym typeface="Arial"/>
              </a:defRPr>
            </a:lvl5pPr>
            <a:lvl6pPr indent="0" lvl="5" marL="0" marR="0" rtl="0" algn="r">
              <a:spcBef>
                <a:spcPts val="0"/>
              </a:spcBef>
              <a:buNone/>
              <a:defRPr b="0" sz="1200" u="none">
                <a:solidFill>
                  <a:schemeClr val="lt1"/>
                </a:solidFill>
                <a:latin typeface="Arial"/>
                <a:ea typeface="Arial"/>
                <a:cs typeface="Arial"/>
                <a:sym typeface="Arial"/>
              </a:defRPr>
            </a:lvl6pPr>
            <a:lvl7pPr indent="0" lvl="6" marL="0" marR="0" rtl="0" algn="r">
              <a:spcBef>
                <a:spcPts val="0"/>
              </a:spcBef>
              <a:buNone/>
              <a:defRPr b="0" sz="1200" u="none">
                <a:solidFill>
                  <a:schemeClr val="lt1"/>
                </a:solidFill>
                <a:latin typeface="Arial"/>
                <a:ea typeface="Arial"/>
                <a:cs typeface="Arial"/>
                <a:sym typeface="Arial"/>
              </a:defRPr>
            </a:lvl7pPr>
            <a:lvl8pPr indent="0" lvl="7" marL="0" marR="0" rtl="0" algn="r">
              <a:spcBef>
                <a:spcPts val="0"/>
              </a:spcBef>
              <a:buNone/>
              <a:defRPr b="0" sz="1200" u="none">
                <a:solidFill>
                  <a:schemeClr val="lt1"/>
                </a:solidFill>
                <a:latin typeface="Arial"/>
                <a:ea typeface="Arial"/>
                <a:cs typeface="Arial"/>
                <a:sym typeface="Arial"/>
              </a:defRPr>
            </a:lvl8pPr>
            <a:lvl9pPr indent="0" lvl="8" marL="0" marR="0" rtl="0" algn="r">
              <a:spcBef>
                <a:spcPts val="0"/>
              </a:spcBef>
              <a:buNone/>
              <a:defRPr b="0" sz="12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
          <p:cNvSpPr txBox="1"/>
          <p:nvPr>
            <p:ph type="ctrTitle"/>
          </p:nvPr>
        </p:nvSpPr>
        <p:spPr>
          <a:xfrm>
            <a:off x="4018327" y="4434840"/>
            <a:ext cx="7339484" cy="1122202"/>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dk1"/>
              </a:buClr>
              <a:buSzPts val="3600"/>
              <a:buFont typeface="Arial"/>
              <a:buNone/>
            </a:pPr>
            <a:r>
              <a:rPr lang="en-US"/>
              <a:t>CRIME ANALYSIS USING STATISTICAL MODELING TECHNIQUES</a:t>
            </a:r>
            <a:endParaRPr/>
          </a:p>
        </p:txBody>
      </p:sp>
      <p:sp>
        <p:nvSpPr>
          <p:cNvPr id="220" name="Google Shape;220;p1"/>
          <p:cNvSpPr txBox="1"/>
          <p:nvPr>
            <p:ph idx="1" type="subTitle"/>
          </p:nvPr>
        </p:nvSpPr>
        <p:spPr>
          <a:xfrm>
            <a:off x="6416041" y="5586889"/>
            <a:ext cx="4941770" cy="973302"/>
          </a:xfrm>
          <a:prstGeom prst="rect">
            <a:avLst/>
          </a:prstGeom>
          <a:noFill/>
          <a:ln>
            <a:noFill/>
          </a:ln>
        </p:spPr>
        <p:txBody>
          <a:bodyPr anchorCtr="0" anchor="t" bIns="45700" lIns="91425" spcFirstLastPara="1" rIns="91425" wrap="square" tIns="45700">
            <a:normAutofit lnSpcReduction="10000"/>
          </a:bodyPr>
          <a:lstStyle/>
          <a:p>
            <a:pPr indent="0" lvl="0" marL="0" rtl="0" algn="r">
              <a:lnSpc>
                <a:spcPct val="90000"/>
              </a:lnSpc>
              <a:spcBef>
                <a:spcPts val="0"/>
              </a:spcBef>
              <a:spcAft>
                <a:spcPts val="0"/>
              </a:spcAft>
              <a:buClr>
                <a:schemeClr val="dk1"/>
              </a:buClr>
              <a:buSzPts val="1600"/>
              <a:buNone/>
            </a:pPr>
            <a:r>
              <a:rPr lang="en-US"/>
              <a:t>Yao Li</a:t>
            </a:r>
            <a:endParaRPr/>
          </a:p>
          <a:p>
            <a:pPr indent="0" lvl="0" marL="0" rtl="0" algn="r">
              <a:lnSpc>
                <a:spcPct val="90000"/>
              </a:lnSpc>
              <a:spcBef>
                <a:spcPts val="1000"/>
              </a:spcBef>
              <a:spcAft>
                <a:spcPts val="0"/>
              </a:spcAft>
              <a:buClr>
                <a:schemeClr val="dk1"/>
              </a:buClr>
              <a:buSzPts val="1600"/>
              <a:buNone/>
            </a:pPr>
            <a:r>
              <a:rPr lang="en-US"/>
              <a:t>Camille Floyd</a:t>
            </a:r>
            <a:endParaRPr/>
          </a:p>
          <a:p>
            <a:pPr indent="0" lvl="0" marL="0" rtl="0" algn="r">
              <a:lnSpc>
                <a:spcPct val="90000"/>
              </a:lnSpc>
              <a:spcBef>
                <a:spcPts val="1000"/>
              </a:spcBef>
              <a:spcAft>
                <a:spcPts val="0"/>
              </a:spcAft>
              <a:buClr>
                <a:schemeClr val="dk1"/>
              </a:buClr>
              <a:buSzPts val="1600"/>
              <a:buNone/>
            </a:pPr>
            <a:r>
              <a:rPr lang="en-US"/>
              <a:t>Fidencio Loza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9"/>
          <p:cNvSpPr txBox="1"/>
          <p:nvPr>
            <p:ph type="title"/>
          </p:nvPr>
        </p:nvSpPr>
        <p:spPr>
          <a:xfrm>
            <a:off x="972675" y="729894"/>
            <a:ext cx="4082100" cy="58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FINDINGS</a:t>
            </a:r>
            <a:endParaRPr/>
          </a:p>
        </p:txBody>
      </p:sp>
      <p:sp>
        <p:nvSpPr>
          <p:cNvPr id="293" name="Google Shape;293;p9"/>
          <p:cNvSpPr txBox="1"/>
          <p:nvPr>
            <p:ph idx="11" type="ftr"/>
          </p:nvPr>
        </p:nvSpPr>
        <p:spPr>
          <a:xfrm>
            <a:off x="6749143" y="6356350"/>
            <a:ext cx="3775981"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Report on Crime and Census Data Analysis</a:t>
            </a:r>
            <a:endParaRPr/>
          </a:p>
        </p:txBody>
      </p:sp>
      <p:sp>
        <p:nvSpPr>
          <p:cNvPr id="294" name="Google Shape;294;p9"/>
          <p:cNvSpPr txBox="1"/>
          <p:nvPr>
            <p:ph idx="12" type="sldNum"/>
          </p:nvPr>
        </p:nvSpPr>
        <p:spPr>
          <a:xfrm>
            <a:off x="10810874" y="6356350"/>
            <a:ext cx="5429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5" name="Google Shape;295;p9"/>
          <p:cNvSpPr txBox="1"/>
          <p:nvPr/>
        </p:nvSpPr>
        <p:spPr>
          <a:xfrm>
            <a:off x="972675" y="1509325"/>
            <a:ext cx="40821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Times New Roman"/>
                <a:ea typeface="Times New Roman"/>
                <a:cs typeface="Times New Roman"/>
                <a:sym typeface="Times New Roman"/>
              </a:rPr>
              <a:t>The analysis found that the mean crime rate for each city in 2021 was as follows:</a:t>
            </a:r>
            <a:endParaRPr sz="1300">
              <a:solidFill>
                <a:schemeClr val="dk1"/>
              </a:solidFill>
              <a:latin typeface="Times New Roman"/>
              <a:ea typeface="Times New Roman"/>
              <a:cs typeface="Times New Roman"/>
              <a:sym typeface="Times New Roman"/>
            </a:endParaRPr>
          </a:p>
          <a:p>
            <a:pPr indent="-300990" lvl="0" marL="358140" rtl="0" algn="l">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NORTH SALT LAKE: 7773.67</a:t>
            </a:r>
            <a:endParaRPr sz="1300">
              <a:solidFill>
                <a:schemeClr val="dk1"/>
              </a:solidFill>
              <a:latin typeface="Times New Roman"/>
              <a:ea typeface="Times New Roman"/>
              <a:cs typeface="Times New Roman"/>
              <a:sym typeface="Times New Roman"/>
            </a:endParaRPr>
          </a:p>
          <a:p>
            <a:pPr indent="-300990" lvl="0" marL="358140" rtl="0" algn="l">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SALT LAKE CITY: 52861.82</a:t>
            </a:r>
            <a:endParaRPr sz="1300">
              <a:solidFill>
                <a:schemeClr val="dk1"/>
              </a:solidFill>
              <a:latin typeface="Times New Roman"/>
              <a:ea typeface="Times New Roman"/>
              <a:cs typeface="Times New Roman"/>
              <a:sym typeface="Times New Roman"/>
            </a:endParaRPr>
          </a:p>
          <a:p>
            <a:pPr indent="-300990" lvl="0" marL="358140" rtl="0" algn="l">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SALT LAKE CNTY UNIFD PD: 3396.26</a:t>
            </a:r>
            <a:endParaRPr sz="1300">
              <a:solidFill>
                <a:schemeClr val="dk1"/>
              </a:solidFill>
              <a:latin typeface="Times New Roman"/>
              <a:ea typeface="Times New Roman"/>
              <a:cs typeface="Times New Roman"/>
              <a:sym typeface="Times New Roman"/>
            </a:endParaRPr>
          </a:p>
          <a:p>
            <a:pPr indent="-300990" lvl="0" marL="358140" rtl="0" algn="l">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SOUTH SALT LAKE: 4489.46</a:t>
            </a:r>
            <a:endParaRPr sz="1300">
              <a:solidFill>
                <a:schemeClr val="dk1"/>
              </a:solidFill>
              <a:latin typeface="Times New Roman"/>
              <a:ea typeface="Times New Roman"/>
              <a:cs typeface="Times New Roman"/>
              <a:sym typeface="Times New Roman"/>
            </a:endParaRPr>
          </a:p>
        </p:txBody>
      </p:sp>
      <p:pic>
        <p:nvPicPr>
          <p:cNvPr id="296" name="Google Shape;296;p9"/>
          <p:cNvPicPr preferRelativeResize="0"/>
          <p:nvPr/>
        </p:nvPicPr>
        <p:blipFill>
          <a:blip r:embed="rId3">
            <a:alphaModFix/>
          </a:blip>
          <a:stretch>
            <a:fillRect/>
          </a:stretch>
        </p:blipFill>
        <p:spPr>
          <a:xfrm>
            <a:off x="5665338" y="729900"/>
            <a:ext cx="5943600" cy="3228975"/>
          </a:xfrm>
          <a:prstGeom prst="rect">
            <a:avLst/>
          </a:prstGeom>
          <a:noFill/>
          <a:ln>
            <a:noFill/>
          </a:ln>
        </p:spPr>
      </p:pic>
      <p:sp>
        <p:nvSpPr>
          <p:cNvPr id="297" name="Google Shape;297;p9"/>
          <p:cNvSpPr txBox="1"/>
          <p:nvPr/>
        </p:nvSpPr>
        <p:spPr>
          <a:xfrm>
            <a:off x="5782750" y="4111650"/>
            <a:ext cx="54642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1300">
                <a:solidFill>
                  <a:schemeClr val="dk1"/>
                </a:solidFill>
                <a:latin typeface="Times New Roman"/>
                <a:ea typeface="Times New Roman"/>
                <a:cs typeface="Times New Roman"/>
                <a:sym typeface="Times New Roman"/>
              </a:rPr>
              <a:t>The analysis revealed that crime counts were highest in the age group of 18-25, with males having a higher crime rate than females. </a:t>
            </a:r>
            <a:endParaRPr/>
          </a:p>
        </p:txBody>
      </p:sp>
      <p:pic>
        <p:nvPicPr>
          <p:cNvPr id="298" name="Google Shape;298;p9"/>
          <p:cNvPicPr preferRelativeResize="0"/>
          <p:nvPr/>
        </p:nvPicPr>
        <p:blipFill>
          <a:blip r:embed="rId4">
            <a:alphaModFix/>
          </a:blip>
          <a:stretch>
            <a:fillRect/>
          </a:stretch>
        </p:blipFill>
        <p:spPr>
          <a:xfrm>
            <a:off x="972675" y="2974000"/>
            <a:ext cx="4082100" cy="31097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0"/>
          <p:cNvSpPr txBox="1"/>
          <p:nvPr>
            <p:ph type="title"/>
          </p:nvPr>
        </p:nvSpPr>
        <p:spPr>
          <a:xfrm>
            <a:off x="6120050" y="120752"/>
            <a:ext cx="8421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FINDINGS</a:t>
            </a:r>
            <a:endParaRPr/>
          </a:p>
        </p:txBody>
      </p:sp>
      <p:sp>
        <p:nvSpPr>
          <p:cNvPr id="304" name="Google Shape;30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Report on Crime and Census Data Analysis</a:t>
            </a:r>
            <a:endParaRPr/>
          </a:p>
        </p:txBody>
      </p:sp>
      <p:sp>
        <p:nvSpPr>
          <p:cNvPr id="305" name="Google Shape;30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6" name="Google Shape;306;p10"/>
          <p:cNvPicPr preferRelativeResize="0"/>
          <p:nvPr/>
        </p:nvPicPr>
        <p:blipFill>
          <a:blip r:embed="rId3">
            <a:alphaModFix/>
          </a:blip>
          <a:stretch>
            <a:fillRect/>
          </a:stretch>
        </p:blipFill>
        <p:spPr>
          <a:xfrm>
            <a:off x="2623675" y="2098649"/>
            <a:ext cx="4052177" cy="3545675"/>
          </a:xfrm>
          <a:prstGeom prst="rect">
            <a:avLst/>
          </a:prstGeom>
          <a:noFill/>
          <a:ln>
            <a:noFill/>
          </a:ln>
        </p:spPr>
      </p:pic>
      <p:pic>
        <p:nvPicPr>
          <p:cNvPr id="307" name="Google Shape;307;p10"/>
          <p:cNvPicPr preferRelativeResize="0"/>
          <p:nvPr/>
        </p:nvPicPr>
        <p:blipFill>
          <a:blip r:embed="rId4">
            <a:alphaModFix/>
          </a:blip>
          <a:stretch>
            <a:fillRect/>
          </a:stretch>
        </p:blipFill>
        <p:spPr>
          <a:xfrm>
            <a:off x="6808725" y="2098650"/>
            <a:ext cx="4830151" cy="4257700"/>
          </a:xfrm>
          <a:prstGeom prst="rect">
            <a:avLst/>
          </a:prstGeom>
          <a:noFill/>
          <a:ln>
            <a:noFill/>
          </a:ln>
        </p:spPr>
      </p:pic>
      <p:sp>
        <p:nvSpPr>
          <p:cNvPr id="308" name="Google Shape;308;p10"/>
          <p:cNvSpPr txBox="1"/>
          <p:nvPr/>
        </p:nvSpPr>
        <p:spPr>
          <a:xfrm>
            <a:off x="2623675" y="1300500"/>
            <a:ext cx="9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a:t>
            </a:r>
            <a:r>
              <a:rPr lang="en-US"/>
              <a:t>rimes were most frequently committed by individuals who identified as White not Hispanic/Latino.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Report on Crime and Census Data Analysis</a:t>
            </a:r>
            <a:endParaRPr/>
          </a:p>
        </p:txBody>
      </p:sp>
      <p:sp>
        <p:nvSpPr>
          <p:cNvPr id="314" name="Google Shape;3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5" name="Google Shape;315;p12"/>
          <p:cNvSpPr txBox="1"/>
          <p:nvPr/>
        </p:nvSpPr>
        <p:spPr>
          <a:xfrm>
            <a:off x="276725" y="1642925"/>
            <a:ext cx="2196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The first plot shows a positive relationship between population and crime rate, indicating that as the population increases, so does the crime rate.</a:t>
            </a:r>
            <a:endParaRPr/>
          </a:p>
        </p:txBody>
      </p:sp>
      <p:sp>
        <p:nvSpPr>
          <p:cNvPr id="316" name="Google Shape;316;p12"/>
          <p:cNvSpPr txBox="1"/>
          <p:nvPr/>
        </p:nvSpPr>
        <p:spPr>
          <a:xfrm>
            <a:off x="184475" y="4260150"/>
            <a:ext cx="2381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The second plot shows a weak negative relationship between median age and crime rate, meaning that as median age increases, the crime rate tends to decrease slightly. </a:t>
            </a:r>
            <a:endParaRPr/>
          </a:p>
        </p:txBody>
      </p:sp>
      <p:sp>
        <p:nvSpPr>
          <p:cNvPr id="317" name="Google Shape;317;p12"/>
          <p:cNvSpPr txBox="1"/>
          <p:nvPr/>
        </p:nvSpPr>
        <p:spPr>
          <a:xfrm>
            <a:off x="9069275" y="821750"/>
            <a:ext cx="2381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The third plot shows a weak positive relationship between household income and crime rate, meaning that as household income increases, the crime rate tends to increase slightly. </a:t>
            </a:r>
            <a:endParaRPr/>
          </a:p>
        </p:txBody>
      </p:sp>
      <p:sp>
        <p:nvSpPr>
          <p:cNvPr id="318" name="Google Shape;318;p12"/>
          <p:cNvSpPr txBox="1"/>
          <p:nvPr/>
        </p:nvSpPr>
        <p:spPr>
          <a:xfrm>
            <a:off x="8998025" y="4260150"/>
            <a:ext cx="2743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The fourth plot shows a strong positive relationship between per capita income and crime rate, indicating that as per capita income increases, so does the crime rate</a:t>
            </a:r>
            <a:endParaRPr/>
          </a:p>
        </p:txBody>
      </p:sp>
      <p:pic>
        <p:nvPicPr>
          <p:cNvPr id="319" name="Google Shape;319;p12"/>
          <p:cNvPicPr preferRelativeResize="0"/>
          <p:nvPr/>
        </p:nvPicPr>
        <p:blipFill>
          <a:blip r:embed="rId3">
            <a:alphaModFix/>
          </a:blip>
          <a:stretch>
            <a:fillRect/>
          </a:stretch>
        </p:blipFill>
        <p:spPr>
          <a:xfrm>
            <a:off x="3060125" y="237839"/>
            <a:ext cx="2743200" cy="2861013"/>
          </a:xfrm>
          <a:prstGeom prst="rect">
            <a:avLst/>
          </a:prstGeom>
          <a:noFill/>
          <a:ln>
            <a:noFill/>
          </a:ln>
        </p:spPr>
      </p:pic>
      <p:pic>
        <p:nvPicPr>
          <p:cNvPr id="320" name="Google Shape;320;p12"/>
          <p:cNvPicPr preferRelativeResize="0"/>
          <p:nvPr/>
        </p:nvPicPr>
        <p:blipFill>
          <a:blip r:embed="rId4">
            <a:alphaModFix/>
          </a:blip>
          <a:stretch>
            <a:fillRect/>
          </a:stretch>
        </p:blipFill>
        <p:spPr>
          <a:xfrm>
            <a:off x="3060125" y="3336125"/>
            <a:ext cx="2743200" cy="2861009"/>
          </a:xfrm>
          <a:prstGeom prst="rect">
            <a:avLst/>
          </a:prstGeom>
          <a:noFill/>
          <a:ln>
            <a:noFill/>
          </a:ln>
        </p:spPr>
      </p:pic>
      <p:pic>
        <p:nvPicPr>
          <p:cNvPr id="321" name="Google Shape;321;p12"/>
          <p:cNvPicPr preferRelativeResize="0"/>
          <p:nvPr/>
        </p:nvPicPr>
        <p:blipFill>
          <a:blip r:embed="rId5">
            <a:alphaModFix/>
          </a:blip>
          <a:stretch>
            <a:fillRect/>
          </a:stretch>
        </p:blipFill>
        <p:spPr>
          <a:xfrm>
            <a:off x="6039275" y="237837"/>
            <a:ext cx="2894684" cy="2861025"/>
          </a:xfrm>
          <a:prstGeom prst="rect">
            <a:avLst/>
          </a:prstGeom>
          <a:noFill/>
          <a:ln>
            <a:noFill/>
          </a:ln>
        </p:spPr>
      </p:pic>
      <p:pic>
        <p:nvPicPr>
          <p:cNvPr id="322" name="Google Shape;322;p12"/>
          <p:cNvPicPr preferRelativeResize="0"/>
          <p:nvPr/>
        </p:nvPicPr>
        <p:blipFill>
          <a:blip r:embed="rId6">
            <a:alphaModFix/>
          </a:blip>
          <a:stretch>
            <a:fillRect/>
          </a:stretch>
        </p:blipFill>
        <p:spPr>
          <a:xfrm>
            <a:off x="6115013" y="3336125"/>
            <a:ext cx="2743199" cy="2743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1"/>
          <p:cNvSpPr txBox="1"/>
          <p:nvPr>
            <p:ph type="title"/>
          </p:nvPr>
        </p:nvSpPr>
        <p:spPr>
          <a:xfrm>
            <a:off x="1885156" y="70427"/>
            <a:ext cx="8421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a:t>FINDINGS</a:t>
            </a:r>
            <a:endParaRPr/>
          </a:p>
        </p:txBody>
      </p:sp>
      <p:sp>
        <p:nvSpPr>
          <p:cNvPr id="328" name="Google Shape;32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Report on Crime and Census Data Analysis</a:t>
            </a:r>
            <a:endParaRPr/>
          </a:p>
        </p:txBody>
      </p:sp>
      <p:sp>
        <p:nvSpPr>
          <p:cNvPr id="329" name="Google Shape;32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0" name="Google Shape;330;p11"/>
          <p:cNvSpPr txBox="1"/>
          <p:nvPr/>
        </p:nvSpPr>
        <p:spPr>
          <a:xfrm>
            <a:off x="1683925" y="1482688"/>
            <a:ext cx="38670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The heatmap shows strong positive correlations between population and crime rate, and between household income and per capita income. It also shows a weak negative correlation between median age and crime rate. Overall, the analysis shows that the crime rate is strongly related to demographic variables such as population, household income, and per capita income. It also suggests that age and race may play a role in crime rates, although the relationships are weaker. </a:t>
            </a:r>
            <a:endParaRPr sz="13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US" sz="1300" u="sng">
                <a:solidFill>
                  <a:schemeClr val="dk1"/>
                </a:solidFill>
                <a:highlight>
                  <a:srgbClr val="FFFFFF"/>
                </a:highlight>
                <a:latin typeface="Times New Roman"/>
                <a:ea typeface="Times New Roman"/>
                <a:cs typeface="Times New Roman"/>
                <a:sym typeface="Times New Roman"/>
              </a:rPr>
              <a:t>LIMITATIONS</a:t>
            </a:r>
            <a:endParaRPr b="1" sz="1300" u="sng">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A</a:t>
            </a:r>
            <a:r>
              <a:rPr lang="en-US" sz="1300">
                <a:solidFill>
                  <a:schemeClr val="dk1"/>
                </a:solidFill>
                <a:highlight>
                  <a:srgbClr val="FFFFFF"/>
                </a:highlight>
                <a:latin typeface="Times New Roman"/>
                <a:ea typeface="Times New Roman"/>
                <a:cs typeface="Times New Roman"/>
                <a:sym typeface="Times New Roman"/>
              </a:rPr>
              <a:t>nalysis only covers data from the year 2021 and may not be representative of broader trends or patterns over time. Other limitations include missing or incomplete data, and potential confounding variables.</a:t>
            </a:r>
            <a:endParaRPr sz="1300">
              <a:solidFill>
                <a:schemeClr val="dk1"/>
              </a:solidFill>
              <a:highlight>
                <a:srgbClr val="FFFFFF"/>
              </a:highlight>
              <a:latin typeface="Times New Roman"/>
              <a:ea typeface="Times New Roman"/>
              <a:cs typeface="Times New Roman"/>
              <a:sym typeface="Times New Roman"/>
            </a:endParaRPr>
          </a:p>
        </p:txBody>
      </p:sp>
      <p:pic>
        <p:nvPicPr>
          <p:cNvPr id="331" name="Google Shape;331;p11"/>
          <p:cNvPicPr preferRelativeResize="0"/>
          <p:nvPr/>
        </p:nvPicPr>
        <p:blipFill>
          <a:blip r:embed="rId3">
            <a:alphaModFix/>
          </a:blip>
          <a:stretch>
            <a:fillRect/>
          </a:stretch>
        </p:blipFill>
        <p:spPr>
          <a:xfrm>
            <a:off x="5855125" y="1060111"/>
            <a:ext cx="5599224" cy="473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3"/>
          <p:cNvSpPr txBox="1"/>
          <p:nvPr>
            <p:ph type="ctrTitle"/>
          </p:nvPr>
        </p:nvSpPr>
        <p:spPr>
          <a:xfrm>
            <a:off x="3488225" y="167861"/>
            <a:ext cx="4179600" cy="1524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a:t>CONCLUSIONS</a:t>
            </a:r>
            <a:endParaRPr/>
          </a:p>
        </p:txBody>
      </p:sp>
      <p:sp>
        <p:nvSpPr>
          <p:cNvPr id="337" name="Google Shape;337;p13"/>
          <p:cNvSpPr txBox="1"/>
          <p:nvPr>
            <p:ph idx="11" type="ftr"/>
          </p:nvPr>
        </p:nvSpPr>
        <p:spPr>
          <a:xfrm>
            <a:off x="4527973" y="6356350"/>
            <a:ext cx="4613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Crime Analysis Using Statistical Modeling Techniques</a:t>
            </a:r>
            <a:endParaRPr/>
          </a:p>
        </p:txBody>
      </p:sp>
      <p:sp>
        <p:nvSpPr>
          <p:cNvPr id="338" name="Google Shape;338;p13"/>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9" name="Google Shape;339;p13"/>
          <p:cNvSpPr txBox="1"/>
          <p:nvPr/>
        </p:nvSpPr>
        <p:spPr>
          <a:xfrm>
            <a:off x="3152825" y="1692450"/>
            <a:ext cx="87375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a:t>
            </a:r>
            <a:r>
              <a:rPr lang="en-US">
                <a:solidFill>
                  <a:schemeClr val="lt1"/>
                </a:solidFill>
              </a:rPr>
              <a:t>What is the trend of the crime rate in Salt Lake City?</a:t>
            </a:r>
            <a:endParaRPr>
              <a:solidFill>
                <a:schemeClr val="lt1"/>
              </a:solidFill>
            </a:endParaRPr>
          </a:p>
          <a:p>
            <a:pPr indent="0" lvl="0" marL="0" rtl="0" algn="l">
              <a:spcBef>
                <a:spcPts val="0"/>
              </a:spcBef>
              <a:spcAft>
                <a:spcPts val="0"/>
              </a:spcAft>
              <a:buNone/>
            </a:pPr>
            <a:r>
              <a:rPr lang="en-US">
                <a:solidFill>
                  <a:schemeClr val="lt1"/>
                </a:solidFill>
              </a:rPr>
              <a:t>Based on the report on Crime and Weather Data Analysis, the crime rate trend in Salt Lake City is higher during the summer months and lower during the winter months.</a:t>
            </a:r>
            <a:endParaRPr>
              <a:solidFill>
                <a:schemeClr val="lt1"/>
              </a:solidFill>
            </a:endParaRPr>
          </a:p>
          <a:p>
            <a:pPr indent="0" lvl="0" marL="0" rtl="0" algn="l">
              <a:spcBef>
                <a:spcPts val="0"/>
              </a:spcBef>
              <a:spcAft>
                <a:spcPts val="0"/>
              </a:spcAft>
              <a:buNone/>
            </a:pPr>
            <a:r>
              <a:rPr lang="en-US">
                <a:solidFill>
                  <a:schemeClr val="lt1"/>
                </a:solidFill>
              </a:rPr>
              <a:t>What are the demographic factors that contribute to the variation in crime rates?</a:t>
            </a:r>
            <a:endParaRPr>
              <a:solidFill>
                <a:schemeClr val="lt1"/>
              </a:solidFill>
            </a:endParaRPr>
          </a:p>
          <a:p>
            <a:pPr indent="0" lvl="0" marL="0" rtl="0" algn="l">
              <a:spcBef>
                <a:spcPts val="0"/>
              </a:spcBef>
              <a:spcAft>
                <a:spcPts val="0"/>
              </a:spcAft>
              <a:buNone/>
            </a:pPr>
            <a:r>
              <a:rPr lang="en-US">
                <a:solidFill>
                  <a:schemeClr val="lt1"/>
                </a:solidFill>
              </a:rPr>
              <a:t>-The report on Crime and Census Data Analysis explored the relationship between crime rates and various demographic factors. The analysis found that there were differences in crime rates based on demographic features such as age, sex, race, and ethnicity.</a:t>
            </a:r>
            <a:endParaRPr>
              <a:solidFill>
                <a:schemeClr val="lt1"/>
              </a:solidFill>
            </a:endParaRPr>
          </a:p>
          <a:p>
            <a:pPr indent="0" lvl="0" marL="0" rtl="0" algn="l">
              <a:spcBef>
                <a:spcPts val="0"/>
              </a:spcBef>
              <a:spcAft>
                <a:spcPts val="0"/>
              </a:spcAft>
              <a:buNone/>
            </a:pPr>
            <a:r>
              <a:rPr lang="en-US">
                <a:solidFill>
                  <a:schemeClr val="lt1"/>
                </a:solidFill>
              </a:rPr>
              <a:t>-What are the key factors that contribute to the variation in crime rates in Salt Lake City?</a:t>
            </a:r>
            <a:endParaRPr>
              <a:solidFill>
                <a:schemeClr val="lt1"/>
              </a:solidFill>
            </a:endParaRPr>
          </a:p>
          <a:p>
            <a:pPr indent="0" lvl="0" marL="0" rtl="0" algn="l">
              <a:spcBef>
                <a:spcPts val="0"/>
              </a:spcBef>
              <a:spcAft>
                <a:spcPts val="0"/>
              </a:spcAft>
              <a:buNone/>
            </a:pPr>
            <a:r>
              <a:rPr lang="en-US">
                <a:solidFill>
                  <a:schemeClr val="lt1"/>
                </a:solidFill>
              </a:rPr>
              <a:t>The report on Crime and Census Data Analysis found that there were differences in crime rates based on demographic features such as age, sex, race, and ethnicity. </a:t>
            </a:r>
            <a:endParaRPr>
              <a:solidFill>
                <a:schemeClr val="lt1"/>
              </a:solidFill>
            </a:endParaRPr>
          </a:p>
          <a:p>
            <a:pPr indent="0" lvl="0" marL="0" rtl="0" algn="l">
              <a:spcBef>
                <a:spcPts val="0"/>
              </a:spcBef>
              <a:spcAft>
                <a:spcPts val="0"/>
              </a:spcAft>
              <a:buNone/>
            </a:pPr>
            <a:r>
              <a:rPr lang="en-US">
                <a:solidFill>
                  <a:schemeClr val="lt1"/>
                </a:solidFill>
              </a:rPr>
              <a:t>-How does the crime rate vary with different demographic features such as population and income in Salt Lake City?</a:t>
            </a:r>
            <a:endParaRPr>
              <a:solidFill>
                <a:schemeClr val="lt1"/>
              </a:solidFill>
            </a:endParaRPr>
          </a:p>
          <a:p>
            <a:pPr indent="0" lvl="0" marL="0" rtl="0" algn="l">
              <a:spcBef>
                <a:spcPts val="0"/>
              </a:spcBef>
              <a:spcAft>
                <a:spcPts val="0"/>
              </a:spcAft>
              <a:buNone/>
            </a:pPr>
            <a:r>
              <a:rPr lang="en-US">
                <a:solidFill>
                  <a:schemeClr val="lt1"/>
                </a:solidFill>
              </a:rPr>
              <a:t>The report on Crime and Census Data Analysis found that there was a positive correlation between population, median age, household income, and crime rate. The analysis also created scatter plots to explore the relationships between demographic variables and crime rates.</a:t>
            </a:r>
            <a:endParaRPr>
              <a:solidFill>
                <a:schemeClr val="lt1"/>
              </a:solidFill>
            </a:endParaRPr>
          </a:p>
          <a:p>
            <a:pPr indent="0" lvl="0" marL="0" rtl="0" algn="l">
              <a:spcBef>
                <a:spcPts val="0"/>
              </a:spcBef>
              <a:spcAft>
                <a:spcPts val="0"/>
              </a:spcAft>
              <a:buNone/>
            </a:pPr>
            <a:r>
              <a:rPr lang="en-US">
                <a:solidFill>
                  <a:schemeClr val="lt1"/>
                </a:solidFill>
              </a:rPr>
              <a:t>-How can the findings of crime and census data analysis be applied in law enforcement agencies to allocate resources effectively in Salt Lake City?</a:t>
            </a:r>
            <a:endParaRPr>
              <a:solidFill>
                <a:schemeClr val="lt1"/>
              </a:solidFill>
            </a:endParaRPr>
          </a:p>
          <a:p>
            <a:pPr indent="0" lvl="0" marL="0" rtl="0" algn="l">
              <a:spcBef>
                <a:spcPts val="0"/>
              </a:spcBef>
              <a:spcAft>
                <a:spcPts val="0"/>
              </a:spcAft>
              <a:buNone/>
            </a:pPr>
            <a:r>
              <a:rPr lang="en-US">
                <a:solidFill>
                  <a:schemeClr val="lt1"/>
                </a:solidFill>
              </a:rPr>
              <a:t>The report on Crime and Census Data Analysis recommended that law enforcement agencies should consider demographic factors such as age, sex, race, and ethnicity when allocating resources. The analysis could also be used to identify areas that need more attention or resources based on these factors.</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2c9aa463c6_0_70"/>
          <p:cNvSpPr txBox="1"/>
          <p:nvPr>
            <p:ph type="ctrTitle"/>
          </p:nvPr>
        </p:nvSpPr>
        <p:spPr>
          <a:xfrm>
            <a:off x="3649377" y="2942265"/>
            <a:ext cx="7339500" cy="11223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dk1"/>
              </a:buClr>
              <a:buSzPts val="3600"/>
              <a:buFont typeface="Arial"/>
              <a:buNone/>
            </a:pPr>
            <a:r>
              <a:rPr lang="en-US"/>
              <a:t>THANK YOU</a:t>
            </a:r>
            <a:endParaRPr/>
          </a:p>
        </p:txBody>
      </p:sp>
      <p:sp>
        <p:nvSpPr>
          <p:cNvPr id="345" name="Google Shape;345;g22c9aa463c6_0_70"/>
          <p:cNvSpPr txBox="1"/>
          <p:nvPr>
            <p:ph idx="1" type="subTitle"/>
          </p:nvPr>
        </p:nvSpPr>
        <p:spPr>
          <a:xfrm>
            <a:off x="6046966" y="4245289"/>
            <a:ext cx="4941900" cy="9732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1000"/>
              </a:spcBef>
              <a:spcAft>
                <a:spcPts val="0"/>
              </a:spcAft>
              <a:buClr>
                <a:schemeClr val="dk1"/>
              </a:buClr>
              <a:buSzPts val="1600"/>
              <a:buNone/>
            </a:pPr>
            <a:r>
              <a:rPr lang="en-US" sz="2300"/>
              <a:t>Q&amp;A</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
          <p:cNvSpPr txBox="1"/>
          <p:nvPr>
            <p:ph type="title"/>
          </p:nvPr>
        </p:nvSpPr>
        <p:spPr>
          <a:xfrm>
            <a:off x="1362075" y="172310"/>
            <a:ext cx="5111750" cy="1204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PROJECT SCOPE</a:t>
            </a:r>
            <a:endParaRPr/>
          </a:p>
        </p:txBody>
      </p:sp>
      <p:sp>
        <p:nvSpPr>
          <p:cNvPr id="226" name="Google Shape;226;p2"/>
          <p:cNvSpPr txBox="1"/>
          <p:nvPr>
            <p:ph idx="1" type="body"/>
          </p:nvPr>
        </p:nvSpPr>
        <p:spPr>
          <a:xfrm>
            <a:off x="1362075" y="1578400"/>
            <a:ext cx="6574200" cy="3847500"/>
          </a:xfrm>
          <a:prstGeom prst="rect">
            <a:avLst/>
          </a:prstGeom>
          <a:noFill/>
          <a:ln>
            <a:noFill/>
          </a:ln>
        </p:spPr>
        <p:txBody>
          <a:bodyPr anchorCtr="0" anchor="t" bIns="45700" lIns="91425" spcFirstLastPara="1" rIns="91425" wrap="square" tIns="45700">
            <a:normAutofit/>
          </a:bodyPr>
          <a:lstStyle/>
          <a:p>
            <a:pPr indent="-317500" lvl="0" marL="457200" rtl="0" algn="l">
              <a:lnSpc>
                <a:spcPct val="100000"/>
              </a:lnSpc>
              <a:spcBef>
                <a:spcPts val="0"/>
              </a:spcBef>
              <a:spcAft>
                <a:spcPts val="0"/>
              </a:spcAft>
              <a:buSzPts val="1400"/>
              <a:buChar char="●"/>
            </a:pPr>
            <a:r>
              <a:rPr lang="en-US" u="sng"/>
              <a:t>Data Collection: </a:t>
            </a:r>
            <a:r>
              <a:rPr lang="en-US"/>
              <a:t>Gather crime data from the FBI's Uniform Crime Reporting (UCR) program. Obtain demographic data, such as population and income data, from the U.S. Census Bureau. Collect weather data from OpenWeather API.</a:t>
            </a:r>
            <a:endParaRPr/>
          </a:p>
          <a:p>
            <a:pPr indent="-317500" lvl="0" marL="457200" rtl="0" algn="l">
              <a:lnSpc>
                <a:spcPct val="100000"/>
              </a:lnSpc>
              <a:spcBef>
                <a:spcPts val="0"/>
              </a:spcBef>
              <a:spcAft>
                <a:spcPts val="0"/>
              </a:spcAft>
              <a:buSzPts val="1400"/>
              <a:buChar char="●"/>
            </a:pPr>
            <a:r>
              <a:rPr lang="en-US" u="sng"/>
              <a:t>Data Preprocessing and Cleaning:</a:t>
            </a:r>
            <a:r>
              <a:rPr lang="en-US"/>
              <a:t> Clean, preprocess, and merge the datasets using Python-based scripts to prepare them for analysis. Handle any missing or inconsistent data and ensure the final dataset is ready for statistical modeling.</a:t>
            </a:r>
            <a:endParaRPr/>
          </a:p>
          <a:p>
            <a:pPr indent="-317500" lvl="0" marL="457200" rtl="0" algn="l">
              <a:lnSpc>
                <a:spcPct val="100000"/>
              </a:lnSpc>
              <a:spcBef>
                <a:spcPts val="0"/>
              </a:spcBef>
              <a:spcAft>
                <a:spcPts val="0"/>
              </a:spcAft>
              <a:buSzPts val="1400"/>
              <a:buChar char="●"/>
            </a:pPr>
            <a:r>
              <a:rPr lang="en-US" u="sng"/>
              <a:t>Data Analysis: </a:t>
            </a:r>
            <a:r>
              <a:rPr lang="en-US"/>
              <a:t>Analyze the relationships between crime rates and various demographic and weather-related factors using statistical modeling techniques, such as linear regression, time series analysis, and clustering. Identify the key factors that contribute to the variation in crime rates, such as population density, poverty rates, temperature, and precipitation.</a:t>
            </a:r>
            <a:endParaRPr/>
          </a:p>
          <a:p>
            <a:pPr indent="-317500" lvl="0" marL="457200" rtl="0" algn="l">
              <a:lnSpc>
                <a:spcPct val="100000"/>
              </a:lnSpc>
              <a:spcBef>
                <a:spcPts val="0"/>
              </a:spcBef>
              <a:spcAft>
                <a:spcPts val="0"/>
              </a:spcAft>
              <a:buSzPts val="1400"/>
              <a:buChar char="●"/>
            </a:pPr>
            <a:r>
              <a:rPr lang="en-US" u="sng"/>
              <a:t>Visualization and Communication: </a:t>
            </a:r>
            <a:r>
              <a:rPr lang="en-US"/>
              <a:t>Create informative visualizations, such as maps, charts, and graphs, to communicate the findings and insights from the data analysis. Write a comprehensive report that summarizes the methodology, findings, limitations, and recommendations of the project.</a:t>
            </a:r>
            <a:endParaRPr/>
          </a:p>
        </p:txBody>
      </p:sp>
      <p:sp>
        <p:nvSpPr>
          <p:cNvPr id="227" name="Google Shape;227;p2"/>
          <p:cNvSpPr txBox="1"/>
          <p:nvPr>
            <p:ph idx="11" type="ftr"/>
          </p:nvPr>
        </p:nvSpPr>
        <p:spPr>
          <a:xfrm>
            <a:off x="2463800" y="6356350"/>
            <a:ext cx="44622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CRIME ANALYSIS USING STATISTICAL MODELING TECHNIQUES</a:t>
            </a:r>
            <a:endParaRPr/>
          </a:p>
        </p:txBody>
      </p:sp>
      <p:sp>
        <p:nvSpPr>
          <p:cNvPr id="228" name="Google Shape;22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
          <p:cNvSpPr txBox="1"/>
          <p:nvPr>
            <p:ph type="ctrTitle"/>
          </p:nvPr>
        </p:nvSpPr>
        <p:spPr>
          <a:xfrm>
            <a:off x="6991350" y="487819"/>
            <a:ext cx="4179570" cy="171553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a:t>PROJECT DELIVERABLES</a:t>
            </a:r>
            <a:endParaRPr/>
          </a:p>
        </p:txBody>
      </p:sp>
      <p:sp>
        <p:nvSpPr>
          <p:cNvPr id="234" name="Google Shape;234;p3"/>
          <p:cNvSpPr txBox="1"/>
          <p:nvPr>
            <p:ph idx="1" type="subTitle"/>
          </p:nvPr>
        </p:nvSpPr>
        <p:spPr>
          <a:xfrm>
            <a:off x="6991350" y="2203350"/>
            <a:ext cx="4179570" cy="2451301"/>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lt1"/>
              </a:buClr>
              <a:buSzPct val="100000"/>
              <a:buNone/>
            </a:pPr>
            <a:r>
              <a:rPr lang="en-US"/>
              <a:t>• Cleaned and merged dataset that includes crime, demographic, and weather-related data.</a:t>
            </a:r>
            <a:endParaRPr/>
          </a:p>
          <a:p>
            <a:pPr indent="0" lvl="0" marL="0" rtl="0" algn="l">
              <a:lnSpc>
                <a:spcPct val="90000"/>
              </a:lnSpc>
              <a:spcBef>
                <a:spcPts val="1000"/>
              </a:spcBef>
              <a:spcAft>
                <a:spcPts val="0"/>
              </a:spcAft>
              <a:buClr>
                <a:schemeClr val="lt1"/>
              </a:buClr>
              <a:buSzPct val="100000"/>
              <a:buNone/>
            </a:pPr>
            <a:r>
              <a:rPr lang="en-US"/>
              <a:t>• Statistical models that capture the relationships between crime rates and demographic and weather-related factors.</a:t>
            </a:r>
            <a:endParaRPr/>
          </a:p>
          <a:p>
            <a:pPr indent="0" lvl="0" marL="0" rtl="0" algn="l">
              <a:lnSpc>
                <a:spcPct val="90000"/>
              </a:lnSpc>
              <a:spcBef>
                <a:spcPts val="1000"/>
              </a:spcBef>
              <a:spcAft>
                <a:spcPts val="0"/>
              </a:spcAft>
              <a:buClr>
                <a:schemeClr val="lt1"/>
              </a:buClr>
              <a:buSzPct val="100000"/>
              <a:buNone/>
            </a:pPr>
            <a:r>
              <a:rPr lang="en-US"/>
              <a:t>• Informative visualizations that communicate the findings and insights from the data analysis.</a:t>
            </a:r>
            <a:endParaRPr/>
          </a:p>
          <a:p>
            <a:pPr indent="0" lvl="0" marL="0" rtl="0" algn="l">
              <a:lnSpc>
                <a:spcPct val="90000"/>
              </a:lnSpc>
              <a:spcBef>
                <a:spcPts val="1000"/>
              </a:spcBef>
              <a:spcAft>
                <a:spcPts val="0"/>
              </a:spcAft>
              <a:buClr>
                <a:schemeClr val="lt1"/>
              </a:buClr>
              <a:buSzPct val="100000"/>
              <a:buNone/>
            </a:pPr>
            <a:r>
              <a:rPr lang="en-US"/>
              <a:t>• A comprehensive report that summarizes the methodology, findings, limitations, and recommendations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a:t>REPORT: ANALYSIS OF CRIME AND WEATHER DATA</a:t>
            </a:r>
            <a:endParaRPr/>
          </a:p>
        </p:txBody>
      </p:sp>
      <p:sp>
        <p:nvSpPr>
          <p:cNvPr id="240" name="Google Shape;24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Analysis of Crime and Weather Data</a:t>
            </a:r>
            <a:endParaRPr/>
          </a:p>
        </p:txBody>
      </p:sp>
      <p:sp>
        <p:nvSpPr>
          <p:cNvPr id="241" name="Google Shape;24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2" name="Google Shape;242;p4"/>
          <p:cNvSpPr txBox="1"/>
          <p:nvPr/>
        </p:nvSpPr>
        <p:spPr>
          <a:xfrm>
            <a:off x="1578179" y="1686800"/>
            <a:ext cx="90357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 Goal: Identify patterns or correlations between weather conditions and crime rates in Salt Lake City.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Two datasets used: crime data from the FBI's UCR program and weather data from the OpenWeather API.</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Analysis includes loading, cleaning, merging datasets, and creating </a:t>
            </a:r>
            <a:r>
              <a:rPr lang="en-US" sz="1800">
                <a:solidFill>
                  <a:schemeClr val="dk1"/>
                </a:solidFill>
              </a:rPr>
              <a:t>four</a:t>
            </a:r>
            <a:r>
              <a:rPr lang="en-US" sz="1800">
                <a:solidFill>
                  <a:schemeClr val="dk1"/>
                </a:solidFill>
                <a:latin typeface="Arial"/>
                <a:ea typeface="Arial"/>
                <a:cs typeface="Arial"/>
                <a:sym typeface="Arial"/>
              </a:rPr>
              <a:t> visualizations.</a:t>
            </a:r>
            <a:endParaRPr/>
          </a:p>
          <a:p>
            <a:pPr indent="0" lvl="0" marL="0" marR="0" rtl="0" algn="l">
              <a:lnSpc>
                <a:spcPct val="100000"/>
              </a:lnSpc>
              <a:spcBef>
                <a:spcPts val="0"/>
              </a:spcBef>
              <a:spcAft>
                <a:spcPts val="0"/>
              </a:spcAft>
              <a:buNone/>
            </a:pPr>
            <a:r>
              <a:rPr b="1" lang="en-US" sz="1800" u="sng">
                <a:solidFill>
                  <a:srgbClr val="374151"/>
                </a:solidFill>
              </a:rPr>
              <a:t>Methodology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Python programming language and several libraries used, such as pandas, seaborn, matplotlib, and statsmodels.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Datasets cleaned by converting the date column to datetime format.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Two datasets merged on the "Incident_Date" column.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chemeClr val="dk1"/>
                </a:solidFill>
              </a:rPr>
              <a:t>Four</a:t>
            </a:r>
            <a:r>
              <a:rPr lang="en-US" sz="1800">
                <a:solidFill>
                  <a:schemeClr val="dk1"/>
                </a:solidFill>
                <a:latin typeface="Arial"/>
                <a:ea typeface="Arial"/>
                <a:cs typeface="Arial"/>
                <a:sym typeface="Arial"/>
              </a:rPr>
              <a:t> visualizations created to help understand the data better.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a:t>FINDINGS</a:t>
            </a:r>
            <a:endParaRPr/>
          </a:p>
        </p:txBody>
      </p:sp>
      <p:sp>
        <p:nvSpPr>
          <p:cNvPr id="248" name="Google Shape;24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Analysis of Crime and Weather Data</a:t>
            </a:r>
            <a:endParaRPr/>
          </a:p>
        </p:txBody>
      </p:sp>
      <p:sp>
        <p:nvSpPr>
          <p:cNvPr id="249" name="Google Shape;24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0" name="Google Shape;250;p5"/>
          <p:cNvSpPr txBox="1"/>
          <p:nvPr/>
        </p:nvSpPr>
        <p:spPr>
          <a:xfrm>
            <a:off x="838200" y="1443850"/>
            <a:ext cx="48972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Distribution of crime incidents by month showed that crime incidents were highest during the summer months and lowest during the winter months.</a:t>
            </a:r>
            <a:endParaRPr/>
          </a:p>
        </p:txBody>
      </p:sp>
      <p:pic>
        <p:nvPicPr>
          <p:cNvPr id="251" name="Google Shape;251;p5"/>
          <p:cNvPicPr preferRelativeResize="0"/>
          <p:nvPr/>
        </p:nvPicPr>
        <p:blipFill>
          <a:blip r:embed="rId3">
            <a:alphaModFix/>
          </a:blip>
          <a:stretch>
            <a:fillRect/>
          </a:stretch>
        </p:blipFill>
        <p:spPr>
          <a:xfrm>
            <a:off x="838200" y="2841275"/>
            <a:ext cx="4289875" cy="2743225"/>
          </a:xfrm>
          <a:prstGeom prst="rect">
            <a:avLst/>
          </a:prstGeom>
          <a:noFill/>
          <a:ln>
            <a:noFill/>
          </a:ln>
        </p:spPr>
      </p:pic>
      <p:pic>
        <p:nvPicPr>
          <p:cNvPr id="252" name="Google Shape;252;p5"/>
          <p:cNvPicPr preferRelativeResize="0"/>
          <p:nvPr/>
        </p:nvPicPr>
        <p:blipFill>
          <a:blip r:embed="rId4">
            <a:alphaModFix/>
          </a:blip>
          <a:stretch>
            <a:fillRect/>
          </a:stretch>
        </p:blipFill>
        <p:spPr>
          <a:xfrm>
            <a:off x="5348150" y="2945415"/>
            <a:ext cx="6205600" cy="2996960"/>
          </a:xfrm>
          <a:prstGeom prst="rect">
            <a:avLst/>
          </a:prstGeom>
          <a:noFill/>
          <a:ln>
            <a:noFill/>
          </a:ln>
        </p:spPr>
      </p:pic>
      <p:sp>
        <p:nvSpPr>
          <p:cNvPr id="253" name="Google Shape;253;p5"/>
          <p:cNvSpPr txBox="1"/>
          <p:nvPr/>
        </p:nvSpPr>
        <p:spPr>
          <a:xfrm>
            <a:off x="5735400" y="1397650"/>
            <a:ext cx="5818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 Distribution of crime incidents by offense type showed that </a:t>
            </a:r>
            <a:r>
              <a:rPr lang="en-US" sz="1800">
                <a:solidFill>
                  <a:schemeClr val="dk1"/>
                </a:solidFill>
              </a:rPr>
              <a:t>heft-related offenses such as theft from motor vehicles, theft from buildings, and shoplifting are more common in Salt Lake City.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2c9aa463c6_0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a:t>FINDINGS</a:t>
            </a:r>
            <a:endParaRPr/>
          </a:p>
        </p:txBody>
      </p:sp>
      <p:sp>
        <p:nvSpPr>
          <p:cNvPr id="259" name="Google Shape;259;g22c9aa463c6_0_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Analysis of Crime and Weather Data</a:t>
            </a:r>
            <a:endParaRPr/>
          </a:p>
        </p:txBody>
      </p:sp>
      <p:sp>
        <p:nvSpPr>
          <p:cNvPr id="260" name="Google Shape;260;g22c9aa463c6_0_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1" name="Google Shape;261;g22c9aa463c6_0_1"/>
          <p:cNvSpPr txBox="1"/>
          <p:nvPr/>
        </p:nvSpPr>
        <p:spPr>
          <a:xfrm>
            <a:off x="838200" y="1443850"/>
            <a:ext cx="45786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Average temperature, wind speed, and precipitation by month were plotted to identify any patterns or correlations between weather conditions and crime rates. However, there were no clear patterns or correlations between weather conditions and crime rates.</a:t>
            </a:r>
            <a:endParaRPr/>
          </a:p>
        </p:txBody>
      </p:sp>
      <p:pic>
        <p:nvPicPr>
          <p:cNvPr id="262" name="Google Shape;262;g22c9aa463c6_0_1"/>
          <p:cNvPicPr preferRelativeResize="0"/>
          <p:nvPr/>
        </p:nvPicPr>
        <p:blipFill>
          <a:blip r:embed="rId3">
            <a:alphaModFix/>
          </a:blip>
          <a:stretch>
            <a:fillRect/>
          </a:stretch>
        </p:blipFill>
        <p:spPr>
          <a:xfrm>
            <a:off x="838200" y="3475741"/>
            <a:ext cx="4416678" cy="2853009"/>
          </a:xfrm>
          <a:prstGeom prst="rect">
            <a:avLst/>
          </a:prstGeom>
          <a:noFill/>
          <a:ln>
            <a:noFill/>
          </a:ln>
        </p:spPr>
      </p:pic>
      <p:pic>
        <p:nvPicPr>
          <p:cNvPr id="263" name="Google Shape;263;g22c9aa463c6_0_1"/>
          <p:cNvPicPr preferRelativeResize="0"/>
          <p:nvPr/>
        </p:nvPicPr>
        <p:blipFill>
          <a:blip r:embed="rId4">
            <a:alphaModFix/>
          </a:blip>
          <a:stretch>
            <a:fillRect/>
          </a:stretch>
        </p:blipFill>
        <p:spPr>
          <a:xfrm>
            <a:off x="7111215" y="3290941"/>
            <a:ext cx="3455082" cy="2853009"/>
          </a:xfrm>
          <a:prstGeom prst="rect">
            <a:avLst/>
          </a:prstGeom>
          <a:noFill/>
          <a:ln>
            <a:noFill/>
          </a:ln>
        </p:spPr>
      </p:pic>
      <p:sp>
        <p:nvSpPr>
          <p:cNvPr id="264" name="Google Shape;264;g22c9aa463c6_0_1"/>
          <p:cNvSpPr txBox="1"/>
          <p:nvPr/>
        </p:nvSpPr>
        <p:spPr>
          <a:xfrm>
            <a:off x="6323850" y="1443850"/>
            <a:ext cx="5029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 Correlation matrix between variables showed a weak positive correlation between temperature and incident ID.</a:t>
            </a:r>
            <a:endParaRPr>
              <a:solidFill>
                <a:schemeClr val="dk1"/>
              </a:solidFill>
            </a:endParaRPr>
          </a:p>
          <a:p>
            <a:pPr indent="0" lvl="0" marL="0" rtl="0" algn="l">
              <a:spcBef>
                <a:spcPts val="0"/>
              </a:spcBef>
              <a:spcAft>
                <a:spcPts val="0"/>
              </a:spcAft>
              <a:buNone/>
            </a:pPr>
            <a:r>
              <a:rPr lang="en-US" sz="1800">
                <a:solidFill>
                  <a:schemeClr val="dk1"/>
                </a:solidFill>
              </a:rPr>
              <a:t>• Regression analysis showed that temperature had a statistically significant effect on crime rates.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6"/>
          <p:cNvSpPr txBox="1"/>
          <p:nvPr>
            <p:ph type="title"/>
          </p:nvPr>
        </p:nvSpPr>
        <p:spPr>
          <a:xfrm>
            <a:off x="4676774" y="2121050"/>
            <a:ext cx="6696075" cy="19097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LIMITATIONS</a:t>
            </a:r>
            <a:endParaRPr/>
          </a:p>
        </p:txBody>
      </p:sp>
      <p:sp>
        <p:nvSpPr>
          <p:cNvPr id="270" name="Google Shape;270;p6"/>
          <p:cNvSpPr txBox="1"/>
          <p:nvPr>
            <p:ph idx="1" type="subTitle"/>
          </p:nvPr>
        </p:nvSpPr>
        <p:spPr>
          <a:xfrm>
            <a:off x="4657725" y="2667699"/>
            <a:ext cx="6696074" cy="272622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757070"/>
              </a:buClr>
              <a:buSzPts val="1600"/>
              <a:buNone/>
            </a:pPr>
            <a:r>
              <a:rPr lang="en-US"/>
              <a:t>• Study only analyzed crime and weather data from Salt Lake City.</a:t>
            </a:r>
            <a:endParaRPr/>
          </a:p>
          <a:p>
            <a:pPr indent="0" lvl="0" marL="0" rtl="0" algn="l">
              <a:lnSpc>
                <a:spcPct val="90000"/>
              </a:lnSpc>
              <a:spcBef>
                <a:spcPts val="1000"/>
              </a:spcBef>
              <a:spcAft>
                <a:spcPts val="0"/>
              </a:spcAft>
              <a:buClr>
                <a:srgbClr val="757070"/>
              </a:buClr>
              <a:buSzPts val="1600"/>
              <a:buNone/>
            </a:pPr>
            <a:r>
              <a:rPr lang="en-US"/>
              <a:t>• Findings may not be generalizable to other cities.</a:t>
            </a:r>
            <a:endParaRPr/>
          </a:p>
          <a:p>
            <a:pPr indent="0" lvl="0" marL="0" rtl="0" algn="l">
              <a:lnSpc>
                <a:spcPct val="90000"/>
              </a:lnSpc>
              <a:spcBef>
                <a:spcPts val="1000"/>
              </a:spcBef>
              <a:spcAft>
                <a:spcPts val="0"/>
              </a:spcAft>
              <a:buClr>
                <a:srgbClr val="757070"/>
              </a:buClr>
              <a:buSzPts val="1600"/>
              <a:buNone/>
            </a:pPr>
            <a:r>
              <a:rPr lang="en-US"/>
              <a:t>• Study did not include other factors that could affect crime rates such as demographics, socioeconomic factors, and policing strategies.</a:t>
            </a:r>
            <a:endParaRPr/>
          </a:p>
        </p:txBody>
      </p:sp>
      <p:sp>
        <p:nvSpPr>
          <p:cNvPr id="271" name="Google Shape;271;p6"/>
          <p:cNvSpPr txBox="1"/>
          <p:nvPr>
            <p:ph idx="11" type="ftr"/>
          </p:nvPr>
        </p:nvSpPr>
        <p:spPr>
          <a:xfrm>
            <a:off x="6743699" y="6356350"/>
            <a:ext cx="2543175"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Analysis of Crime and Weather Data</a:t>
            </a:r>
            <a:endParaRPr/>
          </a:p>
        </p:txBody>
      </p:sp>
      <p:sp>
        <p:nvSpPr>
          <p:cNvPr id="272" name="Google Shape;272;p6"/>
          <p:cNvSpPr txBox="1"/>
          <p:nvPr>
            <p:ph idx="12" type="sldNum"/>
          </p:nvPr>
        </p:nvSpPr>
        <p:spPr>
          <a:xfrm>
            <a:off x="9658350" y="6356350"/>
            <a:ext cx="169545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7"/>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Arial"/>
              <a:buNone/>
            </a:pPr>
            <a:r>
              <a:rPr lang="en-US"/>
              <a:t>CONCLUSIONS</a:t>
            </a:r>
            <a:endParaRPr/>
          </a:p>
        </p:txBody>
      </p:sp>
      <p:sp>
        <p:nvSpPr>
          <p:cNvPr id="278" name="Google Shape;27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Analysis of Crime and Weather Data</a:t>
            </a:r>
            <a:endParaRPr/>
          </a:p>
        </p:txBody>
      </p:sp>
      <p:sp>
        <p:nvSpPr>
          <p:cNvPr id="279" name="Google Shape;279;p7"/>
          <p:cNvSpPr txBox="1"/>
          <p:nvPr/>
        </p:nvSpPr>
        <p:spPr>
          <a:xfrm>
            <a:off x="850375" y="1919075"/>
            <a:ext cx="10436100" cy="401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lt1"/>
                </a:solidFill>
              </a:rPr>
              <a:t>-What is the impact of weather conditions on crime rates in Salt Lake City?</a:t>
            </a:r>
            <a:endParaRPr sz="1500">
              <a:solidFill>
                <a:schemeClr val="lt1"/>
              </a:solidFill>
            </a:endParaRPr>
          </a:p>
          <a:p>
            <a:pPr indent="0" lvl="0" marL="0" marR="0" rtl="0" algn="l">
              <a:spcBef>
                <a:spcPts val="0"/>
              </a:spcBef>
              <a:spcAft>
                <a:spcPts val="0"/>
              </a:spcAft>
              <a:buNone/>
            </a:pPr>
            <a:r>
              <a:rPr lang="en-US" sz="1500">
                <a:solidFill>
                  <a:schemeClr val="lt1"/>
                </a:solidFill>
              </a:rPr>
              <a:t>The analysis in the report on Crime and Weather Data Analysis showed that temperature had a statistically significant effect on crime rates in Salt Lake City, with a one-degree increase in temperature leading to a 0.012 increase in the incident ID. However, other weather variables such as precipitation and wind speed did not have a significant effect on crime rates.</a:t>
            </a:r>
            <a:endParaRPr sz="1500">
              <a:solidFill>
                <a:schemeClr val="lt1"/>
              </a:solidFill>
            </a:endParaRPr>
          </a:p>
          <a:p>
            <a:pPr indent="0" lvl="0" marL="0" marR="0" rtl="0" algn="l">
              <a:spcBef>
                <a:spcPts val="0"/>
              </a:spcBef>
              <a:spcAft>
                <a:spcPts val="0"/>
              </a:spcAft>
              <a:buNone/>
            </a:pPr>
            <a:r>
              <a:rPr lang="en-US" sz="1500">
                <a:solidFill>
                  <a:schemeClr val="lt1"/>
                </a:solidFill>
              </a:rPr>
              <a:t>-Does temperature have a statistically significant effect on crime rates in Salt Lake City?</a:t>
            </a:r>
            <a:endParaRPr sz="1500">
              <a:solidFill>
                <a:schemeClr val="lt1"/>
              </a:solidFill>
            </a:endParaRPr>
          </a:p>
          <a:p>
            <a:pPr indent="0" lvl="0" marL="0" marR="0" rtl="0" algn="l">
              <a:spcBef>
                <a:spcPts val="0"/>
              </a:spcBef>
              <a:spcAft>
                <a:spcPts val="0"/>
              </a:spcAft>
              <a:buNone/>
            </a:pPr>
            <a:r>
              <a:rPr lang="en-US" sz="1500">
                <a:solidFill>
                  <a:schemeClr val="lt1"/>
                </a:solidFill>
              </a:rPr>
              <a:t>Yes, according to the report on Crime and Weather Data Analysis, temperature has a statistically significant effect on crime rates in Salt Lake City.</a:t>
            </a:r>
            <a:endParaRPr sz="1500">
              <a:solidFill>
                <a:schemeClr val="lt1"/>
              </a:solidFill>
            </a:endParaRPr>
          </a:p>
          <a:p>
            <a:pPr indent="0" lvl="0" marL="0" marR="0" rtl="0" algn="l">
              <a:spcBef>
                <a:spcPts val="0"/>
              </a:spcBef>
              <a:spcAft>
                <a:spcPts val="0"/>
              </a:spcAft>
              <a:buNone/>
            </a:pPr>
            <a:r>
              <a:rPr lang="en-US" sz="1500">
                <a:solidFill>
                  <a:schemeClr val="lt1"/>
                </a:solidFill>
              </a:rPr>
              <a:t>-Is there a correlation between crime rates and temperature, precipitation, and wind speed in Salt Lake City?</a:t>
            </a:r>
            <a:endParaRPr sz="1500">
              <a:solidFill>
                <a:schemeClr val="lt1"/>
              </a:solidFill>
            </a:endParaRPr>
          </a:p>
          <a:p>
            <a:pPr indent="0" lvl="0" marL="0" marR="0" rtl="0" algn="l">
              <a:spcBef>
                <a:spcPts val="0"/>
              </a:spcBef>
              <a:spcAft>
                <a:spcPts val="0"/>
              </a:spcAft>
              <a:buNone/>
            </a:pPr>
            <a:r>
              <a:rPr lang="en-US" sz="1500">
                <a:solidFill>
                  <a:schemeClr val="lt1"/>
                </a:solidFill>
              </a:rPr>
              <a:t>The report on Crime and Weather Data Analysis discussed the correlation matrix between variables such as temperature, precipitation, wind speed, and incident ID. The analysis found that there was a weak positive correlation between temperature and incident ID, but other weather variables such as precipitation and wind speed did not have a significant correlation with crime rates.</a:t>
            </a:r>
            <a:endParaRPr sz="1500">
              <a:solidFill>
                <a:schemeClr val="lt1"/>
              </a:solidFill>
            </a:endParaRPr>
          </a:p>
          <a:p>
            <a:pPr indent="0" lvl="0" marL="0" marR="0" rtl="0" algn="l">
              <a:spcBef>
                <a:spcPts val="0"/>
              </a:spcBef>
              <a:spcAft>
                <a:spcPts val="0"/>
              </a:spcAft>
              <a:buNone/>
            </a:pPr>
            <a:r>
              <a:rPr lang="en-US" sz="1500">
                <a:solidFill>
                  <a:schemeClr val="lt1"/>
                </a:solidFill>
              </a:rPr>
              <a:t>-What recommendations can be made based on the findings of the analysis of crime and weather data in Salt Lake City?</a:t>
            </a:r>
            <a:endParaRPr sz="1500">
              <a:solidFill>
                <a:schemeClr val="lt1"/>
              </a:solidFill>
            </a:endParaRPr>
          </a:p>
          <a:p>
            <a:pPr indent="0" lvl="0" marL="0" marR="0" rtl="0" algn="l">
              <a:spcBef>
                <a:spcPts val="0"/>
              </a:spcBef>
              <a:spcAft>
                <a:spcPts val="0"/>
              </a:spcAft>
              <a:buNone/>
            </a:pPr>
            <a:r>
              <a:rPr lang="en-US" sz="1500">
                <a:solidFill>
                  <a:schemeClr val="lt1"/>
                </a:solidFill>
              </a:rPr>
              <a:t>The report on Crime and Weather Data Analysis recommended that law enforcement agencies should allocate more resources during the summer months when crime rates are high. The analysis could also be used to identify areas that need more attention or resources.</a:t>
            </a:r>
            <a:endParaRPr sz="15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a:t>Report on Crime and Census Data Analysis</a:t>
            </a:r>
            <a:endParaRPr/>
          </a:p>
        </p:txBody>
      </p:sp>
      <p:sp>
        <p:nvSpPr>
          <p:cNvPr id="285" name="Google Shape;28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Report on Crime and Census Data Analysis</a:t>
            </a:r>
            <a:endParaRPr/>
          </a:p>
        </p:txBody>
      </p:sp>
      <p:sp>
        <p:nvSpPr>
          <p:cNvPr id="286" name="Google Shape;28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8"/>
          <p:cNvSpPr txBox="1"/>
          <p:nvPr/>
        </p:nvSpPr>
        <p:spPr>
          <a:xfrm>
            <a:off x="1578179" y="1686800"/>
            <a:ext cx="90357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 Goal: </a:t>
            </a:r>
            <a:r>
              <a:rPr lang="en-US" sz="1800">
                <a:solidFill>
                  <a:schemeClr val="dk1"/>
                </a:solidFill>
              </a:rPr>
              <a:t>Identify patterns or correlations between various demographic features and crime rates in Salt Lake City.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Two datasets used: crime data from the FBI's UCR program and </a:t>
            </a:r>
            <a:r>
              <a:rPr lang="en-US" sz="1800">
                <a:solidFill>
                  <a:schemeClr val="dk1"/>
                </a:solidFill>
              </a:rPr>
              <a:t>demographic data from the Census</a:t>
            </a: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Analysis includes loading, cleaning, merging datasets, and creating six visualizations.</a:t>
            </a:r>
            <a:endParaRPr/>
          </a:p>
          <a:p>
            <a:pPr indent="0" lvl="0" marL="0" marR="0" rtl="0" algn="l">
              <a:lnSpc>
                <a:spcPct val="100000"/>
              </a:lnSpc>
              <a:spcBef>
                <a:spcPts val="0"/>
              </a:spcBef>
              <a:spcAft>
                <a:spcPts val="0"/>
              </a:spcAft>
              <a:buNone/>
            </a:pPr>
            <a:r>
              <a:rPr b="1" lang="en-US" sz="1800" u="sng">
                <a:solidFill>
                  <a:srgbClr val="374151"/>
                </a:solidFill>
              </a:rPr>
              <a:t>Methodology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Python programming language and several libraries used, such as pandas, seaborn, matplotlib, and statsmodels.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Datasets cleaned by converting the date column to datetime format.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Two datasets merged on the </a:t>
            </a:r>
            <a:r>
              <a:rPr lang="en-US" sz="1800">
                <a:solidFill>
                  <a:schemeClr val="dk1"/>
                </a:solidFill>
              </a:rPr>
              <a:t>"Group" </a:t>
            </a:r>
            <a:r>
              <a:rPr lang="en-US" sz="1800">
                <a:solidFill>
                  <a:schemeClr val="dk1"/>
                </a:solidFill>
                <a:latin typeface="Arial"/>
                <a:ea typeface="Arial"/>
                <a:cs typeface="Arial"/>
                <a:sym typeface="Arial"/>
              </a:rPr>
              <a:t>column.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Six visualizations created to help understand the data better.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2023-04-10T14:17:26Z</dcterms:created>
  <dc:creator>Camille Floyd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496ac1ca-fb89-4baa-aa58-5cfe5469e967_Enabled">
    <vt:lpwstr>true</vt:lpwstr>
  </property>
  <property fmtid="{D5CDD505-2E9C-101B-9397-08002B2CF9AE}" pid="4" name="MSIP_Label_496ac1ca-fb89-4baa-aa58-5cfe5469e967_SetDate">
    <vt:lpwstr>2023-04-10T14:17:26Z</vt:lpwstr>
  </property>
  <property fmtid="{D5CDD505-2E9C-101B-9397-08002B2CF9AE}" pid="5" name="MSIP_Label_496ac1ca-fb89-4baa-aa58-5cfe5469e967_Method">
    <vt:lpwstr>Standard</vt:lpwstr>
  </property>
  <property fmtid="{D5CDD505-2E9C-101B-9397-08002B2CF9AE}" pid="6" name="MSIP_Label_496ac1ca-fb89-4baa-aa58-5cfe5469e967_Name">
    <vt:lpwstr>496ac1ca-fb89-4baa-aa58-5cfe5469e967</vt:lpwstr>
  </property>
  <property fmtid="{D5CDD505-2E9C-101B-9397-08002B2CF9AE}" pid="7" name="MSIP_Label_496ac1ca-fb89-4baa-aa58-5cfe5469e967_SiteId">
    <vt:lpwstr>11c3d389-d422-481b-8639-cc8ec5aa92b3</vt:lpwstr>
  </property>
  <property fmtid="{D5CDD505-2E9C-101B-9397-08002B2CF9AE}" pid="8" name="MSIP_Label_496ac1ca-fb89-4baa-aa58-5cfe5469e967_ActionId">
    <vt:lpwstr>cb3b8f0a-293f-4fec-952f-0dbdbb436608</vt:lpwstr>
  </property>
  <property fmtid="{D5CDD505-2E9C-101B-9397-08002B2CF9AE}" pid="9" name="MSIP_Label_496ac1ca-fb89-4baa-aa58-5cfe5469e967_ContentBits">
    <vt:lpwstr>0</vt:lpwstr>
  </property>
</Properties>
</file>