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695" r:id="rId2"/>
    <p:sldId id="696" r:id="rId3"/>
    <p:sldId id="670" r:id="rId4"/>
    <p:sldId id="667" r:id="rId5"/>
    <p:sldId id="671" r:id="rId6"/>
  </p:sldIdLst>
  <p:sldSz cx="9144000" cy="6858000" type="screen4x3"/>
  <p:notesSz cx="6858000" cy="9144000"/>
  <p:defaultTextStyle>
    <a:defPPr>
      <a:defRPr lang="en-US"/>
    </a:defPPr>
    <a:lvl1pPr marL="0" algn="l" defTabSz="456601" rtl="0" eaLnBrk="1" latinLnBrk="0" hangingPunct="1">
      <a:defRPr sz="1800" kern="1200">
        <a:solidFill>
          <a:schemeClr val="tx1"/>
        </a:solidFill>
        <a:latin typeface="+mn-lt"/>
        <a:ea typeface="+mn-ea"/>
        <a:cs typeface="+mn-cs"/>
      </a:defRPr>
    </a:lvl1pPr>
    <a:lvl2pPr marL="456601" algn="l" defTabSz="456601" rtl="0" eaLnBrk="1" latinLnBrk="0" hangingPunct="1">
      <a:defRPr sz="1800" kern="1200">
        <a:solidFill>
          <a:schemeClr val="tx1"/>
        </a:solidFill>
        <a:latin typeface="+mn-lt"/>
        <a:ea typeface="+mn-ea"/>
        <a:cs typeface="+mn-cs"/>
      </a:defRPr>
    </a:lvl2pPr>
    <a:lvl3pPr marL="913202" algn="l" defTabSz="456601" rtl="0" eaLnBrk="1" latinLnBrk="0" hangingPunct="1">
      <a:defRPr sz="1800" kern="1200">
        <a:solidFill>
          <a:schemeClr val="tx1"/>
        </a:solidFill>
        <a:latin typeface="+mn-lt"/>
        <a:ea typeface="+mn-ea"/>
        <a:cs typeface="+mn-cs"/>
      </a:defRPr>
    </a:lvl3pPr>
    <a:lvl4pPr marL="1369799" algn="l" defTabSz="456601" rtl="0" eaLnBrk="1" latinLnBrk="0" hangingPunct="1">
      <a:defRPr sz="1800" kern="1200">
        <a:solidFill>
          <a:schemeClr val="tx1"/>
        </a:solidFill>
        <a:latin typeface="+mn-lt"/>
        <a:ea typeface="+mn-ea"/>
        <a:cs typeface="+mn-cs"/>
      </a:defRPr>
    </a:lvl4pPr>
    <a:lvl5pPr marL="1826399" algn="l" defTabSz="456601" rtl="0" eaLnBrk="1" latinLnBrk="0" hangingPunct="1">
      <a:defRPr sz="1800" kern="1200">
        <a:solidFill>
          <a:schemeClr val="tx1"/>
        </a:solidFill>
        <a:latin typeface="+mn-lt"/>
        <a:ea typeface="+mn-ea"/>
        <a:cs typeface="+mn-cs"/>
      </a:defRPr>
    </a:lvl5pPr>
    <a:lvl6pPr marL="2282998" algn="l" defTabSz="456601" rtl="0" eaLnBrk="1" latinLnBrk="0" hangingPunct="1">
      <a:defRPr sz="1800" kern="1200">
        <a:solidFill>
          <a:schemeClr val="tx1"/>
        </a:solidFill>
        <a:latin typeface="+mn-lt"/>
        <a:ea typeface="+mn-ea"/>
        <a:cs typeface="+mn-cs"/>
      </a:defRPr>
    </a:lvl6pPr>
    <a:lvl7pPr marL="2739598" algn="l" defTabSz="456601" rtl="0" eaLnBrk="1" latinLnBrk="0" hangingPunct="1">
      <a:defRPr sz="1800" kern="1200">
        <a:solidFill>
          <a:schemeClr val="tx1"/>
        </a:solidFill>
        <a:latin typeface="+mn-lt"/>
        <a:ea typeface="+mn-ea"/>
        <a:cs typeface="+mn-cs"/>
      </a:defRPr>
    </a:lvl7pPr>
    <a:lvl8pPr marL="3196196" algn="l" defTabSz="456601" rtl="0" eaLnBrk="1" latinLnBrk="0" hangingPunct="1">
      <a:defRPr sz="1800" kern="1200">
        <a:solidFill>
          <a:schemeClr val="tx1"/>
        </a:solidFill>
        <a:latin typeface="+mn-lt"/>
        <a:ea typeface="+mn-ea"/>
        <a:cs typeface="+mn-cs"/>
      </a:defRPr>
    </a:lvl8pPr>
    <a:lvl9pPr marL="3652794" algn="l" defTabSz="45660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lly Goodman"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D28B8"/>
    <a:srgbClr val="C22FA5"/>
    <a:srgbClr val="E639C5"/>
    <a:srgbClr val="CB0202"/>
    <a:srgbClr val="FFFF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7" autoAdjust="0"/>
    <p:restoredTop sz="91252" autoAdjust="0"/>
  </p:normalViewPr>
  <p:slideViewPr>
    <p:cSldViewPr snapToObjects="1">
      <p:cViewPr>
        <p:scale>
          <a:sx n="99" d="100"/>
          <a:sy n="99" d="100"/>
        </p:scale>
        <p:origin x="-136" y="-80"/>
      </p:cViewPr>
      <p:guideLst>
        <p:guide orient="horz" pos="2160"/>
        <p:guide pos="2880"/>
      </p:guideLst>
    </p:cSldViewPr>
  </p:slideViewPr>
  <p:notesTextViewPr>
    <p:cViewPr>
      <p:scale>
        <a:sx n="100" d="100"/>
        <a:sy n="100" d="100"/>
      </p:scale>
      <p:origin x="0" y="0"/>
    </p:cViewPr>
  </p:notesTextViewPr>
  <p:sorterViewPr>
    <p:cViewPr>
      <p:scale>
        <a:sx n="106" d="100"/>
        <a:sy n="106" d="100"/>
      </p:scale>
      <p:origin x="0" y="0"/>
    </p:cViewPr>
  </p:sorterViewPr>
  <p:notesViewPr>
    <p:cSldViewPr snapToGrid="0" snapToObjects="1">
      <p:cViewPr varScale="1">
        <p:scale>
          <a:sx n="86" d="100"/>
          <a:sy n="86" d="100"/>
        </p:scale>
        <p:origin x="-20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localhost/Users/Sally/Documents/Novametrics/Philippines/RPVcorrelationmatri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lumMod val="50000"/>
              </a:schemeClr>
            </a:solidFill>
            <a:ln>
              <a:noFill/>
            </a:ln>
            <a:effectLst/>
          </c:spPr>
          <c:invertIfNegative val="0"/>
          <c:cat>
            <c:strRef>
              <c:f>Sheet1!$BM$10:$BM$26</c:f>
              <c:strCache>
                <c:ptCount val="17"/>
                <c:pt idx="0">
                  <c:v>NCR</c:v>
                </c:pt>
                <c:pt idx="1">
                  <c:v>CAR</c:v>
                </c:pt>
                <c:pt idx="2">
                  <c:v>I-ILO</c:v>
                </c:pt>
                <c:pt idx="3">
                  <c:v>II-CAV</c:v>
                </c:pt>
                <c:pt idx="4">
                  <c:v>III-CLU</c:v>
                </c:pt>
                <c:pt idx="5">
                  <c:v>IVA-CAL</c:v>
                </c:pt>
                <c:pt idx="6">
                  <c:v>IVB-MIM</c:v>
                </c:pt>
                <c:pt idx="7">
                  <c:v>V-BIC</c:v>
                </c:pt>
                <c:pt idx="8">
                  <c:v>VI-WVS</c:v>
                </c:pt>
                <c:pt idx="9">
                  <c:v>VII-CVS</c:v>
                </c:pt>
                <c:pt idx="10">
                  <c:v>VIII-EVS</c:v>
                </c:pt>
                <c:pt idx="11">
                  <c:v>IX-ZAP</c:v>
                </c:pt>
                <c:pt idx="12">
                  <c:v>X-NMI</c:v>
                </c:pt>
                <c:pt idx="13">
                  <c:v>XI-DAV</c:v>
                </c:pt>
                <c:pt idx="14">
                  <c:v>XII-SOC</c:v>
                </c:pt>
                <c:pt idx="15">
                  <c:v>XIII-CGA</c:v>
                </c:pt>
                <c:pt idx="16">
                  <c:v>ARMM</c:v>
                </c:pt>
              </c:strCache>
            </c:strRef>
          </c:cat>
          <c:val>
            <c:numRef>
              <c:f>Sheet1!$BN$10:$BN$26</c:f>
              <c:numCache>
                <c:formatCode>General</c:formatCode>
                <c:ptCount val="17"/>
                <c:pt idx="0">
                  <c:v>131.511120778409</c:v>
                </c:pt>
                <c:pt idx="1">
                  <c:v>82.02567620991194</c:v>
                </c:pt>
                <c:pt idx="2">
                  <c:v>93.22946560496282</c:v>
                </c:pt>
                <c:pt idx="3">
                  <c:v>63.16722211307016</c:v>
                </c:pt>
                <c:pt idx="4">
                  <c:v>97.56676372667526</c:v>
                </c:pt>
                <c:pt idx="5">
                  <c:v>105.4324858931698</c:v>
                </c:pt>
                <c:pt idx="6">
                  <c:v>12.66077883030347</c:v>
                </c:pt>
                <c:pt idx="7">
                  <c:v>26.92860185335292</c:v>
                </c:pt>
                <c:pt idx="8">
                  <c:v>44.99196021231057</c:v>
                </c:pt>
                <c:pt idx="9">
                  <c:v>47.06041510122985</c:v>
                </c:pt>
                <c:pt idx="10">
                  <c:v>6.355172039091204</c:v>
                </c:pt>
                <c:pt idx="11">
                  <c:v>8.115317435287571</c:v>
                </c:pt>
                <c:pt idx="12">
                  <c:v>32.7924498177688</c:v>
                </c:pt>
                <c:pt idx="13">
                  <c:v>20.68339683417418</c:v>
                </c:pt>
                <c:pt idx="14">
                  <c:v>22.10790271154315</c:v>
                </c:pt>
                <c:pt idx="15">
                  <c:v>23.71128551635906</c:v>
                </c:pt>
                <c:pt idx="16">
                  <c:v>-34.5860590015639</c:v>
                </c:pt>
              </c:numCache>
            </c:numRef>
          </c:val>
        </c:ser>
        <c:dLbls>
          <c:showLegendKey val="0"/>
          <c:showVal val="0"/>
          <c:showCatName val="0"/>
          <c:showSerName val="0"/>
          <c:showPercent val="0"/>
          <c:showBubbleSize val="0"/>
        </c:dLbls>
        <c:gapWidth val="219"/>
        <c:overlap val="-27"/>
        <c:axId val="-2136002856"/>
        <c:axId val="-2137634200"/>
      </c:barChart>
      <c:catAx>
        <c:axId val="-21360028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137634200"/>
        <c:crosses val="autoZero"/>
        <c:auto val="1"/>
        <c:lblAlgn val="ctr"/>
        <c:lblOffset val="100"/>
        <c:noMultiLvlLbl val="0"/>
      </c:catAx>
      <c:valAx>
        <c:axId val="-2137634200"/>
        <c:scaling>
          <c:orientation val="minMax"/>
          <c:max val="140.0"/>
          <c:min val="-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dirty="0"/>
                  <a:t>Composite</a:t>
                </a:r>
                <a:r>
                  <a:rPr lang="en-US" sz="800" baseline="0" dirty="0"/>
                  <a:t> </a:t>
                </a:r>
                <a:r>
                  <a:rPr lang="en-US" sz="800" baseline="0" dirty="0" smtClean="0"/>
                  <a:t>Market </a:t>
                </a:r>
                <a:r>
                  <a:rPr lang="en-US" sz="800" baseline="0" dirty="0"/>
                  <a:t>'Score'</a:t>
                </a:r>
                <a:endParaRPr lang="en-US" sz="800" dirty="0"/>
              </a:p>
            </c:rich>
          </c:tx>
          <c:layout/>
          <c:overlay val="0"/>
          <c:spPr>
            <a:noFill/>
            <a:ln>
              <a:noFill/>
            </a:ln>
            <a:effectLst/>
          </c:sp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136002856"/>
        <c:crosses val="autoZero"/>
        <c:crossBetween val="between"/>
      </c:valAx>
      <c:spPr>
        <a:noFill/>
        <a:ln>
          <a:noFill/>
        </a:ln>
        <a:effectLst/>
      </c:spPr>
    </c:plotArea>
    <c:plotVisOnly val="1"/>
    <c:dispBlanksAs val="gap"/>
    <c:showDLblsOverMax val="0"/>
  </c:chart>
  <c:spPr>
    <a:noFill/>
    <a:ln>
      <a:solidFill>
        <a:sysClr val="window" lastClr="FFFFFF">
          <a:lumMod val="75000"/>
        </a:sysClr>
      </a:solidFill>
    </a:ln>
    <a:effectLst/>
  </c:spPr>
  <c:txPr>
    <a:bodyPr/>
    <a:lstStyle/>
    <a:p>
      <a:pPr>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424295-1F09-CE46-8F99-669AF5668BDF}" type="datetimeFigureOut">
              <a:rPr lang="en-US" smtClean="0"/>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36E1BA-C10B-7D4D-9C57-C5E095AE40CF}" type="slidenum">
              <a:rPr lang="en-US" smtClean="0"/>
              <a:t>‹#›</a:t>
            </a:fld>
            <a:endParaRPr lang="en-US"/>
          </a:p>
        </p:txBody>
      </p:sp>
    </p:spTree>
    <p:extLst>
      <p:ext uri="{BB962C8B-B14F-4D97-AF65-F5344CB8AC3E}">
        <p14:creationId xmlns:p14="http://schemas.microsoft.com/office/powerpoint/2010/main" val="2577210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9200A-F3BE-C047-910B-8C036C056806}" type="datetimeFigureOut">
              <a:rPr lang="en-US" smtClean="0"/>
              <a:t>11/29/17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5E3D7-EA55-6048-A22D-5DBAC497F7D6}" type="slidenum">
              <a:rPr lang="en-US" smtClean="0"/>
              <a:t>‹#›</a:t>
            </a:fld>
            <a:endParaRPr lang="en-US"/>
          </a:p>
        </p:txBody>
      </p:sp>
    </p:spTree>
    <p:extLst>
      <p:ext uri="{BB962C8B-B14F-4D97-AF65-F5344CB8AC3E}">
        <p14:creationId xmlns:p14="http://schemas.microsoft.com/office/powerpoint/2010/main" val="3415848006"/>
      </p:ext>
    </p:extLst>
  </p:cSld>
  <p:clrMap bg1="lt1" tx1="dk1" bg2="lt2" tx2="dk2" accent1="accent1" accent2="accent2" accent3="accent3" accent4="accent4" accent5="accent5" accent6="accent6" hlink="hlink" folHlink="folHlink"/>
  <p:notesStyle>
    <a:lvl1pPr marL="0" algn="l" defTabSz="456601" rtl="0" eaLnBrk="1" latinLnBrk="0" hangingPunct="1">
      <a:defRPr sz="1200" kern="1200">
        <a:solidFill>
          <a:schemeClr val="tx1"/>
        </a:solidFill>
        <a:latin typeface="+mn-lt"/>
        <a:ea typeface="+mn-ea"/>
        <a:cs typeface="+mn-cs"/>
      </a:defRPr>
    </a:lvl1pPr>
    <a:lvl2pPr marL="456601" algn="l" defTabSz="456601" rtl="0" eaLnBrk="1" latinLnBrk="0" hangingPunct="1">
      <a:defRPr sz="1200" kern="1200">
        <a:solidFill>
          <a:schemeClr val="tx1"/>
        </a:solidFill>
        <a:latin typeface="+mn-lt"/>
        <a:ea typeface="+mn-ea"/>
        <a:cs typeface="+mn-cs"/>
      </a:defRPr>
    </a:lvl2pPr>
    <a:lvl3pPr marL="913202" algn="l" defTabSz="456601" rtl="0" eaLnBrk="1" latinLnBrk="0" hangingPunct="1">
      <a:defRPr sz="1200" kern="1200">
        <a:solidFill>
          <a:schemeClr val="tx1"/>
        </a:solidFill>
        <a:latin typeface="+mn-lt"/>
        <a:ea typeface="+mn-ea"/>
        <a:cs typeface="+mn-cs"/>
      </a:defRPr>
    </a:lvl3pPr>
    <a:lvl4pPr marL="1369799" algn="l" defTabSz="456601" rtl="0" eaLnBrk="1" latinLnBrk="0" hangingPunct="1">
      <a:defRPr sz="1200" kern="1200">
        <a:solidFill>
          <a:schemeClr val="tx1"/>
        </a:solidFill>
        <a:latin typeface="+mn-lt"/>
        <a:ea typeface="+mn-ea"/>
        <a:cs typeface="+mn-cs"/>
      </a:defRPr>
    </a:lvl4pPr>
    <a:lvl5pPr marL="1826399" algn="l" defTabSz="456601" rtl="0" eaLnBrk="1" latinLnBrk="0" hangingPunct="1">
      <a:defRPr sz="1200" kern="1200">
        <a:solidFill>
          <a:schemeClr val="tx1"/>
        </a:solidFill>
        <a:latin typeface="+mn-lt"/>
        <a:ea typeface="+mn-ea"/>
        <a:cs typeface="+mn-cs"/>
      </a:defRPr>
    </a:lvl5pPr>
    <a:lvl6pPr marL="2282998" algn="l" defTabSz="456601" rtl="0" eaLnBrk="1" latinLnBrk="0" hangingPunct="1">
      <a:defRPr sz="1200" kern="1200">
        <a:solidFill>
          <a:schemeClr val="tx1"/>
        </a:solidFill>
        <a:latin typeface="+mn-lt"/>
        <a:ea typeface="+mn-ea"/>
        <a:cs typeface="+mn-cs"/>
      </a:defRPr>
    </a:lvl6pPr>
    <a:lvl7pPr marL="2739598" algn="l" defTabSz="456601" rtl="0" eaLnBrk="1" latinLnBrk="0" hangingPunct="1">
      <a:defRPr sz="1200" kern="1200">
        <a:solidFill>
          <a:schemeClr val="tx1"/>
        </a:solidFill>
        <a:latin typeface="+mn-lt"/>
        <a:ea typeface="+mn-ea"/>
        <a:cs typeface="+mn-cs"/>
      </a:defRPr>
    </a:lvl7pPr>
    <a:lvl8pPr marL="3196196" algn="l" defTabSz="456601" rtl="0" eaLnBrk="1" latinLnBrk="0" hangingPunct="1">
      <a:defRPr sz="1200" kern="1200">
        <a:solidFill>
          <a:schemeClr val="tx1"/>
        </a:solidFill>
        <a:latin typeface="+mn-lt"/>
        <a:ea typeface="+mn-ea"/>
        <a:cs typeface="+mn-cs"/>
      </a:defRPr>
    </a:lvl8pPr>
    <a:lvl9pPr marL="3652794" algn="l" defTabSz="45660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45E3D7-EA55-6048-A22D-5DBAC497F7D6}" type="slidenum">
              <a:rPr lang="en-US" smtClean="0"/>
              <a:t>1</a:t>
            </a:fld>
            <a:endParaRPr lang="en-US"/>
          </a:p>
        </p:txBody>
      </p:sp>
    </p:spTree>
    <p:extLst>
      <p:ext uri="{BB962C8B-B14F-4D97-AF65-F5344CB8AC3E}">
        <p14:creationId xmlns:p14="http://schemas.microsoft.com/office/powerpoint/2010/main" val="327712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0D3CD-8A35-B84B-B23C-E80C3F41BCFD}" type="slidenum">
              <a:rPr lang="en-US" smtClean="0"/>
              <a:t>2</a:t>
            </a:fld>
            <a:endParaRPr lang="en-US"/>
          </a:p>
        </p:txBody>
      </p:sp>
    </p:spTree>
    <p:extLst>
      <p:ext uri="{BB962C8B-B14F-4D97-AF65-F5344CB8AC3E}">
        <p14:creationId xmlns:p14="http://schemas.microsoft.com/office/powerpoint/2010/main" val="90004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D0D3CD-8A35-B84B-B23C-E80C3F41BCFD}" type="slidenum">
              <a:rPr lang="en-US" smtClean="0"/>
              <a:t>3</a:t>
            </a:fld>
            <a:endParaRPr lang="en-US"/>
          </a:p>
        </p:txBody>
      </p:sp>
    </p:spTree>
    <p:extLst>
      <p:ext uri="{BB962C8B-B14F-4D97-AF65-F5344CB8AC3E}">
        <p14:creationId xmlns:p14="http://schemas.microsoft.com/office/powerpoint/2010/main" val="90004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File:</a:t>
            </a:r>
            <a:r>
              <a:rPr lang="en-US" baseline="0" dirty="0" smtClean="0"/>
              <a:t> </a:t>
            </a:r>
            <a:r>
              <a:rPr lang="en-US" baseline="0" dirty="0" err="1" smtClean="0"/>
              <a:t>WCPFC_Catch</a:t>
            </a:r>
            <a:endParaRPr lang="en-US" baseline="0" dirty="0" smtClean="0"/>
          </a:p>
          <a:p>
            <a:r>
              <a:rPr lang="en-US" baseline="0" dirty="0" smtClean="0"/>
              <a:t>Tab: </a:t>
            </a:r>
            <a:r>
              <a:rPr lang="en-US" baseline="0" dirty="0" err="1" smtClean="0"/>
              <a:t>Species_timeseries</a:t>
            </a:r>
            <a:r>
              <a:rPr lang="en-US" baseline="0" dirty="0" smtClean="0"/>
              <a:t> </a:t>
            </a:r>
          </a:p>
          <a:p>
            <a:r>
              <a:rPr lang="en-US" baseline="0" dirty="0" smtClean="0"/>
              <a:t>(only data behind graphs)</a:t>
            </a:r>
            <a:endParaRPr lang="en-US" dirty="0" smtClean="0"/>
          </a:p>
          <a:p>
            <a:endParaRPr lang="en-US" dirty="0"/>
          </a:p>
        </p:txBody>
      </p:sp>
      <p:sp>
        <p:nvSpPr>
          <p:cNvPr id="4" name="Slide Number Placeholder 3"/>
          <p:cNvSpPr>
            <a:spLocks noGrp="1"/>
          </p:cNvSpPr>
          <p:nvPr>
            <p:ph type="sldNum" sz="quarter" idx="10"/>
          </p:nvPr>
        </p:nvSpPr>
        <p:spPr/>
        <p:txBody>
          <a:bodyPr/>
          <a:lstStyle/>
          <a:p>
            <a:fld id="{F0D0D3CD-8A35-B84B-B23C-E80C3F41BCFD}" type="slidenum">
              <a:rPr lang="en-US" smtClean="0"/>
              <a:t>4</a:t>
            </a:fld>
            <a:endParaRPr lang="en-US"/>
          </a:p>
        </p:txBody>
      </p:sp>
    </p:spTree>
    <p:extLst>
      <p:ext uri="{BB962C8B-B14F-4D97-AF65-F5344CB8AC3E}">
        <p14:creationId xmlns:p14="http://schemas.microsoft.com/office/powerpoint/2010/main" val="90004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File:</a:t>
            </a:r>
            <a:r>
              <a:rPr lang="en-US" baseline="0" dirty="0" smtClean="0"/>
              <a:t> </a:t>
            </a:r>
            <a:r>
              <a:rPr lang="en-US" baseline="0" dirty="0" err="1" smtClean="0"/>
              <a:t>WCPFC_Catch</a:t>
            </a:r>
            <a:endParaRPr lang="en-US" baseline="0" dirty="0" smtClean="0"/>
          </a:p>
          <a:p>
            <a:r>
              <a:rPr lang="en-US" baseline="0" dirty="0" smtClean="0"/>
              <a:t>Tab: </a:t>
            </a:r>
            <a:r>
              <a:rPr lang="en-US" baseline="0" dirty="0" err="1" smtClean="0"/>
              <a:t>Species_timeseries</a:t>
            </a:r>
            <a:r>
              <a:rPr lang="en-US" baseline="0" dirty="0" smtClean="0"/>
              <a:t> </a:t>
            </a:r>
          </a:p>
          <a:p>
            <a:r>
              <a:rPr lang="en-US" baseline="0" dirty="0" smtClean="0"/>
              <a:t>(only data behind graphs)</a:t>
            </a:r>
            <a:endParaRPr lang="en-US" dirty="0" smtClean="0"/>
          </a:p>
          <a:p>
            <a:endParaRPr lang="en-US" dirty="0"/>
          </a:p>
        </p:txBody>
      </p:sp>
      <p:sp>
        <p:nvSpPr>
          <p:cNvPr id="4" name="Slide Number Placeholder 3"/>
          <p:cNvSpPr>
            <a:spLocks noGrp="1"/>
          </p:cNvSpPr>
          <p:nvPr>
            <p:ph type="sldNum" sz="quarter" idx="10"/>
          </p:nvPr>
        </p:nvSpPr>
        <p:spPr/>
        <p:txBody>
          <a:bodyPr/>
          <a:lstStyle/>
          <a:p>
            <a:fld id="{F0D0D3CD-8A35-B84B-B23C-E80C3F41BCFD}" type="slidenum">
              <a:rPr lang="en-US" smtClean="0"/>
              <a:t>5</a:t>
            </a:fld>
            <a:endParaRPr lang="en-US"/>
          </a:p>
        </p:txBody>
      </p:sp>
    </p:spTree>
    <p:extLst>
      <p:ext uri="{BB962C8B-B14F-4D97-AF65-F5344CB8AC3E}">
        <p14:creationId xmlns:p14="http://schemas.microsoft.com/office/powerpoint/2010/main" val="90004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601" indent="0" algn="ctr">
              <a:buNone/>
              <a:defRPr>
                <a:solidFill>
                  <a:schemeClr val="tx1">
                    <a:tint val="75000"/>
                  </a:schemeClr>
                </a:solidFill>
              </a:defRPr>
            </a:lvl2pPr>
            <a:lvl3pPr marL="913202" indent="0" algn="ctr">
              <a:buNone/>
              <a:defRPr>
                <a:solidFill>
                  <a:schemeClr val="tx1">
                    <a:tint val="75000"/>
                  </a:schemeClr>
                </a:solidFill>
              </a:defRPr>
            </a:lvl3pPr>
            <a:lvl4pPr marL="1369799" indent="0" algn="ctr">
              <a:buNone/>
              <a:defRPr>
                <a:solidFill>
                  <a:schemeClr val="tx1">
                    <a:tint val="75000"/>
                  </a:schemeClr>
                </a:solidFill>
              </a:defRPr>
            </a:lvl4pPr>
            <a:lvl5pPr marL="1826399" indent="0" algn="ctr">
              <a:buNone/>
              <a:defRPr>
                <a:solidFill>
                  <a:schemeClr val="tx1">
                    <a:tint val="75000"/>
                  </a:schemeClr>
                </a:solidFill>
              </a:defRPr>
            </a:lvl5pPr>
            <a:lvl6pPr marL="2282998" indent="0" algn="ctr">
              <a:buNone/>
              <a:defRPr>
                <a:solidFill>
                  <a:schemeClr val="tx1">
                    <a:tint val="75000"/>
                  </a:schemeClr>
                </a:solidFill>
              </a:defRPr>
            </a:lvl6pPr>
            <a:lvl7pPr marL="2739598" indent="0" algn="ctr">
              <a:buNone/>
              <a:defRPr>
                <a:solidFill>
                  <a:schemeClr val="tx1">
                    <a:tint val="75000"/>
                  </a:schemeClr>
                </a:solidFill>
              </a:defRPr>
            </a:lvl7pPr>
            <a:lvl8pPr marL="3196196" indent="0" algn="ctr">
              <a:buNone/>
              <a:defRPr>
                <a:solidFill>
                  <a:schemeClr val="tx1">
                    <a:tint val="75000"/>
                  </a:schemeClr>
                </a:solidFill>
              </a:defRPr>
            </a:lvl8pPr>
            <a:lvl9pPr marL="365279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B06074-650B-054A-AB85-D4B5D2D5778C}"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165635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06074-650B-054A-AB85-D4B5D2D5778C}"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68234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06074-650B-054A-AB85-D4B5D2D5778C}"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166563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06074-650B-054A-AB85-D4B5D2D5778C}"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204411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6601" indent="0">
              <a:buNone/>
              <a:defRPr sz="1800">
                <a:solidFill>
                  <a:schemeClr val="tx1">
                    <a:tint val="75000"/>
                  </a:schemeClr>
                </a:solidFill>
              </a:defRPr>
            </a:lvl2pPr>
            <a:lvl3pPr marL="913202" indent="0">
              <a:buNone/>
              <a:defRPr sz="1600">
                <a:solidFill>
                  <a:schemeClr val="tx1">
                    <a:tint val="75000"/>
                  </a:schemeClr>
                </a:solidFill>
              </a:defRPr>
            </a:lvl3pPr>
            <a:lvl4pPr marL="1369799" indent="0">
              <a:buNone/>
              <a:defRPr sz="1400">
                <a:solidFill>
                  <a:schemeClr val="tx1">
                    <a:tint val="75000"/>
                  </a:schemeClr>
                </a:solidFill>
              </a:defRPr>
            </a:lvl4pPr>
            <a:lvl5pPr marL="1826399" indent="0">
              <a:buNone/>
              <a:defRPr sz="1400">
                <a:solidFill>
                  <a:schemeClr val="tx1">
                    <a:tint val="75000"/>
                  </a:schemeClr>
                </a:solidFill>
              </a:defRPr>
            </a:lvl5pPr>
            <a:lvl6pPr marL="2282998" indent="0">
              <a:buNone/>
              <a:defRPr sz="1400">
                <a:solidFill>
                  <a:schemeClr val="tx1">
                    <a:tint val="75000"/>
                  </a:schemeClr>
                </a:solidFill>
              </a:defRPr>
            </a:lvl6pPr>
            <a:lvl7pPr marL="2739598" indent="0">
              <a:buNone/>
              <a:defRPr sz="1400">
                <a:solidFill>
                  <a:schemeClr val="tx1">
                    <a:tint val="75000"/>
                  </a:schemeClr>
                </a:solidFill>
              </a:defRPr>
            </a:lvl7pPr>
            <a:lvl8pPr marL="3196196" indent="0">
              <a:buNone/>
              <a:defRPr sz="1400">
                <a:solidFill>
                  <a:schemeClr val="tx1">
                    <a:tint val="75000"/>
                  </a:schemeClr>
                </a:solidFill>
              </a:defRPr>
            </a:lvl8pPr>
            <a:lvl9pPr marL="365279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B06074-650B-054A-AB85-D4B5D2D5778C}"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230622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B06074-650B-054A-AB85-D4B5D2D5778C}"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397303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601" indent="0">
              <a:buNone/>
              <a:defRPr sz="2000" b="1"/>
            </a:lvl2pPr>
            <a:lvl3pPr marL="913202" indent="0">
              <a:buNone/>
              <a:defRPr sz="1800" b="1"/>
            </a:lvl3pPr>
            <a:lvl4pPr marL="1369799" indent="0">
              <a:buNone/>
              <a:defRPr sz="1600" b="1"/>
            </a:lvl4pPr>
            <a:lvl5pPr marL="1826399" indent="0">
              <a:buNone/>
              <a:defRPr sz="1600" b="1"/>
            </a:lvl5pPr>
            <a:lvl6pPr marL="2282998" indent="0">
              <a:buNone/>
              <a:defRPr sz="1600" b="1"/>
            </a:lvl6pPr>
            <a:lvl7pPr marL="2739598" indent="0">
              <a:buNone/>
              <a:defRPr sz="1600" b="1"/>
            </a:lvl7pPr>
            <a:lvl8pPr marL="3196196" indent="0">
              <a:buNone/>
              <a:defRPr sz="1600" b="1"/>
            </a:lvl8pPr>
            <a:lvl9pPr marL="365279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601" indent="0">
              <a:buNone/>
              <a:defRPr sz="2000" b="1"/>
            </a:lvl2pPr>
            <a:lvl3pPr marL="913202" indent="0">
              <a:buNone/>
              <a:defRPr sz="1800" b="1"/>
            </a:lvl3pPr>
            <a:lvl4pPr marL="1369799" indent="0">
              <a:buNone/>
              <a:defRPr sz="1600" b="1"/>
            </a:lvl4pPr>
            <a:lvl5pPr marL="1826399" indent="0">
              <a:buNone/>
              <a:defRPr sz="1600" b="1"/>
            </a:lvl5pPr>
            <a:lvl6pPr marL="2282998" indent="0">
              <a:buNone/>
              <a:defRPr sz="1600" b="1"/>
            </a:lvl6pPr>
            <a:lvl7pPr marL="2739598" indent="0">
              <a:buNone/>
              <a:defRPr sz="1600" b="1"/>
            </a:lvl7pPr>
            <a:lvl8pPr marL="3196196" indent="0">
              <a:buNone/>
              <a:defRPr sz="1600" b="1"/>
            </a:lvl8pPr>
            <a:lvl9pPr marL="365279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B06074-650B-054A-AB85-D4B5D2D5778C}"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114252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B06074-650B-054A-AB85-D4B5D2D5778C}"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178604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06074-650B-054A-AB85-D4B5D2D5778C}"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37365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435107"/>
            <a:ext cx="3008313" cy="4691063"/>
          </a:xfrm>
        </p:spPr>
        <p:txBody>
          <a:bodyPr/>
          <a:lstStyle>
            <a:lvl1pPr marL="0" indent="0">
              <a:buNone/>
              <a:defRPr sz="1400"/>
            </a:lvl1pPr>
            <a:lvl2pPr marL="456601" indent="0">
              <a:buNone/>
              <a:defRPr sz="1200"/>
            </a:lvl2pPr>
            <a:lvl3pPr marL="913202" indent="0">
              <a:buNone/>
              <a:defRPr sz="1000"/>
            </a:lvl3pPr>
            <a:lvl4pPr marL="1369799" indent="0">
              <a:buNone/>
              <a:defRPr sz="900"/>
            </a:lvl4pPr>
            <a:lvl5pPr marL="1826399" indent="0">
              <a:buNone/>
              <a:defRPr sz="900"/>
            </a:lvl5pPr>
            <a:lvl6pPr marL="2282998" indent="0">
              <a:buNone/>
              <a:defRPr sz="900"/>
            </a:lvl6pPr>
            <a:lvl7pPr marL="2739598" indent="0">
              <a:buNone/>
              <a:defRPr sz="900"/>
            </a:lvl7pPr>
            <a:lvl8pPr marL="3196196" indent="0">
              <a:buNone/>
              <a:defRPr sz="900"/>
            </a:lvl8pPr>
            <a:lvl9pPr marL="365279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06074-650B-054A-AB85-D4B5D2D5778C}"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308339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601" indent="0">
              <a:buNone/>
              <a:defRPr sz="2800"/>
            </a:lvl2pPr>
            <a:lvl3pPr marL="913202" indent="0">
              <a:buNone/>
              <a:defRPr sz="2400"/>
            </a:lvl3pPr>
            <a:lvl4pPr marL="1369799" indent="0">
              <a:buNone/>
              <a:defRPr sz="2000"/>
            </a:lvl4pPr>
            <a:lvl5pPr marL="1826399" indent="0">
              <a:buNone/>
              <a:defRPr sz="2000"/>
            </a:lvl5pPr>
            <a:lvl6pPr marL="2282998" indent="0">
              <a:buNone/>
              <a:defRPr sz="2000"/>
            </a:lvl6pPr>
            <a:lvl7pPr marL="2739598" indent="0">
              <a:buNone/>
              <a:defRPr sz="2000"/>
            </a:lvl7pPr>
            <a:lvl8pPr marL="3196196" indent="0">
              <a:buNone/>
              <a:defRPr sz="2000"/>
            </a:lvl8pPr>
            <a:lvl9pPr marL="365279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601" indent="0">
              <a:buNone/>
              <a:defRPr sz="1200"/>
            </a:lvl2pPr>
            <a:lvl3pPr marL="913202" indent="0">
              <a:buNone/>
              <a:defRPr sz="1000"/>
            </a:lvl3pPr>
            <a:lvl4pPr marL="1369799" indent="0">
              <a:buNone/>
              <a:defRPr sz="900"/>
            </a:lvl4pPr>
            <a:lvl5pPr marL="1826399" indent="0">
              <a:buNone/>
              <a:defRPr sz="900"/>
            </a:lvl5pPr>
            <a:lvl6pPr marL="2282998" indent="0">
              <a:buNone/>
              <a:defRPr sz="900"/>
            </a:lvl6pPr>
            <a:lvl7pPr marL="2739598" indent="0">
              <a:buNone/>
              <a:defRPr sz="900"/>
            </a:lvl7pPr>
            <a:lvl8pPr marL="3196196" indent="0">
              <a:buNone/>
              <a:defRPr sz="900"/>
            </a:lvl8pPr>
            <a:lvl9pPr marL="365279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06074-650B-054A-AB85-D4B5D2D5778C}"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8601-9C3C-254A-98E0-BF8CFE5E4A72}" type="slidenum">
              <a:rPr lang="en-US" smtClean="0"/>
              <a:t>‹#›</a:t>
            </a:fld>
            <a:endParaRPr lang="en-US"/>
          </a:p>
        </p:txBody>
      </p:sp>
    </p:spTree>
    <p:extLst>
      <p:ext uri="{BB962C8B-B14F-4D97-AF65-F5344CB8AC3E}">
        <p14:creationId xmlns:p14="http://schemas.microsoft.com/office/powerpoint/2010/main" val="17573260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19" tIns="45658" rIns="91319" bIns="4565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7"/>
            <a:ext cx="8229600" cy="4525963"/>
          </a:xfrm>
          <a:prstGeom prst="rect">
            <a:avLst/>
          </a:prstGeom>
        </p:spPr>
        <p:txBody>
          <a:bodyPr vert="horz" lIns="91319" tIns="45658" rIns="91319" bIns="4565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319" tIns="45658" rIns="91319" bIns="45658" rtlCol="0" anchor="ctr"/>
          <a:lstStyle>
            <a:lvl1pPr algn="l">
              <a:defRPr sz="1200">
                <a:solidFill>
                  <a:schemeClr val="tx1">
                    <a:tint val="75000"/>
                  </a:schemeClr>
                </a:solidFill>
              </a:defRPr>
            </a:lvl1pPr>
          </a:lstStyle>
          <a:p>
            <a:fld id="{F5B06074-650B-054A-AB85-D4B5D2D5778C}" type="datetimeFigureOut">
              <a:rPr lang="en-US" smtClean="0"/>
              <a:t>11/29/17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319" tIns="45658" rIns="91319" bIns="4565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319" tIns="45658" rIns="91319" bIns="45658" rtlCol="0" anchor="ctr"/>
          <a:lstStyle>
            <a:lvl1pPr algn="r">
              <a:defRPr sz="1200">
                <a:solidFill>
                  <a:schemeClr val="tx1">
                    <a:tint val="75000"/>
                  </a:schemeClr>
                </a:solidFill>
              </a:defRPr>
            </a:lvl1pPr>
          </a:lstStyle>
          <a:p>
            <a:fld id="{BBBD8601-9C3C-254A-98E0-BF8CFE5E4A72}" type="slidenum">
              <a:rPr lang="en-US" smtClean="0"/>
              <a:t>‹#›</a:t>
            </a:fld>
            <a:endParaRPr lang="en-US"/>
          </a:p>
        </p:txBody>
      </p:sp>
    </p:spTree>
    <p:extLst>
      <p:ext uri="{BB962C8B-B14F-4D97-AF65-F5344CB8AC3E}">
        <p14:creationId xmlns:p14="http://schemas.microsoft.com/office/powerpoint/2010/main" val="193005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601" rtl="0" eaLnBrk="1" latinLnBrk="0" hangingPunct="1">
        <a:spcBef>
          <a:spcPct val="0"/>
        </a:spcBef>
        <a:buNone/>
        <a:defRPr sz="4400" kern="1200">
          <a:solidFill>
            <a:schemeClr val="tx1"/>
          </a:solidFill>
          <a:latin typeface="+mj-lt"/>
          <a:ea typeface="+mj-ea"/>
          <a:cs typeface="+mj-cs"/>
        </a:defRPr>
      </a:lvl1pPr>
    </p:titleStyle>
    <p:bodyStyle>
      <a:lvl1pPr marL="342451" indent="-342451" algn="l" defTabSz="456601" rtl="0" eaLnBrk="1" latinLnBrk="0" hangingPunct="1">
        <a:spcBef>
          <a:spcPct val="20000"/>
        </a:spcBef>
        <a:buFont typeface="Arial"/>
        <a:buChar char="•"/>
        <a:defRPr sz="3200" kern="1200">
          <a:solidFill>
            <a:schemeClr val="tx1"/>
          </a:solidFill>
          <a:latin typeface="+mn-lt"/>
          <a:ea typeface="+mn-ea"/>
          <a:cs typeface="+mn-cs"/>
        </a:defRPr>
      </a:lvl1pPr>
      <a:lvl2pPr marL="741974" indent="-285375" algn="l" defTabSz="456601" rtl="0" eaLnBrk="1" latinLnBrk="0" hangingPunct="1">
        <a:spcBef>
          <a:spcPct val="20000"/>
        </a:spcBef>
        <a:buFont typeface="Arial"/>
        <a:buChar char="–"/>
        <a:defRPr sz="2800" kern="1200">
          <a:solidFill>
            <a:schemeClr val="tx1"/>
          </a:solidFill>
          <a:latin typeface="+mn-lt"/>
          <a:ea typeface="+mn-ea"/>
          <a:cs typeface="+mn-cs"/>
        </a:defRPr>
      </a:lvl2pPr>
      <a:lvl3pPr marL="1141500" indent="-228301" algn="l" defTabSz="456601" rtl="0" eaLnBrk="1" latinLnBrk="0" hangingPunct="1">
        <a:spcBef>
          <a:spcPct val="20000"/>
        </a:spcBef>
        <a:buFont typeface="Arial"/>
        <a:buChar char="•"/>
        <a:defRPr sz="2400" kern="1200">
          <a:solidFill>
            <a:schemeClr val="tx1"/>
          </a:solidFill>
          <a:latin typeface="+mn-lt"/>
          <a:ea typeface="+mn-ea"/>
          <a:cs typeface="+mn-cs"/>
        </a:defRPr>
      </a:lvl3pPr>
      <a:lvl4pPr marL="1598098" indent="-228301" algn="l" defTabSz="456601" rtl="0" eaLnBrk="1" latinLnBrk="0" hangingPunct="1">
        <a:spcBef>
          <a:spcPct val="20000"/>
        </a:spcBef>
        <a:buFont typeface="Arial"/>
        <a:buChar char="–"/>
        <a:defRPr sz="2000" kern="1200">
          <a:solidFill>
            <a:schemeClr val="tx1"/>
          </a:solidFill>
          <a:latin typeface="+mn-lt"/>
          <a:ea typeface="+mn-ea"/>
          <a:cs typeface="+mn-cs"/>
        </a:defRPr>
      </a:lvl4pPr>
      <a:lvl5pPr marL="2054699" indent="-228301" algn="l" defTabSz="456601" rtl="0" eaLnBrk="1" latinLnBrk="0" hangingPunct="1">
        <a:spcBef>
          <a:spcPct val="20000"/>
        </a:spcBef>
        <a:buFont typeface="Arial"/>
        <a:buChar char="»"/>
        <a:defRPr sz="2000" kern="1200">
          <a:solidFill>
            <a:schemeClr val="tx1"/>
          </a:solidFill>
          <a:latin typeface="+mn-lt"/>
          <a:ea typeface="+mn-ea"/>
          <a:cs typeface="+mn-cs"/>
        </a:defRPr>
      </a:lvl5pPr>
      <a:lvl6pPr marL="2511297" indent="-228301" algn="l" defTabSz="456601" rtl="0" eaLnBrk="1" latinLnBrk="0" hangingPunct="1">
        <a:spcBef>
          <a:spcPct val="20000"/>
        </a:spcBef>
        <a:buFont typeface="Arial"/>
        <a:buChar char="•"/>
        <a:defRPr sz="2000" kern="1200">
          <a:solidFill>
            <a:schemeClr val="tx1"/>
          </a:solidFill>
          <a:latin typeface="+mn-lt"/>
          <a:ea typeface="+mn-ea"/>
          <a:cs typeface="+mn-cs"/>
        </a:defRPr>
      </a:lvl6pPr>
      <a:lvl7pPr marL="2967897" indent="-228301" algn="l" defTabSz="456601" rtl="0" eaLnBrk="1" latinLnBrk="0" hangingPunct="1">
        <a:spcBef>
          <a:spcPct val="20000"/>
        </a:spcBef>
        <a:buFont typeface="Arial"/>
        <a:buChar char="•"/>
        <a:defRPr sz="2000" kern="1200">
          <a:solidFill>
            <a:schemeClr val="tx1"/>
          </a:solidFill>
          <a:latin typeface="+mn-lt"/>
          <a:ea typeface="+mn-ea"/>
          <a:cs typeface="+mn-cs"/>
        </a:defRPr>
      </a:lvl7pPr>
      <a:lvl8pPr marL="3424498" indent="-228301" algn="l" defTabSz="456601" rtl="0" eaLnBrk="1" latinLnBrk="0" hangingPunct="1">
        <a:spcBef>
          <a:spcPct val="20000"/>
        </a:spcBef>
        <a:buFont typeface="Arial"/>
        <a:buChar char="•"/>
        <a:defRPr sz="2000" kern="1200">
          <a:solidFill>
            <a:schemeClr val="tx1"/>
          </a:solidFill>
          <a:latin typeface="+mn-lt"/>
          <a:ea typeface="+mn-ea"/>
          <a:cs typeface="+mn-cs"/>
        </a:defRPr>
      </a:lvl8pPr>
      <a:lvl9pPr marL="3881096" indent="-228301" algn="l" defTabSz="45660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01" rtl="0" eaLnBrk="1" latinLnBrk="0" hangingPunct="1">
        <a:defRPr sz="1800" kern="1200">
          <a:solidFill>
            <a:schemeClr val="tx1"/>
          </a:solidFill>
          <a:latin typeface="+mn-lt"/>
          <a:ea typeface="+mn-ea"/>
          <a:cs typeface="+mn-cs"/>
        </a:defRPr>
      </a:lvl1pPr>
      <a:lvl2pPr marL="456601" algn="l" defTabSz="456601" rtl="0" eaLnBrk="1" latinLnBrk="0" hangingPunct="1">
        <a:defRPr sz="1800" kern="1200">
          <a:solidFill>
            <a:schemeClr val="tx1"/>
          </a:solidFill>
          <a:latin typeface="+mn-lt"/>
          <a:ea typeface="+mn-ea"/>
          <a:cs typeface="+mn-cs"/>
        </a:defRPr>
      </a:lvl2pPr>
      <a:lvl3pPr marL="913202" algn="l" defTabSz="456601" rtl="0" eaLnBrk="1" latinLnBrk="0" hangingPunct="1">
        <a:defRPr sz="1800" kern="1200">
          <a:solidFill>
            <a:schemeClr val="tx1"/>
          </a:solidFill>
          <a:latin typeface="+mn-lt"/>
          <a:ea typeface="+mn-ea"/>
          <a:cs typeface="+mn-cs"/>
        </a:defRPr>
      </a:lvl3pPr>
      <a:lvl4pPr marL="1369799" algn="l" defTabSz="456601" rtl="0" eaLnBrk="1" latinLnBrk="0" hangingPunct="1">
        <a:defRPr sz="1800" kern="1200">
          <a:solidFill>
            <a:schemeClr val="tx1"/>
          </a:solidFill>
          <a:latin typeface="+mn-lt"/>
          <a:ea typeface="+mn-ea"/>
          <a:cs typeface="+mn-cs"/>
        </a:defRPr>
      </a:lvl4pPr>
      <a:lvl5pPr marL="1826399" algn="l" defTabSz="456601" rtl="0" eaLnBrk="1" latinLnBrk="0" hangingPunct="1">
        <a:defRPr sz="1800" kern="1200">
          <a:solidFill>
            <a:schemeClr val="tx1"/>
          </a:solidFill>
          <a:latin typeface="+mn-lt"/>
          <a:ea typeface="+mn-ea"/>
          <a:cs typeface="+mn-cs"/>
        </a:defRPr>
      </a:lvl5pPr>
      <a:lvl6pPr marL="2282998" algn="l" defTabSz="456601" rtl="0" eaLnBrk="1" latinLnBrk="0" hangingPunct="1">
        <a:defRPr sz="1800" kern="1200">
          <a:solidFill>
            <a:schemeClr val="tx1"/>
          </a:solidFill>
          <a:latin typeface="+mn-lt"/>
          <a:ea typeface="+mn-ea"/>
          <a:cs typeface="+mn-cs"/>
        </a:defRPr>
      </a:lvl6pPr>
      <a:lvl7pPr marL="2739598" algn="l" defTabSz="456601" rtl="0" eaLnBrk="1" latinLnBrk="0" hangingPunct="1">
        <a:defRPr sz="1800" kern="1200">
          <a:solidFill>
            <a:schemeClr val="tx1"/>
          </a:solidFill>
          <a:latin typeface="+mn-lt"/>
          <a:ea typeface="+mn-ea"/>
          <a:cs typeface="+mn-cs"/>
        </a:defRPr>
      </a:lvl7pPr>
      <a:lvl8pPr marL="3196196" algn="l" defTabSz="456601" rtl="0" eaLnBrk="1" latinLnBrk="0" hangingPunct="1">
        <a:defRPr sz="1800" kern="1200">
          <a:solidFill>
            <a:schemeClr val="tx1"/>
          </a:solidFill>
          <a:latin typeface="+mn-lt"/>
          <a:ea typeface="+mn-ea"/>
          <a:cs typeface="+mn-cs"/>
        </a:defRPr>
      </a:lvl8pPr>
      <a:lvl9pPr marL="3652794" algn="l" defTabSz="45660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5" Type="http://schemas.openxmlformats.org/officeDocument/2006/relationships/image" Target="../media/image4.jpeg"/><Relationship Id="rId6" Type="http://schemas.microsoft.com/office/2007/relationships/hdphoto" Target="../media/hdphoto2.wdp"/><Relationship Id="rId7" Type="http://schemas.openxmlformats.org/officeDocument/2006/relationships/image" Target="../media/image5.png"/><Relationship Id="rId8"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chart" Target="../charts/chart1.xml"/><Relationship Id="rId5" Type="http://schemas.openxmlformats.org/officeDocument/2006/relationships/image" Target="../media/image8.jp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569776" y="937086"/>
            <a:ext cx="1410543" cy="12954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 name="TextBox 4"/>
          <p:cNvSpPr txBox="1"/>
          <p:nvPr/>
        </p:nvSpPr>
        <p:spPr>
          <a:xfrm>
            <a:off x="3640882" y="1223862"/>
            <a:ext cx="892879" cy="553998"/>
          </a:xfrm>
          <a:prstGeom prst="rect">
            <a:avLst/>
          </a:prstGeom>
          <a:noFill/>
        </p:spPr>
        <p:txBody>
          <a:bodyPr wrap="square" rtlCol="0">
            <a:spAutoFit/>
          </a:bodyPr>
          <a:lstStyle/>
          <a:p>
            <a:pPr algn="ctr"/>
            <a:r>
              <a:rPr lang="en-US" sz="1000" i="1" dirty="0" smtClean="0"/>
              <a:t>Willing &amp; capable purchaser</a:t>
            </a:r>
            <a:endParaRPr lang="en-US" sz="1000" i="1" dirty="0"/>
          </a:p>
        </p:txBody>
      </p:sp>
      <p:sp>
        <p:nvSpPr>
          <p:cNvPr id="7" name="TextBox 6"/>
          <p:cNvSpPr txBox="1"/>
          <p:nvPr/>
        </p:nvSpPr>
        <p:spPr>
          <a:xfrm>
            <a:off x="4992888" y="1285101"/>
            <a:ext cx="879952" cy="553998"/>
          </a:xfrm>
          <a:prstGeom prst="rect">
            <a:avLst/>
          </a:prstGeom>
          <a:noFill/>
        </p:spPr>
        <p:txBody>
          <a:bodyPr wrap="square" rtlCol="0">
            <a:spAutoFit/>
          </a:bodyPr>
          <a:lstStyle/>
          <a:p>
            <a:pPr algn="ctr"/>
            <a:r>
              <a:rPr lang="en-US" sz="1000" i="1" dirty="0" smtClean="0"/>
              <a:t>Willing &amp; capable supplier</a:t>
            </a:r>
            <a:endParaRPr lang="en-US" sz="1000" i="1" dirty="0"/>
          </a:p>
        </p:txBody>
      </p:sp>
      <p:sp>
        <p:nvSpPr>
          <p:cNvPr id="9" name="TextBox 8"/>
          <p:cNvSpPr txBox="1"/>
          <p:nvPr/>
        </p:nvSpPr>
        <p:spPr>
          <a:xfrm>
            <a:off x="228601" y="2995602"/>
            <a:ext cx="1260798" cy="430887"/>
          </a:xfrm>
          <a:prstGeom prst="rect">
            <a:avLst/>
          </a:prstGeom>
          <a:noFill/>
          <a:ln>
            <a:solidFill>
              <a:schemeClr val="bg1">
                <a:lumMod val="50000"/>
              </a:schemeClr>
            </a:solidFill>
          </a:ln>
        </p:spPr>
        <p:txBody>
          <a:bodyPr wrap="square" rtlCol="0">
            <a:spAutoFit/>
          </a:bodyPr>
          <a:lstStyle/>
          <a:p>
            <a:pPr algn="ctr"/>
            <a:r>
              <a:rPr lang="en-US" sz="1100" dirty="0" smtClean="0"/>
              <a:t>Consumer willing to purchase</a:t>
            </a:r>
            <a:endParaRPr lang="en-US" sz="1100" dirty="0"/>
          </a:p>
        </p:txBody>
      </p:sp>
      <p:sp>
        <p:nvSpPr>
          <p:cNvPr id="10" name="TextBox 9"/>
          <p:cNvSpPr txBox="1"/>
          <p:nvPr/>
        </p:nvSpPr>
        <p:spPr>
          <a:xfrm>
            <a:off x="1704455" y="2995602"/>
            <a:ext cx="1343545" cy="430887"/>
          </a:xfrm>
          <a:prstGeom prst="rect">
            <a:avLst/>
          </a:prstGeom>
          <a:noFill/>
          <a:ln>
            <a:solidFill>
              <a:schemeClr val="bg1">
                <a:lumMod val="50000"/>
              </a:schemeClr>
            </a:solidFill>
          </a:ln>
        </p:spPr>
        <p:txBody>
          <a:bodyPr wrap="square" rtlCol="0">
            <a:spAutoFit/>
          </a:bodyPr>
          <a:lstStyle/>
          <a:p>
            <a:pPr algn="ctr"/>
            <a:r>
              <a:rPr lang="en-US" sz="1100" dirty="0" smtClean="0"/>
              <a:t>Consumer capable of purchasing</a:t>
            </a:r>
            <a:endParaRPr lang="en-US" sz="1100" dirty="0"/>
          </a:p>
        </p:txBody>
      </p:sp>
      <p:sp>
        <p:nvSpPr>
          <p:cNvPr id="16" name="TextBox 15"/>
          <p:cNvSpPr txBox="1"/>
          <p:nvPr/>
        </p:nvSpPr>
        <p:spPr>
          <a:xfrm>
            <a:off x="605547" y="2557092"/>
            <a:ext cx="2583238" cy="430887"/>
          </a:xfrm>
          <a:prstGeom prst="rect">
            <a:avLst/>
          </a:prstGeom>
          <a:noFill/>
        </p:spPr>
        <p:txBody>
          <a:bodyPr wrap="square" rtlCol="0">
            <a:spAutoFit/>
          </a:bodyPr>
          <a:lstStyle/>
          <a:p>
            <a:pPr algn="ctr"/>
            <a:r>
              <a:rPr lang="en-US" sz="1100" dirty="0" smtClean="0"/>
              <a:t>Demand Potential</a:t>
            </a:r>
          </a:p>
          <a:p>
            <a:pPr algn="ctr"/>
            <a:r>
              <a:rPr lang="en-US" sz="1100" dirty="0" smtClean="0"/>
              <a:t>(individual / aggregate / value chain)</a:t>
            </a:r>
            <a:endParaRPr lang="en-US" sz="1100" dirty="0"/>
          </a:p>
        </p:txBody>
      </p:sp>
      <p:sp>
        <p:nvSpPr>
          <p:cNvPr id="17" name="TextBox 16"/>
          <p:cNvSpPr txBox="1"/>
          <p:nvPr/>
        </p:nvSpPr>
        <p:spPr>
          <a:xfrm>
            <a:off x="6642693" y="2583121"/>
            <a:ext cx="1752600" cy="430887"/>
          </a:xfrm>
          <a:prstGeom prst="rect">
            <a:avLst/>
          </a:prstGeom>
          <a:noFill/>
        </p:spPr>
        <p:txBody>
          <a:bodyPr wrap="square" rtlCol="0">
            <a:spAutoFit/>
          </a:bodyPr>
          <a:lstStyle/>
          <a:p>
            <a:pPr algn="ctr"/>
            <a:r>
              <a:rPr lang="en-US" sz="1100" dirty="0" smtClean="0"/>
              <a:t>Supply Potential</a:t>
            </a:r>
          </a:p>
          <a:p>
            <a:pPr algn="ctr"/>
            <a:r>
              <a:rPr lang="en-US" sz="1100" dirty="0" smtClean="0"/>
              <a:t>(goods / services)</a:t>
            </a:r>
            <a:endParaRPr lang="en-US" sz="1100" dirty="0"/>
          </a:p>
        </p:txBody>
      </p:sp>
      <p:sp>
        <p:nvSpPr>
          <p:cNvPr id="18" name="TextBox 17"/>
          <p:cNvSpPr txBox="1"/>
          <p:nvPr/>
        </p:nvSpPr>
        <p:spPr>
          <a:xfrm>
            <a:off x="1489398" y="3172302"/>
            <a:ext cx="251228" cy="246221"/>
          </a:xfrm>
          <a:prstGeom prst="rect">
            <a:avLst/>
          </a:prstGeom>
          <a:noFill/>
        </p:spPr>
        <p:txBody>
          <a:bodyPr wrap="none" rtlCol="0">
            <a:spAutoFit/>
          </a:bodyPr>
          <a:lstStyle/>
          <a:p>
            <a:r>
              <a:rPr lang="en-US" sz="1000" dirty="0" smtClean="0"/>
              <a:t>X</a:t>
            </a:r>
            <a:endParaRPr lang="en-US" sz="1000" dirty="0"/>
          </a:p>
        </p:txBody>
      </p:sp>
      <p:sp>
        <p:nvSpPr>
          <p:cNvPr id="24" name="TextBox 23"/>
          <p:cNvSpPr txBox="1"/>
          <p:nvPr/>
        </p:nvSpPr>
        <p:spPr>
          <a:xfrm>
            <a:off x="3950776" y="468868"/>
            <a:ext cx="1562568" cy="369332"/>
          </a:xfrm>
          <a:prstGeom prst="rect">
            <a:avLst/>
          </a:prstGeom>
          <a:noFill/>
        </p:spPr>
        <p:txBody>
          <a:bodyPr wrap="square" rtlCol="0">
            <a:spAutoFit/>
          </a:bodyPr>
          <a:lstStyle/>
          <a:p>
            <a:pPr algn="ctr"/>
            <a:r>
              <a:rPr lang="en-US" sz="900" i="1" dirty="0" smtClean="0"/>
              <a:t>Environment supports transaction</a:t>
            </a:r>
            <a:endParaRPr lang="en-US" sz="900" i="1" dirty="0"/>
          </a:p>
        </p:txBody>
      </p:sp>
      <p:sp>
        <p:nvSpPr>
          <p:cNvPr id="25" name="TextBox 24"/>
          <p:cNvSpPr txBox="1"/>
          <p:nvPr/>
        </p:nvSpPr>
        <p:spPr>
          <a:xfrm>
            <a:off x="4001187" y="2514600"/>
            <a:ext cx="1637613" cy="430887"/>
          </a:xfrm>
          <a:prstGeom prst="rect">
            <a:avLst/>
          </a:prstGeom>
          <a:noFill/>
        </p:spPr>
        <p:txBody>
          <a:bodyPr wrap="square" rtlCol="0">
            <a:spAutoFit/>
          </a:bodyPr>
          <a:lstStyle/>
          <a:p>
            <a:pPr algn="ctr"/>
            <a:r>
              <a:rPr lang="en-US" sz="1100" dirty="0" smtClean="0"/>
              <a:t>Market Contestability</a:t>
            </a:r>
          </a:p>
          <a:p>
            <a:pPr algn="ctr"/>
            <a:r>
              <a:rPr lang="en-US" sz="1100" dirty="0" smtClean="0"/>
              <a:t>(financial / regulatory)</a:t>
            </a:r>
          </a:p>
        </p:txBody>
      </p:sp>
      <p:sp>
        <p:nvSpPr>
          <p:cNvPr id="26" name="Oval 25"/>
          <p:cNvSpPr/>
          <p:nvPr/>
        </p:nvSpPr>
        <p:spPr>
          <a:xfrm>
            <a:off x="4469107" y="914400"/>
            <a:ext cx="1410543" cy="12954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 name="Oval 26"/>
          <p:cNvSpPr/>
          <p:nvPr/>
        </p:nvSpPr>
        <p:spPr>
          <a:xfrm>
            <a:off x="4022321" y="135742"/>
            <a:ext cx="1410543" cy="12954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 name="Oval 27"/>
          <p:cNvSpPr/>
          <p:nvPr/>
        </p:nvSpPr>
        <p:spPr>
          <a:xfrm flipV="1">
            <a:off x="4636576" y="1219200"/>
            <a:ext cx="148741" cy="136541"/>
          </a:xfrm>
          <a:prstGeom prst="ellipse">
            <a:avLst/>
          </a:prstGeom>
          <a:solidFill>
            <a:srgbClr val="CB0202">
              <a:alpha val="75000"/>
            </a:srgbClr>
          </a:solidFill>
          <a:ln>
            <a:solidFill>
              <a:srgbClr val="CB02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urved Connector 28"/>
          <p:cNvCxnSpPr/>
          <p:nvPr/>
        </p:nvCxnSpPr>
        <p:spPr>
          <a:xfrm rot="10800000" flipV="1">
            <a:off x="4869696" y="604938"/>
            <a:ext cx="1144146" cy="690461"/>
          </a:xfrm>
          <a:prstGeom prst="curvedConnector3">
            <a:avLst>
              <a:gd name="adj1" fmla="val 50000"/>
            </a:avLst>
          </a:prstGeom>
          <a:ln w="15875">
            <a:solidFill>
              <a:srgbClr val="CB020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906671" y="317993"/>
            <a:ext cx="1612322" cy="461665"/>
          </a:xfrm>
          <a:prstGeom prst="rect">
            <a:avLst/>
          </a:prstGeom>
          <a:noFill/>
        </p:spPr>
        <p:txBody>
          <a:bodyPr wrap="square" rtlCol="0">
            <a:spAutoFit/>
          </a:bodyPr>
          <a:lstStyle/>
          <a:p>
            <a:pPr algn="ctr"/>
            <a:r>
              <a:rPr lang="en-US" sz="1200" i="1" dirty="0" smtClean="0">
                <a:solidFill>
                  <a:srgbClr val="CB0202"/>
                </a:solidFill>
                <a:latin typeface="Times New Roman"/>
                <a:cs typeface="Times New Roman"/>
              </a:rPr>
              <a:t> Prime opportunities for UK MSB Exports</a:t>
            </a:r>
            <a:endParaRPr lang="en-US" sz="1200" i="1" dirty="0">
              <a:solidFill>
                <a:srgbClr val="CB0202"/>
              </a:solidFill>
              <a:latin typeface="Times New Roman"/>
              <a:cs typeface="Times New Roman"/>
            </a:endParaRPr>
          </a:p>
        </p:txBody>
      </p:sp>
      <p:cxnSp>
        <p:nvCxnSpPr>
          <p:cNvPr id="32" name="Curved Connector 25"/>
          <p:cNvCxnSpPr>
            <a:stCxn id="7" idx="3"/>
          </p:cNvCxnSpPr>
          <p:nvPr/>
        </p:nvCxnSpPr>
        <p:spPr>
          <a:xfrm>
            <a:off x="5872840" y="1562100"/>
            <a:ext cx="1556645" cy="952500"/>
          </a:xfrm>
          <a:prstGeom prst="bentConnector3">
            <a:avLst>
              <a:gd name="adj1" fmla="val 100612"/>
            </a:avLst>
          </a:prstGeom>
          <a:ln>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urved Connector 99"/>
          <p:cNvCxnSpPr>
            <a:stCxn id="4" idx="2"/>
          </p:cNvCxnSpPr>
          <p:nvPr/>
        </p:nvCxnSpPr>
        <p:spPr>
          <a:xfrm rot="10800000" flipV="1">
            <a:off x="1942168" y="1584786"/>
            <a:ext cx="1627609" cy="890352"/>
          </a:xfrm>
          <a:prstGeom prst="bentConnector3">
            <a:avLst>
              <a:gd name="adj1" fmla="val 101235"/>
            </a:avLst>
          </a:prstGeom>
          <a:ln>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7" idx="4"/>
          </p:cNvCxnSpPr>
          <p:nvPr/>
        </p:nvCxnSpPr>
        <p:spPr>
          <a:xfrm>
            <a:off x="4727593" y="1431142"/>
            <a:ext cx="0" cy="1083458"/>
          </a:xfrm>
          <a:prstGeom prst="straightConnector1">
            <a:avLst/>
          </a:prstGeom>
          <a:ln>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152401" y="3418523"/>
            <a:ext cx="1483198" cy="1446550"/>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Existing market</a:t>
            </a:r>
          </a:p>
          <a:p>
            <a:r>
              <a:rPr lang="en-US" sz="1100" dirty="0"/>
              <a:t> </a:t>
            </a:r>
            <a:r>
              <a:rPr lang="en-US" sz="1100" dirty="0" smtClean="0"/>
              <a:t>   - volume</a:t>
            </a:r>
          </a:p>
          <a:p>
            <a:r>
              <a:rPr lang="en-US" sz="1100" dirty="0" smtClean="0"/>
              <a:t>    - value</a:t>
            </a:r>
          </a:p>
          <a:p>
            <a:pPr marL="115888" indent="-115888">
              <a:buClr>
                <a:schemeClr val="bg1">
                  <a:lumMod val="50000"/>
                </a:schemeClr>
              </a:buClr>
              <a:buSzPct val="90000"/>
              <a:buFont typeface="Arial"/>
              <a:buChar char="•"/>
            </a:pPr>
            <a:r>
              <a:rPr lang="en-US" sz="1100" dirty="0" smtClean="0"/>
              <a:t>Potential market</a:t>
            </a:r>
          </a:p>
          <a:p>
            <a:r>
              <a:rPr lang="en-US" sz="1100" dirty="0"/>
              <a:t> </a:t>
            </a:r>
            <a:r>
              <a:rPr lang="en-US" sz="1100" dirty="0" smtClean="0"/>
              <a:t>   - UK non- </a:t>
            </a:r>
          </a:p>
          <a:p>
            <a:r>
              <a:rPr lang="en-US" sz="1100" dirty="0"/>
              <a:t> </a:t>
            </a:r>
            <a:r>
              <a:rPr lang="en-US" sz="1100" dirty="0" smtClean="0"/>
              <a:t>     participation</a:t>
            </a:r>
          </a:p>
          <a:p>
            <a:r>
              <a:rPr lang="en-US" sz="1100" dirty="0" smtClean="0"/>
              <a:t>    - Favorable </a:t>
            </a:r>
          </a:p>
          <a:p>
            <a:r>
              <a:rPr lang="en-US" sz="1100" dirty="0"/>
              <a:t> </a:t>
            </a:r>
            <a:r>
              <a:rPr lang="en-US" sz="1100" dirty="0" smtClean="0"/>
              <a:t>     preconditions</a:t>
            </a:r>
          </a:p>
        </p:txBody>
      </p:sp>
      <p:sp>
        <p:nvSpPr>
          <p:cNvPr id="85" name="TextBox 84"/>
          <p:cNvSpPr txBox="1"/>
          <p:nvPr/>
        </p:nvSpPr>
        <p:spPr>
          <a:xfrm>
            <a:off x="1600200" y="3460068"/>
            <a:ext cx="1718816" cy="1954381"/>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Consumer characteristics</a:t>
            </a:r>
          </a:p>
          <a:p>
            <a:pPr>
              <a:buClr>
                <a:schemeClr val="bg1">
                  <a:lumMod val="50000"/>
                </a:schemeClr>
              </a:buClr>
              <a:buSzPct val="90000"/>
            </a:pPr>
            <a:r>
              <a:rPr lang="en-US" sz="1100" dirty="0" smtClean="0"/>
              <a:t>     - financial</a:t>
            </a:r>
          </a:p>
          <a:p>
            <a:r>
              <a:rPr lang="en-US" sz="1100" dirty="0" smtClean="0"/>
              <a:t>    - human</a:t>
            </a:r>
          </a:p>
          <a:p>
            <a:r>
              <a:rPr lang="en-US" sz="1100" dirty="0" smtClean="0"/>
              <a:t>    - social </a:t>
            </a:r>
          </a:p>
          <a:p>
            <a:r>
              <a:rPr lang="en-US" sz="1100" dirty="0" smtClean="0"/>
              <a:t>    - cultural</a:t>
            </a:r>
          </a:p>
          <a:p>
            <a:r>
              <a:rPr lang="en-US" sz="1100" dirty="0" smtClean="0"/>
              <a:t>    - behavioral</a:t>
            </a:r>
            <a:endParaRPr lang="en-US" sz="1100" dirty="0"/>
          </a:p>
          <a:p>
            <a:pPr marL="171450" indent="-171450">
              <a:buClr>
                <a:schemeClr val="bg1">
                  <a:lumMod val="50000"/>
                </a:schemeClr>
              </a:buClr>
              <a:buFont typeface="Arial"/>
              <a:buChar char="•"/>
            </a:pPr>
            <a:r>
              <a:rPr lang="en-US" sz="1100" dirty="0" smtClean="0"/>
              <a:t>Exposure to &amp; knowledge of product</a:t>
            </a:r>
          </a:p>
          <a:p>
            <a:pPr marL="171450" indent="-171450">
              <a:buClr>
                <a:schemeClr val="bg1">
                  <a:lumMod val="75000"/>
                </a:schemeClr>
              </a:buClr>
              <a:buFont typeface="Arial"/>
              <a:buChar char="•"/>
            </a:pPr>
            <a:endParaRPr lang="en-US" sz="1100" dirty="0"/>
          </a:p>
          <a:p>
            <a:endParaRPr lang="en-US" sz="1100" dirty="0" smtClean="0"/>
          </a:p>
        </p:txBody>
      </p:sp>
      <p:sp>
        <p:nvSpPr>
          <p:cNvPr id="88" name="TextBox 87"/>
          <p:cNvSpPr txBox="1"/>
          <p:nvPr/>
        </p:nvSpPr>
        <p:spPr>
          <a:xfrm>
            <a:off x="3352800" y="3803215"/>
            <a:ext cx="995854" cy="1277273"/>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Tariffs </a:t>
            </a:r>
          </a:p>
          <a:p>
            <a:pPr marL="115888" indent="-115888">
              <a:buClr>
                <a:schemeClr val="bg1">
                  <a:lumMod val="50000"/>
                </a:schemeClr>
              </a:buClr>
              <a:buSzPct val="90000"/>
              <a:buFont typeface="Arial"/>
              <a:buChar char="•"/>
            </a:pPr>
            <a:r>
              <a:rPr lang="en-US" sz="1100" dirty="0" smtClean="0"/>
              <a:t>Taxes</a:t>
            </a:r>
          </a:p>
          <a:p>
            <a:pPr marL="115888" indent="-115888">
              <a:buClr>
                <a:schemeClr val="bg1">
                  <a:lumMod val="50000"/>
                </a:schemeClr>
              </a:buClr>
              <a:buSzPct val="90000"/>
              <a:buFont typeface="Arial"/>
              <a:buChar char="•"/>
            </a:pPr>
            <a:r>
              <a:rPr lang="en-US" sz="1100" dirty="0" smtClean="0"/>
              <a:t>Duties</a:t>
            </a:r>
          </a:p>
          <a:p>
            <a:pPr marL="115888" indent="-115888">
              <a:buClr>
                <a:schemeClr val="bg1">
                  <a:lumMod val="50000"/>
                </a:schemeClr>
              </a:buClr>
              <a:buSzPct val="90000"/>
              <a:buFont typeface="Arial"/>
              <a:buChar char="•"/>
            </a:pPr>
            <a:r>
              <a:rPr lang="en-US" sz="1100" dirty="0" smtClean="0"/>
              <a:t>Financing</a:t>
            </a:r>
          </a:p>
          <a:p>
            <a:pPr marL="115888" indent="-115888">
              <a:buClr>
                <a:schemeClr val="bg1">
                  <a:lumMod val="50000"/>
                </a:schemeClr>
              </a:buClr>
              <a:buSzPct val="90000"/>
              <a:buFont typeface="Arial"/>
              <a:buChar char="•"/>
            </a:pPr>
            <a:r>
              <a:rPr lang="en-US" sz="1100" dirty="0" smtClean="0"/>
              <a:t>Exchange rates</a:t>
            </a:r>
          </a:p>
          <a:p>
            <a:pPr marL="115888" indent="-115888">
              <a:buClr>
                <a:schemeClr val="bg1">
                  <a:lumMod val="50000"/>
                </a:schemeClr>
              </a:buClr>
              <a:buSzPct val="90000"/>
              <a:buFont typeface="Arial"/>
              <a:buChar char="•"/>
            </a:pPr>
            <a:r>
              <a:rPr lang="en-US" sz="1100" dirty="0" smtClean="0"/>
              <a:t>Subsidies</a:t>
            </a:r>
            <a:endParaRPr lang="en-US" sz="1100" dirty="0"/>
          </a:p>
        </p:txBody>
      </p:sp>
      <p:sp>
        <p:nvSpPr>
          <p:cNvPr id="92" name="TextBox 91"/>
          <p:cNvSpPr txBox="1"/>
          <p:nvPr/>
        </p:nvSpPr>
        <p:spPr>
          <a:xfrm>
            <a:off x="6440021" y="3443486"/>
            <a:ext cx="1198958" cy="2462212"/>
          </a:xfrm>
          <a:prstGeom prst="rect">
            <a:avLst/>
          </a:prstGeom>
          <a:noFill/>
        </p:spPr>
        <p:txBody>
          <a:bodyPr wrap="square" rtlCol="0">
            <a:spAutoFit/>
          </a:bodyPr>
          <a:lstStyle/>
          <a:p>
            <a:pPr marL="171450" indent="-171450">
              <a:buClr>
                <a:schemeClr val="bg1">
                  <a:lumMod val="50000"/>
                </a:schemeClr>
              </a:buClr>
              <a:buSzPct val="90000"/>
              <a:buFont typeface="Arial"/>
              <a:buChar char="•"/>
            </a:pPr>
            <a:r>
              <a:rPr lang="en-US" sz="1100" dirty="0" smtClean="0"/>
              <a:t>Anti-export bias (home-market protection)</a:t>
            </a:r>
          </a:p>
          <a:p>
            <a:pPr marL="171450" indent="-171450">
              <a:buClr>
                <a:schemeClr val="bg1">
                  <a:lumMod val="50000"/>
                </a:schemeClr>
              </a:buClr>
              <a:buSzPct val="90000"/>
              <a:buFont typeface="Arial"/>
              <a:buChar char="•"/>
            </a:pPr>
            <a:r>
              <a:rPr lang="en-US" sz="1100" dirty="0" smtClean="0"/>
              <a:t>Existing distribution network</a:t>
            </a:r>
          </a:p>
          <a:p>
            <a:pPr marL="171450" indent="-171450">
              <a:buClr>
                <a:schemeClr val="bg1">
                  <a:lumMod val="50000"/>
                </a:schemeClr>
              </a:buClr>
              <a:buSzPct val="90000"/>
              <a:buFont typeface="Arial"/>
              <a:buChar char="•"/>
            </a:pPr>
            <a:r>
              <a:rPr lang="en-US" sz="1100" dirty="0" smtClean="0"/>
              <a:t>Domestic competition</a:t>
            </a:r>
          </a:p>
          <a:p>
            <a:pPr marL="171450" indent="-171450">
              <a:buClr>
                <a:schemeClr val="bg1">
                  <a:lumMod val="50000"/>
                </a:schemeClr>
              </a:buClr>
              <a:buSzPct val="90000"/>
              <a:buFont typeface="Arial"/>
              <a:buChar char="•"/>
            </a:pPr>
            <a:r>
              <a:rPr lang="en-US" sz="1100" dirty="0" smtClean="0"/>
              <a:t>Market knowledge</a:t>
            </a:r>
          </a:p>
          <a:p>
            <a:pPr marL="171450" indent="-171450">
              <a:buClr>
                <a:schemeClr val="bg1">
                  <a:lumMod val="50000"/>
                </a:schemeClr>
              </a:buClr>
              <a:buSzPct val="90000"/>
              <a:buFont typeface="Arial"/>
              <a:buChar char="•"/>
            </a:pPr>
            <a:r>
              <a:rPr lang="en-US" sz="1100" dirty="0" smtClean="0"/>
              <a:t>Export experience</a:t>
            </a:r>
          </a:p>
          <a:p>
            <a:pPr marL="171450" indent="-171450">
              <a:buClr>
                <a:schemeClr val="bg1">
                  <a:lumMod val="50000"/>
                </a:schemeClr>
              </a:buClr>
              <a:buSzPct val="90000"/>
              <a:buFont typeface="Arial"/>
              <a:buChar char="•"/>
            </a:pPr>
            <a:endParaRPr lang="en-US" sz="1100" dirty="0" smtClean="0"/>
          </a:p>
        </p:txBody>
      </p:sp>
      <p:cxnSp>
        <p:nvCxnSpPr>
          <p:cNvPr id="94" name="Straight Connector 93"/>
          <p:cNvCxnSpPr/>
          <p:nvPr/>
        </p:nvCxnSpPr>
        <p:spPr bwMode="auto">
          <a:xfrm>
            <a:off x="3200400" y="3241012"/>
            <a:ext cx="0" cy="2702588"/>
          </a:xfrm>
          <a:prstGeom prst="line">
            <a:avLst/>
          </a:prstGeom>
          <a:solidFill>
            <a:schemeClr val="accent1"/>
          </a:solidFill>
          <a:ln w="158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6355393" y="3149246"/>
            <a:ext cx="23685" cy="2633375"/>
          </a:xfrm>
          <a:prstGeom prst="line">
            <a:avLst/>
          </a:prstGeom>
          <a:solidFill>
            <a:schemeClr val="accent1"/>
          </a:solidFill>
          <a:ln w="158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3406003" y="2987636"/>
            <a:ext cx="929523" cy="430887"/>
          </a:xfrm>
          <a:prstGeom prst="rect">
            <a:avLst/>
          </a:prstGeom>
          <a:noFill/>
          <a:ln>
            <a:solidFill>
              <a:schemeClr val="bg1">
                <a:lumMod val="50000"/>
              </a:schemeClr>
            </a:solidFill>
          </a:ln>
        </p:spPr>
        <p:txBody>
          <a:bodyPr wrap="square" rtlCol="0">
            <a:spAutoFit/>
          </a:bodyPr>
          <a:lstStyle/>
          <a:p>
            <a:pPr algn="ctr"/>
            <a:r>
              <a:rPr lang="en-US" sz="1100" dirty="0" smtClean="0"/>
              <a:t>Market barriers</a:t>
            </a:r>
            <a:endParaRPr lang="en-US" sz="1100" dirty="0"/>
          </a:p>
        </p:txBody>
      </p:sp>
      <p:sp>
        <p:nvSpPr>
          <p:cNvPr id="34" name="TextBox 33"/>
          <p:cNvSpPr txBox="1"/>
          <p:nvPr/>
        </p:nvSpPr>
        <p:spPr>
          <a:xfrm>
            <a:off x="3439787" y="5087837"/>
            <a:ext cx="929523" cy="430887"/>
          </a:xfrm>
          <a:prstGeom prst="rect">
            <a:avLst/>
          </a:prstGeom>
          <a:noFill/>
          <a:ln>
            <a:solidFill>
              <a:schemeClr val="bg1">
                <a:lumMod val="50000"/>
              </a:schemeClr>
            </a:solidFill>
          </a:ln>
        </p:spPr>
        <p:txBody>
          <a:bodyPr wrap="square" rtlCol="0">
            <a:spAutoFit/>
          </a:bodyPr>
          <a:lstStyle/>
          <a:p>
            <a:r>
              <a:rPr lang="en-US" sz="1100" dirty="0" smtClean="0"/>
              <a:t>Non-fiscal Factors</a:t>
            </a:r>
            <a:endParaRPr lang="en-US" sz="1100" dirty="0"/>
          </a:p>
        </p:txBody>
      </p:sp>
      <p:sp>
        <p:nvSpPr>
          <p:cNvPr id="8" name="TextBox 7"/>
          <p:cNvSpPr txBox="1"/>
          <p:nvPr/>
        </p:nvSpPr>
        <p:spPr>
          <a:xfrm>
            <a:off x="0" y="0"/>
            <a:ext cx="3569776" cy="1323439"/>
          </a:xfrm>
          <a:prstGeom prst="rect">
            <a:avLst/>
          </a:prstGeom>
          <a:noFill/>
        </p:spPr>
        <p:txBody>
          <a:bodyPr wrap="square" rtlCol="0">
            <a:spAutoFit/>
          </a:bodyPr>
          <a:lstStyle/>
          <a:p>
            <a:r>
              <a:rPr lang="en-US" sz="1400" i="1" dirty="0" smtClean="0"/>
              <a:t>Analytical Framework - Taxonomy</a:t>
            </a:r>
          </a:p>
          <a:p>
            <a:r>
              <a:rPr lang="en-US" sz="1100" i="1" dirty="0" smtClean="0"/>
              <a:t>Organize the analysis into logical components that can be evaluated quantitatively and assigned a value.</a:t>
            </a:r>
          </a:p>
          <a:p>
            <a:endParaRPr lang="en-US" sz="1100" i="1" dirty="0"/>
          </a:p>
          <a:p>
            <a:r>
              <a:rPr lang="en-US" sz="1100" i="1" dirty="0" smtClean="0"/>
              <a:t>Term Definitions:</a:t>
            </a:r>
          </a:p>
          <a:p>
            <a:r>
              <a:rPr lang="en-US" sz="1100" dirty="0" smtClean="0"/>
              <a:t>We define “consumer willing to purchase” as </a:t>
            </a:r>
            <a:r>
              <a:rPr lang="is-IS" sz="1100" dirty="0" smtClean="0"/>
              <a:t>…..  It includes factors such as....</a:t>
            </a:r>
            <a:endParaRPr lang="en-US" sz="1100" dirty="0"/>
          </a:p>
        </p:txBody>
      </p:sp>
      <p:sp>
        <p:nvSpPr>
          <p:cNvPr id="35" name="TextBox 34"/>
          <p:cNvSpPr txBox="1"/>
          <p:nvPr/>
        </p:nvSpPr>
        <p:spPr>
          <a:xfrm>
            <a:off x="3358033" y="5504527"/>
            <a:ext cx="1586967" cy="1107996"/>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Regulatory requirements</a:t>
            </a:r>
          </a:p>
          <a:p>
            <a:pPr marL="115888" indent="-115888">
              <a:buClr>
                <a:schemeClr val="bg1">
                  <a:lumMod val="50000"/>
                </a:schemeClr>
              </a:buClr>
              <a:buSzPct val="90000"/>
              <a:buFont typeface="Arial"/>
              <a:buChar char="•"/>
            </a:pPr>
            <a:r>
              <a:rPr lang="en-US" sz="1100" dirty="0" smtClean="0"/>
              <a:t>Quotas / bans</a:t>
            </a:r>
          </a:p>
          <a:p>
            <a:pPr marL="115888" indent="-115888">
              <a:buClr>
                <a:schemeClr val="bg1">
                  <a:lumMod val="50000"/>
                </a:schemeClr>
              </a:buClr>
              <a:buSzPct val="90000"/>
              <a:buFont typeface="Arial"/>
              <a:buChar char="•"/>
            </a:pPr>
            <a:r>
              <a:rPr lang="en-US" sz="1100" dirty="0" smtClean="0"/>
              <a:t>Product standards</a:t>
            </a:r>
          </a:p>
          <a:p>
            <a:pPr marL="115888" indent="-115888">
              <a:buClr>
                <a:schemeClr val="bg1">
                  <a:lumMod val="50000"/>
                </a:schemeClr>
              </a:buClr>
              <a:buSzPct val="90000"/>
              <a:buFont typeface="Arial"/>
              <a:buChar char="•"/>
            </a:pPr>
            <a:r>
              <a:rPr lang="en-US" sz="1100" dirty="0" smtClean="0"/>
              <a:t>Litigation potentia</a:t>
            </a:r>
            <a:r>
              <a:rPr lang="en-US" sz="1100" dirty="0"/>
              <a:t>l</a:t>
            </a:r>
            <a:r>
              <a:rPr lang="en-US" sz="1100" dirty="0" smtClean="0"/>
              <a:t> </a:t>
            </a:r>
          </a:p>
          <a:p>
            <a:pPr marL="115888" indent="-115888">
              <a:buClr>
                <a:schemeClr val="bg1">
                  <a:lumMod val="50000"/>
                </a:schemeClr>
              </a:buClr>
              <a:buSzPct val="90000"/>
              <a:buFont typeface="Arial"/>
              <a:buChar char="•"/>
            </a:pPr>
            <a:r>
              <a:rPr lang="en-US" sz="1100" dirty="0" smtClean="0"/>
              <a:t>Rules of Origin</a:t>
            </a:r>
          </a:p>
        </p:txBody>
      </p:sp>
      <p:sp>
        <p:nvSpPr>
          <p:cNvPr id="36" name="TextBox 35"/>
          <p:cNvSpPr txBox="1"/>
          <p:nvPr/>
        </p:nvSpPr>
        <p:spPr>
          <a:xfrm>
            <a:off x="6541028" y="3003100"/>
            <a:ext cx="1078972" cy="430887"/>
          </a:xfrm>
          <a:prstGeom prst="rect">
            <a:avLst/>
          </a:prstGeom>
          <a:noFill/>
          <a:ln>
            <a:solidFill>
              <a:schemeClr val="bg1">
                <a:lumMod val="50000"/>
              </a:schemeClr>
            </a:solidFill>
          </a:ln>
        </p:spPr>
        <p:txBody>
          <a:bodyPr wrap="square" rtlCol="0">
            <a:spAutoFit/>
          </a:bodyPr>
          <a:lstStyle/>
          <a:p>
            <a:pPr algn="ctr"/>
            <a:r>
              <a:rPr lang="en-US" sz="1100" dirty="0" smtClean="0"/>
              <a:t>Supplier willing to sell  </a:t>
            </a:r>
            <a:endParaRPr lang="en-US" sz="1100" dirty="0"/>
          </a:p>
        </p:txBody>
      </p:sp>
      <p:sp>
        <p:nvSpPr>
          <p:cNvPr id="37" name="TextBox 36"/>
          <p:cNvSpPr txBox="1"/>
          <p:nvPr/>
        </p:nvSpPr>
        <p:spPr>
          <a:xfrm>
            <a:off x="7854065" y="3003100"/>
            <a:ext cx="1213735" cy="430887"/>
          </a:xfrm>
          <a:prstGeom prst="rect">
            <a:avLst/>
          </a:prstGeom>
          <a:noFill/>
          <a:ln>
            <a:solidFill>
              <a:schemeClr val="bg1">
                <a:lumMod val="50000"/>
              </a:schemeClr>
            </a:solidFill>
          </a:ln>
        </p:spPr>
        <p:txBody>
          <a:bodyPr wrap="square" rtlCol="0">
            <a:spAutoFit/>
          </a:bodyPr>
          <a:lstStyle/>
          <a:p>
            <a:pPr algn="ctr"/>
            <a:r>
              <a:rPr lang="en-US" sz="1100" dirty="0" smtClean="0"/>
              <a:t>Supplier capable of selling </a:t>
            </a:r>
            <a:endParaRPr lang="en-US" sz="1100" dirty="0"/>
          </a:p>
        </p:txBody>
      </p:sp>
      <p:sp>
        <p:nvSpPr>
          <p:cNvPr id="38" name="TextBox 37"/>
          <p:cNvSpPr txBox="1"/>
          <p:nvPr/>
        </p:nvSpPr>
        <p:spPr>
          <a:xfrm>
            <a:off x="7798248" y="3489686"/>
            <a:ext cx="1345752" cy="2292935"/>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Supplier </a:t>
            </a:r>
            <a:r>
              <a:rPr lang="en-US" sz="1100" dirty="0"/>
              <a:t>characteristics</a:t>
            </a:r>
          </a:p>
          <a:p>
            <a:pPr>
              <a:buClr>
                <a:schemeClr val="bg1">
                  <a:lumMod val="50000"/>
                </a:schemeClr>
              </a:buClr>
              <a:buSzPct val="90000"/>
            </a:pPr>
            <a:r>
              <a:rPr lang="en-US" sz="1100" dirty="0"/>
              <a:t>     - financial</a:t>
            </a:r>
          </a:p>
          <a:p>
            <a:r>
              <a:rPr lang="en-US" sz="1100" dirty="0"/>
              <a:t>    - human</a:t>
            </a:r>
          </a:p>
          <a:p>
            <a:r>
              <a:rPr lang="en-US" sz="1100" dirty="0"/>
              <a:t>    - social </a:t>
            </a:r>
          </a:p>
          <a:p>
            <a:r>
              <a:rPr lang="en-US" sz="1100" dirty="0"/>
              <a:t>    - cultural</a:t>
            </a:r>
          </a:p>
          <a:p>
            <a:r>
              <a:rPr lang="en-US" sz="1100" dirty="0"/>
              <a:t>    - </a:t>
            </a:r>
            <a:r>
              <a:rPr lang="en-US" sz="1100" dirty="0" smtClean="0"/>
              <a:t>behavioral</a:t>
            </a:r>
            <a:endParaRPr lang="en-US" sz="1100" dirty="0"/>
          </a:p>
          <a:p>
            <a:pPr marL="171450" indent="-171450">
              <a:buClr>
                <a:schemeClr val="bg1">
                  <a:lumMod val="50000"/>
                </a:schemeClr>
              </a:buClr>
              <a:buSzPct val="90000"/>
              <a:buFont typeface="Arial"/>
              <a:buChar char="•"/>
            </a:pPr>
            <a:r>
              <a:rPr lang="en-US" sz="1100" dirty="0" smtClean="0"/>
              <a:t>Cost of production</a:t>
            </a:r>
          </a:p>
          <a:p>
            <a:pPr marL="171450" indent="-171450">
              <a:buClr>
                <a:schemeClr val="bg1">
                  <a:lumMod val="50000"/>
                </a:schemeClr>
              </a:buClr>
              <a:buSzPct val="90000"/>
              <a:buFont typeface="Arial"/>
              <a:buChar char="•"/>
            </a:pPr>
            <a:r>
              <a:rPr lang="en-US" sz="1100" dirty="0" smtClean="0"/>
              <a:t>Productivity</a:t>
            </a:r>
          </a:p>
          <a:p>
            <a:pPr marL="171450" indent="-171450">
              <a:buClr>
                <a:schemeClr val="bg1">
                  <a:lumMod val="50000"/>
                </a:schemeClr>
              </a:buClr>
              <a:buSzPct val="90000"/>
              <a:buFont typeface="Arial"/>
              <a:buChar char="•"/>
            </a:pPr>
            <a:r>
              <a:rPr lang="en-US" sz="1100" dirty="0"/>
              <a:t>Excess capacity</a:t>
            </a:r>
          </a:p>
          <a:p>
            <a:pPr marL="171450" indent="-171450">
              <a:buClr>
                <a:schemeClr val="bg1">
                  <a:lumMod val="50000"/>
                </a:schemeClr>
              </a:buClr>
              <a:buSzPct val="90000"/>
              <a:buFont typeface="Arial"/>
              <a:buChar char="•"/>
            </a:pPr>
            <a:r>
              <a:rPr lang="en-US" sz="1100" dirty="0" smtClean="0"/>
              <a:t>Innovation</a:t>
            </a:r>
          </a:p>
          <a:p>
            <a:pPr marL="171450" indent="-171450">
              <a:buClr>
                <a:schemeClr val="bg1">
                  <a:lumMod val="50000"/>
                </a:schemeClr>
              </a:buClr>
              <a:buSzPct val="90000"/>
              <a:buFont typeface="Arial"/>
              <a:buChar char="•"/>
            </a:pPr>
            <a:endParaRPr lang="en-US" sz="1100" dirty="0"/>
          </a:p>
        </p:txBody>
      </p:sp>
      <p:sp>
        <p:nvSpPr>
          <p:cNvPr id="39" name="TextBox 38"/>
          <p:cNvSpPr txBox="1"/>
          <p:nvPr/>
        </p:nvSpPr>
        <p:spPr>
          <a:xfrm>
            <a:off x="4945000" y="3041497"/>
            <a:ext cx="1339801" cy="261610"/>
          </a:xfrm>
          <a:prstGeom prst="rect">
            <a:avLst/>
          </a:prstGeom>
          <a:noFill/>
          <a:ln>
            <a:solidFill>
              <a:schemeClr val="bg1">
                <a:lumMod val="50000"/>
              </a:schemeClr>
            </a:solidFill>
          </a:ln>
        </p:spPr>
        <p:txBody>
          <a:bodyPr wrap="square" rtlCol="0">
            <a:spAutoFit/>
          </a:bodyPr>
          <a:lstStyle/>
          <a:p>
            <a:pPr algn="ctr"/>
            <a:r>
              <a:rPr lang="en-US" sz="1100" dirty="0" smtClean="0"/>
              <a:t>Market structure</a:t>
            </a:r>
            <a:endParaRPr lang="en-US" sz="1100" dirty="0"/>
          </a:p>
        </p:txBody>
      </p:sp>
      <p:sp>
        <p:nvSpPr>
          <p:cNvPr id="41" name="TextBox 40"/>
          <p:cNvSpPr txBox="1"/>
          <p:nvPr/>
        </p:nvSpPr>
        <p:spPr>
          <a:xfrm>
            <a:off x="4890896" y="3448528"/>
            <a:ext cx="1464497" cy="2800766"/>
          </a:xfrm>
          <a:prstGeom prst="rect">
            <a:avLst/>
          </a:prstGeom>
          <a:noFill/>
        </p:spPr>
        <p:txBody>
          <a:bodyPr wrap="square" rtlCol="0">
            <a:spAutoFit/>
          </a:bodyPr>
          <a:lstStyle/>
          <a:p>
            <a:pPr marL="115888" indent="-115888">
              <a:buClr>
                <a:schemeClr val="bg1">
                  <a:lumMod val="50000"/>
                </a:schemeClr>
              </a:buClr>
              <a:buSzPct val="90000"/>
              <a:buFont typeface="Arial"/>
              <a:buChar char="•"/>
            </a:pPr>
            <a:r>
              <a:rPr lang="en-US" sz="1100" dirty="0" smtClean="0"/>
              <a:t>Size &amp; growth</a:t>
            </a:r>
          </a:p>
          <a:p>
            <a:pPr marL="115888" indent="-115888">
              <a:buClr>
                <a:schemeClr val="bg1">
                  <a:lumMod val="50000"/>
                </a:schemeClr>
              </a:buClr>
              <a:buSzPct val="90000"/>
              <a:buFont typeface="Arial"/>
              <a:buChar char="•"/>
            </a:pPr>
            <a:r>
              <a:rPr lang="en-US" sz="1100" dirty="0" smtClean="0"/>
              <a:t>Concentration ratio</a:t>
            </a:r>
          </a:p>
          <a:p>
            <a:pPr marL="115888" indent="-115888">
              <a:buClr>
                <a:schemeClr val="bg1">
                  <a:lumMod val="50000"/>
                </a:schemeClr>
              </a:buClr>
              <a:buSzPct val="90000"/>
              <a:buFont typeface="Arial"/>
              <a:buChar char="•"/>
            </a:pPr>
            <a:r>
              <a:rPr lang="en-US" sz="1100" dirty="0" smtClean="0"/>
              <a:t>Institutional and infrastructural character</a:t>
            </a:r>
          </a:p>
          <a:p>
            <a:pPr marL="115888" indent="-115888">
              <a:buClr>
                <a:schemeClr val="bg1">
                  <a:lumMod val="50000"/>
                </a:schemeClr>
              </a:buClr>
              <a:buSzPct val="90000"/>
              <a:buFont typeface="Arial"/>
              <a:buChar char="•"/>
            </a:pPr>
            <a:r>
              <a:rPr lang="en-US" sz="1100" dirty="0" smtClean="0"/>
              <a:t>Policy transparency, automaticity, simplicity</a:t>
            </a:r>
          </a:p>
          <a:p>
            <a:pPr marL="115888" indent="-115888">
              <a:buClr>
                <a:schemeClr val="bg1">
                  <a:lumMod val="50000"/>
                </a:schemeClr>
              </a:buClr>
              <a:buSzPct val="90000"/>
              <a:buFont typeface="Arial"/>
              <a:buChar char="•"/>
            </a:pPr>
            <a:r>
              <a:rPr lang="en-US" sz="1100" dirty="0" smtClean="0"/>
              <a:t>Existing products /services</a:t>
            </a:r>
          </a:p>
          <a:p>
            <a:pPr>
              <a:buClr>
                <a:schemeClr val="bg1">
                  <a:lumMod val="50000"/>
                </a:schemeClr>
              </a:buClr>
              <a:buSzPct val="90000"/>
            </a:pPr>
            <a:r>
              <a:rPr lang="en-US" sz="1100" dirty="0" smtClean="0"/>
              <a:t>    - Quality</a:t>
            </a:r>
          </a:p>
          <a:p>
            <a:pPr>
              <a:buClr>
                <a:schemeClr val="bg1">
                  <a:lumMod val="50000"/>
                </a:schemeClr>
              </a:buClr>
              <a:buSzPct val="90000"/>
            </a:pPr>
            <a:r>
              <a:rPr lang="en-US" sz="1100" dirty="0" smtClean="0"/>
              <a:t>    - Complementarity</a:t>
            </a:r>
          </a:p>
          <a:p>
            <a:pPr>
              <a:buClr>
                <a:schemeClr val="bg1">
                  <a:lumMod val="50000"/>
                </a:schemeClr>
              </a:buClr>
              <a:buSzPct val="90000"/>
            </a:pPr>
            <a:r>
              <a:rPr lang="en-US" sz="1100" dirty="0" smtClean="0"/>
              <a:t>    - Substitutability</a:t>
            </a:r>
          </a:p>
          <a:p>
            <a:pPr>
              <a:buClr>
                <a:schemeClr val="bg1">
                  <a:lumMod val="50000"/>
                </a:schemeClr>
              </a:buClr>
              <a:buSzPct val="90000"/>
            </a:pPr>
            <a:r>
              <a:rPr lang="en-US" sz="1100" dirty="0"/>
              <a:t> </a:t>
            </a:r>
            <a:r>
              <a:rPr lang="en-US" sz="1100" dirty="0" smtClean="0"/>
              <a:t>   - Price sensitivity</a:t>
            </a:r>
          </a:p>
          <a:p>
            <a:pPr marL="115888" indent="-115888">
              <a:buClr>
                <a:schemeClr val="bg1">
                  <a:lumMod val="50000"/>
                </a:schemeClr>
              </a:buClr>
              <a:buSzPct val="90000"/>
              <a:buFont typeface="Arial"/>
              <a:buChar char="•"/>
            </a:pPr>
            <a:endParaRPr lang="en-US" sz="1100" dirty="0"/>
          </a:p>
          <a:p>
            <a:pPr marL="115888" indent="-115888">
              <a:buClr>
                <a:schemeClr val="bg1">
                  <a:lumMod val="50000"/>
                </a:schemeClr>
              </a:buClr>
              <a:buSzPct val="90000"/>
              <a:buFont typeface="Arial"/>
              <a:buChar char="•"/>
            </a:pPr>
            <a:endParaRPr lang="en-US" sz="1100" dirty="0" smtClean="0"/>
          </a:p>
        </p:txBody>
      </p:sp>
      <p:sp>
        <p:nvSpPr>
          <p:cNvPr id="40" name="TextBox 39"/>
          <p:cNvSpPr txBox="1"/>
          <p:nvPr/>
        </p:nvSpPr>
        <p:spPr>
          <a:xfrm>
            <a:off x="3439787" y="3448528"/>
            <a:ext cx="929523" cy="430887"/>
          </a:xfrm>
          <a:prstGeom prst="rect">
            <a:avLst/>
          </a:prstGeom>
          <a:noFill/>
          <a:ln>
            <a:solidFill>
              <a:schemeClr val="bg1">
                <a:lumMod val="50000"/>
              </a:schemeClr>
            </a:solidFill>
          </a:ln>
        </p:spPr>
        <p:txBody>
          <a:bodyPr wrap="square" rtlCol="0">
            <a:spAutoFit/>
          </a:bodyPr>
          <a:lstStyle/>
          <a:p>
            <a:r>
              <a:rPr lang="en-US" sz="1100" dirty="0" smtClean="0"/>
              <a:t>Fiscal Factors</a:t>
            </a:r>
            <a:endParaRPr lang="en-US" sz="1100" dirty="0"/>
          </a:p>
        </p:txBody>
      </p:sp>
      <p:sp>
        <p:nvSpPr>
          <p:cNvPr id="42" name="TextBox 41"/>
          <p:cNvSpPr txBox="1"/>
          <p:nvPr/>
        </p:nvSpPr>
        <p:spPr>
          <a:xfrm>
            <a:off x="7597372" y="3117901"/>
            <a:ext cx="251228" cy="246221"/>
          </a:xfrm>
          <a:prstGeom prst="rect">
            <a:avLst/>
          </a:prstGeom>
          <a:noFill/>
        </p:spPr>
        <p:txBody>
          <a:bodyPr wrap="none" rtlCol="0">
            <a:spAutoFit/>
          </a:bodyPr>
          <a:lstStyle/>
          <a:p>
            <a:r>
              <a:rPr lang="en-US" sz="1000" dirty="0" smtClean="0"/>
              <a:t>X</a:t>
            </a:r>
            <a:endParaRPr lang="en-US" sz="1000" dirty="0"/>
          </a:p>
        </p:txBody>
      </p:sp>
    </p:spTree>
    <p:extLst>
      <p:ext uri="{BB962C8B-B14F-4D97-AF65-F5344CB8AC3E}">
        <p14:creationId xmlns:p14="http://schemas.microsoft.com/office/powerpoint/2010/main" val="41252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3400" y="762000"/>
            <a:ext cx="8458200" cy="59436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Rotis Semisans Light" panose="02000303000000000004" pitchFamily="2" charset="0"/>
            </a:endParaRPr>
          </a:p>
        </p:txBody>
      </p:sp>
      <p:sp>
        <p:nvSpPr>
          <p:cNvPr id="12" name="TextBox 11"/>
          <p:cNvSpPr txBox="1"/>
          <p:nvPr/>
        </p:nvSpPr>
        <p:spPr>
          <a:xfrm>
            <a:off x="8759635" y="0"/>
            <a:ext cx="384365" cy="307777"/>
          </a:xfrm>
          <a:prstGeom prst="rect">
            <a:avLst/>
          </a:prstGeom>
          <a:noFill/>
        </p:spPr>
        <p:txBody>
          <a:bodyPr wrap="none" rtlCol="0">
            <a:spAutoFit/>
          </a:bodyPr>
          <a:lstStyle/>
          <a:p>
            <a:r>
              <a:rPr lang="en-US" sz="1400" dirty="0" smtClean="0">
                <a:latin typeface="Rotis Semisans Light" panose="02000303000000000004" pitchFamily="2" charset="0"/>
              </a:rPr>
              <a:t>00</a:t>
            </a:r>
          </a:p>
        </p:txBody>
      </p:sp>
      <p:sp>
        <p:nvSpPr>
          <p:cNvPr id="16" name="TextBox 15"/>
          <p:cNvSpPr txBox="1"/>
          <p:nvPr/>
        </p:nvSpPr>
        <p:spPr>
          <a:xfrm>
            <a:off x="533400" y="64577"/>
            <a:ext cx="8226235" cy="584775"/>
          </a:xfrm>
          <a:prstGeom prst="rect">
            <a:avLst/>
          </a:prstGeom>
          <a:noFill/>
        </p:spPr>
        <p:txBody>
          <a:bodyPr wrap="square" rtlCol="0">
            <a:spAutoFit/>
          </a:bodyPr>
          <a:lstStyle/>
          <a:p>
            <a:r>
              <a:rPr lang="en-US" sz="1400" dirty="0" smtClean="0">
                <a:latin typeface="Calibri"/>
                <a:cs typeface="Calibri"/>
              </a:rPr>
              <a:t>Advantages of an ecosystem approach to improving UK SME exports</a:t>
            </a:r>
          </a:p>
          <a:p>
            <a:endParaRPr lang="en-US" sz="400" b="1" dirty="0">
              <a:latin typeface="Calibri"/>
              <a:cs typeface="Calibri"/>
            </a:endParaRPr>
          </a:p>
          <a:p>
            <a:r>
              <a:rPr lang="en-US" sz="1400" dirty="0" smtClean="0">
                <a:solidFill>
                  <a:schemeClr val="bg1">
                    <a:lumMod val="50000"/>
                  </a:schemeClr>
                </a:solidFill>
                <a:latin typeface="Calibri"/>
                <a:cs typeface="Calibri"/>
              </a:rPr>
              <a:t>Big data analytics allow us to make more nuanced assessments of market opportunities</a:t>
            </a:r>
            <a:endParaRPr lang="en-US" sz="1400" dirty="0">
              <a:solidFill>
                <a:schemeClr val="bg1">
                  <a:lumMod val="50000"/>
                </a:schemeClr>
              </a:solidFill>
              <a:latin typeface="Calibri"/>
              <a:cs typeface="Calibri"/>
            </a:endParaRPr>
          </a:p>
        </p:txBody>
      </p:sp>
      <p:cxnSp>
        <p:nvCxnSpPr>
          <p:cNvPr id="8" name="Straight Connector 7"/>
          <p:cNvCxnSpPr/>
          <p:nvPr/>
        </p:nvCxnSpPr>
        <p:spPr>
          <a:xfrm>
            <a:off x="533400" y="685800"/>
            <a:ext cx="8389862" cy="0"/>
          </a:xfrm>
          <a:prstGeom prst="line">
            <a:avLst/>
          </a:prstGeom>
          <a:ln w="3175">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2133600" y="1905000"/>
            <a:ext cx="5029200" cy="3323987"/>
          </a:xfrm>
          <a:prstGeom prst="rect">
            <a:avLst/>
          </a:prstGeom>
          <a:solidFill>
            <a:schemeClr val="bg1">
              <a:lumMod val="95000"/>
              <a:alpha val="75000"/>
            </a:schemeClr>
          </a:solidFill>
        </p:spPr>
        <p:txBody>
          <a:bodyPr wrap="square" rtlCol="0">
            <a:spAutoFit/>
          </a:bodyPr>
          <a:lstStyle/>
          <a:p>
            <a:pPr marL="230188" indent="-230188">
              <a:buClr>
                <a:schemeClr val="bg1">
                  <a:lumMod val="50000"/>
                </a:schemeClr>
              </a:buClr>
              <a:buSzPct val="150000"/>
              <a:buFont typeface="Arial"/>
              <a:buChar char="•"/>
            </a:pPr>
            <a:r>
              <a:rPr lang="en-US" sz="1400" dirty="0" smtClean="0"/>
              <a:t>Economical &amp; efficient – takes advantage of existing data to inform decision-making. </a:t>
            </a:r>
          </a:p>
          <a:p>
            <a:pPr marL="230188" indent="-230188">
              <a:buClr>
                <a:schemeClr val="bg1">
                  <a:lumMod val="50000"/>
                </a:schemeClr>
              </a:buClr>
              <a:buSzPct val="150000"/>
              <a:buFont typeface="Arial"/>
              <a:buChar char="•"/>
            </a:pPr>
            <a:endParaRPr lang="en-US" sz="1400" dirty="0"/>
          </a:p>
          <a:p>
            <a:pPr marL="230188" indent="-230188">
              <a:buClr>
                <a:schemeClr val="bg1">
                  <a:lumMod val="50000"/>
                </a:schemeClr>
              </a:buClr>
              <a:buSzPct val="150000"/>
              <a:buFont typeface="Arial"/>
              <a:buChar char="•"/>
            </a:pPr>
            <a:r>
              <a:rPr lang="en-US" sz="1400" dirty="0" smtClean="0"/>
              <a:t>Complementary &amp; comprehensive – improves efficiency of site visits and local data collection; provides information for use in identifying new exporters and determining which services are required to overcome barriers. </a:t>
            </a:r>
          </a:p>
          <a:p>
            <a:pPr marL="230188" indent="-230188">
              <a:buClr>
                <a:schemeClr val="bg1">
                  <a:lumMod val="50000"/>
                </a:schemeClr>
              </a:buClr>
              <a:buSzPct val="150000"/>
              <a:buFont typeface="Arial"/>
              <a:buChar char="•"/>
            </a:pPr>
            <a:endParaRPr lang="en-US" sz="1400" dirty="0"/>
          </a:p>
          <a:p>
            <a:pPr marL="230188" indent="-230188">
              <a:buClr>
                <a:schemeClr val="bg1">
                  <a:lumMod val="50000"/>
                </a:schemeClr>
              </a:buClr>
              <a:buSzPct val="150000"/>
              <a:buFont typeface="Arial"/>
              <a:buChar char="•"/>
            </a:pPr>
            <a:r>
              <a:rPr lang="en-US" sz="1400" dirty="0" smtClean="0"/>
              <a:t>Rigorous – moves beyond anecdotal information (</a:t>
            </a:r>
            <a:r>
              <a:rPr lang="en-US" sz="1400" i="1" dirty="0" smtClean="0"/>
              <a:t>The plural of “anecdote” is not “data”).  </a:t>
            </a:r>
            <a:r>
              <a:rPr lang="en-US" sz="1400" dirty="0" smtClean="0"/>
              <a:t>Produces assessments in </a:t>
            </a:r>
            <a:r>
              <a:rPr lang="en-US" sz="1400" dirty="0"/>
              <a:t>quantitative </a:t>
            </a:r>
            <a:r>
              <a:rPr lang="en-US" sz="1400" dirty="0" smtClean="0"/>
              <a:t>terms, expected </a:t>
            </a:r>
            <a:r>
              <a:rPr lang="en-US" sz="1400" dirty="0"/>
              <a:t>ROI at various confidence levels. </a:t>
            </a:r>
          </a:p>
          <a:p>
            <a:pPr marL="230188" indent="-230188">
              <a:buClr>
                <a:schemeClr val="bg1">
                  <a:lumMod val="50000"/>
                </a:schemeClr>
              </a:buClr>
              <a:buSzPct val="150000"/>
              <a:buFont typeface="Arial"/>
              <a:buChar char="•"/>
            </a:pPr>
            <a:endParaRPr lang="en-US" sz="1400" dirty="0"/>
          </a:p>
          <a:p>
            <a:pPr marL="230188" indent="-230188">
              <a:buClr>
                <a:schemeClr val="bg1">
                  <a:lumMod val="50000"/>
                </a:schemeClr>
              </a:buClr>
              <a:buSzPct val="150000"/>
              <a:buFont typeface="Arial"/>
              <a:buChar char="•"/>
            </a:pPr>
            <a:r>
              <a:rPr lang="en-US" sz="1400" dirty="0" smtClean="0"/>
              <a:t>Predictive – provides a predictive capability for emerging markets, both in identifying new locations and changes in current markets. </a:t>
            </a:r>
          </a:p>
        </p:txBody>
      </p:sp>
    </p:spTree>
    <p:extLst>
      <p:ext uri="{BB962C8B-B14F-4D97-AF65-F5344CB8AC3E}">
        <p14:creationId xmlns:p14="http://schemas.microsoft.com/office/powerpoint/2010/main" val="32422984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3400" y="762000"/>
            <a:ext cx="8458200" cy="4267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latin typeface="Rotis Semisans Light" panose="02000303000000000004" pitchFamily="2" charset="0"/>
            </a:endParaRPr>
          </a:p>
        </p:txBody>
      </p:sp>
      <p:sp>
        <p:nvSpPr>
          <p:cNvPr id="14" name="Rectangle 13"/>
          <p:cNvSpPr/>
          <p:nvPr/>
        </p:nvSpPr>
        <p:spPr>
          <a:xfrm>
            <a:off x="533400" y="5105400"/>
            <a:ext cx="8389862" cy="1600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latin typeface="Rotis Semisans Light" panose="02000303000000000004" pitchFamily="2" charset="0"/>
            </a:endParaRPr>
          </a:p>
        </p:txBody>
      </p:sp>
      <p:sp>
        <p:nvSpPr>
          <p:cNvPr id="12" name="TextBox 11"/>
          <p:cNvSpPr txBox="1"/>
          <p:nvPr/>
        </p:nvSpPr>
        <p:spPr>
          <a:xfrm>
            <a:off x="8759636" y="1"/>
            <a:ext cx="284511" cy="307775"/>
          </a:xfrm>
          <a:prstGeom prst="rect">
            <a:avLst/>
          </a:prstGeom>
          <a:noFill/>
        </p:spPr>
        <p:txBody>
          <a:bodyPr wrap="none" lIns="91438" tIns="45719" rIns="91438" bIns="45719" rtlCol="0">
            <a:spAutoFit/>
          </a:bodyPr>
          <a:lstStyle/>
          <a:p>
            <a:r>
              <a:rPr lang="en-US" sz="1400" dirty="0" smtClean="0">
                <a:latin typeface="Rotis Semisans Light" panose="02000303000000000004" pitchFamily="2" charset="0"/>
              </a:rPr>
              <a:t>3</a:t>
            </a:r>
            <a:endParaRPr lang="en-US" sz="1400" dirty="0">
              <a:latin typeface="Rotis Semisans Light" panose="02000303000000000004" pitchFamily="2" charset="0"/>
            </a:endParaRPr>
          </a:p>
        </p:txBody>
      </p:sp>
      <p:sp>
        <p:nvSpPr>
          <p:cNvPr id="15" name="TextBox 14"/>
          <p:cNvSpPr txBox="1"/>
          <p:nvPr/>
        </p:nvSpPr>
        <p:spPr>
          <a:xfrm>
            <a:off x="533400" y="5152096"/>
            <a:ext cx="8360202" cy="1446548"/>
          </a:xfrm>
          <a:prstGeom prst="rect">
            <a:avLst/>
          </a:prstGeom>
          <a:noFill/>
        </p:spPr>
        <p:txBody>
          <a:bodyPr wrap="square" lIns="91438" tIns="45719" rIns="91438" bIns="45719" rtlCol="0">
            <a:spAutoFit/>
          </a:bodyPr>
          <a:lstStyle/>
          <a:p>
            <a:pPr marL="171450" lvl="0" indent="-171450">
              <a:buClr>
                <a:schemeClr val="bg1">
                  <a:lumMod val="50000"/>
                </a:schemeClr>
              </a:buClr>
              <a:buFont typeface="Arial"/>
              <a:buChar char="•"/>
            </a:pPr>
            <a:r>
              <a:rPr lang="en-US" sz="1000" dirty="0"/>
              <a:t>Every </a:t>
            </a:r>
            <a:r>
              <a:rPr lang="en-US" sz="1000" dirty="0" smtClean="0"/>
              <a:t>market has </a:t>
            </a:r>
            <a:r>
              <a:rPr lang="en-US" sz="1000" dirty="0"/>
              <a:t>a complex mosaic of characteristics derived from </a:t>
            </a:r>
            <a:r>
              <a:rPr lang="en-US" sz="1000" dirty="0" smtClean="0"/>
              <a:t>the populations </a:t>
            </a:r>
            <a:r>
              <a:rPr lang="en-US" sz="1000" dirty="0"/>
              <a:t>demographics, environmental resources, geographical location, ethnic history, wealth, dialects, income-producing activities, religious sects, access to markets, educational levels, etc. </a:t>
            </a:r>
          </a:p>
          <a:p>
            <a:pPr marL="171450" indent="-171450">
              <a:buClr>
                <a:schemeClr val="bg1">
                  <a:lumMod val="50000"/>
                </a:schemeClr>
              </a:buClr>
              <a:buFont typeface="Arial"/>
              <a:buChar char="•"/>
            </a:pPr>
            <a:endParaRPr lang="en-US" sz="400" dirty="0" smtClean="0"/>
          </a:p>
          <a:p>
            <a:pPr marL="171450" lvl="0" indent="-171450">
              <a:buClr>
                <a:schemeClr val="bg1">
                  <a:lumMod val="50000"/>
                </a:schemeClr>
              </a:buClr>
              <a:buFont typeface="Arial"/>
              <a:buChar char="•"/>
            </a:pPr>
            <a:r>
              <a:rPr lang="en-US" sz="1000" dirty="0"/>
              <a:t>We consider ALL data to have value.  While datasets may be of varying quality and completeness, each has the potential of carrying information that reflects a characteristic of a population, either by itself or, more commonly, through combination with other datasets.  </a:t>
            </a:r>
          </a:p>
          <a:p>
            <a:pPr marL="171450" indent="-171450">
              <a:buClr>
                <a:schemeClr val="bg1">
                  <a:lumMod val="50000"/>
                </a:schemeClr>
              </a:buClr>
              <a:buFont typeface="Arial"/>
              <a:buChar char="•"/>
            </a:pPr>
            <a:endParaRPr lang="en-US" sz="400" dirty="0" smtClean="0"/>
          </a:p>
          <a:p>
            <a:pPr marL="171450" indent="-171450">
              <a:buClr>
                <a:schemeClr val="bg1">
                  <a:lumMod val="50000"/>
                </a:schemeClr>
              </a:buClr>
              <a:buFont typeface="Arial"/>
              <a:buChar char="•"/>
            </a:pPr>
            <a:r>
              <a:rPr lang="en-US" sz="1000" dirty="0" smtClean="0"/>
              <a:t>Big </a:t>
            </a:r>
            <a:r>
              <a:rPr lang="en-US" sz="1000" dirty="0"/>
              <a:t>data analytics provides a predictive capability that allows us to identify prime </a:t>
            </a:r>
            <a:r>
              <a:rPr lang="en-US" sz="1000" dirty="0" smtClean="0"/>
              <a:t>opportunities in both current and emerging markets, and to optimize export for each </a:t>
            </a:r>
            <a:r>
              <a:rPr lang="en-US" sz="1000" dirty="0"/>
              <a:t>economic and sociocultural landscape.   </a:t>
            </a:r>
            <a:r>
              <a:rPr lang="en-US" sz="1000" dirty="0" smtClean="0"/>
              <a:t>In addition to traditional economic data sources of national trade data, The World Bank, World Trade Organization,  etc., we capture and integrate non-traditional data ranging from demographic household data, sociocultural measures, and behavioral data, to infrastructure, transparency, and governance.  </a:t>
            </a:r>
          </a:p>
        </p:txBody>
      </p:sp>
      <p:cxnSp>
        <p:nvCxnSpPr>
          <p:cNvPr id="8" name="Straight Connector 7"/>
          <p:cNvCxnSpPr/>
          <p:nvPr/>
        </p:nvCxnSpPr>
        <p:spPr>
          <a:xfrm>
            <a:off x="533400" y="685800"/>
            <a:ext cx="8389862" cy="0"/>
          </a:xfrm>
          <a:prstGeom prst="line">
            <a:avLst/>
          </a:prstGeom>
          <a:ln w="3175">
            <a:solidFill>
              <a:srgbClr val="FF0000"/>
            </a:solidFill>
          </a:ln>
        </p:spPr>
        <p:style>
          <a:lnRef idx="1">
            <a:schemeClr val="accent6"/>
          </a:lnRef>
          <a:fillRef idx="0">
            <a:schemeClr val="accent6"/>
          </a:fillRef>
          <a:effectRef idx="0">
            <a:schemeClr val="accent6"/>
          </a:effectRef>
          <a:fontRef idx="minor">
            <a:schemeClr val="tx1"/>
          </a:fontRef>
        </p:style>
      </p:cxnSp>
      <p:grpSp>
        <p:nvGrpSpPr>
          <p:cNvPr id="3" name="Group 2"/>
          <p:cNvGrpSpPr/>
          <p:nvPr/>
        </p:nvGrpSpPr>
        <p:grpSpPr>
          <a:xfrm>
            <a:off x="643542" y="838200"/>
            <a:ext cx="8195659" cy="4065210"/>
            <a:chOff x="643542" y="838200"/>
            <a:chExt cx="8195659" cy="4419600"/>
          </a:xfrm>
        </p:grpSpPr>
        <p:pic>
          <p:nvPicPr>
            <p:cNvPr id="18" name="Picture 17" descr="Screen Shot 2015-05-06 at 1.06.55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542" y="838200"/>
              <a:ext cx="8195659" cy="4419600"/>
            </a:xfrm>
            <a:prstGeom prst="rect">
              <a:avLst/>
            </a:prstGeom>
          </p:spPr>
        </p:pic>
        <p:sp>
          <p:nvSpPr>
            <p:cNvPr id="20" name="Rectangle 19"/>
            <p:cNvSpPr/>
            <p:nvPr/>
          </p:nvSpPr>
          <p:spPr>
            <a:xfrm>
              <a:off x="1435318" y="2056902"/>
              <a:ext cx="500338" cy="307864"/>
            </a:xfrm>
            <a:prstGeom prst="rect">
              <a:avLst/>
            </a:prstGeom>
            <a:solidFill>
              <a:schemeClr val="bg1">
                <a:lumMod val="85000"/>
                <a:alpha val="59000"/>
              </a:schemeClr>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p>
          </p:txBody>
        </p:sp>
        <p:cxnSp>
          <p:nvCxnSpPr>
            <p:cNvPr id="21" name="Straight Connector 20"/>
            <p:cNvCxnSpPr/>
            <p:nvPr/>
          </p:nvCxnSpPr>
          <p:spPr>
            <a:xfrm flipH="1">
              <a:off x="1166978" y="2056903"/>
              <a:ext cx="268341" cy="1164105"/>
            </a:xfrm>
            <a:prstGeom prst="lin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1166977" y="2364766"/>
              <a:ext cx="268342" cy="2538644"/>
            </a:xfrm>
            <a:prstGeom prst="lin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962267" y="2364766"/>
              <a:ext cx="3776477" cy="2538644"/>
            </a:xfrm>
            <a:prstGeom prst="lin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935657" y="2056902"/>
              <a:ext cx="3803087" cy="1143498"/>
            </a:xfrm>
            <a:prstGeom prst="line">
              <a:avLst/>
            </a:prstGeom>
            <a:ln w="127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9" name="Picture 18" descr="Screen Shot 2015-05-06 at 2.51.35 PM.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34321" y="3200400"/>
              <a:ext cx="4604423" cy="1703010"/>
            </a:xfrm>
            <a:prstGeom prst="rect">
              <a:avLst/>
            </a:prstGeom>
            <a:ln>
              <a:solidFill>
                <a:schemeClr val="bg1">
                  <a:lumMod val="50000"/>
                </a:schemeClr>
              </a:solidFill>
            </a:ln>
            <a:effectLst>
              <a:outerShdw blurRad="50800" dist="38100" dir="2700000" algn="tl" rotWithShape="0">
                <a:srgbClr val="000000">
                  <a:alpha val="43000"/>
                </a:srgbClr>
              </a:outerShdw>
            </a:effectLst>
          </p:spPr>
        </p:pic>
      </p:grpSp>
      <p:sp>
        <p:nvSpPr>
          <p:cNvPr id="24" name="TextBox 23"/>
          <p:cNvSpPr txBox="1"/>
          <p:nvPr/>
        </p:nvSpPr>
        <p:spPr>
          <a:xfrm>
            <a:off x="533401" y="64578"/>
            <a:ext cx="8226235" cy="584773"/>
          </a:xfrm>
          <a:prstGeom prst="rect">
            <a:avLst/>
          </a:prstGeom>
          <a:noFill/>
        </p:spPr>
        <p:txBody>
          <a:bodyPr wrap="square" lIns="91438" tIns="45719" rIns="91438" bIns="45719" rtlCol="0">
            <a:spAutoFit/>
          </a:bodyPr>
          <a:lstStyle/>
          <a:p>
            <a:r>
              <a:rPr lang="en-US" sz="1400" dirty="0">
                <a:latin typeface="Calibri"/>
                <a:cs typeface="Calibri"/>
              </a:rPr>
              <a:t>Applying Big Data to Improving UK SME Exports</a:t>
            </a:r>
          </a:p>
          <a:p>
            <a:endParaRPr lang="en-US" sz="400" b="1" dirty="0">
              <a:latin typeface="Calibri"/>
              <a:cs typeface="Calibri"/>
            </a:endParaRPr>
          </a:p>
          <a:p>
            <a:r>
              <a:rPr lang="en-US" sz="1400" dirty="0">
                <a:solidFill>
                  <a:schemeClr val="bg1">
                    <a:lumMod val="50000"/>
                  </a:schemeClr>
                </a:solidFill>
                <a:latin typeface="Calibri"/>
                <a:cs typeface="Calibri"/>
              </a:rPr>
              <a:t>Strategies can now be optimized for each market’s specific economic and </a:t>
            </a:r>
            <a:r>
              <a:rPr lang="en-US" sz="1400" dirty="0">
                <a:solidFill>
                  <a:schemeClr val="bg1">
                    <a:lumMod val="50000"/>
                  </a:schemeClr>
                </a:solidFill>
                <a:cs typeface="Calibri"/>
              </a:rPr>
              <a:t>sociocultural landscape</a:t>
            </a:r>
            <a:endParaRPr lang="en-US" sz="1400" dirty="0">
              <a:solidFill>
                <a:schemeClr val="bg1">
                  <a:lumMod val="50000"/>
                </a:schemeClr>
              </a:solidFill>
              <a:latin typeface="Calibri"/>
              <a:cs typeface="Calibri"/>
            </a:endParaRPr>
          </a:p>
        </p:txBody>
      </p:sp>
    </p:spTree>
    <p:extLst>
      <p:ext uri="{BB962C8B-B14F-4D97-AF65-F5344CB8AC3E}">
        <p14:creationId xmlns:p14="http://schemas.microsoft.com/office/powerpoint/2010/main" val="41224607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1000" y="762000"/>
            <a:ext cx="3962400" cy="59436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latin typeface="Rotis Semisans Light" panose="02000303000000000004" pitchFamily="2" charset="0"/>
            </a:endParaRPr>
          </a:p>
        </p:txBody>
      </p:sp>
      <p:sp>
        <p:nvSpPr>
          <p:cNvPr id="13" name="Rectangle 12"/>
          <p:cNvSpPr/>
          <p:nvPr/>
        </p:nvSpPr>
        <p:spPr>
          <a:xfrm>
            <a:off x="4572000" y="769378"/>
            <a:ext cx="4351262" cy="593622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latin typeface="Rotis Semisans Light" panose="02000303000000000004" pitchFamily="2" charset="0"/>
            </a:endParaRPr>
          </a:p>
        </p:txBody>
      </p:sp>
      <p:sp>
        <p:nvSpPr>
          <p:cNvPr id="18" name="Rectangle 17"/>
          <p:cNvSpPr/>
          <p:nvPr/>
        </p:nvSpPr>
        <p:spPr>
          <a:xfrm>
            <a:off x="4626368" y="838201"/>
            <a:ext cx="4234666" cy="1323437"/>
          </a:xfrm>
          <a:prstGeom prst="rect">
            <a:avLst/>
          </a:prstGeom>
        </p:spPr>
        <p:txBody>
          <a:bodyPr wrap="square" lIns="91438" tIns="45719" rIns="91438" bIns="45719">
            <a:spAutoFit/>
          </a:bodyPr>
          <a:lstStyle/>
          <a:p>
            <a:r>
              <a:rPr lang="en-US" sz="1000" b="1" i="1" dirty="0">
                <a:latin typeface="Calibri"/>
                <a:cs typeface="Calibri"/>
              </a:rPr>
              <a:t>Ecosystem Approach</a:t>
            </a:r>
          </a:p>
          <a:p>
            <a:endParaRPr lang="en-US" sz="1000" b="1" i="1" dirty="0">
              <a:latin typeface="Calibri"/>
              <a:cs typeface="Calibri"/>
            </a:endParaRPr>
          </a:p>
          <a:p>
            <a:r>
              <a:rPr lang="en-US" sz="1000" dirty="0"/>
              <a:t>The third cholera pandemic (1852-1860), that resulted in over 1 million deaths, reached London in 1853. Nobody knew what caused cholera.</a:t>
            </a:r>
            <a:endParaRPr lang="en-US" sz="400" dirty="0">
              <a:latin typeface="Calibri"/>
              <a:cs typeface="Calibri"/>
            </a:endParaRPr>
          </a:p>
          <a:p>
            <a:r>
              <a:rPr lang="en-US" sz="1000" dirty="0"/>
              <a:t>John Snow took an ecosystem approach.  He started analyzing non-traditional data – where people lived, where they worked, etc.  His analysis lead him to realize that part of the ecosystem that hosted cholera included the water pump on Broad Street.</a:t>
            </a:r>
            <a:endParaRPr lang="en-US" sz="1000" dirty="0">
              <a:solidFill>
                <a:prstClr val="black"/>
              </a:solidFill>
              <a:latin typeface="Calibri"/>
              <a:cs typeface="Calibri"/>
            </a:endParaRPr>
          </a:p>
        </p:txBody>
      </p:sp>
      <p:sp>
        <p:nvSpPr>
          <p:cNvPr id="20" name="Rectangle 19"/>
          <p:cNvSpPr/>
          <p:nvPr/>
        </p:nvSpPr>
        <p:spPr>
          <a:xfrm>
            <a:off x="457200" y="838200"/>
            <a:ext cx="3886200" cy="1754325"/>
          </a:xfrm>
          <a:prstGeom prst="rect">
            <a:avLst/>
          </a:prstGeom>
        </p:spPr>
        <p:txBody>
          <a:bodyPr wrap="square" lIns="91438" tIns="45719" rIns="91438" bIns="45719">
            <a:spAutoFit/>
          </a:bodyPr>
          <a:lstStyle/>
          <a:p>
            <a:pPr defTabSz="914379"/>
            <a:r>
              <a:rPr lang="en-US" sz="1000" b="1" i="1" dirty="0"/>
              <a:t>Weak Signal Analysis</a:t>
            </a:r>
          </a:p>
          <a:p>
            <a:pPr defTabSz="914379"/>
            <a:endParaRPr lang="en-US" sz="1000" dirty="0"/>
          </a:p>
          <a:p>
            <a:pPr defTabSz="914379"/>
            <a:r>
              <a:rPr lang="en-US" sz="1000" dirty="0"/>
              <a:t>While datasets may be of varying quality and completeness, each has the potential of carrying critical information, either by itself or, more commonly, through combination with other datasets.</a:t>
            </a:r>
          </a:p>
          <a:p>
            <a:pPr defTabSz="914379"/>
            <a:endParaRPr lang="en-US" sz="400" dirty="0"/>
          </a:p>
          <a:p>
            <a:pPr defTabSz="914379"/>
            <a:endParaRPr lang="en-US" sz="400" dirty="0"/>
          </a:p>
          <a:p>
            <a:r>
              <a:rPr lang="en-US" sz="1000" dirty="0"/>
              <a:t>Adapting Signal processing methodologies originally developed for such applications as the detection of foreign submarines and clandestine underground nuclear weapons tests, we are able to detect and amplify the “signals” crucial for decision-making among the traditional noise of big data.</a:t>
            </a:r>
          </a:p>
        </p:txBody>
      </p:sp>
      <p:sp>
        <p:nvSpPr>
          <p:cNvPr id="23" name="TextBox 22"/>
          <p:cNvSpPr txBox="1"/>
          <p:nvPr/>
        </p:nvSpPr>
        <p:spPr>
          <a:xfrm>
            <a:off x="8759636" y="1"/>
            <a:ext cx="284511" cy="307775"/>
          </a:xfrm>
          <a:prstGeom prst="rect">
            <a:avLst/>
          </a:prstGeom>
          <a:noFill/>
        </p:spPr>
        <p:txBody>
          <a:bodyPr wrap="none" lIns="91438" tIns="45719" rIns="91438" bIns="45719" rtlCol="0">
            <a:spAutoFit/>
          </a:bodyPr>
          <a:lstStyle/>
          <a:p>
            <a:r>
              <a:rPr lang="en-US" sz="1400" dirty="0" smtClean="0">
                <a:latin typeface="Rotis Semisans Light" panose="02000303000000000004" pitchFamily="2" charset="0"/>
              </a:rPr>
              <a:t>4</a:t>
            </a:r>
            <a:endParaRPr lang="en-US" sz="1400" dirty="0">
              <a:latin typeface="Rotis Semisans Light" panose="02000303000000000004" pitchFamily="2" charset="0"/>
            </a:endParaRPr>
          </a:p>
        </p:txBody>
      </p:sp>
      <p:cxnSp>
        <p:nvCxnSpPr>
          <p:cNvPr id="25" name="Straight Connector 24"/>
          <p:cNvCxnSpPr/>
          <p:nvPr/>
        </p:nvCxnSpPr>
        <p:spPr>
          <a:xfrm>
            <a:off x="533400" y="685800"/>
            <a:ext cx="8389862" cy="0"/>
          </a:xfrm>
          <a:prstGeom prst="line">
            <a:avLst/>
          </a:prstGeom>
          <a:ln w="3175">
            <a:solidFill>
              <a:srgbClr val="FF0000"/>
            </a:solidFill>
          </a:ln>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a:off x="533401" y="64578"/>
            <a:ext cx="8226235" cy="584773"/>
          </a:xfrm>
          <a:prstGeom prst="rect">
            <a:avLst/>
          </a:prstGeom>
          <a:noFill/>
        </p:spPr>
        <p:txBody>
          <a:bodyPr wrap="square" lIns="91438" tIns="45719" rIns="91438" bIns="45719" rtlCol="0">
            <a:spAutoFit/>
          </a:bodyPr>
          <a:lstStyle/>
          <a:p>
            <a:r>
              <a:rPr lang="en-US" sz="1400" dirty="0">
                <a:latin typeface="Calibri"/>
                <a:cs typeface="Calibri"/>
              </a:rPr>
              <a:t>‘Big Data’ Approaches</a:t>
            </a:r>
          </a:p>
          <a:p>
            <a:endParaRPr lang="en-US" sz="400" b="1" dirty="0">
              <a:latin typeface="Calibri"/>
              <a:cs typeface="Calibri"/>
            </a:endParaRPr>
          </a:p>
          <a:p>
            <a:r>
              <a:rPr lang="en-US" sz="1400" dirty="0">
                <a:solidFill>
                  <a:schemeClr val="bg1">
                    <a:lumMod val="50000"/>
                  </a:schemeClr>
                </a:solidFill>
                <a:latin typeface="Calibri"/>
                <a:cs typeface="Calibri"/>
              </a:rPr>
              <a:t>There are many forms of ‘big data’ (e.g. volume, variety, velocity, veracity, etc.)</a:t>
            </a:r>
          </a:p>
        </p:txBody>
      </p:sp>
      <p:sp>
        <p:nvSpPr>
          <p:cNvPr id="15" name="Rectangle 14"/>
          <p:cNvSpPr/>
          <p:nvPr/>
        </p:nvSpPr>
        <p:spPr>
          <a:xfrm>
            <a:off x="442473" y="4170759"/>
            <a:ext cx="3900927" cy="2400657"/>
          </a:xfrm>
          <a:prstGeom prst="rect">
            <a:avLst/>
          </a:prstGeom>
        </p:spPr>
        <p:txBody>
          <a:bodyPr wrap="square" lIns="91438" tIns="45719" rIns="91438" bIns="45719">
            <a:spAutoFit/>
          </a:bodyPr>
          <a:lstStyle/>
          <a:p>
            <a:endParaRPr lang="en-US" sz="1000" dirty="0"/>
          </a:p>
          <a:p>
            <a:r>
              <a:rPr lang="en-US" sz="1000" dirty="0"/>
              <a:t>In this example, weak signal analysis is used to enhance an image of Saturn.  The first image was created by a single picture.  The fuzziness is caused by vibrations of the telescope, atmospheric conditions and other variables.  The second image was created by ‘stacking’ multiple pictures.  When multiple images are “stacked”, the fuzziness, which is caused by random processes gets cancelled out, while the signal remains consistent.  As a result, the combination of images is better then the quality of any single image and new features can be seen.  </a:t>
            </a:r>
          </a:p>
          <a:p>
            <a:endParaRPr lang="en-US" sz="1000" dirty="0"/>
          </a:p>
          <a:p>
            <a:r>
              <a:rPr lang="en-US" sz="1000" dirty="0"/>
              <a:t>By “stacking” large amounts of data about the multitude of social, environmental, economic, legislative, and financial variables that create a successful and sustainable business, we can identify optimal opportunities for UK SME exports that are not apparent through any other methodology.</a:t>
            </a:r>
          </a:p>
        </p:txBody>
      </p:sp>
      <p:pic>
        <p:nvPicPr>
          <p:cNvPr id="17" name="Picture 16" descr="1"/>
          <p:cNvPicPr/>
          <p:nvPr/>
        </p:nvPicPr>
        <p:blipFill rotWithShape="1">
          <a:blip r:embed="rId3" cstate="print">
            <a:extLst>
              <a:ext uri="{BEBA8EAE-BF5A-486C-A8C5-ECC9F3942E4B}">
                <a14:imgProps xmlns:a14="http://schemas.microsoft.com/office/drawing/2010/main">
                  <a14:imgLayer r:embed="rId4">
                    <a14:imgEffect>
                      <a14:brightnessContrast bright="74000"/>
                    </a14:imgEffect>
                  </a14:imgLayer>
                </a14:imgProps>
              </a:ext>
            </a:extLst>
          </a:blip>
          <a:srcRect l="26008" t="26276" r="29279" b="33111"/>
          <a:stretch/>
        </p:blipFill>
        <p:spPr bwMode="auto">
          <a:xfrm>
            <a:off x="531078" y="2704765"/>
            <a:ext cx="1754922" cy="1401153"/>
          </a:xfrm>
          <a:prstGeom prst="rect">
            <a:avLst/>
          </a:prstGeom>
          <a:noFill/>
          <a:ln w="9525">
            <a:noFill/>
            <a:miter lim="800000"/>
            <a:headEnd/>
            <a:tailEnd/>
          </a:ln>
        </p:spPr>
      </p:pic>
      <p:pic>
        <p:nvPicPr>
          <p:cNvPr id="19" name="Picture 18" descr="3"/>
          <p:cNvPicPr/>
          <p:nvPr/>
        </p:nvPicPr>
        <p:blipFill rotWithShape="1">
          <a:blip r:embed="rId5" cstate="print">
            <a:extLst>
              <a:ext uri="{BEBA8EAE-BF5A-486C-A8C5-ECC9F3942E4B}">
                <a14:imgProps xmlns:a14="http://schemas.microsoft.com/office/drawing/2010/main">
                  <a14:imgLayer r:embed="rId6">
                    <a14:imgEffect>
                      <a14:sharpenSoften amount="100000"/>
                    </a14:imgEffect>
                    <a14:imgEffect>
                      <a14:brightnessContrast bright="10000" contrast="35000"/>
                    </a14:imgEffect>
                  </a14:imgLayer>
                </a14:imgProps>
              </a:ext>
            </a:extLst>
          </a:blip>
          <a:srcRect l="29694" t="33522" r="27516" b="37770"/>
          <a:stretch/>
        </p:blipFill>
        <p:spPr bwMode="auto">
          <a:xfrm>
            <a:off x="2369988" y="2714585"/>
            <a:ext cx="1897213" cy="1401153"/>
          </a:xfrm>
          <a:prstGeom prst="rect">
            <a:avLst/>
          </a:prstGeom>
          <a:noFill/>
          <a:ln w="9525">
            <a:noFill/>
            <a:miter lim="800000"/>
            <a:headEnd/>
            <a:tailEnd/>
          </a:ln>
        </p:spPr>
      </p:pic>
      <p:sp>
        <p:nvSpPr>
          <p:cNvPr id="22" name="Rectangle 21"/>
          <p:cNvSpPr/>
          <p:nvPr/>
        </p:nvSpPr>
        <p:spPr>
          <a:xfrm>
            <a:off x="4686603" y="4419601"/>
            <a:ext cx="4234666" cy="1631214"/>
          </a:xfrm>
          <a:prstGeom prst="rect">
            <a:avLst/>
          </a:prstGeom>
        </p:spPr>
        <p:txBody>
          <a:bodyPr wrap="square" lIns="91438" tIns="45719" rIns="91438" bIns="45719">
            <a:spAutoFit/>
          </a:bodyPr>
          <a:lstStyle/>
          <a:p>
            <a:r>
              <a:rPr lang="en-US" sz="1000" dirty="0"/>
              <a:t>He did a chemical and microscopic analysis of the water, but did not uncover any direct evidence.  Nevertheless, he had the pump handle removed and successfully ended the cholera epidemic.  </a:t>
            </a:r>
          </a:p>
          <a:p>
            <a:endParaRPr lang="en-US" sz="1000" dirty="0"/>
          </a:p>
          <a:p>
            <a:r>
              <a:rPr lang="en-US" sz="1000" dirty="0"/>
              <a:t>While direct data on potential SME export markets are time-consuming and  and expensive to obtain, large amounts of indirect data already exist and remain largely untapped. By characterizing the ecosystem supportive of successful UK SME exports, we can predict the ROI in quantitative, probabilistic terms.  In addition, we can identify changing markets or emerging markets where UK SME’s can preposition to gain market share.</a:t>
            </a:r>
          </a:p>
        </p:txBody>
      </p:sp>
      <p:pic>
        <p:nvPicPr>
          <p:cNvPr id="24" name="Picture 23"/>
          <p:cNvPicPr>
            <a:picLocks noChangeAspect="1"/>
          </p:cNvPicPr>
          <p:nvPr/>
        </p:nvPicPr>
        <p:blipFill>
          <a:blip r:embed="rId7"/>
          <a:stretch>
            <a:fillRect/>
          </a:stretch>
        </p:blipFill>
        <p:spPr>
          <a:xfrm>
            <a:off x="6400800" y="2286000"/>
            <a:ext cx="2474204" cy="1832024"/>
          </a:xfrm>
          <a:prstGeom prst="rect">
            <a:avLst/>
          </a:prstGeom>
        </p:spPr>
      </p:pic>
      <p:pic>
        <p:nvPicPr>
          <p:cNvPr id="29" name="Picture 28" descr="images.jpg"/>
          <p:cNvPicPr>
            <a:picLocks noChangeAspect="1"/>
          </p:cNvPicPr>
          <p:nvPr/>
        </p:nvPicPr>
        <p:blipFill rotWithShape="1">
          <a:blip r:embed="rId8">
            <a:extLst>
              <a:ext uri="{28A0092B-C50C-407E-A947-70E740481C1C}">
                <a14:useLocalDpi xmlns:a14="http://schemas.microsoft.com/office/drawing/2010/main" val="0"/>
              </a:ext>
            </a:extLst>
          </a:blip>
          <a:srcRect l="17180" r="9831"/>
          <a:stretch/>
        </p:blipFill>
        <p:spPr>
          <a:xfrm>
            <a:off x="4734300" y="2320179"/>
            <a:ext cx="1524348" cy="1788982"/>
          </a:xfrm>
          <a:prstGeom prst="rect">
            <a:avLst/>
          </a:prstGeom>
        </p:spPr>
      </p:pic>
    </p:spTree>
    <p:extLst>
      <p:ext uri="{BB962C8B-B14F-4D97-AF65-F5344CB8AC3E}">
        <p14:creationId xmlns:p14="http://schemas.microsoft.com/office/powerpoint/2010/main" val="2760212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3400" y="762000"/>
            <a:ext cx="8458200" cy="4953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latin typeface="Rotis Semisans Light" panose="02000303000000000004" pitchFamily="2" charset="0"/>
            </a:endParaRPr>
          </a:p>
        </p:txBody>
      </p:sp>
      <p:sp>
        <p:nvSpPr>
          <p:cNvPr id="14" name="Rectangle 13"/>
          <p:cNvSpPr/>
          <p:nvPr/>
        </p:nvSpPr>
        <p:spPr>
          <a:xfrm>
            <a:off x="533400" y="5791201"/>
            <a:ext cx="8389862" cy="92021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dirty="0">
              <a:latin typeface="Rotis Semisans Light" panose="02000303000000000004" pitchFamily="2" charset="0"/>
            </a:endParaRPr>
          </a:p>
        </p:txBody>
      </p:sp>
      <p:sp>
        <p:nvSpPr>
          <p:cNvPr id="12" name="TextBox 11"/>
          <p:cNvSpPr txBox="1"/>
          <p:nvPr/>
        </p:nvSpPr>
        <p:spPr>
          <a:xfrm>
            <a:off x="8759636" y="1"/>
            <a:ext cx="284511" cy="307775"/>
          </a:xfrm>
          <a:prstGeom prst="rect">
            <a:avLst/>
          </a:prstGeom>
          <a:noFill/>
        </p:spPr>
        <p:txBody>
          <a:bodyPr wrap="none" lIns="91438" tIns="45719" rIns="91438" bIns="45719" rtlCol="0">
            <a:spAutoFit/>
          </a:bodyPr>
          <a:lstStyle/>
          <a:p>
            <a:r>
              <a:rPr lang="en-US" sz="1400" dirty="0" smtClean="0">
                <a:latin typeface="Rotis Semisans Light" panose="02000303000000000004" pitchFamily="2" charset="0"/>
              </a:rPr>
              <a:t>5</a:t>
            </a:r>
            <a:endParaRPr lang="en-US" sz="1400" dirty="0">
              <a:latin typeface="Rotis Semisans Light" panose="02000303000000000004" pitchFamily="2" charset="0"/>
            </a:endParaRPr>
          </a:p>
        </p:txBody>
      </p:sp>
      <p:cxnSp>
        <p:nvCxnSpPr>
          <p:cNvPr id="8" name="Straight Connector 7"/>
          <p:cNvCxnSpPr/>
          <p:nvPr/>
        </p:nvCxnSpPr>
        <p:spPr>
          <a:xfrm>
            <a:off x="533400" y="685800"/>
            <a:ext cx="8389862" cy="0"/>
          </a:xfrm>
          <a:prstGeom prst="line">
            <a:avLst/>
          </a:prstGeom>
          <a:ln w="3175">
            <a:solidFill>
              <a:srgbClr val="FF0000"/>
            </a:solidFill>
          </a:ln>
        </p:spPr>
        <p:style>
          <a:lnRef idx="1">
            <a:schemeClr val="accent6"/>
          </a:lnRef>
          <a:fillRef idx="0">
            <a:schemeClr val="accent6"/>
          </a:fillRef>
          <a:effectRef idx="0">
            <a:schemeClr val="accent6"/>
          </a:effectRef>
          <a:fontRef idx="minor">
            <a:schemeClr val="tx1"/>
          </a:fontRef>
        </p:style>
      </p:cxnSp>
      <p:sp>
        <p:nvSpPr>
          <p:cNvPr id="27" name="TextBox 26"/>
          <p:cNvSpPr txBox="1"/>
          <p:nvPr/>
        </p:nvSpPr>
        <p:spPr>
          <a:xfrm>
            <a:off x="533401" y="64578"/>
            <a:ext cx="8226235" cy="584773"/>
          </a:xfrm>
          <a:prstGeom prst="rect">
            <a:avLst/>
          </a:prstGeom>
          <a:noFill/>
        </p:spPr>
        <p:txBody>
          <a:bodyPr wrap="square" lIns="91438" tIns="45719" rIns="91438" bIns="45719" rtlCol="0">
            <a:spAutoFit/>
          </a:bodyPr>
          <a:lstStyle/>
          <a:p>
            <a:r>
              <a:rPr lang="en-US" sz="1400" dirty="0">
                <a:latin typeface="Calibri"/>
                <a:cs typeface="Calibri"/>
              </a:rPr>
              <a:t>Identifying Prime Opportunities for UK SME Exports</a:t>
            </a:r>
          </a:p>
          <a:p>
            <a:endParaRPr lang="en-US" sz="400" b="1" dirty="0">
              <a:latin typeface="Calibri"/>
              <a:cs typeface="Calibri"/>
            </a:endParaRPr>
          </a:p>
          <a:p>
            <a:r>
              <a:rPr lang="en-US" sz="1400" dirty="0">
                <a:solidFill>
                  <a:schemeClr val="bg1">
                    <a:lumMod val="50000"/>
                  </a:schemeClr>
                </a:solidFill>
                <a:latin typeface="Calibri"/>
                <a:cs typeface="Calibri"/>
              </a:rPr>
              <a:t>Opportunities can now be optimized for each specific sociocultural and economic landscape </a:t>
            </a:r>
          </a:p>
        </p:txBody>
      </p:sp>
      <p:sp>
        <p:nvSpPr>
          <p:cNvPr id="28" name="TextBox 27"/>
          <p:cNvSpPr txBox="1"/>
          <p:nvPr/>
        </p:nvSpPr>
        <p:spPr>
          <a:xfrm>
            <a:off x="611941" y="990600"/>
            <a:ext cx="3793874" cy="1169549"/>
          </a:xfrm>
          <a:prstGeom prst="rect">
            <a:avLst/>
          </a:prstGeom>
          <a:noFill/>
        </p:spPr>
        <p:txBody>
          <a:bodyPr wrap="square" lIns="91438" tIns="45719" rIns="91438" bIns="45719" rtlCol="0">
            <a:spAutoFit/>
          </a:bodyPr>
          <a:lstStyle/>
          <a:p>
            <a:pPr marL="171446" indent="-171446">
              <a:buClr>
                <a:schemeClr val="bg1">
                  <a:lumMod val="75000"/>
                </a:schemeClr>
              </a:buClr>
              <a:buFont typeface="Arial"/>
              <a:buChar char="•"/>
            </a:pPr>
            <a:r>
              <a:rPr lang="en-US" sz="1000" dirty="0">
                <a:latin typeface="Times New Roman" charset="0"/>
                <a:ea typeface="Times New Roman" charset="0"/>
                <a:cs typeface="Times New Roman" charset="0"/>
              </a:rPr>
              <a:t>Using </a:t>
            </a:r>
            <a:r>
              <a:rPr lang="en-US" sz="1000" dirty="0" smtClean="0">
                <a:latin typeface="Times New Roman" charset="0"/>
                <a:ea typeface="Times New Roman" charset="0"/>
                <a:cs typeface="Times New Roman" charset="0"/>
              </a:rPr>
              <a:t>a vast array of </a:t>
            </a:r>
            <a:r>
              <a:rPr lang="en-US" sz="1000" dirty="0">
                <a:latin typeface="Times New Roman" charset="0"/>
                <a:ea typeface="Times New Roman" charset="0"/>
                <a:cs typeface="Times New Roman" charset="0"/>
              </a:rPr>
              <a:t>data </a:t>
            </a:r>
            <a:r>
              <a:rPr lang="en-US" sz="1000" dirty="0" smtClean="0">
                <a:latin typeface="Times New Roman" charset="0"/>
                <a:ea typeface="Times New Roman" charset="0"/>
                <a:cs typeface="Times New Roman" charset="0"/>
              </a:rPr>
              <a:t>sources, </a:t>
            </a:r>
            <a:r>
              <a:rPr lang="en-US" sz="1000" dirty="0">
                <a:latin typeface="Times New Roman" charset="0"/>
                <a:ea typeface="Times New Roman" charset="0"/>
                <a:cs typeface="Times New Roman" charset="0"/>
              </a:rPr>
              <a:t>we collect hundreds to thousands of indicators (direct and indirect measures) for each market.  </a:t>
            </a:r>
          </a:p>
          <a:p>
            <a:pPr marL="171446" indent="-171446">
              <a:buClr>
                <a:schemeClr val="bg1">
                  <a:lumMod val="75000"/>
                </a:schemeClr>
              </a:buClr>
              <a:buFont typeface="Arial"/>
              <a:buChar char="•"/>
            </a:pPr>
            <a:r>
              <a:rPr lang="en-US" sz="1000" dirty="0">
                <a:latin typeface="Times New Roman" charset="0"/>
                <a:ea typeface="Times New Roman" charset="0"/>
                <a:cs typeface="Times New Roman" charset="0"/>
              </a:rPr>
              <a:t>Data are normalized, standardized, vectorized and run through statistical analysis for authentication and quality control.</a:t>
            </a:r>
          </a:p>
          <a:p>
            <a:pPr marL="171446" indent="-171446">
              <a:buClr>
                <a:schemeClr val="bg1">
                  <a:lumMod val="75000"/>
                </a:schemeClr>
              </a:buClr>
              <a:buFont typeface="Arial"/>
              <a:buChar char="•"/>
            </a:pPr>
            <a:r>
              <a:rPr lang="en-US" sz="1000" dirty="0">
                <a:latin typeface="Times New Roman" charset="0"/>
                <a:ea typeface="Times New Roman" charset="0"/>
                <a:cs typeface="Times New Roman" charset="0"/>
              </a:rPr>
              <a:t>Initial data analysis is reviewed with Subject Matter Experts to confirm all minimum essential requirements are met.</a:t>
            </a:r>
          </a:p>
        </p:txBody>
      </p:sp>
      <p:sp>
        <p:nvSpPr>
          <p:cNvPr id="29" name="TextBox 28"/>
          <p:cNvSpPr txBox="1"/>
          <p:nvPr/>
        </p:nvSpPr>
        <p:spPr>
          <a:xfrm>
            <a:off x="606169" y="2771001"/>
            <a:ext cx="3356232" cy="707884"/>
          </a:xfrm>
          <a:prstGeom prst="rect">
            <a:avLst/>
          </a:prstGeom>
          <a:noFill/>
        </p:spPr>
        <p:txBody>
          <a:bodyPr wrap="square" lIns="91438" tIns="45719" rIns="91438" bIns="45719" rtlCol="0">
            <a:spAutoFit/>
          </a:bodyPr>
          <a:lstStyle/>
          <a:p>
            <a:pPr marL="171446" indent="-171446">
              <a:buClr>
                <a:schemeClr val="bg1">
                  <a:lumMod val="75000"/>
                </a:schemeClr>
              </a:buClr>
              <a:buFont typeface="Arial"/>
              <a:buChar char="•"/>
            </a:pPr>
            <a:r>
              <a:rPr lang="en-US" sz="1000" dirty="0">
                <a:latin typeface="Times New Roman" charset="0"/>
                <a:ea typeface="Times New Roman" charset="0"/>
                <a:cs typeface="Times New Roman" charset="0"/>
              </a:rPr>
              <a:t>Implementing  various Factor Analysis methodologies, we determine the dimensions of the data that account for the variance, and the indicators that are representative within the dimensions.</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544974"/>
            <a:ext cx="3429000" cy="1789026"/>
          </a:xfrm>
          <a:prstGeom prst="rect">
            <a:avLst/>
          </a:prstGeom>
        </p:spPr>
      </p:pic>
      <p:sp>
        <p:nvSpPr>
          <p:cNvPr id="45" name="Right Arrow 44"/>
          <p:cNvSpPr/>
          <p:nvPr/>
        </p:nvSpPr>
        <p:spPr>
          <a:xfrm rot="5400000">
            <a:off x="2139738" y="2318923"/>
            <a:ext cx="303740" cy="235779"/>
          </a:xfrm>
          <a:prstGeom prst="rightArrow">
            <a:avLst/>
          </a:prstGeom>
          <a:solidFill>
            <a:schemeClr val="tx2">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p>
        </p:txBody>
      </p:sp>
      <p:sp>
        <p:nvSpPr>
          <p:cNvPr id="46" name="Left Arrow 45"/>
          <p:cNvSpPr/>
          <p:nvPr/>
        </p:nvSpPr>
        <p:spPr>
          <a:xfrm rot="7356250">
            <a:off x="4146892" y="3131932"/>
            <a:ext cx="414878" cy="199878"/>
          </a:xfrm>
          <a:prstGeom prst="leftArrow">
            <a:avLst/>
          </a:prstGeom>
          <a:solidFill>
            <a:schemeClr val="tx2">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p>
        </p:txBody>
      </p:sp>
      <p:sp>
        <p:nvSpPr>
          <p:cNvPr id="47" name="TextBox 46"/>
          <p:cNvSpPr txBox="1"/>
          <p:nvPr/>
        </p:nvSpPr>
        <p:spPr>
          <a:xfrm>
            <a:off x="4495801" y="838200"/>
            <a:ext cx="4201021" cy="400108"/>
          </a:xfrm>
          <a:prstGeom prst="rect">
            <a:avLst/>
          </a:prstGeom>
          <a:noFill/>
        </p:spPr>
        <p:txBody>
          <a:bodyPr wrap="square" lIns="91438" tIns="45719" rIns="91438" bIns="45719" rtlCol="0">
            <a:spAutoFit/>
          </a:bodyPr>
          <a:lstStyle/>
          <a:p>
            <a:r>
              <a:rPr lang="en-US" sz="1000" dirty="0">
                <a:latin typeface="Times New Roman" charset="0"/>
                <a:ea typeface="Times New Roman" charset="0"/>
                <a:cs typeface="Times New Roman" charset="0"/>
              </a:rPr>
              <a:t>We then correlate variables against prevalence of successful outcomes to determine relative weightings by market and sector.</a:t>
            </a:r>
          </a:p>
        </p:txBody>
      </p:sp>
      <p:sp>
        <p:nvSpPr>
          <p:cNvPr id="48" name="Right Arrow 47"/>
          <p:cNvSpPr/>
          <p:nvPr/>
        </p:nvSpPr>
        <p:spPr>
          <a:xfrm rot="5400000">
            <a:off x="6567099" y="3036097"/>
            <a:ext cx="277000" cy="235778"/>
          </a:xfrm>
          <a:prstGeom prst="rightArrow">
            <a:avLst/>
          </a:prstGeom>
          <a:solidFill>
            <a:schemeClr val="tx2">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p>
        </p:txBody>
      </p:sp>
      <p:sp>
        <p:nvSpPr>
          <p:cNvPr id="49" name="TextBox 48"/>
          <p:cNvSpPr txBox="1"/>
          <p:nvPr/>
        </p:nvSpPr>
        <p:spPr>
          <a:xfrm>
            <a:off x="4495801" y="3352800"/>
            <a:ext cx="4513385" cy="707884"/>
          </a:xfrm>
          <a:prstGeom prst="rect">
            <a:avLst/>
          </a:prstGeom>
          <a:noFill/>
        </p:spPr>
        <p:txBody>
          <a:bodyPr wrap="square" lIns="91438" tIns="45719" rIns="91438" bIns="45719" rtlCol="0">
            <a:spAutoFit/>
          </a:bodyPr>
          <a:lstStyle/>
          <a:p>
            <a:r>
              <a:rPr lang="en-US" sz="1000" dirty="0">
                <a:latin typeface="Times New Roman" charset="0"/>
                <a:ea typeface="Times New Roman" charset="0"/>
                <a:cs typeface="Times New Roman" charset="0"/>
              </a:rPr>
              <a:t>Variability and weighting, we determine coefficients for each indicator that represent its contribution to outcomes (positive or negative). We weight and combine the coefficient by the determined (scaled) value of each indicator to derive a composite score by product and market. </a:t>
            </a:r>
          </a:p>
        </p:txBody>
      </p:sp>
      <p:graphicFrame>
        <p:nvGraphicFramePr>
          <p:cNvPr id="50" name="Chart 49"/>
          <p:cNvGraphicFramePr>
            <a:graphicFrameLocks/>
          </p:cNvGraphicFramePr>
          <p:nvPr>
            <p:extLst>
              <p:ext uri="{D42A27DB-BD31-4B8C-83A1-F6EECF244321}">
                <p14:modId xmlns:p14="http://schemas.microsoft.com/office/powerpoint/2010/main" val="423688893"/>
              </p:ext>
            </p:extLst>
          </p:nvPr>
        </p:nvGraphicFramePr>
        <p:xfrm>
          <a:off x="4953001" y="4119756"/>
          <a:ext cx="3665897" cy="1442845"/>
        </p:xfrm>
        <a:graphic>
          <a:graphicData uri="http://schemas.openxmlformats.org/drawingml/2006/chart">
            <c:chart xmlns:c="http://schemas.openxmlformats.org/drawingml/2006/chart" xmlns:r="http://schemas.openxmlformats.org/officeDocument/2006/relationships" r:id="rId4"/>
          </a:graphicData>
        </a:graphic>
      </p:graphicFrame>
      <p:pic>
        <p:nvPicPr>
          <p:cNvPr id="51" name="Picture 50" descr="image001.jpg"/>
          <p:cNvPicPr>
            <a:picLocks noChangeAspect="1"/>
          </p:cNvPicPr>
          <p:nvPr/>
        </p:nvPicPr>
        <p:blipFill rotWithShape="1">
          <a:blip r:embed="rId5">
            <a:extLst>
              <a:ext uri="{28A0092B-C50C-407E-A947-70E740481C1C}">
                <a14:useLocalDpi xmlns:a14="http://schemas.microsoft.com/office/drawing/2010/main" val="0"/>
              </a:ext>
            </a:extLst>
          </a:blip>
          <a:srcRect l="10189" r="4330"/>
          <a:stretch/>
        </p:blipFill>
        <p:spPr>
          <a:xfrm>
            <a:off x="4808165" y="1365677"/>
            <a:ext cx="3810733" cy="1534788"/>
          </a:xfrm>
          <a:prstGeom prst="rect">
            <a:avLst/>
          </a:prstGeom>
          <a:ln w="3175">
            <a:solidFill>
              <a:schemeClr val="bg1">
                <a:lumMod val="50000"/>
              </a:schemeClr>
            </a:solidFill>
          </a:ln>
          <a:effectLst>
            <a:outerShdw blurRad="50800" dist="38100" dir="2700000" algn="tl" rotWithShape="0">
              <a:srgbClr val="000000">
                <a:alpha val="43000"/>
              </a:srgbClr>
            </a:outerShdw>
          </a:effectLst>
        </p:spPr>
      </p:pic>
      <p:sp>
        <p:nvSpPr>
          <p:cNvPr id="52" name="TextBox 51"/>
          <p:cNvSpPr txBox="1"/>
          <p:nvPr/>
        </p:nvSpPr>
        <p:spPr>
          <a:xfrm>
            <a:off x="549128" y="5943847"/>
            <a:ext cx="8147694" cy="400108"/>
          </a:xfrm>
          <a:prstGeom prst="rect">
            <a:avLst/>
          </a:prstGeom>
          <a:noFill/>
        </p:spPr>
        <p:txBody>
          <a:bodyPr wrap="square" lIns="91438" tIns="45719" rIns="91438" bIns="45719" rtlCol="0">
            <a:spAutoFit/>
          </a:bodyPr>
          <a:lstStyle/>
          <a:p>
            <a:r>
              <a:rPr lang="en-US" sz="1000" dirty="0">
                <a:latin typeface="Times New Roman" charset="0"/>
                <a:ea typeface="Times New Roman" charset="0"/>
                <a:cs typeface="Times New Roman" charset="0"/>
              </a:rPr>
              <a:t>We check analysis by blind hind-casting to determine confidence levels of predictions and to improve modeling</a:t>
            </a:r>
            <a:r>
              <a:rPr lang="en-US" sz="1000" dirty="0" smtClean="0">
                <a:latin typeface="Times New Roman" charset="0"/>
                <a:ea typeface="Times New Roman" charset="0"/>
                <a:cs typeface="Times New Roman" charset="0"/>
              </a:rPr>
              <a:t>.  Example of predictive capability and success rate is included in appendix slides. </a:t>
            </a:r>
            <a:endParaRPr lang="en-US" sz="1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2148144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69329</TotalTime>
  <Words>1267</Words>
  <Application>Microsoft Macintosh PowerPoint</Application>
  <PresentationFormat>On-screen Show (4:3)</PresentationFormat>
  <Paragraphs>139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Princeton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van der Vink</dc:creator>
  <cp:lastModifiedBy>Gregory van der Vink</cp:lastModifiedBy>
  <cp:revision>1202</cp:revision>
  <cp:lastPrinted>2017-08-27T19:40:21Z</cp:lastPrinted>
  <dcterms:created xsi:type="dcterms:W3CDTF">2014-12-19T15:46:18Z</dcterms:created>
  <dcterms:modified xsi:type="dcterms:W3CDTF">2017-11-29T15:41:42Z</dcterms:modified>
</cp:coreProperties>
</file>