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9" r:id="rId4"/>
    <p:sldId id="260" r:id="rId5"/>
    <p:sldId id="262" r:id="rId6"/>
    <p:sldId id="270" r:id="rId7"/>
    <p:sldId id="261" r:id="rId8"/>
    <p:sldId id="266" r:id="rId9"/>
    <p:sldId id="263" r:id="rId10"/>
    <p:sldId id="267" r:id="rId11"/>
    <p:sldId id="264" r:id="rId12"/>
    <p:sldId id="265" r:id="rId13"/>
    <p:sldId id="268" r:id="rId14"/>
    <p:sldId id="269" r:id="rId15"/>
    <p:sldId id="272" r:id="rId16"/>
    <p:sldId id="271" r:id="rId17"/>
    <p:sldId id="258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1128" autoAdjust="0"/>
  </p:normalViewPr>
  <p:slideViewPr>
    <p:cSldViewPr snapToGrid="0">
      <p:cViewPr varScale="1">
        <p:scale>
          <a:sx n="94" d="100"/>
          <a:sy n="94" d="100"/>
        </p:scale>
        <p:origin x="45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E4343F-C57D-48B7-B7F8-11740FDBD236}" type="datetimeFigureOut">
              <a:rPr lang="en-US" smtClean="0"/>
              <a:t>4/23/2016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76CCCF-06A3-4E78-B2DB-E5A734AD5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6408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dirty="0" smtClean="0"/>
              <a:t>Stands</a:t>
            </a:r>
            <a:r>
              <a:rPr lang="en-US" baseline="0" dirty="0" smtClean="0"/>
              <a:t> for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Based on 4.0.1 which used frameworks like flash for video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Describe what this means.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6CCCF-06A3-4E78-B2DB-E5A734AD5EA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233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Contiguous spaces, tabs and line breaks will</a:t>
            </a:r>
            <a:r>
              <a:rPr lang="en-US" baseline="0" dirty="0" smtClean="0"/>
              <a:t> be normalized in the browser into a single space.</a:t>
            </a:r>
          </a:p>
          <a:p>
            <a:r>
              <a:rPr lang="en-US" baseline="0" dirty="0" smtClean="0"/>
              <a:t>Need to use special characters to prevent this from occurring.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6CCCF-06A3-4E78-B2DB-E5A734AD5EA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2563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 exciting!!!!   This isn’t really news.</a:t>
            </a:r>
          </a:p>
          <a:p>
            <a:r>
              <a:rPr lang="en-US" dirty="0" smtClean="0"/>
              <a:t>Demo:</a:t>
            </a:r>
            <a:r>
              <a:rPr lang="en-US" baseline="0" dirty="0" smtClean="0"/>
              <a:t> HTML Table Page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6CCCF-06A3-4E78-B2DB-E5A734AD5EA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5916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 how</a:t>
            </a:r>
            <a:r>
              <a:rPr lang="en-US" baseline="0" dirty="0" smtClean="0"/>
              <a:t> to interpret bold, italic and underline as structure.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W3C now defines the &lt;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 tag as “a span of text offset from its surrounding content without conveying any extra emphasis or importance, and for which the conventional typographic presentation is bold text; for example, keywords in a document abstract, or product names in a review.” 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W3C now defines the &lt;</a:t>
            </a:r>
            <a:r>
              <a:rPr lang="en-US" sz="1200" b="0" i="1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 tag as “a span of text offset from its surrounding content without conveying any extra emphasis or importance, and for which the conventional typographic presentation is italic text; for example, a taxonomic designation, a technical term, an idiomatic phrase from another language, a thought, or a ship name.” 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What’s the impact of this?  Don’t use presentation attributes like align in your HTML code.  Most of these aren’t supported in HTML5 and should be done in CSS.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6CCCF-06A3-4E78-B2DB-E5A734AD5EA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3700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 smtClean="0"/>
              <a:t>W3c best practice is to use lower case..  Which is required for XHTML and HTML</a:t>
            </a:r>
            <a:r>
              <a:rPr lang="en-US" baseline="0" dirty="0" smtClean="0"/>
              <a:t> 4.0.1 compliance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 smtClean="0"/>
              <a:t>Demo: Basic HTML 5 page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 smtClean="0"/>
              <a:t>Demo: Basic Form for Dialog</a:t>
            </a:r>
          </a:p>
          <a:p>
            <a:pPr marL="228600" indent="-228600">
              <a:buFont typeface="+mj-lt"/>
              <a:buAutoNum type="arabicPeriod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6CCCF-06A3-4E78-B2DB-E5A734AD5EA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8862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you add -- or --- to your comment, then the page will explode!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6CCCF-06A3-4E78-B2DB-E5A734AD5EA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8384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6CCCF-06A3-4E78-B2DB-E5A734AD5EA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5062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dirty="0" smtClean="0"/>
              <a:t>Void elements have no content.</a:t>
            </a:r>
            <a:r>
              <a:rPr lang="en-US" baseline="0" dirty="0" smtClean="0"/>
              <a:t>  </a:t>
            </a:r>
            <a:r>
              <a:rPr lang="en-US" dirty="0" smtClean="0"/>
              <a:t>Since there is no content, these elements do not require an ending tag.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 smtClean="0"/>
              <a:t>HTML5 lets you specify &lt;</a:t>
            </a:r>
            <a:r>
              <a:rPr lang="en-US" dirty="0" err="1" smtClean="0"/>
              <a:t>br</a:t>
            </a:r>
            <a:r>
              <a:rPr lang="en-US" dirty="0" smtClean="0"/>
              <a:t>&gt;.  Best practice is to use &lt;</a:t>
            </a:r>
            <a:r>
              <a:rPr lang="en-US" dirty="0" err="1" smtClean="0"/>
              <a:t>br</a:t>
            </a:r>
            <a:r>
              <a:rPr lang="en-US" dirty="0" smtClean="0"/>
              <a:t> /&gt; to ensure backwards</a:t>
            </a:r>
            <a:r>
              <a:rPr lang="en-US" baseline="0" dirty="0" smtClean="0"/>
              <a:t> compatibility!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6CCCF-06A3-4E78-B2DB-E5A734AD5EA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1535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dirty="0" smtClean="0"/>
              <a:t>HTML5</a:t>
            </a:r>
            <a:r>
              <a:rPr lang="en-US" baseline="0" dirty="0" smtClean="0"/>
              <a:t> attributes do not require values.</a:t>
            </a:r>
            <a:endParaRPr lang="en-US" dirty="0" smtClean="0"/>
          </a:p>
          <a:p>
            <a:pPr marL="228600" indent="-228600">
              <a:buFont typeface="+mj-lt"/>
              <a:buAutoNum type="arabicPeriod"/>
            </a:pPr>
            <a:r>
              <a:rPr lang="en-US" dirty="0" smtClean="0"/>
              <a:t>Examples of Boolean attributes: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checked: used with checkbox or option to indicate selection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selected: used to indicate which option is selected in a drop-down or select list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disabled: used to disable input, text area, button, select, option, or opt group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readonly</a:t>
            </a:r>
            <a:r>
              <a:rPr lang="en-US" baseline="0" dirty="0" smtClean="0"/>
              <a:t>: used to prevent the user form typing data into a text box, password or text area</a:t>
            </a:r>
          </a:p>
          <a:p>
            <a:pPr marL="0" indent="0">
              <a:buFont typeface="+mj-lt"/>
              <a:buNone/>
            </a:pPr>
            <a:r>
              <a:rPr lang="en-US" baseline="0" dirty="0" smtClean="0"/>
              <a:t>2.    Best practice is quoted form because it is more explicit when using jQuery and </a:t>
            </a:r>
            <a:r>
              <a:rPr lang="en-US" baseline="0" dirty="0" err="1" smtClean="0"/>
              <a:t>Javascript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6CCCF-06A3-4E78-B2DB-E5A734AD5EA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8374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accesskey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Enables you to either specify a shortcut key to which to jump or to set focus to an element. Operates differently in each browser.</a:t>
            </a:r>
          </a:p>
          <a:p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Used with CSS to specify one or more class names for an element.</a:t>
            </a:r>
          </a:p>
          <a:p>
            <a:r>
              <a:rPr lang="en-US" sz="1200" b="1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contenteditable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Specifies that the content within the tag can be edited. </a:t>
            </a:r>
          </a:p>
          <a:p>
            <a:r>
              <a:rPr lang="en-US" sz="1200" b="1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contextmenu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 can right-click an element to display a menu. At the time of this writing, no browser supports this attribute. </a:t>
            </a:r>
          </a:p>
          <a:p>
            <a:r>
              <a:rPr lang="en-US" sz="1200" b="1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dir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Enables you to specify left-to-right or right-to-left text direction for the content in an element. </a:t>
            </a:r>
          </a:p>
          <a:p>
            <a:r>
              <a:rPr lang="en-US" sz="1200" b="1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draggable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Specifies whether an element is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draggable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r>
              <a:rPr lang="en-US" sz="1200" b="1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dropzone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Enables you to specify the behavior of the dragged data when it’s dropped. Data can be copied, moved, or linked. </a:t>
            </a:r>
          </a:p>
          <a:p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hidden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Specifies that an element is not relevant. </a:t>
            </a:r>
          </a:p>
          <a:p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Specifies a unique id for an element. </a:t>
            </a:r>
          </a:p>
          <a:p>
            <a:r>
              <a:rPr lang="en-US" sz="1200" b="1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lang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Specifies the language (English, French, German, and so on) of the element’s content. </a:t>
            </a:r>
          </a:p>
          <a:p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spellcheck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Used with the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lang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attribute to enable you to indicate whether the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ele-ment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to have its spelling and grammar checked. </a:t>
            </a:r>
          </a:p>
          <a:p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style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Specifies an inline CSS style for the element. </a:t>
            </a:r>
          </a:p>
          <a:p>
            <a:r>
              <a:rPr lang="en-US" sz="1200" b="1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tabindex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Sets the tabbing order of the element. </a:t>
            </a:r>
          </a:p>
          <a:p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title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Provides extra information about the element.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6CCCF-06A3-4E78-B2DB-E5A734AD5EA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879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can define your own attributes.</a:t>
            </a:r>
          </a:p>
          <a:p>
            <a:r>
              <a:rPr lang="en-US" dirty="0" smtClean="0"/>
              <a:t>Attach data</a:t>
            </a:r>
            <a:r>
              <a:rPr lang="en-US" baseline="0" dirty="0" smtClean="0"/>
              <a:t> to any tag!</a:t>
            </a:r>
          </a:p>
          <a:p>
            <a:r>
              <a:rPr lang="en-US" baseline="0" dirty="0" smtClean="0"/>
              <a:t>Best practice is to put the word data- in front of your tag to ensure that there are no conflicts with existing tags.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6CCCF-06A3-4E78-B2DB-E5A734AD5EA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533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4/23/2016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4/23/2016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4/23/2016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4/23/2016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4/23/2016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4/23/2016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4/23/2016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4/23/2016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4/23/2016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4/23/2016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4/23/2016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4/23/2016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4/23/2016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4/23/2016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4/23/2016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4/23/2016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4/23/2016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4/23/2016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</a:t>
            </a:r>
            <a:r>
              <a:rPr lang="en-US" dirty="0" smtClean="0"/>
              <a:t>Two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Getting started with HTML5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7238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HTML5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There are many types!!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Global		e.g. </a:t>
            </a:r>
            <a:r>
              <a:rPr lang="en-US" dirty="0" err="1" smtClean="0"/>
              <a:t>accesskey</a:t>
            </a:r>
            <a:r>
              <a:rPr lang="en-US" dirty="0" smtClean="0"/>
              <a:t> = “CTRL + R”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Boolean		e.g. checked = “checked”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Key, value	e.g. id = “2”</a:t>
            </a:r>
          </a:p>
          <a:p>
            <a:pPr lvl="1"/>
            <a:endParaRPr lang="en-US" dirty="0"/>
          </a:p>
          <a:p>
            <a:pPr lvl="1"/>
            <a:r>
              <a:rPr lang="en-US" dirty="0" err="1" smtClean="0"/>
              <a:t>Expando</a:t>
            </a:r>
            <a:r>
              <a:rPr lang="en-US" dirty="0" smtClean="0"/>
              <a:t>		e.g. data-</a:t>
            </a:r>
            <a:r>
              <a:rPr lang="en-US" dirty="0" err="1" smtClean="0"/>
              <a:t>customerNumber</a:t>
            </a:r>
            <a:r>
              <a:rPr lang="en-US" dirty="0" smtClean="0"/>
              <a:t>=‘1234567’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129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HTML5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000" b="1" dirty="0" smtClean="0"/>
              <a:t>Boolean attributes </a:t>
            </a:r>
          </a:p>
          <a:p>
            <a:pPr marL="0" indent="0">
              <a:buNone/>
            </a:pPr>
            <a:r>
              <a:rPr lang="en-US" dirty="0" smtClean="0"/>
              <a:t>Two ways of specifying a Boolean attribute are:</a:t>
            </a:r>
          </a:p>
          <a:p>
            <a:pPr lvl="1"/>
            <a:r>
              <a:rPr lang="en-US" dirty="0" smtClean="0"/>
              <a:t>Minimized form</a:t>
            </a:r>
          </a:p>
          <a:p>
            <a:pPr lvl="2"/>
            <a:r>
              <a:rPr lang="en-US" dirty="0"/>
              <a:t>&lt;input type="checkbox" name="fruit" value="Apple" </a:t>
            </a:r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checked</a:t>
            </a:r>
            <a:r>
              <a:rPr lang="en-US" dirty="0"/>
              <a:t> /&gt; </a:t>
            </a:r>
            <a:endParaRPr lang="en-US" dirty="0" smtClean="0"/>
          </a:p>
          <a:p>
            <a:pPr lvl="1"/>
            <a:r>
              <a:rPr lang="en-US" dirty="0" smtClean="0"/>
              <a:t>Quoted Form</a:t>
            </a:r>
          </a:p>
          <a:p>
            <a:pPr lvl="2"/>
            <a:r>
              <a:rPr lang="en-US" dirty="0"/>
              <a:t>&lt;input type="checkbox" name="fruit" value="Apple" </a:t>
            </a:r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checked='' </a:t>
            </a:r>
            <a:r>
              <a:rPr lang="en-US" dirty="0"/>
              <a:t>/&gt; </a:t>
            </a:r>
            <a:endParaRPr lang="en-US" dirty="0" smtClean="0"/>
          </a:p>
          <a:p>
            <a:pPr lvl="2"/>
            <a:r>
              <a:rPr lang="en-US" dirty="0" smtClean="0"/>
              <a:t>&lt;</a:t>
            </a:r>
            <a:r>
              <a:rPr lang="en-US" dirty="0"/>
              <a:t>input type="checkbox" name="fruit" value="Apple" </a:t>
            </a:r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checked='checked' </a:t>
            </a:r>
            <a:r>
              <a:rPr lang="en-US" dirty="0"/>
              <a:t>/&gt; </a:t>
            </a: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230056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There are </a:t>
            </a:r>
            <a:r>
              <a:rPr lang="en-US" sz="4000" b="1" dirty="0" smtClean="0"/>
              <a:t>Global Attributes</a:t>
            </a:r>
            <a:r>
              <a:rPr lang="en-US" dirty="0" smtClean="0"/>
              <a:t>!!!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432560" y="2462848"/>
            <a:ext cx="199445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</a:t>
            </a:r>
            <a:r>
              <a:rPr lang="en-US" dirty="0" err="1" smtClean="0"/>
              <a:t>ccesskey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</a:t>
            </a:r>
            <a:r>
              <a:rPr lang="en-US" dirty="0" smtClean="0"/>
              <a:t>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</a:t>
            </a:r>
            <a:r>
              <a:rPr lang="en-US" dirty="0" err="1" smtClean="0"/>
              <a:t>ontenteditable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</a:t>
            </a:r>
            <a:r>
              <a:rPr lang="en-US" dirty="0" err="1" smtClean="0"/>
              <a:t>ontextmenu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</a:t>
            </a:r>
            <a:r>
              <a:rPr lang="en-US" dirty="0" err="1" smtClean="0"/>
              <a:t>ir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</a:t>
            </a:r>
            <a:r>
              <a:rPr lang="en-US" dirty="0" err="1" smtClean="0"/>
              <a:t>raggable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</a:t>
            </a:r>
            <a:r>
              <a:rPr lang="en-US" dirty="0" err="1" smtClean="0"/>
              <a:t>ropzone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3891280" y="2462848"/>
            <a:ext cx="146226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</a:t>
            </a:r>
            <a:r>
              <a:rPr lang="en-US" dirty="0" smtClean="0"/>
              <a:t>idden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</a:t>
            </a:r>
            <a:r>
              <a:rPr lang="en-US" dirty="0" smtClean="0"/>
              <a:t>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lang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spellcheck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style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</a:t>
            </a:r>
            <a:r>
              <a:rPr lang="en-US" dirty="0" err="1" smtClean="0"/>
              <a:t>abindex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</a:t>
            </a:r>
            <a:r>
              <a:rPr lang="en-US" dirty="0" smtClean="0"/>
              <a:t>itle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391765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HTML5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000" b="1" dirty="0" err="1" smtClean="0"/>
              <a:t>Expando</a:t>
            </a:r>
            <a:r>
              <a:rPr lang="en-US" sz="4000" b="1" dirty="0" smtClean="0"/>
              <a:t> Attributes!!!!!</a:t>
            </a:r>
          </a:p>
          <a:p>
            <a:pPr marL="0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The world is your oyster!  Define your own attributes!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Example: 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&lt;span </a:t>
            </a:r>
            <a:r>
              <a:rPr lang="en-US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data-this-is-my-own-attribute=‘ANYTHING I WANT’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&gt;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Blah 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&lt;/span&gt;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1900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HTML5 Special Characters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Browsers normalize contiguous whitespace characters into a single space</a:t>
            </a:r>
          </a:p>
          <a:p>
            <a:r>
              <a:rPr lang="en-US" dirty="0" smtClean="0"/>
              <a:t>Escape special characters to avoid this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5324" y="3336608"/>
            <a:ext cx="7139271" cy="2840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8296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HTML5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7920" y="1774825"/>
            <a:ext cx="10233800" cy="4351338"/>
          </a:xfrm>
        </p:spPr>
        <p:txBody>
          <a:bodyPr/>
          <a:lstStyle/>
          <a:p>
            <a:r>
              <a:rPr lang="en-US" dirty="0" smtClean="0"/>
              <a:t>SURPRISE!  HTML has tables……..</a:t>
            </a:r>
          </a:p>
          <a:p>
            <a:r>
              <a:rPr lang="en-US" dirty="0" smtClean="0"/>
              <a:t>Table HTML Elements are:</a:t>
            </a:r>
          </a:p>
          <a:p>
            <a:pPr lvl="2"/>
            <a:r>
              <a:rPr lang="en-US" dirty="0" smtClean="0"/>
              <a:t>Table</a:t>
            </a:r>
          </a:p>
          <a:p>
            <a:pPr lvl="2"/>
            <a:r>
              <a:rPr lang="en-US" dirty="0" smtClean="0"/>
              <a:t>Caption</a:t>
            </a:r>
          </a:p>
          <a:p>
            <a:pPr lvl="2"/>
            <a:r>
              <a:rPr lang="en-US" dirty="0" smtClean="0"/>
              <a:t>Table Row</a:t>
            </a:r>
          </a:p>
          <a:p>
            <a:pPr lvl="2"/>
            <a:r>
              <a:rPr lang="en-US" dirty="0" smtClean="0"/>
              <a:t>Table Column</a:t>
            </a:r>
          </a:p>
          <a:p>
            <a:pPr lvl="2"/>
            <a:r>
              <a:rPr lang="en-US" dirty="0" smtClean="0"/>
              <a:t>Table Header</a:t>
            </a:r>
          </a:p>
          <a:p>
            <a:pPr lvl="2"/>
            <a:r>
              <a:rPr lang="en-US" dirty="0" err="1" smtClean="0"/>
              <a:t>Colgroup</a:t>
            </a:r>
            <a:r>
              <a:rPr lang="en-US" dirty="0" smtClean="0"/>
              <a:t> and Col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6736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Embedded 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Tags for embedding content:</a:t>
            </a:r>
          </a:p>
          <a:p>
            <a:pPr lvl="1"/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Audio *</a:t>
            </a:r>
          </a:p>
          <a:p>
            <a:pPr lvl="1"/>
            <a:r>
              <a:rPr lang="en-US" dirty="0" smtClean="0"/>
              <a:t>Embed</a:t>
            </a:r>
          </a:p>
          <a:p>
            <a:pPr lvl="1"/>
            <a:r>
              <a:rPr lang="en-US" dirty="0" smtClean="0"/>
              <a:t>Hyperlink</a:t>
            </a:r>
          </a:p>
          <a:p>
            <a:pPr lvl="1"/>
            <a:r>
              <a:rPr lang="en-US" dirty="0" err="1" smtClean="0"/>
              <a:t>iFrame</a:t>
            </a:r>
            <a:endParaRPr lang="en-US" dirty="0"/>
          </a:p>
          <a:p>
            <a:pPr lvl="1"/>
            <a:r>
              <a:rPr lang="en-US" dirty="0" smtClean="0"/>
              <a:t>Image</a:t>
            </a:r>
          </a:p>
          <a:p>
            <a:pPr lvl="1"/>
            <a:r>
              <a:rPr lang="en-US" dirty="0" smtClean="0"/>
              <a:t>Image Map Region</a:t>
            </a:r>
          </a:p>
          <a:p>
            <a:pPr lvl="1"/>
            <a:r>
              <a:rPr lang="en-US" smtClean="0"/>
              <a:t>Object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* New in HTML5</a:t>
            </a: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93112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827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Intro to HTML5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HTML5 Tags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HTML5 Elements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HTML5 Attributes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HTML5 Special Characters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HTML5 </a:t>
            </a:r>
            <a:r>
              <a:rPr lang="en-US" dirty="0" smtClean="0"/>
              <a:t>Tables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Embedded Content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96985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 to HTML5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Hypertext Markup Language</a:t>
            </a:r>
          </a:p>
          <a:p>
            <a:endParaRPr lang="en-US" dirty="0" smtClean="0"/>
          </a:p>
          <a:p>
            <a:r>
              <a:rPr lang="en-US" dirty="0" smtClean="0"/>
              <a:t>Created to provide multimedia  without the need for plugins</a:t>
            </a:r>
          </a:p>
          <a:p>
            <a:endParaRPr lang="en-US" dirty="0"/>
          </a:p>
          <a:p>
            <a:r>
              <a:rPr lang="en-US" dirty="0" smtClean="0"/>
              <a:t>Used to convey meaning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80449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 to HTML5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Guiding principles of HTML5 are separation of 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Structure (HTML)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Presentation (CSS3)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Behavior (</a:t>
            </a:r>
            <a:r>
              <a:rPr lang="en-US" dirty="0" err="1" smtClean="0"/>
              <a:t>Javascript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1386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HTML5 Tags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 case sensitive thought lower case is recommended.</a:t>
            </a:r>
          </a:p>
          <a:p>
            <a:endParaRPr lang="en-US" dirty="0" smtClean="0"/>
          </a:p>
          <a:p>
            <a:r>
              <a:rPr lang="en-US" dirty="0" smtClean="0"/>
              <a:t>Consist of &lt; text &gt;</a:t>
            </a:r>
            <a:br>
              <a:rPr lang="en-US" dirty="0" smtClean="0"/>
            </a:br>
            <a:r>
              <a:rPr lang="en-US" dirty="0" smtClean="0"/>
              <a:t>e.g. &lt;p&gt;  and &lt;/p&gt;</a:t>
            </a:r>
          </a:p>
          <a:p>
            <a:endParaRPr lang="en-US" dirty="0"/>
          </a:p>
          <a:p>
            <a:r>
              <a:rPr lang="en-US" dirty="0" smtClean="0"/>
              <a:t>There are a lot of tags!  New or updated tags in HTML5 are: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871586" y="4797306"/>
            <a:ext cx="11721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Figure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Footer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70000" y="4797306"/>
            <a:ext cx="345158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Canvas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Cite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Datalist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Details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Dialog (Chrome only)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Fieldset</a:t>
            </a:r>
            <a:r>
              <a:rPr lang="en-US" dirty="0"/>
              <a:t> (added attributes)</a:t>
            </a:r>
          </a:p>
        </p:txBody>
      </p:sp>
    </p:spTree>
    <p:extLst>
      <p:ext uri="{BB962C8B-B14F-4D97-AF65-F5344CB8AC3E}">
        <p14:creationId xmlns:p14="http://schemas.microsoft.com/office/powerpoint/2010/main" val="2251123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HTML5 Tags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proper comment is written as</a:t>
            </a:r>
          </a:p>
          <a:p>
            <a:pPr marL="914400" lvl="2" indent="0">
              <a:buNone/>
            </a:pPr>
            <a:r>
              <a:rPr lang="en-US" sz="2400" dirty="0" smtClean="0"/>
              <a:t>&lt;!-- this is my comment --&gt;</a:t>
            </a:r>
          </a:p>
          <a:p>
            <a:pPr marL="914400" lvl="2" indent="0">
              <a:buNone/>
            </a:pPr>
            <a:endParaRPr lang="en-US" sz="2400" dirty="0" smtClean="0"/>
          </a:p>
          <a:p>
            <a:r>
              <a:rPr lang="en-US" dirty="0" smtClean="0"/>
              <a:t>BUT! </a:t>
            </a:r>
            <a:r>
              <a:rPr lang="en-US" dirty="0"/>
              <a:t>HTML5 Comments are </a:t>
            </a:r>
            <a:r>
              <a:rPr lang="en-US" dirty="0" smtClean="0"/>
              <a:t>weird!!!  </a:t>
            </a:r>
          </a:p>
          <a:p>
            <a:pPr lvl="2"/>
            <a:r>
              <a:rPr lang="en-US" sz="2400" dirty="0" smtClean="0"/>
              <a:t>So don’t do things like this</a:t>
            </a:r>
            <a:br>
              <a:rPr lang="en-US" sz="2400" dirty="0" smtClean="0"/>
            </a:br>
            <a:r>
              <a:rPr lang="en-US" sz="2400" dirty="0" smtClean="0"/>
              <a:t>	&lt;!</a:t>
            </a:r>
            <a:r>
              <a:rPr lang="en-US" sz="2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--- </a:t>
            </a:r>
            <a:r>
              <a:rPr lang="en-US" sz="2400" dirty="0" smtClean="0"/>
              <a:t>this is</a:t>
            </a:r>
            <a:r>
              <a:rPr lang="en-US" sz="2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-- </a:t>
            </a:r>
            <a:r>
              <a:rPr lang="en-US" sz="2400" dirty="0" smtClean="0"/>
              <a:t>my </a:t>
            </a:r>
            <a:r>
              <a:rPr lang="en-US" sz="2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--</a:t>
            </a:r>
            <a:r>
              <a:rPr lang="en-US" sz="2400" dirty="0" smtClean="0"/>
              <a:t>comment </a:t>
            </a:r>
            <a:r>
              <a:rPr lang="en-US" sz="2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-----</a:t>
            </a:r>
            <a:r>
              <a:rPr lang="en-US" sz="2400" dirty="0" smtClean="0"/>
              <a:t>&gt;</a:t>
            </a:r>
          </a:p>
          <a:p>
            <a:pPr lvl="2"/>
            <a:r>
              <a:rPr lang="en-US" sz="2400" dirty="0" smtClean="0"/>
              <a:t>This is valid</a:t>
            </a:r>
          </a:p>
          <a:p>
            <a:pPr marL="1828800" lvl="4" indent="0">
              <a:buNone/>
            </a:pPr>
            <a:r>
              <a:rPr lang="en-US" sz="2400" dirty="0" smtClean="0"/>
              <a:t>&lt;!-- this-is-my -comment- --&gt;</a:t>
            </a:r>
          </a:p>
          <a:p>
            <a:r>
              <a:rPr lang="en-US" dirty="0" smtClean="0"/>
              <a:t>Can also do conditional comments!!!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127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HTML5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Consists of: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Beginning tag (e.g. &lt;p&gt;)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Content (e.g. The quick brown fox)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Ending tag (e.g. &lt;/p&gt;)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Example: 		&lt;p&gt; The quick brown fox &lt;/p&gt;</a:t>
            </a:r>
          </a:p>
        </p:txBody>
      </p:sp>
    </p:spTree>
    <p:extLst>
      <p:ext uri="{BB962C8B-B14F-4D97-AF65-F5344CB8AC3E}">
        <p14:creationId xmlns:p14="http://schemas.microsoft.com/office/powerpoint/2010/main" val="1997747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HTML5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There are void elements!!!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Best practice: Use self-closing HTML tags!!!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432560" y="2462848"/>
            <a:ext cx="147348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Area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Command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Hr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img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535680" y="2462848"/>
            <a:ext cx="119212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Link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Keygen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Meta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Param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wbr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82686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HTML5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 Elements </a:t>
            </a:r>
            <a:r>
              <a:rPr lang="en-US" dirty="0"/>
              <a:t>c</a:t>
            </a:r>
            <a:r>
              <a:rPr lang="en-US" dirty="0" smtClean="0"/>
              <a:t>an contain attributes</a:t>
            </a:r>
          </a:p>
          <a:p>
            <a:r>
              <a:rPr lang="en-US" dirty="0" smtClean="0"/>
              <a:t>Attributes are:</a:t>
            </a:r>
          </a:p>
          <a:p>
            <a:pPr lvl="1"/>
            <a:r>
              <a:rPr lang="en-US" dirty="0" smtClean="0"/>
              <a:t>Represented as a key=“value” pair</a:t>
            </a:r>
          </a:p>
          <a:p>
            <a:pPr lvl="1"/>
            <a:r>
              <a:rPr lang="en-US" dirty="0" smtClean="0"/>
              <a:t>Attached to the beginning tag</a:t>
            </a:r>
          </a:p>
          <a:p>
            <a:pPr lvl="1"/>
            <a:r>
              <a:rPr lang="en-US" dirty="0" smtClean="0"/>
              <a:t>Value can be specified as single or double quotes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Attribute example: 	</a:t>
            </a:r>
            <a:r>
              <a:rPr lang="en-US" dirty="0"/>
              <a:t>&lt;div </a:t>
            </a:r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id="main" class='</a:t>
            </a:r>
            <a:r>
              <a:rPr lang="en-US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mainContent</a:t>
            </a:r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'</a:t>
            </a:r>
            <a:r>
              <a:rPr lang="en-US" dirty="0">
                <a:solidFill>
                  <a:schemeClr val="tx1"/>
                </a:solidFill>
              </a:rPr>
              <a:t>&gt;&lt;/</a:t>
            </a:r>
            <a:r>
              <a:rPr lang="en-US" dirty="0"/>
              <a:t>div</a:t>
            </a:r>
            <a:r>
              <a:rPr lang="en-US" dirty="0" smtClean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424174236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2928</TotalTime>
  <Words>1066</Words>
  <Application>Microsoft Office PowerPoint</Application>
  <PresentationFormat>Widescreen</PresentationFormat>
  <Paragraphs>205</Paragraphs>
  <Slides>17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Corbel</vt:lpstr>
      <vt:lpstr>Depth</vt:lpstr>
      <vt:lpstr>Chapter Two</vt:lpstr>
      <vt:lpstr>Agenda</vt:lpstr>
      <vt:lpstr>Intro to HTML5</vt:lpstr>
      <vt:lpstr>Intro to HTML5</vt:lpstr>
      <vt:lpstr>HTML5 Tags</vt:lpstr>
      <vt:lpstr>HTML5 Tags</vt:lpstr>
      <vt:lpstr>HTML5 Elements</vt:lpstr>
      <vt:lpstr>HTML5 Elements</vt:lpstr>
      <vt:lpstr>HTML5 Attributes</vt:lpstr>
      <vt:lpstr>HTML5 Attributes</vt:lpstr>
      <vt:lpstr>HTML5 Attributes</vt:lpstr>
      <vt:lpstr>HTML Attributes</vt:lpstr>
      <vt:lpstr>HTML5 Attributes</vt:lpstr>
      <vt:lpstr>HTML5 Special Characters</vt:lpstr>
      <vt:lpstr>HTML5 Tables</vt:lpstr>
      <vt:lpstr>Embedded Content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One</dc:title>
  <dc:creator>Cameron McKay</dc:creator>
  <cp:lastModifiedBy>Cameron McKay</cp:lastModifiedBy>
  <cp:revision>59</cp:revision>
  <dcterms:created xsi:type="dcterms:W3CDTF">2016-04-17T22:33:55Z</dcterms:created>
  <dcterms:modified xsi:type="dcterms:W3CDTF">2016-04-25T04:56:39Z</dcterms:modified>
</cp:coreProperties>
</file>