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3FC179B-2B4F-40D2-A74C-941C8ABFB365}">
  <a:tblStyle styleId="{23FC179B-2B4F-40D2-A74C-941C8ABFB3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e9ad7c42c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e9ad7c42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Presentación (sig. slide) luego programa del curso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5ea43d22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d5ea43d2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5ea43d22_0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5ea43d2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Pensar cómo se relacionan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5ea43d22_0_2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5ea43d2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d5ea43d2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d5ea43d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5ea43d22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5ea43d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5ea43d22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5ea43d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e9ad7c42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e9ad7c4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una manera de indexar la tabla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5ea43d22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5ea43d2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5ea43d22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5ea43d2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5ea43d22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5ea43d2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60" name="Google Shape;6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flipH="1" rot="10800000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64" name="Google Shape;6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25516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TITLE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co.png"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55" name="Google Shape;5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BEF2"/>
                </a:solidFill>
              </a:defRPr>
            </a:lvl1pPr>
            <a:lvl2pPr lvl="1">
              <a:buNone/>
              <a:defRPr>
                <a:solidFill>
                  <a:srgbClr val="00BEF2"/>
                </a:solidFill>
              </a:defRPr>
            </a:lvl2pPr>
            <a:lvl3pPr lvl="2">
              <a:buNone/>
              <a:defRPr>
                <a:solidFill>
                  <a:srgbClr val="00BEF2"/>
                </a:solidFill>
              </a:defRPr>
            </a:lvl3pPr>
            <a:lvl4pPr lvl="3">
              <a:buNone/>
              <a:defRPr>
                <a:solidFill>
                  <a:srgbClr val="00BEF2"/>
                </a:solidFill>
              </a:defRPr>
            </a:lvl4pPr>
            <a:lvl5pPr lvl="4">
              <a:buNone/>
              <a:defRPr>
                <a:solidFill>
                  <a:srgbClr val="00BEF2"/>
                </a:solidFill>
              </a:defRPr>
            </a:lvl5pPr>
            <a:lvl6pPr lvl="5">
              <a:buNone/>
              <a:defRPr>
                <a:solidFill>
                  <a:srgbClr val="00BEF2"/>
                </a:solidFill>
              </a:defRPr>
            </a:lvl6pPr>
            <a:lvl7pPr lvl="6">
              <a:buNone/>
              <a:defRPr>
                <a:solidFill>
                  <a:srgbClr val="00BEF2"/>
                </a:solidFill>
              </a:defRPr>
            </a:lvl7pPr>
            <a:lvl8pPr lvl="7">
              <a:buNone/>
              <a:defRPr>
                <a:solidFill>
                  <a:srgbClr val="00BEF2"/>
                </a:solidFill>
              </a:defRPr>
            </a:lvl8pPr>
            <a:lvl9pPr lvl="8">
              <a:buNone/>
              <a:defRPr>
                <a:solidFill>
                  <a:srgbClr val="00BEF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995" y="3060250"/>
            <a:ext cx="1938177" cy="11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673325" y="6005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DER - Cardinalidad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2353722" y="1817868"/>
            <a:ext cx="1539600" cy="28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6931866" y="1817868"/>
            <a:ext cx="1539600" cy="28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</a:t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4602997" y="1689107"/>
            <a:ext cx="1661100" cy="536400"/>
          </a:xfrm>
          <a:prstGeom prst="diamond">
            <a:avLst/>
          </a:prstGeom>
          <a:solidFill>
            <a:srgbClr val="EFEFE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97" name="Google Shape;197;p22"/>
          <p:cNvCxnSpPr>
            <a:stCxn id="194" idx="3"/>
            <a:endCxn id="196" idx="1"/>
          </p:cNvCxnSpPr>
          <p:nvPr/>
        </p:nvCxnSpPr>
        <p:spPr>
          <a:xfrm flipH="1" rot="10800000">
            <a:off x="3893322" y="1957368"/>
            <a:ext cx="709800" cy="6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2"/>
          <p:cNvCxnSpPr>
            <a:stCxn id="196" idx="3"/>
            <a:endCxn id="195" idx="1"/>
          </p:cNvCxnSpPr>
          <p:nvPr/>
        </p:nvCxnSpPr>
        <p:spPr>
          <a:xfrm>
            <a:off x="6264097" y="1957307"/>
            <a:ext cx="667800" cy="6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2"/>
          <p:cNvSpPr txBox="1"/>
          <p:nvPr/>
        </p:nvSpPr>
        <p:spPr>
          <a:xfrm>
            <a:off x="3918568" y="1671225"/>
            <a:ext cx="483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6396634" y="1671225"/>
            <a:ext cx="4839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0-1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672537" y="1675689"/>
            <a:ext cx="11436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1:0-1</a:t>
            </a:r>
            <a:endParaRPr b="1" sz="1800"/>
          </a:p>
        </p:txBody>
      </p:sp>
      <p:sp>
        <p:nvSpPr>
          <p:cNvPr id="202" name="Google Shape;202;p22"/>
          <p:cNvSpPr/>
          <p:nvPr/>
        </p:nvSpPr>
        <p:spPr>
          <a:xfrm>
            <a:off x="2353722" y="3088023"/>
            <a:ext cx="1539600" cy="28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Paciente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6931866" y="3088023"/>
            <a:ext cx="1539600" cy="28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Habitación</a:t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602997" y="2959262"/>
            <a:ext cx="1661100" cy="536400"/>
          </a:xfrm>
          <a:prstGeom prst="diamond">
            <a:avLst/>
          </a:prstGeom>
          <a:solidFill>
            <a:srgbClr val="EFEFE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205" name="Google Shape;205;p22"/>
          <p:cNvCxnSpPr>
            <a:stCxn id="202" idx="3"/>
            <a:endCxn id="204" idx="1"/>
          </p:cNvCxnSpPr>
          <p:nvPr/>
        </p:nvCxnSpPr>
        <p:spPr>
          <a:xfrm flipH="1" rot="10800000">
            <a:off x="3893322" y="3227523"/>
            <a:ext cx="709800" cy="6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2"/>
          <p:cNvCxnSpPr>
            <a:stCxn id="204" idx="3"/>
            <a:endCxn id="203" idx="1"/>
          </p:cNvCxnSpPr>
          <p:nvPr/>
        </p:nvCxnSpPr>
        <p:spPr>
          <a:xfrm>
            <a:off x="6264097" y="3227462"/>
            <a:ext cx="667800" cy="6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2"/>
          <p:cNvSpPr txBox="1"/>
          <p:nvPr/>
        </p:nvSpPr>
        <p:spPr>
          <a:xfrm>
            <a:off x="3918568" y="2941380"/>
            <a:ext cx="549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0-1</a:t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6396634" y="2941380"/>
            <a:ext cx="4839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0-1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672537" y="2945844"/>
            <a:ext cx="11436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0-1:0-1</a:t>
            </a:r>
            <a:endParaRPr b="1" sz="1800"/>
          </a:p>
        </p:txBody>
      </p:sp>
      <p:sp>
        <p:nvSpPr>
          <p:cNvPr id="210" name="Google Shape;210;p22"/>
          <p:cNvSpPr txBox="1"/>
          <p:nvPr/>
        </p:nvSpPr>
        <p:spPr>
          <a:xfrm>
            <a:off x="709982" y="2192952"/>
            <a:ext cx="7480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Una persona puede </a:t>
            </a:r>
            <a:r>
              <a:rPr b="1" lang="en" sz="1200">
                <a:solidFill>
                  <a:srgbClr val="666666"/>
                </a:solidFill>
              </a:rPr>
              <a:t>no ser </a:t>
            </a:r>
            <a:r>
              <a:rPr lang="en" sz="1200">
                <a:solidFill>
                  <a:srgbClr val="666666"/>
                </a:solidFill>
              </a:rPr>
              <a:t>actor (0), o puede ser </a:t>
            </a:r>
            <a:r>
              <a:rPr b="1" lang="en" sz="1200">
                <a:solidFill>
                  <a:srgbClr val="666666"/>
                </a:solidFill>
              </a:rPr>
              <a:t>un</a:t>
            </a:r>
            <a:r>
              <a:rPr lang="en" sz="1200">
                <a:solidFill>
                  <a:srgbClr val="666666"/>
                </a:solidFill>
              </a:rPr>
              <a:t> </a:t>
            </a:r>
            <a:r>
              <a:rPr lang="en" sz="1200">
                <a:solidFill>
                  <a:srgbClr val="666666"/>
                </a:solidFill>
              </a:rPr>
              <a:t>actor (1)</a:t>
            </a:r>
            <a:r>
              <a:rPr lang="en" sz="1200">
                <a:solidFill>
                  <a:srgbClr val="666666"/>
                </a:solidFill>
              </a:rPr>
              <a:t>. Un actor es </a:t>
            </a:r>
            <a:r>
              <a:rPr b="1" lang="en" sz="1200">
                <a:solidFill>
                  <a:srgbClr val="666666"/>
                </a:solidFill>
              </a:rPr>
              <a:t>una</a:t>
            </a:r>
            <a:r>
              <a:rPr lang="en" sz="1200">
                <a:solidFill>
                  <a:srgbClr val="666666"/>
                </a:solidFill>
              </a:rPr>
              <a:t> persona.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709975" y="3488350"/>
            <a:ext cx="7480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Un paciente puede </a:t>
            </a:r>
            <a:r>
              <a:rPr b="1" lang="en" sz="1200">
                <a:solidFill>
                  <a:srgbClr val="666666"/>
                </a:solidFill>
              </a:rPr>
              <a:t>no tener</a:t>
            </a:r>
            <a:r>
              <a:rPr lang="en" sz="1200">
                <a:solidFill>
                  <a:srgbClr val="666666"/>
                </a:solidFill>
              </a:rPr>
              <a:t> habitación (0), o puede tener </a:t>
            </a:r>
            <a:r>
              <a:rPr b="1" lang="en" sz="1200">
                <a:solidFill>
                  <a:srgbClr val="666666"/>
                </a:solidFill>
              </a:rPr>
              <a:t>una</a:t>
            </a:r>
            <a:r>
              <a:rPr lang="en" sz="1200">
                <a:solidFill>
                  <a:srgbClr val="666666"/>
                </a:solidFill>
              </a:rPr>
              <a:t> habitación. 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Una habitación puede </a:t>
            </a:r>
            <a:r>
              <a:rPr b="1" lang="en" sz="1200">
                <a:solidFill>
                  <a:srgbClr val="666666"/>
                </a:solidFill>
              </a:rPr>
              <a:t>no tener </a:t>
            </a:r>
            <a:r>
              <a:rPr lang="en" sz="1200">
                <a:solidFill>
                  <a:srgbClr val="666666"/>
                </a:solidFill>
              </a:rPr>
              <a:t>un paciente (0), o puede tener </a:t>
            </a:r>
            <a:r>
              <a:rPr b="1" lang="en" sz="1200">
                <a:solidFill>
                  <a:srgbClr val="666666"/>
                </a:solidFill>
              </a:rPr>
              <a:t>un</a:t>
            </a:r>
            <a:r>
              <a:rPr lang="en" sz="1200">
                <a:solidFill>
                  <a:srgbClr val="666666"/>
                </a:solidFill>
              </a:rPr>
              <a:t> paciente.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Una habitación en este modelo, no puede tener 2 pacientes.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673325" y="6005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DER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966013" y="2550896"/>
            <a:ext cx="1620300" cy="58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</a:t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3818963" y="3527289"/>
            <a:ext cx="1620300" cy="58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6605413" y="2550896"/>
            <a:ext cx="1620300" cy="58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</a:t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831900" y="1399847"/>
            <a:ext cx="74802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¿Cómo podrías relacionar estas entidades?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¿Qué cardinalidad tendrían esas relaciones?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Tomate un momento para pensarlo.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4"/>
          <p:cNvSpPr txBox="1"/>
          <p:nvPr/>
        </p:nvSpPr>
        <p:spPr>
          <a:xfrm>
            <a:off x="673325" y="6005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DER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1055425" y="1907100"/>
            <a:ext cx="1620300" cy="58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</a:t>
            </a:r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3908275" y="3315475"/>
            <a:ext cx="1620300" cy="58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6694825" y="1907100"/>
            <a:ext cx="1620300" cy="58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</a:t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1142875" y="3327025"/>
            <a:ext cx="1445400" cy="558600"/>
          </a:xfrm>
          <a:prstGeom prst="diamond">
            <a:avLst/>
          </a:prstGeom>
          <a:solidFill>
            <a:srgbClr val="EFEFE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actua</a:t>
            </a:r>
            <a:endParaRPr sz="1200"/>
          </a:p>
        </p:txBody>
      </p:sp>
      <p:cxnSp>
        <p:nvCxnSpPr>
          <p:cNvPr id="232" name="Google Shape;232;p24"/>
          <p:cNvCxnSpPr>
            <a:stCxn id="228" idx="2"/>
            <a:endCxn id="231" idx="0"/>
          </p:cNvCxnSpPr>
          <p:nvPr/>
        </p:nvCxnSpPr>
        <p:spPr>
          <a:xfrm>
            <a:off x="1865575" y="2488800"/>
            <a:ext cx="0" cy="8382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4"/>
          <p:cNvCxnSpPr>
            <a:stCxn id="231" idx="3"/>
            <a:endCxn id="229" idx="1"/>
          </p:cNvCxnSpPr>
          <p:nvPr/>
        </p:nvCxnSpPr>
        <p:spPr>
          <a:xfrm>
            <a:off x="2588275" y="3606325"/>
            <a:ext cx="13200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4"/>
          <p:cNvCxnSpPr>
            <a:stCxn id="228" idx="3"/>
            <a:endCxn id="235" idx="1"/>
          </p:cNvCxnSpPr>
          <p:nvPr/>
        </p:nvCxnSpPr>
        <p:spPr>
          <a:xfrm>
            <a:off x="2675725" y="2197950"/>
            <a:ext cx="12870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4"/>
          <p:cNvCxnSpPr>
            <a:stCxn id="235" idx="3"/>
            <a:endCxn id="230" idx="1"/>
          </p:cNvCxnSpPr>
          <p:nvPr/>
        </p:nvCxnSpPr>
        <p:spPr>
          <a:xfrm>
            <a:off x="5407975" y="2197950"/>
            <a:ext cx="1286700" cy="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4"/>
          <p:cNvSpPr/>
          <p:nvPr/>
        </p:nvSpPr>
        <p:spPr>
          <a:xfrm>
            <a:off x="3962575" y="1918650"/>
            <a:ext cx="1445400" cy="558600"/>
          </a:xfrm>
          <a:prstGeom prst="diamond">
            <a:avLst/>
          </a:prstGeom>
          <a:solidFill>
            <a:srgbClr val="EFEFE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tiene</a:t>
            </a:r>
            <a:endParaRPr sz="1200"/>
          </a:p>
        </p:txBody>
      </p:sp>
      <p:sp>
        <p:nvSpPr>
          <p:cNvPr id="237" name="Google Shape;237;p24"/>
          <p:cNvSpPr txBox="1"/>
          <p:nvPr/>
        </p:nvSpPr>
        <p:spPr>
          <a:xfrm>
            <a:off x="2675727" y="1918650"/>
            <a:ext cx="5040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6135252" y="1918650"/>
            <a:ext cx="5040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1857352" y="2488800"/>
            <a:ext cx="5040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3404277" y="3327025"/>
            <a:ext cx="5040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673325" y="6005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DER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73325" y="1320125"/>
            <a:ext cx="7818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Diagrama Entidad Relación</a:t>
            </a:r>
            <a:endParaRPr b="1"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Herramienta para el modelado de datos que permite representar las entidades relevantes de un sistema de información así como sus interrelaciones y propiedades.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Entidad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Atributos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Claves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Relaciones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673325" y="6005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DER - Entidad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73325" y="1320125"/>
            <a:ext cx="7818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Representa una “cosa” del mundo real. Se representa como un rectángulo.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Puede ser un objeto con existencia física o conceptual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Persona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Animal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Casa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Materia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Inscripto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Película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Actor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673325" y="6005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DER</a:t>
            </a: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Entidad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942150" y="2035252"/>
            <a:ext cx="1620300" cy="58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761850" y="2035252"/>
            <a:ext cx="1620300" cy="58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6581550" y="2035252"/>
            <a:ext cx="1620300" cy="58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925975" y="1410675"/>
            <a:ext cx="40005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Ejemplos: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673325" y="6005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DER</a:t>
            </a: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Atributos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700925" y="3383656"/>
            <a:ext cx="1238100" cy="581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3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1183375" y="2486256"/>
            <a:ext cx="1620300" cy="58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4209334" y="2486256"/>
            <a:ext cx="1620300" cy="58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6822775" y="2486256"/>
            <a:ext cx="1620300" cy="58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2016625" y="3383656"/>
            <a:ext cx="1238100" cy="581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3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</a:t>
            </a:r>
            <a:endParaRPr/>
          </a:p>
        </p:txBody>
      </p:sp>
      <p:cxnSp>
        <p:nvCxnSpPr>
          <p:cNvPr id="107" name="Google Shape;107;p17"/>
          <p:cNvCxnSpPr>
            <a:stCxn id="103" idx="2"/>
            <a:endCxn id="102" idx="0"/>
          </p:cNvCxnSpPr>
          <p:nvPr/>
        </p:nvCxnSpPr>
        <p:spPr>
          <a:xfrm flipH="1">
            <a:off x="1320025" y="3067956"/>
            <a:ext cx="673500" cy="3156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>
            <a:stCxn id="103" idx="2"/>
            <a:endCxn id="106" idx="0"/>
          </p:cNvCxnSpPr>
          <p:nvPr/>
        </p:nvCxnSpPr>
        <p:spPr>
          <a:xfrm>
            <a:off x="1993525" y="3067956"/>
            <a:ext cx="642300" cy="3156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7"/>
          <p:cNvSpPr/>
          <p:nvPr/>
        </p:nvSpPr>
        <p:spPr>
          <a:xfrm>
            <a:off x="3460984" y="3383656"/>
            <a:ext cx="1503600" cy="581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3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first_name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5042275" y="3383656"/>
            <a:ext cx="1620300" cy="581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3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last_name</a:t>
            </a:r>
            <a:endParaRPr/>
          </a:p>
        </p:txBody>
      </p:sp>
      <p:cxnSp>
        <p:nvCxnSpPr>
          <p:cNvPr id="111" name="Google Shape;111;p17"/>
          <p:cNvCxnSpPr>
            <a:endCxn id="109" idx="0"/>
          </p:cNvCxnSpPr>
          <p:nvPr/>
        </p:nvCxnSpPr>
        <p:spPr>
          <a:xfrm flipH="1">
            <a:off x="4212784" y="3068056"/>
            <a:ext cx="673500" cy="3156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>
            <a:endCxn id="110" idx="0"/>
          </p:cNvCxnSpPr>
          <p:nvPr/>
        </p:nvCxnSpPr>
        <p:spPr>
          <a:xfrm>
            <a:off x="5210125" y="3068056"/>
            <a:ext cx="642300" cy="3156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/>
          <p:nvPr/>
        </p:nvSpPr>
        <p:spPr>
          <a:xfrm>
            <a:off x="7013125" y="3342106"/>
            <a:ext cx="1238100" cy="581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3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cxnSp>
        <p:nvCxnSpPr>
          <p:cNvPr id="114" name="Google Shape;114;p17"/>
          <p:cNvCxnSpPr>
            <a:stCxn id="105" idx="2"/>
            <a:endCxn id="113" idx="0"/>
          </p:cNvCxnSpPr>
          <p:nvPr/>
        </p:nvCxnSpPr>
        <p:spPr>
          <a:xfrm flipH="1">
            <a:off x="7632325" y="3067956"/>
            <a:ext cx="600" cy="2742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 txBox="1"/>
          <p:nvPr/>
        </p:nvSpPr>
        <p:spPr>
          <a:xfrm>
            <a:off x="882575" y="1403425"/>
            <a:ext cx="73065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Así se modelan los atributos de las entidades.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Por ejemplo: Los atributos </a:t>
            </a:r>
            <a:r>
              <a:rPr i="1"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i="1"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rating</a:t>
            </a: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de la entidad </a:t>
            </a:r>
            <a:r>
              <a:rPr i="1"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movies</a:t>
            </a:r>
            <a:endParaRPr i="1"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635125" y="568775"/>
            <a:ext cx="713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Primary Key (PK) - Clave Primaria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98050" y="1400075"/>
            <a:ext cx="7661100" cy="28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Primary Key es una UNIQUE KEY</a:t>
            </a:r>
            <a:endParaRPr sz="18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 PK es un campo (o a una combinación de campos) que identifica a cada fila de una tabla de forma única. </a:t>
            </a:r>
            <a:endParaRPr sz="18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puede haber dos filas en una tabla que tengan la misma clave primaria.</a:t>
            </a:r>
            <a:endParaRPr sz="18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es obligatorio, pero es altamente recomendable que cada tabla tenga su PK</a:t>
            </a:r>
            <a:endParaRPr sz="18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673325" y="6005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DER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324450" y="3404560"/>
            <a:ext cx="1238100" cy="581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3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2122500" y="2507160"/>
            <a:ext cx="1620300" cy="58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3640150" y="3404560"/>
            <a:ext cx="1238100" cy="581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3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</a:t>
            </a:r>
            <a:endParaRPr/>
          </a:p>
        </p:txBody>
      </p:sp>
      <p:cxnSp>
        <p:nvCxnSpPr>
          <p:cNvPr id="132" name="Google Shape;132;p19"/>
          <p:cNvCxnSpPr>
            <a:stCxn id="130" idx="2"/>
            <a:endCxn id="129" idx="0"/>
          </p:cNvCxnSpPr>
          <p:nvPr/>
        </p:nvCxnSpPr>
        <p:spPr>
          <a:xfrm>
            <a:off x="2932650" y="3088860"/>
            <a:ext cx="10800" cy="3156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>
            <a:stCxn id="130" idx="2"/>
            <a:endCxn id="131" idx="0"/>
          </p:cNvCxnSpPr>
          <p:nvPr/>
        </p:nvCxnSpPr>
        <p:spPr>
          <a:xfrm>
            <a:off x="2932650" y="3088860"/>
            <a:ext cx="1326600" cy="3156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9"/>
          <p:cNvSpPr/>
          <p:nvPr/>
        </p:nvSpPr>
        <p:spPr>
          <a:xfrm>
            <a:off x="1366050" y="3404560"/>
            <a:ext cx="880800" cy="581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3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id</a:t>
            </a:r>
            <a:endParaRPr u="sng"/>
          </a:p>
        </p:txBody>
      </p:sp>
      <p:cxnSp>
        <p:nvCxnSpPr>
          <p:cNvPr id="135" name="Google Shape;135;p19"/>
          <p:cNvCxnSpPr>
            <a:stCxn id="130" idx="2"/>
            <a:endCxn id="134" idx="0"/>
          </p:cNvCxnSpPr>
          <p:nvPr/>
        </p:nvCxnSpPr>
        <p:spPr>
          <a:xfrm flipH="1">
            <a:off x="1806450" y="3088860"/>
            <a:ext cx="1126200" cy="3156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36" name="Google Shape;136;p19"/>
          <p:cNvGraphicFramePr/>
          <p:nvPr/>
        </p:nvGraphicFramePr>
        <p:xfrm>
          <a:off x="6703175" y="2445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{23FC179B-2B4F-40D2-A74C-941C8ABFB365}</a:tableStyleId>
              </a:tblPr>
              <a:tblGrid>
                <a:gridCol w="13933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movies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19"/>
          <p:cNvSpPr txBox="1"/>
          <p:nvPr/>
        </p:nvSpPr>
        <p:spPr>
          <a:xfrm>
            <a:off x="940450" y="1410675"/>
            <a:ext cx="72051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Vemos un DER y su tabla.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Las PRIMARY KEYs se destacan a simple vista.</a:t>
            </a: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673325" y="6005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DER - Relación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750300" y="1368275"/>
            <a:ext cx="82221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Pueden existir conexiones</a:t>
            </a: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 lógicas entre entidades.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Estas conexiones se representan con un rombo en el DER, y pueden tener atributos propios.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689550" y="2904438"/>
            <a:ext cx="1954500" cy="63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Entidad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6501581" y="2904438"/>
            <a:ext cx="1954500" cy="63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Entidad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545042" y="2613443"/>
            <a:ext cx="2108700" cy="1212000"/>
          </a:xfrm>
          <a:prstGeom prst="diamond">
            <a:avLst/>
          </a:prstGeom>
          <a:solidFill>
            <a:srgbClr val="EFEFE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Relación</a:t>
            </a:r>
            <a:endParaRPr/>
          </a:p>
        </p:txBody>
      </p:sp>
      <p:cxnSp>
        <p:nvCxnSpPr>
          <p:cNvPr id="148" name="Google Shape;148;p20"/>
          <p:cNvCxnSpPr>
            <a:stCxn id="145" idx="3"/>
            <a:endCxn id="147" idx="1"/>
          </p:cNvCxnSpPr>
          <p:nvPr/>
        </p:nvCxnSpPr>
        <p:spPr>
          <a:xfrm flipH="1" rot="10800000">
            <a:off x="2644050" y="3219588"/>
            <a:ext cx="900900" cy="15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0"/>
          <p:cNvCxnSpPr>
            <a:stCxn id="147" idx="3"/>
            <a:endCxn id="146" idx="1"/>
          </p:cNvCxnSpPr>
          <p:nvPr/>
        </p:nvCxnSpPr>
        <p:spPr>
          <a:xfrm>
            <a:off x="5653742" y="3219443"/>
            <a:ext cx="847800" cy="15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0"/>
          <p:cNvSpPr txBox="1"/>
          <p:nvPr/>
        </p:nvSpPr>
        <p:spPr>
          <a:xfrm>
            <a:off x="2676158" y="2903713"/>
            <a:ext cx="3027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6133783" y="2904438"/>
            <a:ext cx="3027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2393359" y="3853356"/>
            <a:ext cx="1503600" cy="581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73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 de la relación</a:t>
            </a:r>
            <a:endParaRPr/>
          </a:p>
        </p:txBody>
      </p:sp>
      <p:cxnSp>
        <p:nvCxnSpPr>
          <p:cNvPr id="153" name="Google Shape;153;p20"/>
          <p:cNvCxnSpPr/>
          <p:nvPr/>
        </p:nvCxnSpPr>
        <p:spPr>
          <a:xfrm flipH="1">
            <a:off x="3384559" y="3537749"/>
            <a:ext cx="673500" cy="3156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673325" y="6005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DER - Cardinalidad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2206644" y="1882946"/>
            <a:ext cx="1474800" cy="28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6592151" y="1882946"/>
            <a:ext cx="1474800" cy="28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Datos Personales</a:t>
            </a:r>
            <a:endParaRPr sz="1200"/>
          </a:p>
        </p:txBody>
      </p:sp>
      <p:sp>
        <p:nvSpPr>
          <p:cNvPr id="162" name="Google Shape;162;p21"/>
          <p:cNvSpPr/>
          <p:nvPr/>
        </p:nvSpPr>
        <p:spPr>
          <a:xfrm>
            <a:off x="4361275" y="1752279"/>
            <a:ext cx="1591200" cy="544200"/>
          </a:xfrm>
          <a:prstGeom prst="diamond">
            <a:avLst/>
          </a:prstGeom>
          <a:solidFill>
            <a:srgbClr val="EFEFE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63" name="Google Shape;163;p21"/>
          <p:cNvCxnSpPr>
            <a:stCxn id="160" idx="3"/>
            <a:endCxn id="162" idx="1"/>
          </p:cNvCxnSpPr>
          <p:nvPr/>
        </p:nvCxnSpPr>
        <p:spPr>
          <a:xfrm flipH="1" rot="10800000">
            <a:off x="3681444" y="2024246"/>
            <a:ext cx="679800" cy="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1"/>
          <p:cNvCxnSpPr>
            <a:stCxn id="162" idx="3"/>
            <a:endCxn id="161" idx="1"/>
          </p:cNvCxnSpPr>
          <p:nvPr/>
        </p:nvCxnSpPr>
        <p:spPr>
          <a:xfrm>
            <a:off x="5952475" y="2024379"/>
            <a:ext cx="639600" cy="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1"/>
          <p:cNvSpPr txBox="1"/>
          <p:nvPr/>
        </p:nvSpPr>
        <p:spPr>
          <a:xfrm>
            <a:off x="3705639" y="1734128"/>
            <a:ext cx="3384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6269819" y="1734132"/>
            <a:ext cx="273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2283769" y="3718875"/>
            <a:ext cx="1474800" cy="28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</a:t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6669276" y="3718875"/>
            <a:ext cx="1474800" cy="28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Producto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4438400" y="3588208"/>
            <a:ext cx="1591200" cy="544200"/>
          </a:xfrm>
          <a:prstGeom prst="diamond">
            <a:avLst/>
          </a:prstGeom>
          <a:solidFill>
            <a:srgbClr val="EFEFE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70" name="Google Shape;170;p21"/>
          <p:cNvCxnSpPr>
            <a:stCxn id="167" idx="3"/>
            <a:endCxn id="169" idx="1"/>
          </p:cNvCxnSpPr>
          <p:nvPr/>
        </p:nvCxnSpPr>
        <p:spPr>
          <a:xfrm flipH="1" rot="10800000">
            <a:off x="3758569" y="3860175"/>
            <a:ext cx="679800" cy="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1"/>
          <p:cNvCxnSpPr>
            <a:stCxn id="169" idx="3"/>
            <a:endCxn id="168" idx="1"/>
          </p:cNvCxnSpPr>
          <p:nvPr/>
        </p:nvCxnSpPr>
        <p:spPr>
          <a:xfrm>
            <a:off x="6029600" y="3860308"/>
            <a:ext cx="639600" cy="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1"/>
          <p:cNvSpPr txBox="1"/>
          <p:nvPr/>
        </p:nvSpPr>
        <p:spPr>
          <a:xfrm>
            <a:off x="3782764" y="3570057"/>
            <a:ext cx="3384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6346944" y="3570061"/>
            <a:ext cx="273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2283769" y="2749807"/>
            <a:ext cx="1474800" cy="28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6669276" y="2749807"/>
            <a:ext cx="1474800" cy="28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Tarjeta</a:t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4438400" y="2619140"/>
            <a:ext cx="1591200" cy="544200"/>
          </a:xfrm>
          <a:prstGeom prst="diamond">
            <a:avLst/>
          </a:prstGeom>
          <a:solidFill>
            <a:srgbClr val="EFEFEF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177" name="Google Shape;177;p21"/>
          <p:cNvCxnSpPr>
            <a:stCxn id="174" idx="3"/>
            <a:endCxn id="176" idx="1"/>
          </p:cNvCxnSpPr>
          <p:nvPr/>
        </p:nvCxnSpPr>
        <p:spPr>
          <a:xfrm flipH="1" rot="10800000">
            <a:off x="3758569" y="2891107"/>
            <a:ext cx="679800" cy="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1"/>
          <p:cNvCxnSpPr>
            <a:stCxn id="176" idx="3"/>
            <a:endCxn id="175" idx="1"/>
          </p:cNvCxnSpPr>
          <p:nvPr/>
        </p:nvCxnSpPr>
        <p:spPr>
          <a:xfrm>
            <a:off x="6029600" y="2891240"/>
            <a:ext cx="639600" cy="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1"/>
          <p:cNvSpPr txBox="1"/>
          <p:nvPr/>
        </p:nvSpPr>
        <p:spPr>
          <a:xfrm>
            <a:off x="3782764" y="2600989"/>
            <a:ext cx="3384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6346944" y="2600993"/>
            <a:ext cx="273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709500" y="1706850"/>
            <a:ext cx="1258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1:1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uno a uno</a:t>
            </a:r>
            <a:endParaRPr b="1" sz="1200"/>
          </a:p>
        </p:txBody>
      </p:sp>
      <p:sp>
        <p:nvSpPr>
          <p:cNvPr id="182" name="Google Shape;182;p21"/>
          <p:cNvSpPr txBox="1"/>
          <p:nvPr/>
        </p:nvSpPr>
        <p:spPr>
          <a:xfrm>
            <a:off x="691650" y="2596975"/>
            <a:ext cx="15912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1:N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uno a muchos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83" name="Google Shape;183;p21"/>
          <p:cNvSpPr txBox="1"/>
          <p:nvPr/>
        </p:nvSpPr>
        <p:spPr>
          <a:xfrm>
            <a:off x="673325" y="3495800"/>
            <a:ext cx="19164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N:M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muchos a muchos</a:t>
            </a:r>
            <a:endParaRPr b="1" sz="1200"/>
          </a:p>
        </p:txBody>
      </p:sp>
      <p:sp>
        <p:nvSpPr>
          <p:cNvPr id="184" name="Google Shape;184;p21"/>
          <p:cNvSpPr txBox="1"/>
          <p:nvPr/>
        </p:nvSpPr>
        <p:spPr>
          <a:xfrm>
            <a:off x="709500" y="1320125"/>
            <a:ext cx="7711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Número de entidades con la cual otra entidad puede asociarse mediante una relación.</a:t>
            </a:r>
            <a:endParaRPr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709500" y="2203563"/>
            <a:ext cx="7480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Un </a:t>
            </a:r>
            <a:r>
              <a:rPr lang="en" sz="1200">
                <a:solidFill>
                  <a:srgbClr val="666666"/>
                </a:solidFill>
              </a:rPr>
              <a:t>Actor</a:t>
            </a:r>
            <a:r>
              <a:rPr lang="en" sz="1200">
                <a:solidFill>
                  <a:srgbClr val="666666"/>
                </a:solidFill>
              </a:rPr>
              <a:t> tiene sólo </a:t>
            </a:r>
            <a:r>
              <a:rPr b="1" lang="en" sz="1200">
                <a:solidFill>
                  <a:srgbClr val="666666"/>
                </a:solidFill>
              </a:rPr>
              <a:t>unos</a:t>
            </a:r>
            <a:r>
              <a:rPr lang="en" sz="1200">
                <a:solidFill>
                  <a:srgbClr val="666666"/>
                </a:solidFill>
              </a:rPr>
              <a:t> datos personales. </a:t>
            </a:r>
            <a:r>
              <a:rPr lang="en" sz="1200">
                <a:solidFill>
                  <a:srgbClr val="666666"/>
                </a:solidFill>
              </a:rPr>
              <a:t>Unos </a:t>
            </a:r>
            <a:r>
              <a:rPr lang="en" sz="1200">
                <a:solidFill>
                  <a:srgbClr val="666666"/>
                </a:solidFill>
              </a:rPr>
              <a:t>datos personales pertenecen sólo a </a:t>
            </a:r>
            <a:r>
              <a:rPr b="1" lang="en" sz="1200">
                <a:solidFill>
                  <a:srgbClr val="666666"/>
                </a:solidFill>
              </a:rPr>
              <a:t>un </a:t>
            </a:r>
            <a:r>
              <a:rPr lang="en" sz="1200">
                <a:solidFill>
                  <a:srgbClr val="666666"/>
                </a:solidFill>
              </a:rPr>
              <a:t>actor.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709982" y="3107352"/>
            <a:ext cx="7480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Un cliente puede tener </a:t>
            </a:r>
            <a:r>
              <a:rPr b="1" lang="en" sz="1200">
                <a:solidFill>
                  <a:srgbClr val="666666"/>
                </a:solidFill>
              </a:rPr>
              <a:t>muchas</a:t>
            </a:r>
            <a:r>
              <a:rPr lang="en" sz="1200">
                <a:solidFill>
                  <a:srgbClr val="666666"/>
                </a:solidFill>
              </a:rPr>
              <a:t> tarjetas. </a:t>
            </a:r>
            <a:r>
              <a:rPr lang="en" sz="1200">
                <a:solidFill>
                  <a:srgbClr val="666666"/>
                </a:solidFill>
              </a:rPr>
              <a:t>Una </a:t>
            </a:r>
            <a:r>
              <a:rPr lang="en" sz="1200">
                <a:solidFill>
                  <a:srgbClr val="666666"/>
                </a:solidFill>
              </a:rPr>
              <a:t>tarjeta</a:t>
            </a:r>
            <a:r>
              <a:rPr lang="en" sz="1200">
                <a:solidFill>
                  <a:srgbClr val="666666"/>
                </a:solidFill>
              </a:rPr>
              <a:t> pertenecen sólo a </a:t>
            </a:r>
            <a:r>
              <a:rPr b="1" lang="en" sz="1200">
                <a:solidFill>
                  <a:srgbClr val="666666"/>
                </a:solidFill>
              </a:rPr>
              <a:t>un </a:t>
            </a:r>
            <a:r>
              <a:rPr lang="en" sz="1200">
                <a:solidFill>
                  <a:srgbClr val="666666"/>
                </a:solidFill>
              </a:rPr>
              <a:t>cliente.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709982" y="4097952"/>
            <a:ext cx="7480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</a:rPr>
              <a:t>Un</a:t>
            </a:r>
            <a:r>
              <a:rPr lang="en" sz="1200">
                <a:solidFill>
                  <a:srgbClr val="666666"/>
                </a:solidFill>
              </a:rPr>
              <a:t> cliente puede comprar </a:t>
            </a:r>
            <a:r>
              <a:rPr b="1" lang="en" sz="1200">
                <a:solidFill>
                  <a:srgbClr val="666666"/>
                </a:solidFill>
              </a:rPr>
              <a:t>muchos</a:t>
            </a:r>
            <a:r>
              <a:rPr lang="en" sz="1200">
                <a:solidFill>
                  <a:srgbClr val="666666"/>
                </a:solidFill>
              </a:rPr>
              <a:t> productos. </a:t>
            </a:r>
            <a:r>
              <a:rPr b="1" lang="en" sz="1200">
                <a:solidFill>
                  <a:srgbClr val="666666"/>
                </a:solidFill>
              </a:rPr>
              <a:t>Un </a:t>
            </a:r>
            <a:r>
              <a:rPr lang="en" sz="1200">
                <a:solidFill>
                  <a:srgbClr val="666666"/>
                </a:solidFill>
              </a:rPr>
              <a:t>producto puede ser comprado por </a:t>
            </a:r>
            <a:r>
              <a:rPr b="1" lang="en" sz="1200">
                <a:solidFill>
                  <a:srgbClr val="666666"/>
                </a:solidFill>
              </a:rPr>
              <a:t>muchos</a:t>
            </a:r>
            <a:r>
              <a:rPr lang="en" sz="1200">
                <a:solidFill>
                  <a:srgbClr val="666666"/>
                </a:solidFill>
              </a:rPr>
              <a:t> clientes.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