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64" r:id="rId3"/>
    <p:sldId id="258" r:id="rId4"/>
    <p:sldId id="262" r:id="rId5"/>
    <p:sldId id="261"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na" initials="J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3"/>
    <a:srgbClr val="CC3A22"/>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709" autoAdjust="0"/>
  </p:normalViewPr>
  <p:slideViewPr>
    <p:cSldViewPr>
      <p:cViewPr>
        <p:scale>
          <a:sx n="100" d="100"/>
          <a:sy n="100" d="100"/>
        </p:scale>
        <p:origin x="-2288" y="-2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B36A8C7-8AF5-49D0-933D-05F935AA19D8}" type="datetimeFigureOut">
              <a:rPr lang="en-US"/>
              <a:pPr>
                <a:defRPr/>
              </a:pPr>
              <a:t>13/08/12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6487BD-4F67-4B9A-8EC0-A409909062CA}" type="slidenum">
              <a:rPr lang="en-US"/>
              <a:pPr>
                <a:defRPr/>
              </a:pPr>
              <a:t>‹Nr.›</a:t>
            </a:fld>
            <a:endParaRPr lang="en-US"/>
          </a:p>
        </p:txBody>
      </p:sp>
    </p:spTree>
    <p:extLst>
      <p:ext uri="{BB962C8B-B14F-4D97-AF65-F5344CB8AC3E}">
        <p14:creationId xmlns:p14="http://schemas.microsoft.com/office/powerpoint/2010/main" val="38624017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pPr>
              <a:defRPr/>
            </a:pPr>
            <a:fld id="{076487BD-4F67-4B9A-8EC0-A409909062C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pPr>
              <a:defRPr/>
            </a:pPr>
            <a:fld id="{076487BD-4F67-4B9A-8EC0-A409909062CA}"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pPr>
              <a:defRPr/>
            </a:pPr>
            <a:fld id="{076487BD-4F67-4B9A-8EC0-A409909062CA}"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pPr>
              <a:defRPr/>
            </a:pPr>
            <a:fld id="{076487BD-4F67-4B9A-8EC0-A409909062CA}"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pPr>
              <a:defRPr/>
            </a:pPr>
            <a:fld id="{076487BD-4F67-4B9A-8EC0-A409909062CA}"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pPr>
              <a:defRPr/>
            </a:pPr>
            <a:fld id="{076487BD-4F67-4B9A-8EC0-A409909062CA}"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pPr>
              <a:defRPr/>
            </a:pPr>
            <a:fld id="{076487BD-4F67-4B9A-8EC0-A409909062CA}"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E6A98B1-8477-4319-ABDE-D8AAFEB551DB}" type="datetime1">
              <a:rPr lang="en-US" smtClean="0"/>
              <a:t>13/08/12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0DF9AD-0C1A-4CA3-84A1-E4BB3BC2A012}" type="slidenum">
              <a:rPr lang="en-US"/>
              <a:pPr>
                <a:defRPr/>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28858C5-19A3-48A0-AA27-E3276DDD2BB0}" type="datetime1">
              <a:rPr lang="en-US" smtClean="0"/>
              <a:t>13/08/12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F8D9A8-5A8A-48DF-9A89-E0F29FF2D144}" type="slidenum">
              <a:rPr lang="en-US"/>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C98379-FA87-4AAD-B245-B987CBEF48C6}" type="datetime1">
              <a:rPr lang="en-US" smtClean="0"/>
              <a:t>13/08/12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E83609-D272-4718-A6BF-B0D06E343216}" type="slidenum">
              <a:rPr lang="en-US"/>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5023C38-9033-46DA-9799-5C559F818A4D}" type="datetime1">
              <a:rPr lang="en-US" smtClean="0"/>
              <a:t>13/08/12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1EB502-17DE-4A48-AA22-C0B21909C0C7}" type="slidenum">
              <a:rPr lang="en-US"/>
              <a:pPr>
                <a:defRPr/>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82C28BD-282F-4A3E-A19B-3089C81F1A62}" type="datetime1">
              <a:rPr lang="en-US" smtClean="0"/>
              <a:t>13/08/12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513868-E0A0-41CB-A330-4C4A3E755B0C}" type="slidenum">
              <a:rPr lang="en-US"/>
              <a:pPr>
                <a:defRPr/>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0B248BD-F8B3-4B90-9EB5-0B047050144A}" type="datetime1">
              <a:rPr lang="en-US" smtClean="0"/>
              <a:t>13/08/12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2FCED4-77AB-4025-B636-18C9BFE4BE5A}" type="slidenum">
              <a:rPr lang="en-US"/>
              <a:pPr>
                <a:defRPr/>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F5B55B0-DA4F-4894-9874-8D3B1047D835}" type="datetime1">
              <a:rPr lang="en-US" smtClean="0"/>
              <a:t>13/08/12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2BB902F-DD8E-4296-82A9-CA521A6C070E}" type="slidenum">
              <a:rPr lang="en-US"/>
              <a:pPr>
                <a:defRPr/>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4B7303-D93E-4D13-967F-FA9FFDA985A4}" type="datetime1">
              <a:rPr lang="en-US" smtClean="0"/>
              <a:t>13/08/12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4CE01CF-89E0-4311-8555-5648826E051B}" type="slidenum">
              <a:rPr lang="en-US"/>
              <a:pPr>
                <a:defRPr/>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6BA8D5-7AB0-4C87-BCB7-897708DF88CF}" type="datetime1">
              <a:rPr lang="en-US" smtClean="0"/>
              <a:t>13/08/12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CB4C864-6062-42FF-8BD6-64A867D558F9}" type="slidenum">
              <a:rPr lang="en-US"/>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7535DA4-2731-4304-9518-4FC4A7209B88}" type="datetime1">
              <a:rPr lang="en-US" smtClean="0"/>
              <a:t>13/08/12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5FCAD1-677D-4835-A944-940A947530A9}" type="slidenum">
              <a:rPr lang="en-US"/>
              <a:pPr>
                <a:defRPr/>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F0C9E50-96D5-4BF6-84DA-DA08623AE975}" type="datetime1">
              <a:rPr lang="en-US" smtClean="0"/>
              <a:t>13/08/12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2E3CC0-E295-4BF6-A455-BCF9B294FF9F}" type="slidenum">
              <a:rPr lang="en-US"/>
              <a:pPr>
                <a:defRPr/>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C3E1FDA-B10C-4F7F-AA1E-E877DFA0EC2C}" type="datetime1">
              <a:rPr lang="en-US" smtClean="0"/>
              <a:t>13/08/12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4FE40B5-74B4-4539-AB46-4393407BA472}"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index.php?i=en" TargetMode="Externa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contactenos.php" TargetMode="Externa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contactenos.php" TargetMode="Externa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contactenos.php" TargetMode="Externa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contactenos.php" TargetMode="Externa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index.php?i=es" TargetMode="Externa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index.php" TargetMode="Externa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admin/dashboard.php" TargetMode="Externa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75.101.181.144/RAR/kuehne/index.php?i=es"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75.101.181.144/RAR/kuehne/detalle.php?id=1" TargetMode="External"/><Relationship Id="rId4" Type="http://schemas.openxmlformats.org/officeDocument/2006/relationships/image" Target="../media/image3.tmp"/><Relationship Id="rId5" Type="http://schemas.openxmlformats.org/officeDocument/2006/relationships/image" Target="../media/image4.tmp"/><Relationship Id="rId6" Type="http://schemas.openxmlformats.org/officeDocument/2006/relationships/image" Target="../media/image5.tm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servidor.dominio/nombredelproyecto/seccion"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75.101.181.144/RAR/kuehne/detalle.php?id=1" TargetMode="External"/><Relationship Id="rId4" Type="http://schemas.openxmlformats.org/officeDocument/2006/relationships/image" Target="../media/image7.tm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75.101.181.144/RAR/kuehne/detalle.php?id=1" TargetMode="External"/><Relationship Id="rId4" Type="http://schemas.openxmlformats.org/officeDocument/2006/relationships/image" Target="../media/image8.tm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75.101.181.144/RAR/kuehne/admin/modules/tienda/view/index.php?s=4" TargetMode="Externa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hyperlink" Target="http://75.101.181.144/RAR/kuehne/admin/modules/producto/view/edit.php?id=27&amp;funcionality=1" TargetMode="Externa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75.101.181.144/RAR/kuehne/" TargetMode="Externa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85154"/>
            <a:ext cx="3312368" cy="92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Tabla"/>
          <p:cNvGraphicFramePr>
            <a:graphicFrameLocks noGrp="1"/>
          </p:cNvGraphicFramePr>
          <p:nvPr>
            <p:extLst>
              <p:ext uri="{D42A27DB-BD31-4B8C-83A1-F6EECF244321}">
                <p14:modId xmlns:p14="http://schemas.microsoft.com/office/powerpoint/2010/main" val="3722870722"/>
              </p:ext>
            </p:extLst>
          </p:nvPr>
        </p:nvGraphicFramePr>
        <p:xfrm>
          <a:off x="1835696" y="2420888"/>
          <a:ext cx="6096000" cy="1969940"/>
        </p:xfrm>
        <a:graphic>
          <a:graphicData uri="http://schemas.openxmlformats.org/drawingml/2006/table">
            <a:tbl>
              <a:tblPr firstRow="1" bandRow="1">
                <a:tableStyleId>{5C22544A-7EE6-4342-B048-85BDC9FD1C3A}</a:tableStyleId>
              </a:tblPr>
              <a:tblGrid>
                <a:gridCol w="2592288"/>
                <a:gridCol w="1008112"/>
                <a:gridCol w="1080120"/>
                <a:gridCol w="1415480"/>
              </a:tblGrid>
              <a:tr h="601978">
                <a:tc>
                  <a:txBody>
                    <a:bodyPr/>
                    <a:lstStyle/>
                    <a:p>
                      <a:r>
                        <a:rPr lang="es-ES" sz="1400" b="1" kern="1200" dirty="0" smtClean="0">
                          <a:solidFill>
                            <a:schemeClr val="lt1"/>
                          </a:solidFill>
                          <a:effectLst/>
                          <a:latin typeface="+mj-lt"/>
                          <a:ea typeface="+mn-ea"/>
                          <a:cs typeface="+mn-cs"/>
                        </a:rPr>
                        <a:t>Acta de aprobación de </a:t>
                      </a:r>
                      <a:r>
                        <a:rPr lang="es-ES" sz="1400" b="1" kern="1200" dirty="0" err="1" smtClean="0">
                          <a:solidFill>
                            <a:schemeClr val="lt1"/>
                          </a:solidFill>
                          <a:effectLst/>
                          <a:latin typeface="+mj-lt"/>
                          <a:ea typeface="+mn-ea"/>
                          <a:cs typeface="+mn-cs"/>
                        </a:rPr>
                        <a:t>testing</a:t>
                      </a:r>
                      <a:endParaRPr lang="es-CO" sz="1400" b="1" kern="1200" dirty="0">
                        <a:solidFill>
                          <a:schemeClr val="lt1"/>
                        </a:solidFill>
                        <a:effectLst/>
                        <a:latin typeface="+mj-lt"/>
                        <a:ea typeface="+mn-ea"/>
                        <a:cs typeface="+mn-cs"/>
                      </a:endParaRPr>
                    </a:p>
                  </a:txBody>
                  <a:tcPr/>
                </a:tc>
                <a:tc>
                  <a:txBody>
                    <a:bodyPr/>
                    <a:lstStyle/>
                    <a:p>
                      <a:pPr algn="ctr"/>
                      <a:r>
                        <a:rPr lang="es-ES" sz="1400" dirty="0" smtClean="0">
                          <a:latin typeface="+mj-lt"/>
                        </a:rPr>
                        <a:t>Nro.</a:t>
                      </a:r>
                      <a:r>
                        <a:rPr lang="es-ES" sz="1400" baseline="0" dirty="0" smtClean="0">
                          <a:latin typeface="+mj-lt"/>
                        </a:rPr>
                        <a:t> Acta</a:t>
                      </a:r>
                    </a:p>
                    <a:p>
                      <a:pPr algn="ctr"/>
                      <a:r>
                        <a:rPr lang="es-ES" sz="1400" baseline="0" dirty="0" smtClean="0">
                          <a:latin typeface="+mj-lt"/>
                        </a:rPr>
                        <a:t>0001</a:t>
                      </a:r>
                      <a:endParaRPr lang="es-CO" sz="1400" dirty="0">
                        <a:latin typeface="+mj-lt"/>
                      </a:endParaRPr>
                    </a:p>
                  </a:txBody>
                  <a:tcPr/>
                </a:tc>
                <a:tc>
                  <a:txBody>
                    <a:bodyPr/>
                    <a:lstStyle/>
                    <a:p>
                      <a:pPr algn="ctr"/>
                      <a:r>
                        <a:rPr lang="es-ES" sz="1400" dirty="0" err="1" smtClean="0">
                          <a:latin typeface="+mj-lt"/>
                        </a:rPr>
                        <a:t>Pag</a:t>
                      </a:r>
                      <a:r>
                        <a:rPr lang="es-ES" sz="1400" dirty="0" smtClean="0">
                          <a:latin typeface="+mj-lt"/>
                        </a:rPr>
                        <a:t> 1 de 6</a:t>
                      </a:r>
                      <a:endParaRPr lang="es-CO" sz="1400" dirty="0">
                        <a:latin typeface="+mj-lt"/>
                      </a:endParaRPr>
                    </a:p>
                  </a:txBody>
                  <a:tcPr/>
                </a:tc>
                <a:tc>
                  <a:txBody>
                    <a:bodyPr/>
                    <a:lstStyle/>
                    <a:p>
                      <a:r>
                        <a:rPr lang="es-ES" sz="1400" dirty="0" smtClean="0">
                          <a:latin typeface="+mj-lt"/>
                        </a:rPr>
                        <a:t>Fecha:</a:t>
                      </a:r>
                    </a:p>
                    <a:p>
                      <a:r>
                        <a:rPr lang="es-ES" sz="1400" dirty="0" smtClean="0">
                          <a:latin typeface="+mj-lt"/>
                        </a:rPr>
                        <a:t>10-08-2012</a:t>
                      </a:r>
                      <a:endParaRPr lang="es-CO" sz="1400" dirty="0">
                        <a:latin typeface="+mj-lt"/>
                      </a:endParaRPr>
                    </a:p>
                  </a:txBody>
                  <a:tcPr/>
                </a:tc>
              </a:tr>
              <a:tr h="509194">
                <a:tc gridSpan="2">
                  <a:txBody>
                    <a:bodyPr/>
                    <a:lstStyle/>
                    <a:p>
                      <a:r>
                        <a:rPr lang="es-ES" sz="1100" dirty="0" smtClean="0"/>
                        <a:t>Proyecto:</a:t>
                      </a:r>
                    </a:p>
                    <a:p>
                      <a:r>
                        <a:rPr lang="es-CO" sz="1100" dirty="0" err="1" smtClean="0"/>
                        <a:t>Kuehne</a:t>
                      </a:r>
                      <a:r>
                        <a:rPr lang="es-CO" sz="1100" dirty="0" smtClean="0"/>
                        <a:t> Joyeros</a:t>
                      </a:r>
                      <a:endParaRPr lang="es-CO" sz="1100" dirty="0"/>
                    </a:p>
                  </a:txBody>
                  <a:tcPr/>
                </a:tc>
                <a:tc hMerge="1">
                  <a:txBody>
                    <a:bodyPr/>
                    <a:lstStyle/>
                    <a:p>
                      <a:endParaRPr lang="es-CO"/>
                    </a:p>
                  </a:txBody>
                  <a:tcPr/>
                </a:tc>
                <a:tc gridSpan="2">
                  <a:txBody>
                    <a:bodyPr/>
                    <a:lstStyle/>
                    <a:p>
                      <a:r>
                        <a:rPr lang="es-ES" sz="1100" dirty="0" smtClean="0"/>
                        <a:t>Firma</a:t>
                      </a:r>
                    </a:p>
                    <a:p>
                      <a:endParaRPr lang="es-CO" sz="1100" dirty="0"/>
                    </a:p>
                  </a:txBody>
                  <a:tcPr/>
                </a:tc>
                <a:tc hMerge="1">
                  <a:txBody>
                    <a:bodyPr/>
                    <a:lstStyle/>
                    <a:p>
                      <a:endParaRPr lang="es-CO"/>
                    </a:p>
                  </a:txBody>
                  <a:tcPr/>
                </a:tc>
              </a:tr>
              <a:tr h="432048">
                <a:tc gridSpan="2">
                  <a:txBody>
                    <a:bodyPr/>
                    <a:lstStyle/>
                    <a:p>
                      <a:r>
                        <a:rPr lang="es-ES" sz="1100" dirty="0" smtClean="0"/>
                        <a:t>Líder del proyecto:</a:t>
                      </a:r>
                    </a:p>
                    <a:p>
                      <a:r>
                        <a:rPr lang="es-CO" sz="1100" dirty="0" smtClean="0"/>
                        <a:t>Mateo Escobar</a:t>
                      </a:r>
                      <a:endParaRPr lang="es-CO" sz="1100" dirty="0"/>
                    </a:p>
                  </a:txBody>
                  <a:tcPr/>
                </a:tc>
                <a:tc hMerge="1">
                  <a:txBody>
                    <a:bodyPr/>
                    <a:lstStyle/>
                    <a:p>
                      <a:endParaRPr lang="es-CO"/>
                    </a:p>
                  </a:txBody>
                  <a:tcPr/>
                </a:tc>
                <a:tc gridSpan="2">
                  <a:txBody>
                    <a:bodyPr/>
                    <a:lstStyle/>
                    <a:p>
                      <a:r>
                        <a:rPr lang="es-ES" sz="1100" dirty="0" smtClean="0"/>
                        <a:t>Firma</a:t>
                      </a:r>
                    </a:p>
                    <a:p>
                      <a:endParaRPr lang="es-CO" sz="1100" dirty="0"/>
                    </a:p>
                  </a:txBody>
                  <a:tcPr/>
                </a:tc>
                <a:tc hMerge="1">
                  <a:txBody>
                    <a:bodyPr/>
                    <a:lstStyle/>
                    <a:p>
                      <a:endParaRPr lang="es-CO"/>
                    </a:p>
                  </a:txBody>
                  <a:tcPr/>
                </a:tc>
              </a:tr>
              <a:tr h="360040">
                <a:tc gridSpan="2">
                  <a:txBody>
                    <a:bodyPr/>
                    <a:lstStyle/>
                    <a:p>
                      <a:r>
                        <a:rPr lang="es-ES" sz="1100" dirty="0" err="1" smtClean="0"/>
                        <a:t>Tester</a:t>
                      </a:r>
                      <a:r>
                        <a:rPr lang="es-ES" sz="1100" dirty="0" smtClean="0"/>
                        <a:t>:</a:t>
                      </a:r>
                    </a:p>
                    <a:p>
                      <a:r>
                        <a:rPr lang="es-CO" sz="1100" dirty="0" smtClean="0"/>
                        <a:t>Mateo Blanco</a:t>
                      </a:r>
                      <a:endParaRPr lang="es-CO" sz="1100" dirty="0"/>
                    </a:p>
                  </a:txBody>
                  <a:tcPr/>
                </a:tc>
                <a:tc hMerge="1">
                  <a:txBody>
                    <a:bodyPr/>
                    <a:lstStyle/>
                    <a:p>
                      <a:endParaRPr lang="es-CO"/>
                    </a:p>
                  </a:txBody>
                  <a:tcPr/>
                </a:tc>
                <a:tc gridSpan="2">
                  <a:txBody>
                    <a:bodyPr/>
                    <a:lstStyle/>
                    <a:p>
                      <a:r>
                        <a:rPr lang="es-ES" sz="1100" dirty="0" smtClean="0"/>
                        <a:t>Firma</a:t>
                      </a:r>
                      <a:endParaRPr lang="es-CO" sz="1100" dirty="0"/>
                    </a:p>
                  </a:txBody>
                  <a:tcPr/>
                </a:tc>
                <a:tc hMerge="1">
                  <a:txBody>
                    <a:bodyPr/>
                    <a:lstStyle/>
                    <a:p>
                      <a:endParaRPr lang="es-CO"/>
                    </a:p>
                  </a:txBody>
                  <a:tcPr/>
                </a:tc>
              </a:tr>
            </a:tbl>
          </a:graphicData>
        </a:graphic>
      </p:graphicFrame>
      <p:sp>
        <p:nvSpPr>
          <p:cNvPr id="8" name="7 Marcador de número de diapositiva"/>
          <p:cNvSpPr>
            <a:spLocks noGrp="1"/>
          </p:cNvSpPr>
          <p:nvPr>
            <p:ph type="sldNum" sz="quarter" idx="12"/>
          </p:nvPr>
        </p:nvSpPr>
        <p:spPr/>
        <p:txBody>
          <a:bodyPr/>
          <a:lstStyle/>
          <a:p>
            <a:pPr>
              <a:defRPr/>
            </a:pPr>
            <a:fld id="{481EB502-17DE-4A48-AA22-C0B21909C0C7}" type="slidenum">
              <a:rPr lang="en-US" smtClean="0"/>
              <a:pPr>
                <a:defRPr/>
              </a:pPr>
              <a:t>1</a:t>
            </a:fld>
            <a:endParaRPr lang="en-US"/>
          </a:p>
        </p:txBody>
      </p:sp>
      <p:sp>
        <p:nvSpPr>
          <p:cNvPr id="5" name="4 CuadroTexto"/>
          <p:cNvSpPr txBox="1"/>
          <p:nvPr/>
        </p:nvSpPr>
        <p:spPr>
          <a:xfrm>
            <a:off x="683568" y="5301208"/>
            <a:ext cx="7560840" cy="523220"/>
          </a:xfrm>
          <a:prstGeom prst="rect">
            <a:avLst/>
          </a:prstGeom>
          <a:noFill/>
        </p:spPr>
        <p:txBody>
          <a:bodyPr wrap="square" rtlCol="0">
            <a:spAutoFit/>
          </a:bodyPr>
          <a:lstStyle/>
          <a:p>
            <a:pPr algn="ctr"/>
            <a:r>
              <a:rPr lang="es-CO" sz="1400" dirty="0" smtClean="0">
                <a:latin typeface="+mj-lt"/>
              </a:rPr>
              <a:t>NOTA: TENER EN CUENTA QUE LAS MODIFICACIONES SON TANTO PARA EL ÁREA DE INGLES COMO PARA EL ÁREA DE ESPAÑOL</a:t>
            </a:r>
          </a:p>
        </p:txBody>
      </p:sp>
    </p:spTree>
    <p:extLst>
      <p:ext uri="{BB962C8B-B14F-4D97-AF65-F5344CB8AC3E}">
        <p14:creationId xmlns:p14="http://schemas.microsoft.com/office/powerpoint/2010/main" val="41979245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de-DE" dirty="0">
                <a:hlinkClick r:id="rId2"/>
              </a:rPr>
              <a:t>http://75.101.181.144/RAR/kuehne/index.php?i=</a:t>
            </a:r>
            <a:r>
              <a:rPr lang="de-DE" dirty="0" smtClean="0">
                <a:hlinkClick r:id="rId2"/>
              </a:rPr>
              <a:t>en</a:t>
            </a:r>
            <a:r>
              <a:rPr lang="de-DE" dirty="0" smtClean="0"/>
              <a:t>	</a:t>
            </a:r>
            <a:endParaRPr lang="es-ES" dirty="0"/>
          </a:p>
        </p:txBody>
      </p:sp>
      <p:pic>
        <p:nvPicPr>
          <p:cNvPr id="6" name="Marcador de posición de imagen 5" descr="Captura de pantalla 2012-08-13 a la(s) 16.01.36.png"/>
          <p:cNvPicPr>
            <a:picLocks noGrp="1" noChangeAspect="1"/>
          </p:cNvPicPr>
          <p:nvPr>
            <p:ph type="pic" idx="1"/>
          </p:nvPr>
        </p:nvPicPr>
        <p:blipFill>
          <a:blip r:embed="rId3">
            <a:extLst>
              <a:ext uri="{28A0092B-C50C-407E-A947-70E740481C1C}">
                <a14:useLocalDpi xmlns:a14="http://schemas.microsoft.com/office/drawing/2010/main" val="0"/>
              </a:ext>
            </a:extLst>
          </a:blip>
          <a:srcRect t="-81740" b="-81740"/>
          <a:stretch>
            <a:fillRect/>
          </a:stretch>
        </p:blipFill>
        <p:spPr/>
      </p:pic>
      <p:sp>
        <p:nvSpPr>
          <p:cNvPr id="4" name="Marcador de texto 3"/>
          <p:cNvSpPr>
            <a:spLocks noGrp="1"/>
          </p:cNvSpPr>
          <p:nvPr>
            <p:ph type="body" sz="half" idx="2"/>
          </p:nvPr>
        </p:nvSpPr>
        <p:spPr/>
        <p:txBody>
          <a:bodyPr/>
          <a:lstStyle/>
          <a:p>
            <a:r>
              <a:rPr lang="es-ES" dirty="0" smtClean="0"/>
              <a:t>El </a:t>
            </a:r>
            <a:r>
              <a:rPr lang="es-ES" dirty="0" err="1" smtClean="0"/>
              <a:t>footer</a:t>
            </a:r>
            <a:r>
              <a:rPr lang="es-ES" dirty="0" smtClean="0"/>
              <a:t> no cambia cuando la pagina esta en ingles. (debería cambiar)</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10</a:t>
            </a:fld>
            <a:endParaRPr lang="en-US"/>
          </a:p>
        </p:txBody>
      </p:sp>
      <p:sp>
        <p:nvSpPr>
          <p:cNvPr id="7" name="Rectángulo 6"/>
          <p:cNvSpPr/>
          <p:nvPr/>
        </p:nvSpPr>
        <p:spPr>
          <a:xfrm>
            <a:off x="1907704" y="2420888"/>
            <a:ext cx="1584176"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5508104" y="2420888"/>
            <a:ext cx="1584176" cy="7920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4933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nl-NL" dirty="0">
                <a:hlinkClick r:id="rId2"/>
              </a:rPr>
              <a:t>http://75.101.181.144/RAR/kuehne/</a:t>
            </a:r>
            <a:r>
              <a:rPr lang="nl-NL" dirty="0" smtClean="0">
                <a:hlinkClick r:id="rId2"/>
              </a:rPr>
              <a:t>contactenos.php</a:t>
            </a:r>
            <a:r>
              <a:rPr lang="nl-NL" dirty="0" smtClean="0"/>
              <a:t>	</a:t>
            </a:r>
            <a:endParaRPr lang="es-ES" dirty="0"/>
          </a:p>
        </p:txBody>
      </p:sp>
      <p:pic>
        <p:nvPicPr>
          <p:cNvPr id="6" name="Marcador de posición de imagen 5" descr="Captura de pantalla 2012-08-13 a la(s) 16.20.26.png"/>
          <p:cNvPicPr>
            <a:picLocks noGrp="1" noChangeAspect="1"/>
          </p:cNvPicPr>
          <p:nvPr>
            <p:ph type="pic" idx="1"/>
          </p:nvPr>
        </p:nvPicPr>
        <p:blipFill>
          <a:blip r:embed="rId3">
            <a:extLst>
              <a:ext uri="{28A0092B-C50C-407E-A947-70E740481C1C}">
                <a14:useLocalDpi xmlns:a14="http://schemas.microsoft.com/office/drawing/2010/main" val="0"/>
              </a:ext>
            </a:extLst>
          </a:blip>
          <a:srcRect t="-23997" b="-23997"/>
          <a:stretch>
            <a:fillRect/>
          </a:stretch>
        </p:blipFill>
        <p:spPr/>
      </p:pic>
      <p:sp>
        <p:nvSpPr>
          <p:cNvPr id="4" name="Marcador de texto 3"/>
          <p:cNvSpPr>
            <a:spLocks noGrp="1"/>
          </p:cNvSpPr>
          <p:nvPr>
            <p:ph type="body" sz="half" idx="2"/>
          </p:nvPr>
        </p:nvSpPr>
        <p:spPr/>
        <p:txBody>
          <a:bodyPr/>
          <a:lstStyle/>
          <a:p>
            <a:r>
              <a:rPr lang="es-ES" dirty="0" smtClean="0"/>
              <a:t>Contáctenos es así.</a:t>
            </a:r>
          </a:p>
          <a:p>
            <a:r>
              <a:rPr lang="es-ES" dirty="0" smtClean="0"/>
              <a:t>E</a:t>
            </a:r>
            <a:r>
              <a:rPr lang="es-ES" dirty="0" smtClean="0"/>
              <a:t>l nombre del campo seleccionado es “asunto”</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11</a:t>
            </a:fld>
            <a:endParaRPr lang="en-US"/>
          </a:p>
        </p:txBody>
      </p:sp>
      <p:sp>
        <p:nvSpPr>
          <p:cNvPr id="7" name="Rectángulo 6"/>
          <p:cNvSpPr/>
          <p:nvPr/>
        </p:nvSpPr>
        <p:spPr>
          <a:xfrm>
            <a:off x="4499992" y="2708920"/>
            <a:ext cx="2592288" cy="3600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058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nl-NL" dirty="0">
                <a:hlinkClick r:id="rId2"/>
              </a:rPr>
              <a:t>http://75.101.181.144/RAR/kuehne/</a:t>
            </a:r>
            <a:r>
              <a:rPr lang="nl-NL" dirty="0" smtClean="0">
                <a:hlinkClick r:id="rId2"/>
              </a:rPr>
              <a:t>contactenos.php</a:t>
            </a:r>
            <a:r>
              <a:rPr lang="nl-NL" dirty="0" smtClean="0"/>
              <a:t>	</a:t>
            </a:r>
            <a:endParaRPr lang="es-ES" dirty="0"/>
          </a:p>
        </p:txBody>
      </p:sp>
      <p:pic>
        <p:nvPicPr>
          <p:cNvPr id="6" name="Marcador de posición de imagen 5" descr="Captura de pantalla 2012-08-13 a la(s) 16.22.27.png"/>
          <p:cNvPicPr>
            <a:picLocks noGrp="1" noChangeAspect="1"/>
          </p:cNvPicPr>
          <p:nvPr>
            <p:ph type="pic" idx="1"/>
          </p:nvPr>
        </p:nvPicPr>
        <p:blipFill>
          <a:blip r:embed="rId3">
            <a:extLst>
              <a:ext uri="{28A0092B-C50C-407E-A947-70E740481C1C}">
                <a14:useLocalDpi xmlns:a14="http://schemas.microsoft.com/office/drawing/2010/main" val="0"/>
              </a:ext>
            </a:extLst>
          </a:blip>
          <a:srcRect l="505" r="505"/>
          <a:stretch>
            <a:fillRect/>
          </a:stretch>
        </p:blipFill>
        <p:spPr/>
      </p:pic>
      <p:sp>
        <p:nvSpPr>
          <p:cNvPr id="4" name="Marcador de texto 3"/>
          <p:cNvSpPr>
            <a:spLocks noGrp="1"/>
          </p:cNvSpPr>
          <p:nvPr>
            <p:ph type="body" sz="half" idx="2"/>
          </p:nvPr>
        </p:nvSpPr>
        <p:spPr/>
        <p:txBody>
          <a:bodyPr/>
          <a:lstStyle/>
          <a:p>
            <a:r>
              <a:rPr lang="es-ES" dirty="0" smtClean="0"/>
              <a:t>Al escribir pararme sobre un campo y luego salirme, este queda sin nombre y después no se que es lo que debo colocar allí. Si el usuario no escribe nada, el campo debe volver a quedar con el nombre del campo.</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12</a:t>
            </a:fld>
            <a:endParaRPr lang="en-US"/>
          </a:p>
        </p:txBody>
      </p:sp>
    </p:spTree>
    <p:extLst>
      <p:ext uri="{BB962C8B-B14F-4D97-AF65-F5344CB8AC3E}">
        <p14:creationId xmlns:p14="http://schemas.microsoft.com/office/powerpoint/2010/main" val="318622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nl-NL" dirty="0">
                <a:hlinkClick r:id="rId2"/>
              </a:rPr>
              <a:t>http://75.101.181.144/RAR/kuehne/contactenos.php</a:t>
            </a:r>
            <a:r>
              <a:rPr lang="nl-NL" dirty="0" smtClean="0">
                <a:hlinkClick r:id="rId2"/>
              </a:rPr>
              <a:t>#</a:t>
            </a:r>
            <a:r>
              <a:rPr lang="nl-NL" dirty="0" smtClean="0"/>
              <a:t>	</a:t>
            </a:r>
            <a:endParaRPr lang="es-ES" dirty="0"/>
          </a:p>
        </p:txBody>
      </p:sp>
      <p:pic>
        <p:nvPicPr>
          <p:cNvPr id="6" name="Marcador de posición de imagen 5" descr="Captura de pantalla 2012-08-13 a la(s) 16.24.53.png"/>
          <p:cNvPicPr>
            <a:picLocks noGrp="1" noChangeAspect="1"/>
          </p:cNvPicPr>
          <p:nvPr>
            <p:ph type="pic" idx="1"/>
          </p:nvPr>
        </p:nvPicPr>
        <p:blipFill>
          <a:blip r:embed="rId3">
            <a:extLst>
              <a:ext uri="{28A0092B-C50C-407E-A947-70E740481C1C}">
                <a14:useLocalDpi xmlns:a14="http://schemas.microsoft.com/office/drawing/2010/main" val="0"/>
              </a:ext>
            </a:extLst>
          </a:blip>
          <a:srcRect l="-5623" r="-5623"/>
          <a:stretch>
            <a:fillRect/>
          </a:stretch>
        </p:blipFill>
        <p:spPr/>
      </p:pic>
      <p:sp>
        <p:nvSpPr>
          <p:cNvPr id="4" name="Marcador de texto 3"/>
          <p:cNvSpPr>
            <a:spLocks noGrp="1"/>
          </p:cNvSpPr>
          <p:nvPr>
            <p:ph type="body" sz="half" idx="2"/>
          </p:nvPr>
        </p:nvSpPr>
        <p:spPr/>
        <p:txBody>
          <a:bodyPr/>
          <a:lstStyle/>
          <a:p>
            <a:r>
              <a:rPr lang="es-ES" dirty="0" smtClean="0"/>
              <a:t>El campo teléfono debe ser numérico, debe validar que solo se escriban números en este campo.</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13</a:t>
            </a:fld>
            <a:endParaRPr lang="en-US"/>
          </a:p>
        </p:txBody>
      </p:sp>
      <p:sp>
        <p:nvSpPr>
          <p:cNvPr id="7" name="Rectángulo 6"/>
          <p:cNvSpPr/>
          <p:nvPr/>
        </p:nvSpPr>
        <p:spPr>
          <a:xfrm>
            <a:off x="2123728" y="2492896"/>
            <a:ext cx="4824536" cy="5040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4115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nl-NL" dirty="0">
                <a:hlinkClick r:id="rId2"/>
              </a:rPr>
              <a:t>http://75.101.181.144/RAR/kuehne/</a:t>
            </a:r>
            <a:r>
              <a:rPr lang="nl-NL" dirty="0" smtClean="0">
                <a:hlinkClick r:id="rId2"/>
              </a:rPr>
              <a:t>contactenos.php</a:t>
            </a:r>
            <a:r>
              <a:rPr lang="nl-NL" dirty="0" smtClean="0"/>
              <a:t>	</a:t>
            </a:r>
            <a:endParaRPr lang="es-ES" dirty="0"/>
          </a:p>
        </p:txBody>
      </p:sp>
      <p:pic>
        <p:nvPicPr>
          <p:cNvPr id="6" name="Marcador de posición de imagen 5" descr="Captura de pantalla 2012-08-13 a la(s) 16.29.24.png"/>
          <p:cNvPicPr>
            <a:picLocks noGrp="1" noChangeAspect="1"/>
          </p:cNvPicPr>
          <p:nvPr>
            <p:ph type="pic" idx="1"/>
          </p:nvPr>
        </p:nvPicPr>
        <p:blipFill>
          <a:blip r:embed="rId3">
            <a:extLst>
              <a:ext uri="{28A0092B-C50C-407E-A947-70E740481C1C}">
                <a14:useLocalDpi xmlns:a14="http://schemas.microsoft.com/office/drawing/2010/main" val="0"/>
              </a:ext>
            </a:extLst>
          </a:blip>
          <a:srcRect t="-2420" b="-2420"/>
          <a:stretch>
            <a:fillRect/>
          </a:stretch>
        </p:blipFill>
        <p:spPr/>
      </p:pic>
      <p:sp>
        <p:nvSpPr>
          <p:cNvPr id="4" name="Marcador de texto 3"/>
          <p:cNvSpPr>
            <a:spLocks noGrp="1"/>
          </p:cNvSpPr>
          <p:nvPr>
            <p:ph type="body" sz="half" idx="2"/>
          </p:nvPr>
        </p:nvSpPr>
        <p:spPr/>
        <p:txBody>
          <a:bodyPr/>
          <a:lstStyle/>
          <a:p>
            <a:r>
              <a:rPr lang="es-ES" dirty="0" smtClean="0"/>
              <a:t>Cuando la pagina esta en ingles debe tener los nombres de los campos y el botón enviar en ingles.</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14</a:t>
            </a:fld>
            <a:endParaRPr lang="en-US"/>
          </a:p>
        </p:txBody>
      </p:sp>
    </p:spTree>
    <p:extLst>
      <p:ext uri="{BB962C8B-B14F-4D97-AF65-F5344CB8AC3E}">
        <p14:creationId xmlns:p14="http://schemas.microsoft.com/office/powerpoint/2010/main" val="2393713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de-DE" dirty="0">
                <a:hlinkClick r:id="rId2"/>
              </a:rPr>
              <a:t>http://75.101.181.144/RAR/kuehne/index.php?i=es</a:t>
            </a:r>
            <a:r>
              <a:rPr lang="de-DE" dirty="0" smtClean="0">
                <a:hlinkClick r:id="rId2"/>
              </a:rPr>
              <a:t>#</a:t>
            </a:r>
            <a:r>
              <a:rPr lang="de-DE" dirty="0" smtClean="0"/>
              <a:t>	</a:t>
            </a:r>
            <a:endParaRPr lang="es-ES" dirty="0"/>
          </a:p>
        </p:txBody>
      </p:sp>
      <p:pic>
        <p:nvPicPr>
          <p:cNvPr id="6" name="Marcador de posición de imagen 5" descr="Captura de pantalla 2012-08-13 a la(s) 16.32.11.png"/>
          <p:cNvPicPr>
            <a:picLocks noGrp="1" noChangeAspect="1"/>
          </p:cNvPicPr>
          <p:nvPr>
            <p:ph type="pic" idx="1"/>
          </p:nvPr>
        </p:nvPicPr>
        <p:blipFill>
          <a:blip r:embed="rId3">
            <a:extLst>
              <a:ext uri="{28A0092B-C50C-407E-A947-70E740481C1C}">
                <a14:useLocalDpi xmlns:a14="http://schemas.microsoft.com/office/drawing/2010/main" val="0"/>
              </a:ext>
            </a:extLst>
          </a:blip>
          <a:srcRect t="-29592" b="-29592"/>
          <a:stretch>
            <a:fillRect/>
          </a:stretch>
        </p:blipFill>
        <p:spPr/>
      </p:pic>
      <p:sp>
        <p:nvSpPr>
          <p:cNvPr id="4" name="Marcador de texto 3"/>
          <p:cNvSpPr>
            <a:spLocks noGrp="1"/>
          </p:cNvSpPr>
          <p:nvPr>
            <p:ph type="body" sz="half" idx="2"/>
          </p:nvPr>
        </p:nvSpPr>
        <p:spPr/>
        <p:txBody>
          <a:bodyPr/>
          <a:lstStyle/>
          <a:p>
            <a:r>
              <a:rPr lang="es-ES" dirty="0" smtClean="0"/>
              <a:t>Las im</a:t>
            </a:r>
            <a:r>
              <a:rPr lang="es-ES" dirty="0" smtClean="0"/>
              <a:t>á</a:t>
            </a:r>
            <a:r>
              <a:rPr lang="es-ES" dirty="0" smtClean="0"/>
              <a:t>genes del banner deberían tener la posibilidad de agregarles un link desde el </a:t>
            </a:r>
            <a:r>
              <a:rPr lang="es-ES" dirty="0" err="1" smtClean="0"/>
              <a:t>cms</a:t>
            </a:r>
            <a:r>
              <a:rPr lang="es-ES" dirty="0" smtClean="0"/>
              <a:t>.</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15</a:t>
            </a:fld>
            <a:endParaRPr lang="en-US"/>
          </a:p>
        </p:txBody>
      </p:sp>
    </p:spTree>
    <p:extLst>
      <p:ext uri="{BB962C8B-B14F-4D97-AF65-F5344CB8AC3E}">
        <p14:creationId xmlns:p14="http://schemas.microsoft.com/office/powerpoint/2010/main" val="418336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de-DE" dirty="0">
                <a:hlinkClick r:id="rId2"/>
              </a:rPr>
              <a:t>http://75.101.181.144/RAR/kuehne/</a:t>
            </a:r>
            <a:r>
              <a:rPr lang="de-DE" dirty="0" smtClean="0">
                <a:hlinkClick r:id="rId2"/>
              </a:rPr>
              <a:t>index.php</a:t>
            </a:r>
            <a:r>
              <a:rPr lang="de-DE" dirty="0" smtClean="0"/>
              <a:t>	</a:t>
            </a:r>
            <a:endParaRPr lang="es-ES" dirty="0"/>
          </a:p>
        </p:txBody>
      </p:sp>
      <p:pic>
        <p:nvPicPr>
          <p:cNvPr id="6" name="Marcador de posición de imagen 5" descr="Captura de pantalla 2012-08-13 a la(s) 16.34.29.png"/>
          <p:cNvPicPr>
            <a:picLocks noGrp="1" noChangeAspect="1"/>
          </p:cNvPicPr>
          <p:nvPr>
            <p:ph type="pic" idx="1"/>
          </p:nvPr>
        </p:nvPicPr>
        <p:blipFill>
          <a:blip r:embed="rId3">
            <a:extLst>
              <a:ext uri="{28A0092B-C50C-407E-A947-70E740481C1C}">
                <a14:useLocalDpi xmlns:a14="http://schemas.microsoft.com/office/drawing/2010/main" val="0"/>
              </a:ext>
            </a:extLst>
          </a:blip>
          <a:srcRect t="-72940" b="-72940"/>
          <a:stretch>
            <a:fillRect/>
          </a:stretch>
        </p:blipFill>
        <p:spPr/>
      </p:pic>
      <p:sp>
        <p:nvSpPr>
          <p:cNvPr id="4" name="Marcador de texto 3"/>
          <p:cNvSpPr>
            <a:spLocks noGrp="1"/>
          </p:cNvSpPr>
          <p:nvPr>
            <p:ph type="body" sz="half" idx="2"/>
          </p:nvPr>
        </p:nvSpPr>
        <p:spPr/>
        <p:txBody>
          <a:bodyPr/>
          <a:lstStyle/>
          <a:p>
            <a:r>
              <a:rPr lang="es-ES" dirty="0" smtClean="0"/>
              <a:t>En el catalogo, debería quedar visibles las sub categorías luego de pasar el mouse a los pre views que aparecen de cada sub categoría, pues en este momento se dejan de ver.</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16</a:t>
            </a:fld>
            <a:endParaRPr lang="en-US"/>
          </a:p>
        </p:txBody>
      </p:sp>
      <p:sp>
        <p:nvSpPr>
          <p:cNvPr id="7" name="Rectángulo 6"/>
          <p:cNvSpPr/>
          <p:nvPr/>
        </p:nvSpPr>
        <p:spPr>
          <a:xfrm>
            <a:off x="2699792" y="2060848"/>
            <a:ext cx="648072" cy="12241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8990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buscador</a:t>
            </a:r>
            <a:endParaRPr lang="es-ES" dirty="0"/>
          </a:p>
        </p:txBody>
      </p:sp>
      <p:pic>
        <p:nvPicPr>
          <p:cNvPr id="6" name="Marcador de posición de imagen 5" descr="Captura de pantalla 2012-08-13 a la(s) 16.39.06.png"/>
          <p:cNvPicPr>
            <a:picLocks noGrp="1" noChangeAspect="1"/>
          </p:cNvPicPr>
          <p:nvPr>
            <p:ph type="pic" idx="1"/>
          </p:nvPr>
        </p:nvPicPr>
        <p:blipFill>
          <a:blip r:embed="rId2">
            <a:extLst>
              <a:ext uri="{28A0092B-C50C-407E-A947-70E740481C1C}">
                <a14:useLocalDpi xmlns:a14="http://schemas.microsoft.com/office/drawing/2010/main" val="0"/>
              </a:ext>
            </a:extLst>
          </a:blip>
          <a:srcRect t="-45380" b="-45380"/>
          <a:stretch>
            <a:fillRect/>
          </a:stretch>
        </p:blipFill>
        <p:spPr/>
      </p:pic>
      <p:sp>
        <p:nvSpPr>
          <p:cNvPr id="4" name="Marcador de texto 3"/>
          <p:cNvSpPr>
            <a:spLocks noGrp="1"/>
          </p:cNvSpPr>
          <p:nvPr>
            <p:ph type="body" sz="half" idx="2"/>
          </p:nvPr>
        </p:nvSpPr>
        <p:spPr/>
        <p:txBody>
          <a:bodyPr/>
          <a:lstStyle/>
          <a:p>
            <a:r>
              <a:rPr lang="es-ES" dirty="0" smtClean="0"/>
              <a:t>-Hay un desfase en los tama</a:t>
            </a:r>
            <a:r>
              <a:rPr lang="es-ES" dirty="0" smtClean="0"/>
              <a:t>ños del buscador y el botón (la lupa).</a:t>
            </a:r>
          </a:p>
          <a:p>
            <a:r>
              <a:rPr lang="es-ES" dirty="0" smtClean="0"/>
              <a:t>-uno escribe, y al hacer “enter” no busca.</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17</a:t>
            </a:fld>
            <a:endParaRPr lang="en-US"/>
          </a:p>
        </p:txBody>
      </p:sp>
      <p:sp>
        <p:nvSpPr>
          <p:cNvPr id="7" name="Rectángulo 6"/>
          <p:cNvSpPr/>
          <p:nvPr/>
        </p:nvSpPr>
        <p:spPr>
          <a:xfrm>
            <a:off x="5796136" y="2636912"/>
            <a:ext cx="432048" cy="3600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802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de-DE" dirty="0">
                <a:hlinkClick r:id="rId2"/>
              </a:rPr>
              <a:t>http://75.101.181.144/RAR/kuehne/admin/</a:t>
            </a:r>
            <a:r>
              <a:rPr lang="de-DE" dirty="0" smtClean="0">
                <a:hlinkClick r:id="rId2"/>
              </a:rPr>
              <a:t>dashboard.php</a:t>
            </a:r>
            <a:r>
              <a:rPr lang="de-DE" dirty="0" smtClean="0"/>
              <a:t>	</a:t>
            </a:r>
            <a:endParaRPr lang="es-ES" dirty="0"/>
          </a:p>
        </p:txBody>
      </p:sp>
      <p:pic>
        <p:nvPicPr>
          <p:cNvPr id="6" name="Marcador de posición de imagen 5" descr="Captura de pantalla 2012-08-13 a la(s) 16.41.40.png"/>
          <p:cNvPicPr>
            <a:picLocks noGrp="1" noChangeAspect="1"/>
          </p:cNvPicPr>
          <p:nvPr>
            <p:ph type="pic" idx="1"/>
          </p:nvPr>
        </p:nvPicPr>
        <p:blipFill>
          <a:blip r:embed="rId3">
            <a:extLst>
              <a:ext uri="{28A0092B-C50C-407E-A947-70E740481C1C}">
                <a14:useLocalDpi xmlns:a14="http://schemas.microsoft.com/office/drawing/2010/main" val="0"/>
              </a:ext>
            </a:extLst>
          </a:blip>
          <a:srcRect l="-429" r="-429"/>
          <a:stretch>
            <a:fillRect/>
          </a:stretch>
        </p:blipFill>
        <p:spPr/>
      </p:pic>
      <p:sp>
        <p:nvSpPr>
          <p:cNvPr id="4" name="Marcador de texto 3"/>
          <p:cNvSpPr>
            <a:spLocks noGrp="1"/>
          </p:cNvSpPr>
          <p:nvPr>
            <p:ph type="body" sz="half" idx="2"/>
          </p:nvPr>
        </p:nvSpPr>
        <p:spPr/>
        <p:txBody>
          <a:bodyPr/>
          <a:lstStyle/>
          <a:p>
            <a:r>
              <a:rPr lang="es-ES" dirty="0" smtClean="0"/>
              <a:t>En el </a:t>
            </a:r>
            <a:r>
              <a:rPr lang="es-ES" dirty="0" err="1" smtClean="0"/>
              <a:t>cms</a:t>
            </a:r>
            <a:r>
              <a:rPr lang="es-ES" dirty="0" smtClean="0"/>
              <a:t> no hay de donde cambiar el usuario y la contrase</a:t>
            </a:r>
            <a:r>
              <a:rPr lang="es-ES" dirty="0" smtClean="0"/>
              <a:t>ña de acceso.</a:t>
            </a:r>
            <a:endParaRPr lang="es-ES" dirty="0"/>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18</a:t>
            </a:fld>
            <a:endParaRPr lang="en-US"/>
          </a:p>
        </p:txBody>
      </p:sp>
    </p:spTree>
    <p:extLst>
      <p:ext uri="{BB962C8B-B14F-4D97-AF65-F5344CB8AC3E}">
        <p14:creationId xmlns:p14="http://schemas.microsoft.com/office/powerpoint/2010/main" val="56993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posición de imagen 2"/>
          <p:cNvSpPr>
            <a:spLocks noGrp="1"/>
          </p:cNvSpPr>
          <p:nvPr>
            <p:ph type="pic" idx="1"/>
          </p:nvPr>
        </p:nvSpPr>
        <p:spPr/>
      </p:sp>
      <p:sp>
        <p:nvSpPr>
          <p:cNvPr id="4" name="Marcador de texto 3"/>
          <p:cNvSpPr>
            <a:spLocks noGrp="1"/>
          </p:cNvSpPr>
          <p:nvPr>
            <p:ph type="body" sz="half" idx="2"/>
          </p:nvPr>
        </p:nvSpPr>
        <p:spPr/>
        <p:txBody>
          <a:bodyPr/>
          <a:lstStyle/>
          <a:p>
            <a:endParaRPr lang="es-ES"/>
          </a:p>
        </p:txBody>
      </p:sp>
      <p:sp>
        <p:nvSpPr>
          <p:cNvPr id="5" name="Marcador de número de diapositiva 4"/>
          <p:cNvSpPr>
            <a:spLocks noGrp="1"/>
          </p:cNvSpPr>
          <p:nvPr>
            <p:ph type="sldNum" sz="quarter" idx="12"/>
          </p:nvPr>
        </p:nvSpPr>
        <p:spPr/>
        <p:txBody>
          <a:bodyPr/>
          <a:lstStyle/>
          <a:p>
            <a:pPr>
              <a:defRPr/>
            </a:pPr>
            <a:fld id="{2A2E3CC0-E295-4BF6-A455-BCF9B294FF9F}" type="slidenum">
              <a:rPr lang="en-US" smtClean="0"/>
              <a:pPr>
                <a:defRPr/>
              </a:pPr>
              <a:t>19</a:t>
            </a:fld>
            <a:endParaRPr lang="en-US"/>
          </a:p>
        </p:txBody>
      </p:sp>
    </p:spTree>
    <p:extLst>
      <p:ext uri="{BB962C8B-B14F-4D97-AF65-F5344CB8AC3E}">
        <p14:creationId xmlns:p14="http://schemas.microsoft.com/office/powerpoint/2010/main" val="205962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8"/>
          <p:cNvGraphicFramePr>
            <a:graphicFrameLocks noGrp="1"/>
          </p:cNvGraphicFramePr>
          <p:nvPr>
            <p:extLst>
              <p:ext uri="{D42A27DB-BD31-4B8C-83A1-F6EECF244321}">
                <p14:modId xmlns:p14="http://schemas.microsoft.com/office/powerpoint/2010/main" val="1423126456"/>
              </p:ext>
            </p:extLst>
          </p:nvPr>
        </p:nvGraphicFramePr>
        <p:xfrm>
          <a:off x="285720" y="337874"/>
          <a:ext cx="8678768" cy="6259477"/>
        </p:xfrm>
        <a:graphic>
          <a:graphicData uri="http://schemas.openxmlformats.org/drawingml/2006/table">
            <a:tbl>
              <a:tblPr/>
              <a:tblGrid>
                <a:gridCol w="8678768"/>
              </a:tblGrid>
              <a:tr h="3585837">
                <a:tc>
                  <a:txBody>
                    <a:bodyPr/>
                    <a:lstStyle/>
                    <a:p>
                      <a:endParaRPr lang="en-US" sz="1800" dirty="0">
                        <a:ln>
                          <a:solidFill>
                            <a:schemeClr val="bg1">
                              <a:lumMod val="50000"/>
                            </a:schemeClr>
                          </a:solidFill>
                        </a:ln>
                      </a:endParaRPr>
                    </a:p>
                  </a:txBody>
                  <a:tcPr>
                    <a:lnL w="28575" cmpd="sng">
                      <a:solidFill>
                        <a:schemeClr val="bg1">
                          <a:lumMod val="75000"/>
                        </a:schemeClr>
                      </a:solidFill>
                      <a:prstDash val="solid"/>
                    </a:lnL>
                    <a:lnR w="12700" cap="flat" cmpd="sng" algn="ctr">
                      <a:solidFill>
                        <a:schemeClr val="bg1">
                          <a:lumMod val="6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74355">
                <a:tc>
                  <a:txBody>
                    <a:bodyPr/>
                    <a:lstStyle/>
                    <a:p>
                      <a:r>
                        <a:rPr lang="en-US" sz="1000" baseline="0" smtClean="0">
                          <a:solidFill>
                            <a:schemeClr val="bg1">
                              <a:lumMod val="50000"/>
                            </a:schemeClr>
                          </a:solidFill>
                        </a:rPr>
                        <a:t>REPORTE</a:t>
                      </a:r>
                      <a:endParaRPr lang="en-US" sz="1000" baseline="0" dirty="0" smtClean="0">
                        <a:solidFill>
                          <a:schemeClr val="bg1">
                            <a:lumMod val="50000"/>
                          </a:schemeClr>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399285">
                <a:tc>
                  <a:txBody>
                    <a:bodyPr/>
                    <a:lstStyle/>
                    <a:p>
                      <a:r>
                        <a:rPr lang="es-CO" sz="1000" baseline="0" noProof="0" dirty="0" smtClean="0">
                          <a:solidFill>
                            <a:srgbClr val="FF0000"/>
                          </a:solidFill>
                        </a:rPr>
                        <a:t>En el home no debería aparecer la descripción completa de los productos, únicamente la </a:t>
                      </a:r>
                      <a:r>
                        <a:rPr lang="es-CO" sz="1000" baseline="0" noProof="0" dirty="0" smtClean="0">
                          <a:solidFill>
                            <a:srgbClr val="FF0000"/>
                          </a:solidFill>
                        </a:rPr>
                        <a:t>imagen, </a:t>
                      </a:r>
                      <a:r>
                        <a:rPr lang="es-CO" sz="1000" baseline="0" noProof="0" dirty="0" smtClean="0">
                          <a:solidFill>
                            <a:srgbClr val="FF0000"/>
                          </a:solidFill>
                        </a:rPr>
                        <a:t>el nombre del </a:t>
                      </a:r>
                      <a:r>
                        <a:rPr lang="es-CO" sz="1000" baseline="0" noProof="0" dirty="0" smtClean="0">
                          <a:solidFill>
                            <a:srgbClr val="FF0000"/>
                          </a:solidFill>
                        </a:rPr>
                        <a:t>producto , el codigo, precio y maximo 4 lineas de texto.</a:t>
                      </a:r>
                      <a:endParaRPr lang="es-CO" sz="1000" baseline="0" noProof="0" dirty="0" smtClean="0">
                        <a:solidFill>
                          <a:srgbClr val="FF0000"/>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bl>
          </a:graphicData>
        </a:graphic>
      </p:graphicFrame>
      <p:sp>
        <p:nvSpPr>
          <p:cNvPr id="5" name="TextBox 26"/>
          <p:cNvSpPr txBox="1"/>
          <p:nvPr/>
        </p:nvSpPr>
        <p:spPr>
          <a:xfrm>
            <a:off x="285720" y="332656"/>
            <a:ext cx="8678768" cy="246221"/>
          </a:xfrm>
          <a:prstGeom prst="rect">
            <a:avLst/>
          </a:prstGeom>
          <a:solidFill>
            <a:schemeClr val="tx2">
              <a:lumMod val="20000"/>
              <a:lumOff val="80000"/>
            </a:schemeClr>
          </a:solidFill>
        </p:spPr>
        <p:txBody>
          <a:bodyPr wrap="square">
            <a:spAutoFit/>
          </a:bodyPr>
          <a:lstStyle/>
          <a:p>
            <a:pPr fontAlgn="auto">
              <a:spcBef>
                <a:spcPts val="0"/>
              </a:spcBef>
              <a:spcAft>
                <a:spcPts val="0"/>
              </a:spcAft>
              <a:defRPr/>
            </a:pPr>
            <a:r>
              <a:rPr lang="es-CO" sz="1000" dirty="0">
                <a:solidFill>
                  <a:schemeClr val="accent5">
                    <a:lumMod val="75000"/>
                  </a:schemeClr>
                </a:solidFill>
                <a:latin typeface="+mn-lt"/>
                <a:cs typeface="+mn-cs"/>
              </a:rPr>
              <a:t>Solicitud de Ajustes – </a:t>
            </a:r>
            <a:r>
              <a:rPr lang="es-CO" sz="1000" dirty="0" err="1" smtClean="0">
                <a:solidFill>
                  <a:schemeClr val="accent5">
                    <a:lumMod val="75000"/>
                  </a:schemeClr>
                </a:solidFill>
                <a:latin typeface="+mn-lt"/>
                <a:cs typeface="+mn-cs"/>
              </a:rPr>
              <a:t>Kuehne</a:t>
            </a:r>
            <a:r>
              <a:rPr lang="es-CO" sz="1000" dirty="0" smtClean="0">
                <a:solidFill>
                  <a:schemeClr val="accent5">
                    <a:lumMod val="75000"/>
                  </a:schemeClr>
                </a:solidFill>
                <a:latin typeface="+mn-lt"/>
                <a:cs typeface="+mn-cs"/>
              </a:rPr>
              <a:t> Joyeros</a:t>
            </a:r>
            <a:endParaRPr lang="en-US" sz="1000" dirty="0">
              <a:solidFill>
                <a:schemeClr val="accent5">
                  <a:lumMod val="75000"/>
                </a:schemeClr>
              </a:solidFill>
              <a:latin typeface="+mn-lt"/>
              <a:cs typeface="+mn-cs"/>
            </a:endParaRPr>
          </a:p>
        </p:txBody>
      </p:sp>
      <p:sp>
        <p:nvSpPr>
          <p:cNvPr id="18" name="17 CuadroTexto"/>
          <p:cNvSpPr txBox="1"/>
          <p:nvPr/>
        </p:nvSpPr>
        <p:spPr>
          <a:xfrm>
            <a:off x="3635896" y="289857"/>
            <a:ext cx="5328592" cy="307777"/>
          </a:xfrm>
          <a:prstGeom prst="rect">
            <a:avLst/>
          </a:prstGeom>
          <a:noFill/>
        </p:spPr>
        <p:txBody>
          <a:bodyPr wrap="square" rtlCol="0">
            <a:spAutoFit/>
          </a:bodyPr>
          <a:lstStyle/>
          <a:p>
            <a:r>
              <a:rPr lang="es-CO" sz="1400" dirty="0" smtClean="0">
                <a:latin typeface="+mj-lt"/>
              </a:rPr>
              <a:t>URL: </a:t>
            </a:r>
            <a:r>
              <a:rPr lang="es-CO" sz="1400" dirty="0">
                <a:hlinkClick r:id="rId3"/>
              </a:rPr>
              <a:t>http://75.101.181.144/RAR/kuehne/index.php?i=es</a:t>
            </a:r>
            <a:endParaRPr lang="es-CO" sz="1400" dirty="0" smtClean="0">
              <a:latin typeface="+mj-lt"/>
            </a:endParaRPr>
          </a:p>
        </p:txBody>
      </p:sp>
      <p:sp>
        <p:nvSpPr>
          <p:cNvPr id="20" name="19 CuadroTexto"/>
          <p:cNvSpPr txBox="1"/>
          <p:nvPr/>
        </p:nvSpPr>
        <p:spPr>
          <a:xfrm>
            <a:off x="285720" y="590709"/>
            <a:ext cx="3960440" cy="230832"/>
          </a:xfrm>
          <a:prstGeom prst="rect">
            <a:avLst/>
          </a:prstGeom>
          <a:noFill/>
        </p:spPr>
        <p:txBody>
          <a:bodyPr wrap="square" rtlCol="0">
            <a:spAutoFit/>
          </a:bodyPr>
          <a:lstStyle/>
          <a:p>
            <a:r>
              <a:rPr lang="es-CO" sz="900" dirty="0" smtClean="0">
                <a:solidFill>
                  <a:schemeClr val="bg1">
                    <a:lumMod val="50000"/>
                  </a:schemeClr>
                </a:solidFill>
              </a:rPr>
              <a:t>IMAGEN</a:t>
            </a:r>
          </a:p>
        </p:txBody>
      </p:sp>
      <p:sp>
        <p:nvSpPr>
          <p:cNvPr id="6" name="5 Marcador de número de diapositiva"/>
          <p:cNvSpPr>
            <a:spLocks noGrp="1"/>
          </p:cNvSpPr>
          <p:nvPr>
            <p:ph type="sldNum" sz="quarter" idx="12"/>
          </p:nvPr>
        </p:nvSpPr>
        <p:spPr/>
        <p:txBody>
          <a:bodyPr/>
          <a:lstStyle/>
          <a:p>
            <a:pPr>
              <a:defRPr/>
            </a:pPr>
            <a:fld id="{481EB502-17DE-4A48-AA22-C0B21909C0C7}" type="slidenum">
              <a:rPr lang="en-US" smtClean="0"/>
              <a:pPr>
                <a:defRPr/>
              </a:pPr>
              <a:t>2</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7704" y="865159"/>
            <a:ext cx="4752528" cy="267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131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8"/>
          <p:cNvGraphicFramePr>
            <a:graphicFrameLocks noGrp="1"/>
          </p:cNvGraphicFramePr>
          <p:nvPr>
            <p:extLst>
              <p:ext uri="{D42A27DB-BD31-4B8C-83A1-F6EECF244321}">
                <p14:modId xmlns:p14="http://schemas.microsoft.com/office/powerpoint/2010/main" val="4270827008"/>
              </p:ext>
            </p:extLst>
          </p:nvPr>
        </p:nvGraphicFramePr>
        <p:xfrm>
          <a:off x="285720" y="337874"/>
          <a:ext cx="8678768" cy="6259477"/>
        </p:xfrm>
        <a:graphic>
          <a:graphicData uri="http://schemas.openxmlformats.org/drawingml/2006/table">
            <a:tbl>
              <a:tblPr/>
              <a:tblGrid>
                <a:gridCol w="8678768"/>
              </a:tblGrid>
              <a:tr h="3585837">
                <a:tc>
                  <a:txBody>
                    <a:bodyPr/>
                    <a:lstStyle/>
                    <a:p>
                      <a:endParaRPr lang="en-US" sz="1800" dirty="0">
                        <a:ln>
                          <a:solidFill>
                            <a:schemeClr val="bg1">
                              <a:lumMod val="50000"/>
                            </a:schemeClr>
                          </a:solidFill>
                        </a:ln>
                      </a:endParaRPr>
                    </a:p>
                  </a:txBody>
                  <a:tcPr>
                    <a:lnL w="28575" cmpd="sng">
                      <a:solidFill>
                        <a:schemeClr val="bg1">
                          <a:lumMod val="75000"/>
                        </a:schemeClr>
                      </a:solidFill>
                      <a:prstDash val="solid"/>
                    </a:lnL>
                    <a:lnR w="12700" cap="flat" cmpd="sng" algn="ctr">
                      <a:solidFill>
                        <a:schemeClr val="bg1">
                          <a:lumMod val="6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74355">
                <a:tc>
                  <a:txBody>
                    <a:bodyPr/>
                    <a:lstStyle/>
                    <a:p>
                      <a:r>
                        <a:rPr lang="en-US" sz="1000" baseline="0" smtClean="0">
                          <a:solidFill>
                            <a:schemeClr val="bg1">
                              <a:lumMod val="50000"/>
                            </a:schemeClr>
                          </a:solidFill>
                        </a:rPr>
                        <a:t>REPORTE</a:t>
                      </a:r>
                      <a:endParaRPr lang="en-US" sz="1000" baseline="0" dirty="0" smtClean="0">
                        <a:solidFill>
                          <a:schemeClr val="bg1">
                            <a:lumMod val="50000"/>
                          </a:schemeClr>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399285">
                <a:tc>
                  <a:txBody>
                    <a:bodyPr/>
                    <a:lstStyle/>
                    <a:p>
                      <a:r>
                        <a:rPr lang="es-CO" sz="1000" baseline="0" noProof="0" dirty="0" smtClean="0">
                          <a:solidFill>
                            <a:srgbClr val="FF0000"/>
                          </a:solidFill>
                        </a:rPr>
                        <a:t>Los botones que deberían aparecer son con el texto que se muestra, el de «</a:t>
                      </a:r>
                      <a:r>
                        <a:rPr lang="es-CO" sz="1000" baseline="0" noProof="0" dirty="0" err="1" smtClean="0">
                          <a:solidFill>
                            <a:srgbClr val="FF0000"/>
                          </a:solidFill>
                        </a:rPr>
                        <a:t>facebook</a:t>
                      </a:r>
                      <a:r>
                        <a:rPr lang="es-CO" sz="1000" baseline="0" noProof="0" dirty="0" smtClean="0">
                          <a:solidFill>
                            <a:srgbClr val="FF0000"/>
                          </a:solidFill>
                        </a:rPr>
                        <a:t>» debería decir «Compartir» y el de «</a:t>
                      </a:r>
                      <a:r>
                        <a:rPr lang="es-CO" sz="1000" baseline="0" noProof="0" dirty="0" err="1" smtClean="0">
                          <a:solidFill>
                            <a:srgbClr val="FF0000"/>
                          </a:solidFill>
                        </a:rPr>
                        <a:t>Twitter</a:t>
                      </a:r>
                      <a:r>
                        <a:rPr lang="es-CO" sz="1000" baseline="0" noProof="0" dirty="0" smtClean="0">
                          <a:solidFill>
                            <a:srgbClr val="FF0000"/>
                          </a:solidFill>
                        </a:rPr>
                        <a:t>» debe decir «</a:t>
                      </a:r>
                      <a:r>
                        <a:rPr lang="es-CO" sz="1000" baseline="0" noProof="0" dirty="0" err="1" smtClean="0">
                          <a:solidFill>
                            <a:srgbClr val="FF0000"/>
                          </a:solidFill>
                        </a:rPr>
                        <a:t>Tweet</a:t>
                      </a:r>
                      <a:r>
                        <a:rPr lang="es-CO" sz="1000" baseline="0" noProof="0" dirty="0" smtClean="0">
                          <a:solidFill>
                            <a:srgbClr val="FF0000"/>
                          </a:solidFill>
                        </a:rPr>
                        <a:t>»</a:t>
                      </a:r>
                    </a:p>
                    <a:p>
                      <a:r>
                        <a:rPr lang="es-CO" sz="1000" baseline="0" noProof="0" dirty="0" smtClean="0">
                          <a:solidFill>
                            <a:srgbClr val="FF0000"/>
                          </a:solidFill>
                        </a:rPr>
                        <a:t>Las acciones que ejecutan los botones no son las correctas, eso no es para poner un </a:t>
                      </a:r>
                      <a:r>
                        <a:rPr lang="es-CO" sz="1000" baseline="0" noProof="0" dirty="0" err="1" smtClean="0">
                          <a:solidFill>
                            <a:srgbClr val="FF0000"/>
                          </a:solidFill>
                        </a:rPr>
                        <a:t>facebook</a:t>
                      </a:r>
                      <a:r>
                        <a:rPr lang="es-CO" sz="1000" baseline="0" noProof="0" dirty="0" smtClean="0">
                          <a:solidFill>
                            <a:srgbClr val="FF0000"/>
                          </a:solidFill>
                        </a:rPr>
                        <a:t>  ni un </a:t>
                      </a:r>
                      <a:r>
                        <a:rPr lang="es-CO" sz="1000" baseline="0" noProof="0" dirty="0" err="1" smtClean="0">
                          <a:solidFill>
                            <a:srgbClr val="FF0000"/>
                          </a:solidFill>
                        </a:rPr>
                        <a:t>twitter</a:t>
                      </a:r>
                      <a:r>
                        <a:rPr lang="es-CO" sz="1000" baseline="0" noProof="0" dirty="0" smtClean="0">
                          <a:solidFill>
                            <a:srgbClr val="FF0000"/>
                          </a:solidFill>
                        </a:rPr>
                        <a:t> de la imagen, la función que debe ejecutar es que al hacer clic en el botón de «Compartir» se genere una publicación en el </a:t>
                      </a:r>
                      <a:r>
                        <a:rPr lang="es-CO" sz="1000" baseline="0" noProof="0" dirty="0" err="1" smtClean="0">
                          <a:solidFill>
                            <a:srgbClr val="FF0000"/>
                          </a:solidFill>
                        </a:rPr>
                        <a:t>facebook</a:t>
                      </a:r>
                      <a:r>
                        <a:rPr lang="es-CO" sz="1000" baseline="0" noProof="0" dirty="0" smtClean="0">
                          <a:solidFill>
                            <a:srgbClr val="FF0000"/>
                          </a:solidFill>
                        </a:rPr>
                        <a:t> de la persona para que le permita compartir el producto en el muro, para </a:t>
                      </a:r>
                      <a:r>
                        <a:rPr lang="es-CO" sz="1000" baseline="0" noProof="0" dirty="0" err="1" smtClean="0">
                          <a:solidFill>
                            <a:srgbClr val="FF0000"/>
                          </a:solidFill>
                        </a:rPr>
                        <a:t>twitter</a:t>
                      </a:r>
                      <a:r>
                        <a:rPr lang="es-CO" sz="1000" baseline="0" noProof="0" dirty="0" smtClean="0">
                          <a:solidFill>
                            <a:srgbClr val="FF0000"/>
                          </a:solidFill>
                        </a:rPr>
                        <a:t> debe generar un texto algo como #</a:t>
                      </a:r>
                      <a:r>
                        <a:rPr lang="es-CO" sz="1000" baseline="0" noProof="0" dirty="0" err="1" smtClean="0">
                          <a:solidFill>
                            <a:srgbClr val="FF0000"/>
                          </a:solidFill>
                        </a:rPr>
                        <a:t>Nombredelproducto</a:t>
                      </a:r>
                      <a:r>
                        <a:rPr lang="es-CO" sz="1000" baseline="0" noProof="0" dirty="0" smtClean="0">
                          <a:solidFill>
                            <a:srgbClr val="FF0000"/>
                          </a:solidFill>
                        </a:rPr>
                        <a:t> y le permita agregar texto adicional y al hacer clic en «#</a:t>
                      </a:r>
                      <a:r>
                        <a:rPr lang="es-CO" sz="1000" baseline="0" noProof="0" dirty="0" err="1" smtClean="0">
                          <a:solidFill>
                            <a:srgbClr val="FF0000"/>
                          </a:solidFill>
                        </a:rPr>
                        <a:t>nombredelproducto</a:t>
                      </a:r>
                      <a:r>
                        <a:rPr lang="es-CO" sz="1000" baseline="0" noProof="0" dirty="0" smtClean="0">
                          <a:solidFill>
                            <a:srgbClr val="FF0000"/>
                          </a:solidFill>
                        </a:rPr>
                        <a:t>» direccione a la sección del producto en la pagina.</a:t>
                      </a:r>
                    </a:p>
                    <a:p>
                      <a:r>
                        <a:rPr lang="es-CO" sz="1000" baseline="0" noProof="0" dirty="0" smtClean="0">
                          <a:solidFill>
                            <a:srgbClr val="FF0000"/>
                          </a:solidFill>
                        </a:rPr>
                        <a:t>Revisar el documento de  requerimientos, ahí estaba especificado</a:t>
                      </a:r>
                    </a:p>
                    <a:p>
                      <a:endParaRPr lang="es-CO" sz="1000" baseline="0" noProof="0" dirty="0" smtClean="0">
                        <a:solidFill>
                          <a:srgbClr val="FF0000"/>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bl>
          </a:graphicData>
        </a:graphic>
      </p:graphicFrame>
      <p:sp>
        <p:nvSpPr>
          <p:cNvPr id="5" name="TextBox 26"/>
          <p:cNvSpPr txBox="1"/>
          <p:nvPr/>
        </p:nvSpPr>
        <p:spPr>
          <a:xfrm>
            <a:off x="285720" y="332656"/>
            <a:ext cx="8678768" cy="246221"/>
          </a:xfrm>
          <a:prstGeom prst="rect">
            <a:avLst/>
          </a:prstGeom>
          <a:solidFill>
            <a:schemeClr val="tx2">
              <a:lumMod val="20000"/>
              <a:lumOff val="80000"/>
            </a:schemeClr>
          </a:solidFill>
        </p:spPr>
        <p:txBody>
          <a:bodyPr wrap="square">
            <a:spAutoFit/>
          </a:bodyPr>
          <a:lstStyle/>
          <a:p>
            <a:pPr fontAlgn="auto">
              <a:spcBef>
                <a:spcPts val="0"/>
              </a:spcBef>
              <a:spcAft>
                <a:spcPts val="0"/>
              </a:spcAft>
              <a:defRPr/>
            </a:pPr>
            <a:r>
              <a:rPr lang="es-CO" sz="1000" dirty="0">
                <a:solidFill>
                  <a:schemeClr val="accent5">
                    <a:lumMod val="75000"/>
                  </a:schemeClr>
                </a:solidFill>
                <a:latin typeface="+mn-lt"/>
                <a:cs typeface="+mn-cs"/>
              </a:rPr>
              <a:t>Solicitud de Ajustes – </a:t>
            </a:r>
            <a:r>
              <a:rPr lang="es-CO" sz="1000" dirty="0" err="1" smtClean="0">
                <a:solidFill>
                  <a:schemeClr val="accent5">
                    <a:lumMod val="75000"/>
                  </a:schemeClr>
                </a:solidFill>
                <a:latin typeface="+mn-lt"/>
                <a:cs typeface="+mn-cs"/>
              </a:rPr>
              <a:t>Kuehne</a:t>
            </a:r>
            <a:r>
              <a:rPr lang="es-CO" sz="1000" dirty="0" smtClean="0">
                <a:solidFill>
                  <a:schemeClr val="accent5">
                    <a:lumMod val="75000"/>
                  </a:schemeClr>
                </a:solidFill>
                <a:latin typeface="+mn-lt"/>
                <a:cs typeface="+mn-cs"/>
              </a:rPr>
              <a:t> Joyeros</a:t>
            </a:r>
            <a:endParaRPr lang="en-US" sz="1000" dirty="0">
              <a:solidFill>
                <a:schemeClr val="accent5">
                  <a:lumMod val="75000"/>
                </a:schemeClr>
              </a:solidFill>
              <a:latin typeface="+mn-lt"/>
              <a:cs typeface="+mn-cs"/>
            </a:endParaRPr>
          </a:p>
        </p:txBody>
      </p:sp>
      <p:sp>
        <p:nvSpPr>
          <p:cNvPr id="18" name="17 CuadroTexto"/>
          <p:cNvSpPr txBox="1"/>
          <p:nvPr/>
        </p:nvSpPr>
        <p:spPr>
          <a:xfrm>
            <a:off x="3635896" y="289857"/>
            <a:ext cx="4968552" cy="307777"/>
          </a:xfrm>
          <a:prstGeom prst="rect">
            <a:avLst/>
          </a:prstGeom>
          <a:noFill/>
        </p:spPr>
        <p:txBody>
          <a:bodyPr wrap="square" rtlCol="0">
            <a:spAutoFit/>
          </a:bodyPr>
          <a:lstStyle/>
          <a:p>
            <a:r>
              <a:rPr lang="es-CO" sz="1400" dirty="0" smtClean="0">
                <a:latin typeface="+mj-lt"/>
              </a:rPr>
              <a:t>URL: </a:t>
            </a:r>
            <a:r>
              <a:rPr lang="es-CO" sz="1400" dirty="0">
                <a:hlinkClick r:id="rId3"/>
              </a:rPr>
              <a:t>http://75.101.181.144/RAR/kuehne/detalle.php?id=1</a:t>
            </a:r>
            <a:endParaRPr lang="es-CO" sz="1400" dirty="0" smtClean="0">
              <a:latin typeface="+mj-lt"/>
            </a:endParaRPr>
          </a:p>
        </p:txBody>
      </p:sp>
      <p:sp>
        <p:nvSpPr>
          <p:cNvPr id="20" name="19 CuadroTexto"/>
          <p:cNvSpPr txBox="1"/>
          <p:nvPr/>
        </p:nvSpPr>
        <p:spPr>
          <a:xfrm>
            <a:off x="285720" y="590709"/>
            <a:ext cx="3960440" cy="230832"/>
          </a:xfrm>
          <a:prstGeom prst="rect">
            <a:avLst/>
          </a:prstGeom>
          <a:noFill/>
        </p:spPr>
        <p:txBody>
          <a:bodyPr wrap="square" rtlCol="0">
            <a:spAutoFit/>
          </a:bodyPr>
          <a:lstStyle/>
          <a:p>
            <a:r>
              <a:rPr lang="es-CO" sz="900" dirty="0" smtClean="0">
                <a:solidFill>
                  <a:schemeClr val="bg1">
                    <a:lumMod val="50000"/>
                  </a:schemeClr>
                </a:solidFill>
              </a:rPr>
              <a:t>IMAGEN</a:t>
            </a:r>
          </a:p>
        </p:txBody>
      </p:sp>
      <p:sp>
        <p:nvSpPr>
          <p:cNvPr id="6" name="5 Marcador de número de diapositiva"/>
          <p:cNvSpPr>
            <a:spLocks noGrp="1"/>
          </p:cNvSpPr>
          <p:nvPr>
            <p:ph type="sldNum" sz="quarter" idx="12"/>
          </p:nvPr>
        </p:nvSpPr>
        <p:spPr/>
        <p:txBody>
          <a:bodyPr/>
          <a:lstStyle/>
          <a:p>
            <a:pPr>
              <a:defRPr/>
            </a:pPr>
            <a:fld id="{481EB502-17DE-4A48-AA22-C0B21909C0C7}" type="slidenum">
              <a:rPr lang="en-US" smtClean="0"/>
              <a:pPr>
                <a:defRPr/>
              </a:pPr>
              <a:t>3</a:t>
            </a:fld>
            <a:endParaRPr lang="en-US"/>
          </a:p>
        </p:txBody>
      </p:sp>
      <p:pic>
        <p:nvPicPr>
          <p:cNvPr id="3" name="2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531" y="831062"/>
            <a:ext cx="3173386" cy="2895491"/>
          </a:xfrm>
          <a:prstGeom prst="rect">
            <a:avLst/>
          </a:prstGeom>
        </p:spPr>
      </p:pic>
      <p:pic>
        <p:nvPicPr>
          <p:cNvPr id="7" name="6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8447" y="1708092"/>
            <a:ext cx="971686" cy="295316"/>
          </a:xfrm>
          <a:prstGeom prst="rect">
            <a:avLst/>
          </a:prstGeom>
        </p:spPr>
      </p:pic>
      <p:sp>
        <p:nvSpPr>
          <p:cNvPr id="8" name="7 Rectángulo"/>
          <p:cNvSpPr/>
          <p:nvPr/>
        </p:nvSpPr>
        <p:spPr>
          <a:xfrm>
            <a:off x="1092531" y="2996952"/>
            <a:ext cx="1103205"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9 Conector recto de flecha"/>
          <p:cNvCxnSpPr/>
          <p:nvPr/>
        </p:nvCxnSpPr>
        <p:spPr>
          <a:xfrm flipV="1">
            <a:off x="2195736" y="1855750"/>
            <a:ext cx="3384376" cy="1141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5580112" y="1412776"/>
            <a:ext cx="1368152" cy="866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12 Imagen" descr="Recorte de pantall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6096" y="2908675"/>
            <a:ext cx="1584176" cy="602828"/>
          </a:xfrm>
          <a:prstGeom prst="rect">
            <a:avLst/>
          </a:prstGeom>
        </p:spPr>
      </p:pic>
      <p:sp>
        <p:nvSpPr>
          <p:cNvPr id="14" name="13 Rectángulo"/>
          <p:cNvSpPr/>
          <p:nvPr/>
        </p:nvSpPr>
        <p:spPr>
          <a:xfrm>
            <a:off x="2195736" y="2996952"/>
            <a:ext cx="108012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15 Conector recto de flecha"/>
          <p:cNvCxnSpPr>
            <a:endCxn id="19" idx="1"/>
          </p:cNvCxnSpPr>
          <p:nvPr/>
        </p:nvCxnSpPr>
        <p:spPr>
          <a:xfrm>
            <a:off x="3275856" y="3212976"/>
            <a:ext cx="201622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18 Rectángulo"/>
          <p:cNvSpPr/>
          <p:nvPr/>
        </p:nvSpPr>
        <p:spPr>
          <a:xfrm>
            <a:off x="5292080" y="2744924"/>
            <a:ext cx="1944216"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8"/>
          <p:cNvGraphicFramePr>
            <a:graphicFrameLocks noGrp="1"/>
          </p:cNvGraphicFramePr>
          <p:nvPr>
            <p:extLst>
              <p:ext uri="{D42A27DB-BD31-4B8C-83A1-F6EECF244321}">
                <p14:modId xmlns:p14="http://schemas.microsoft.com/office/powerpoint/2010/main" val="2288614148"/>
              </p:ext>
            </p:extLst>
          </p:nvPr>
        </p:nvGraphicFramePr>
        <p:xfrm>
          <a:off x="285720" y="337874"/>
          <a:ext cx="8678768" cy="6259477"/>
        </p:xfrm>
        <a:graphic>
          <a:graphicData uri="http://schemas.openxmlformats.org/drawingml/2006/table">
            <a:tbl>
              <a:tblPr/>
              <a:tblGrid>
                <a:gridCol w="8678768"/>
              </a:tblGrid>
              <a:tr h="3585837">
                <a:tc>
                  <a:txBody>
                    <a:bodyPr/>
                    <a:lstStyle/>
                    <a:p>
                      <a:endParaRPr lang="en-US" sz="1800" dirty="0">
                        <a:ln>
                          <a:solidFill>
                            <a:schemeClr val="bg1">
                              <a:lumMod val="50000"/>
                            </a:schemeClr>
                          </a:solidFill>
                        </a:ln>
                      </a:endParaRPr>
                    </a:p>
                  </a:txBody>
                  <a:tcPr>
                    <a:lnL w="28575" cmpd="sng">
                      <a:solidFill>
                        <a:schemeClr val="bg1">
                          <a:lumMod val="75000"/>
                        </a:schemeClr>
                      </a:solidFill>
                      <a:prstDash val="solid"/>
                    </a:lnL>
                    <a:lnR w="12700" cap="flat" cmpd="sng" algn="ctr">
                      <a:solidFill>
                        <a:schemeClr val="bg1">
                          <a:lumMod val="6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74355">
                <a:tc>
                  <a:txBody>
                    <a:bodyPr/>
                    <a:lstStyle/>
                    <a:p>
                      <a:r>
                        <a:rPr lang="en-US" sz="1000" baseline="0" smtClean="0">
                          <a:solidFill>
                            <a:schemeClr val="bg1">
                              <a:lumMod val="50000"/>
                            </a:schemeClr>
                          </a:solidFill>
                        </a:rPr>
                        <a:t>REPORTE</a:t>
                      </a:r>
                      <a:endParaRPr lang="en-US" sz="1000" baseline="0" dirty="0" smtClean="0">
                        <a:solidFill>
                          <a:schemeClr val="bg1">
                            <a:lumMod val="50000"/>
                          </a:schemeClr>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399285">
                <a:tc>
                  <a:txBody>
                    <a:bodyPr/>
                    <a:lstStyle/>
                    <a:p>
                      <a:r>
                        <a:rPr lang="es-ES" sz="1000" baseline="0" noProof="0" dirty="0" smtClean="0">
                          <a:solidFill>
                            <a:srgbClr val="FF0000"/>
                          </a:solidFill>
                        </a:rPr>
                        <a:t>L</a:t>
                      </a:r>
                      <a:r>
                        <a:rPr lang="es-CO" sz="1000" baseline="0" noProof="0" dirty="0" smtClean="0">
                          <a:solidFill>
                            <a:srgbClr val="FF0000"/>
                          </a:solidFill>
                        </a:rPr>
                        <a:t>as pantallas de resultados ya sea por filtro o buscador no debe mostrar toda la descripcion del producto. Debe mostrar solo la imagen, nombre, codigo, precio  y maximo 4 lineas de producto. </a:t>
                      </a:r>
                      <a:r>
                        <a:rPr lang="es-CO" sz="1200" b="1" baseline="0" noProof="0" dirty="0" smtClean="0">
                          <a:solidFill>
                            <a:srgbClr val="FF0000"/>
                          </a:solidFill>
                        </a:rPr>
                        <a:t>(tanto el home como las paginas de resultados deben estandarisar la presentacion del producto, siempre igual, tal como se acaba de especificar)</a:t>
                      </a:r>
                    </a:p>
                    <a:p>
                      <a:endParaRPr lang="es-CO" sz="1000" baseline="0" noProof="0" dirty="0" smtClean="0">
                        <a:solidFill>
                          <a:srgbClr val="FF0000"/>
                        </a:solidFill>
                      </a:endParaRPr>
                    </a:p>
                    <a:p>
                      <a:r>
                        <a:rPr lang="es-CO" sz="1000" baseline="0" noProof="0" dirty="0" smtClean="0">
                          <a:solidFill>
                            <a:srgbClr val="FF0000"/>
                          </a:solidFill>
                        </a:rPr>
                        <a:t> </a:t>
                      </a:r>
                      <a:r>
                        <a:rPr lang="es-CO" sz="1000" baseline="0" noProof="0" dirty="0" smtClean="0">
                          <a:solidFill>
                            <a:srgbClr val="FF0000"/>
                          </a:solidFill>
                        </a:rPr>
                        <a:t>deberían mostrarse de manera ascendente, es decir, de menor precio a mayor y en orden, en este caso el Producto 2 se muestra debajo del producto 1, debería mostrarse debajo de las argollas, adicionalmente se debería mostrar en vez de la descripción los precios de los productos para que el usuario no tenga que entrar a cada uno de los productos para saber el precio</a:t>
                      </a: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bl>
          </a:graphicData>
        </a:graphic>
      </p:graphicFrame>
      <p:sp>
        <p:nvSpPr>
          <p:cNvPr id="5" name="TextBox 26"/>
          <p:cNvSpPr txBox="1"/>
          <p:nvPr/>
        </p:nvSpPr>
        <p:spPr>
          <a:xfrm>
            <a:off x="285720" y="332656"/>
            <a:ext cx="8678768" cy="246221"/>
          </a:xfrm>
          <a:prstGeom prst="rect">
            <a:avLst/>
          </a:prstGeom>
          <a:solidFill>
            <a:schemeClr val="tx2">
              <a:lumMod val="20000"/>
              <a:lumOff val="80000"/>
            </a:schemeClr>
          </a:solidFill>
        </p:spPr>
        <p:txBody>
          <a:bodyPr wrap="square">
            <a:spAutoFit/>
          </a:bodyPr>
          <a:lstStyle/>
          <a:p>
            <a:pPr fontAlgn="auto">
              <a:spcBef>
                <a:spcPts val="0"/>
              </a:spcBef>
              <a:spcAft>
                <a:spcPts val="0"/>
              </a:spcAft>
              <a:defRPr/>
            </a:pPr>
            <a:r>
              <a:rPr lang="es-CO" sz="1000" dirty="0">
                <a:solidFill>
                  <a:schemeClr val="accent5">
                    <a:lumMod val="75000"/>
                  </a:schemeClr>
                </a:solidFill>
                <a:latin typeface="+mn-lt"/>
                <a:cs typeface="+mn-cs"/>
              </a:rPr>
              <a:t>Solicitud de Ajustes – </a:t>
            </a:r>
            <a:r>
              <a:rPr lang="es-CO" sz="1000" dirty="0" err="1" smtClean="0">
                <a:solidFill>
                  <a:schemeClr val="accent5">
                    <a:lumMod val="75000"/>
                  </a:schemeClr>
                </a:solidFill>
                <a:latin typeface="+mn-lt"/>
                <a:cs typeface="+mn-cs"/>
              </a:rPr>
              <a:t>Kuehne</a:t>
            </a:r>
            <a:r>
              <a:rPr lang="es-CO" sz="1000" dirty="0" smtClean="0">
                <a:solidFill>
                  <a:schemeClr val="accent5">
                    <a:lumMod val="75000"/>
                  </a:schemeClr>
                </a:solidFill>
                <a:latin typeface="+mn-lt"/>
                <a:cs typeface="+mn-cs"/>
              </a:rPr>
              <a:t> Joyeros</a:t>
            </a:r>
            <a:endParaRPr lang="en-US" sz="1000" dirty="0">
              <a:solidFill>
                <a:schemeClr val="accent5">
                  <a:lumMod val="75000"/>
                </a:schemeClr>
              </a:solidFill>
              <a:latin typeface="+mn-lt"/>
              <a:cs typeface="+mn-cs"/>
            </a:endParaRPr>
          </a:p>
        </p:txBody>
      </p:sp>
      <p:sp>
        <p:nvSpPr>
          <p:cNvPr id="18" name="17 CuadroTexto"/>
          <p:cNvSpPr txBox="1"/>
          <p:nvPr/>
        </p:nvSpPr>
        <p:spPr>
          <a:xfrm>
            <a:off x="3635896" y="289857"/>
            <a:ext cx="4392488" cy="307777"/>
          </a:xfrm>
          <a:prstGeom prst="rect">
            <a:avLst/>
          </a:prstGeom>
          <a:noFill/>
        </p:spPr>
        <p:txBody>
          <a:bodyPr wrap="square" rtlCol="0">
            <a:spAutoFit/>
          </a:bodyPr>
          <a:lstStyle/>
          <a:p>
            <a:r>
              <a:rPr lang="es-CO" sz="1400" dirty="0" smtClean="0">
                <a:latin typeface="+mj-lt"/>
              </a:rPr>
              <a:t>URL: </a:t>
            </a:r>
            <a:r>
              <a:rPr lang="es-CO" sz="1400" dirty="0" smtClean="0">
                <a:latin typeface="+mj-lt"/>
                <a:hlinkClick r:id="rId3"/>
              </a:rPr>
              <a:t>http://Servidor.dominio/nombredelproyecto/seccion</a:t>
            </a:r>
            <a:r>
              <a:rPr lang="es-CO" sz="1400" dirty="0" smtClean="0">
                <a:latin typeface="+mj-lt"/>
              </a:rPr>
              <a:t> </a:t>
            </a:r>
          </a:p>
        </p:txBody>
      </p:sp>
      <p:sp>
        <p:nvSpPr>
          <p:cNvPr id="20" name="19 CuadroTexto"/>
          <p:cNvSpPr txBox="1"/>
          <p:nvPr/>
        </p:nvSpPr>
        <p:spPr>
          <a:xfrm>
            <a:off x="285720" y="590709"/>
            <a:ext cx="3960440" cy="230832"/>
          </a:xfrm>
          <a:prstGeom prst="rect">
            <a:avLst/>
          </a:prstGeom>
          <a:noFill/>
        </p:spPr>
        <p:txBody>
          <a:bodyPr wrap="square" rtlCol="0">
            <a:spAutoFit/>
          </a:bodyPr>
          <a:lstStyle/>
          <a:p>
            <a:r>
              <a:rPr lang="es-CO" sz="900" dirty="0" smtClean="0">
                <a:solidFill>
                  <a:schemeClr val="bg1">
                    <a:lumMod val="50000"/>
                  </a:schemeClr>
                </a:solidFill>
              </a:rPr>
              <a:t>IMAGEN</a:t>
            </a:r>
          </a:p>
        </p:txBody>
      </p:sp>
      <p:sp>
        <p:nvSpPr>
          <p:cNvPr id="6" name="5 Marcador de número de diapositiva"/>
          <p:cNvSpPr>
            <a:spLocks noGrp="1"/>
          </p:cNvSpPr>
          <p:nvPr>
            <p:ph type="sldNum" sz="quarter" idx="12"/>
          </p:nvPr>
        </p:nvSpPr>
        <p:spPr/>
        <p:txBody>
          <a:bodyPr/>
          <a:lstStyle/>
          <a:p>
            <a:pPr>
              <a:defRPr/>
            </a:pPr>
            <a:fld id="{481EB502-17DE-4A48-AA22-C0B21909C0C7}" type="slidenum">
              <a:rPr lang="en-US" smtClean="0"/>
              <a:pPr>
                <a:defRPr/>
              </a:pPr>
              <a:t>4</a:t>
            </a:fld>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671475"/>
            <a:ext cx="5328592" cy="299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13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8"/>
          <p:cNvGraphicFramePr>
            <a:graphicFrameLocks noGrp="1"/>
          </p:cNvGraphicFramePr>
          <p:nvPr>
            <p:extLst>
              <p:ext uri="{D42A27DB-BD31-4B8C-83A1-F6EECF244321}">
                <p14:modId xmlns:p14="http://schemas.microsoft.com/office/powerpoint/2010/main" val="1128209584"/>
              </p:ext>
            </p:extLst>
          </p:nvPr>
        </p:nvGraphicFramePr>
        <p:xfrm>
          <a:off x="285720" y="337874"/>
          <a:ext cx="8678768" cy="6259477"/>
        </p:xfrm>
        <a:graphic>
          <a:graphicData uri="http://schemas.openxmlformats.org/drawingml/2006/table">
            <a:tbl>
              <a:tblPr/>
              <a:tblGrid>
                <a:gridCol w="8678768"/>
              </a:tblGrid>
              <a:tr h="3585837">
                <a:tc>
                  <a:txBody>
                    <a:bodyPr/>
                    <a:lstStyle/>
                    <a:p>
                      <a:endParaRPr lang="en-US" sz="1800" dirty="0">
                        <a:ln>
                          <a:solidFill>
                            <a:schemeClr val="bg1">
                              <a:lumMod val="50000"/>
                            </a:schemeClr>
                          </a:solidFill>
                        </a:ln>
                      </a:endParaRPr>
                    </a:p>
                  </a:txBody>
                  <a:tcPr>
                    <a:lnL w="28575" cmpd="sng">
                      <a:solidFill>
                        <a:schemeClr val="bg1">
                          <a:lumMod val="75000"/>
                        </a:schemeClr>
                      </a:solidFill>
                      <a:prstDash val="solid"/>
                    </a:lnL>
                    <a:lnR w="12700" cap="flat" cmpd="sng" algn="ctr">
                      <a:solidFill>
                        <a:schemeClr val="bg1">
                          <a:lumMod val="6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74355">
                <a:tc>
                  <a:txBody>
                    <a:bodyPr/>
                    <a:lstStyle/>
                    <a:p>
                      <a:r>
                        <a:rPr lang="en-US" sz="1000" baseline="0" smtClean="0">
                          <a:solidFill>
                            <a:schemeClr val="bg1">
                              <a:lumMod val="50000"/>
                            </a:schemeClr>
                          </a:solidFill>
                        </a:rPr>
                        <a:t>REPORTE</a:t>
                      </a:r>
                      <a:endParaRPr lang="en-US" sz="1000" baseline="0" dirty="0" smtClean="0">
                        <a:solidFill>
                          <a:schemeClr val="bg1">
                            <a:lumMod val="50000"/>
                          </a:schemeClr>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399285">
                <a:tc>
                  <a:txBody>
                    <a:bodyPr/>
                    <a:lstStyle/>
                    <a:p>
                      <a:r>
                        <a:rPr lang="es-CO" sz="1000" baseline="0" noProof="0" dirty="0" smtClean="0">
                          <a:solidFill>
                            <a:srgbClr val="FF0000"/>
                          </a:solidFill>
                        </a:rPr>
                        <a:t>El buscador esta funcionando únicamente con productos, debería también funcionar con sub categorías y </a:t>
                      </a:r>
                      <a:r>
                        <a:rPr lang="es-CO" sz="1000" baseline="0" noProof="0" dirty="0" smtClean="0">
                          <a:solidFill>
                            <a:srgbClr val="FF0000"/>
                          </a:solidFill>
                        </a:rPr>
                        <a:t>categorías.</a:t>
                      </a:r>
                      <a:endParaRPr lang="es-CO" sz="1000" baseline="0" noProof="0" dirty="0" smtClean="0">
                        <a:solidFill>
                          <a:srgbClr val="FF0000"/>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bl>
          </a:graphicData>
        </a:graphic>
      </p:graphicFrame>
      <p:sp>
        <p:nvSpPr>
          <p:cNvPr id="5" name="TextBox 26"/>
          <p:cNvSpPr txBox="1"/>
          <p:nvPr/>
        </p:nvSpPr>
        <p:spPr>
          <a:xfrm>
            <a:off x="285720" y="332656"/>
            <a:ext cx="8678768" cy="246221"/>
          </a:xfrm>
          <a:prstGeom prst="rect">
            <a:avLst/>
          </a:prstGeom>
          <a:solidFill>
            <a:schemeClr val="tx2">
              <a:lumMod val="20000"/>
              <a:lumOff val="80000"/>
            </a:schemeClr>
          </a:solidFill>
        </p:spPr>
        <p:txBody>
          <a:bodyPr wrap="square">
            <a:spAutoFit/>
          </a:bodyPr>
          <a:lstStyle/>
          <a:p>
            <a:pPr fontAlgn="auto">
              <a:spcBef>
                <a:spcPts val="0"/>
              </a:spcBef>
              <a:spcAft>
                <a:spcPts val="0"/>
              </a:spcAft>
              <a:defRPr/>
            </a:pPr>
            <a:r>
              <a:rPr lang="es-CO" sz="1000" dirty="0">
                <a:solidFill>
                  <a:schemeClr val="accent5">
                    <a:lumMod val="75000"/>
                  </a:schemeClr>
                </a:solidFill>
                <a:latin typeface="+mn-lt"/>
                <a:cs typeface="+mn-cs"/>
              </a:rPr>
              <a:t>Solicitud de Ajustes – </a:t>
            </a:r>
            <a:r>
              <a:rPr lang="es-CO" sz="1000" dirty="0" err="1" smtClean="0">
                <a:solidFill>
                  <a:schemeClr val="accent5">
                    <a:lumMod val="75000"/>
                  </a:schemeClr>
                </a:solidFill>
                <a:latin typeface="+mn-lt"/>
                <a:cs typeface="+mn-cs"/>
              </a:rPr>
              <a:t>Kuehne</a:t>
            </a:r>
            <a:r>
              <a:rPr lang="es-CO" sz="1000" dirty="0" smtClean="0">
                <a:solidFill>
                  <a:schemeClr val="accent5">
                    <a:lumMod val="75000"/>
                  </a:schemeClr>
                </a:solidFill>
                <a:latin typeface="+mn-lt"/>
                <a:cs typeface="+mn-cs"/>
              </a:rPr>
              <a:t> Joyeros</a:t>
            </a:r>
            <a:endParaRPr lang="en-US" sz="1000" dirty="0">
              <a:solidFill>
                <a:schemeClr val="accent5">
                  <a:lumMod val="75000"/>
                </a:schemeClr>
              </a:solidFill>
              <a:latin typeface="+mn-lt"/>
              <a:cs typeface="+mn-cs"/>
            </a:endParaRPr>
          </a:p>
        </p:txBody>
      </p:sp>
      <p:sp>
        <p:nvSpPr>
          <p:cNvPr id="18" name="17 CuadroTexto"/>
          <p:cNvSpPr txBox="1"/>
          <p:nvPr/>
        </p:nvSpPr>
        <p:spPr>
          <a:xfrm>
            <a:off x="3635896" y="289857"/>
            <a:ext cx="5112568" cy="523220"/>
          </a:xfrm>
          <a:prstGeom prst="rect">
            <a:avLst/>
          </a:prstGeom>
          <a:noFill/>
        </p:spPr>
        <p:txBody>
          <a:bodyPr wrap="square" rtlCol="0">
            <a:spAutoFit/>
          </a:bodyPr>
          <a:lstStyle/>
          <a:p>
            <a:r>
              <a:rPr lang="es-CO" sz="1400" dirty="0" smtClean="0">
                <a:latin typeface="+mj-lt"/>
              </a:rPr>
              <a:t>URL: </a:t>
            </a:r>
            <a:r>
              <a:rPr lang="es-CO" sz="1400" dirty="0">
                <a:hlinkClick r:id="rId3"/>
              </a:rPr>
              <a:t>http://75.101.181.144/RAR/kuehne/detalle.php?id=1</a:t>
            </a:r>
            <a:endParaRPr lang="es-CO" sz="1400" dirty="0"/>
          </a:p>
          <a:p>
            <a:endParaRPr lang="es-CO" sz="1400" dirty="0" smtClean="0">
              <a:latin typeface="+mj-lt"/>
            </a:endParaRPr>
          </a:p>
        </p:txBody>
      </p:sp>
      <p:sp>
        <p:nvSpPr>
          <p:cNvPr id="20" name="19 CuadroTexto"/>
          <p:cNvSpPr txBox="1"/>
          <p:nvPr/>
        </p:nvSpPr>
        <p:spPr>
          <a:xfrm>
            <a:off x="285720" y="590709"/>
            <a:ext cx="3960440" cy="230832"/>
          </a:xfrm>
          <a:prstGeom prst="rect">
            <a:avLst/>
          </a:prstGeom>
          <a:noFill/>
        </p:spPr>
        <p:txBody>
          <a:bodyPr wrap="square" rtlCol="0">
            <a:spAutoFit/>
          </a:bodyPr>
          <a:lstStyle/>
          <a:p>
            <a:r>
              <a:rPr lang="es-CO" sz="900" dirty="0" smtClean="0">
                <a:solidFill>
                  <a:schemeClr val="bg1">
                    <a:lumMod val="50000"/>
                  </a:schemeClr>
                </a:solidFill>
              </a:rPr>
              <a:t>IMAGEN</a:t>
            </a:r>
          </a:p>
        </p:txBody>
      </p:sp>
      <p:sp>
        <p:nvSpPr>
          <p:cNvPr id="6" name="5 Marcador de número de diapositiva"/>
          <p:cNvSpPr>
            <a:spLocks noGrp="1"/>
          </p:cNvSpPr>
          <p:nvPr>
            <p:ph type="sldNum" sz="quarter" idx="12"/>
          </p:nvPr>
        </p:nvSpPr>
        <p:spPr/>
        <p:txBody>
          <a:bodyPr/>
          <a:lstStyle/>
          <a:p>
            <a:pPr>
              <a:defRPr/>
            </a:pPr>
            <a:fld id="{481EB502-17DE-4A48-AA22-C0B21909C0C7}" type="slidenum">
              <a:rPr lang="en-US" smtClean="0"/>
              <a:pPr>
                <a:defRPr/>
              </a:pPr>
              <a:t>5</a:t>
            </a:fld>
            <a:endParaRPr lang="en-US"/>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079" y="2060848"/>
            <a:ext cx="2410162" cy="428685"/>
          </a:xfrm>
          <a:prstGeom prst="rect">
            <a:avLst/>
          </a:prstGeom>
        </p:spPr>
      </p:pic>
    </p:spTree>
    <p:extLst>
      <p:ext uri="{BB962C8B-B14F-4D97-AF65-F5344CB8AC3E}">
        <p14:creationId xmlns:p14="http://schemas.microsoft.com/office/powerpoint/2010/main" val="783131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8"/>
          <p:cNvGraphicFramePr>
            <a:graphicFrameLocks noGrp="1"/>
          </p:cNvGraphicFramePr>
          <p:nvPr>
            <p:extLst>
              <p:ext uri="{D42A27DB-BD31-4B8C-83A1-F6EECF244321}">
                <p14:modId xmlns:p14="http://schemas.microsoft.com/office/powerpoint/2010/main" val="517798814"/>
              </p:ext>
            </p:extLst>
          </p:nvPr>
        </p:nvGraphicFramePr>
        <p:xfrm>
          <a:off x="285720" y="337874"/>
          <a:ext cx="8678768" cy="6259477"/>
        </p:xfrm>
        <a:graphic>
          <a:graphicData uri="http://schemas.openxmlformats.org/drawingml/2006/table">
            <a:tbl>
              <a:tblPr/>
              <a:tblGrid>
                <a:gridCol w="8678768"/>
              </a:tblGrid>
              <a:tr h="3585837">
                <a:tc>
                  <a:txBody>
                    <a:bodyPr/>
                    <a:lstStyle/>
                    <a:p>
                      <a:endParaRPr lang="en-US" sz="1800" dirty="0">
                        <a:ln>
                          <a:solidFill>
                            <a:schemeClr val="bg1">
                              <a:lumMod val="50000"/>
                            </a:schemeClr>
                          </a:solidFill>
                        </a:ln>
                      </a:endParaRPr>
                    </a:p>
                  </a:txBody>
                  <a:tcPr>
                    <a:lnL w="28575" cmpd="sng">
                      <a:solidFill>
                        <a:schemeClr val="bg1">
                          <a:lumMod val="75000"/>
                        </a:schemeClr>
                      </a:solidFill>
                      <a:prstDash val="solid"/>
                    </a:lnL>
                    <a:lnR w="12700" cap="flat" cmpd="sng" algn="ctr">
                      <a:solidFill>
                        <a:schemeClr val="bg1">
                          <a:lumMod val="6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74355">
                <a:tc>
                  <a:txBody>
                    <a:bodyPr/>
                    <a:lstStyle/>
                    <a:p>
                      <a:r>
                        <a:rPr lang="en-US" sz="1000" baseline="0" smtClean="0">
                          <a:solidFill>
                            <a:schemeClr val="bg1">
                              <a:lumMod val="50000"/>
                            </a:schemeClr>
                          </a:solidFill>
                        </a:rPr>
                        <a:t>REPORTE</a:t>
                      </a:r>
                      <a:endParaRPr lang="en-US" sz="1000" baseline="0" dirty="0" smtClean="0">
                        <a:solidFill>
                          <a:schemeClr val="bg1">
                            <a:lumMod val="50000"/>
                          </a:schemeClr>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r h="2399285">
                <a:tc>
                  <a:txBody>
                    <a:bodyPr/>
                    <a:lstStyle/>
                    <a:p>
                      <a:r>
                        <a:rPr lang="es-CO" sz="1000" baseline="0" noProof="0" dirty="0" smtClean="0">
                          <a:solidFill>
                            <a:srgbClr val="FF0000"/>
                          </a:solidFill>
                        </a:rPr>
                        <a:t>Las secciones no se están marcando, si entro a tienda me va a seguir marcando el modulo de catálogos, en servicio de taller, empresa, contáctenos y filtrar por precio pasa lo mismo</a:t>
                      </a: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r>
            </a:tbl>
          </a:graphicData>
        </a:graphic>
      </p:graphicFrame>
      <p:sp>
        <p:nvSpPr>
          <p:cNvPr id="5" name="TextBox 26"/>
          <p:cNvSpPr txBox="1"/>
          <p:nvPr/>
        </p:nvSpPr>
        <p:spPr>
          <a:xfrm>
            <a:off x="285720" y="332656"/>
            <a:ext cx="8678768" cy="246221"/>
          </a:xfrm>
          <a:prstGeom prst="rect">
            <a:avLst/>
          </a:prstGeom>
          <a:solidFill>
            <a:schemeClr val="tx2">
              <a:lumMod val="20000"/>
              <a:lumOff val="80000"/>
            </a:schemeClr>
          </a:solidFill>
        </p:spPr>
        <p:txBody>
          <a:bodyPr wrap="square">
            <a:spAutoFit/>
          </a:bodyPr>
          <a:lstStyle/>
          <a:p>
            <a:pPr fontAlgn="auto">
              <a:spcBef>
                <a:spcPts val="0"/>
              </a:spcBef>
              <a:spcAft>
                <a:spcPts val="0"/>
              </a:spcAft>
              <a:defRPr/>
            </a:pPr>
            <a:r>
              <a:rPr lang="es-CO" sz="1000" dirty="0">
                <a:solidFill>
                  <a:schemeClr val="accent5">
                    <a:lumMod val="75000"/>
                  </a:schemeClr>
                </a:solidFill>
                <a:latin typeface="+mn-lt"/>
                <a:cs typeface="+mn-cs"/>
              </a:rPr>
              <a:t>Solicitud de Ajustes – </a:t>
            </a:r>
            <a:r>
              <a:rPr lang="es-CO" sz="1000" dirty="0" err="1" smtClean="0">
                <a:solidFill>
                  <a:schemeClr val="accent5">
                    <a:lumMod val="75000"/>
                  </a:schemeClr>
                </a:solidFill>
                <a:latin typeface="+mn-lt"/>
                <a:cs typeface="+mn-cs"/>
              </a:rPr>
              <a:t>Kuehne</a:t>
            </a:r>
            <a:r>
              <a:rPr lang="es-CO" sz="1000" dirty="0" smtClean="0">
                <a:solidFill>
                  <a:schemeClr val="accent5">
                    <a:lumMod val="75000"/>
                  </a:schemeClr>
                </a:solidFill>
                <a:latin typeface="+mn-lt"/>
                <a:cs typeface="+mn-cs"/>
              </a:rPr>
              <a:t> Joyeros</a:t>
            </a:r>
            <a:endParaRPr lang="en-US" sz="1000" dirty="0">
              <a:solidFill>
                <a:schemeClr val="accent5">
                  <a:lumMod val="75000"/>
                </a:schemeClr>
              </a:solidFill>
              <a:latin typeface="+mn-lt"/>
              <a:cs typeface="+mn-cs"/>
            </a:endParaRPr>
          </a:p>
        </p:txBody>
      </p:sp>
      <p:sp>
        <p:nvSpPr>
          <p:cNvPr id="18" name="17 CuadroTexto"/>
          <p:cNvSpPr txBox="1"/>
          <p:nvPr/>
        </p:nvSpPr>
        <p:spPr>
          <a:xfrm>
            <a:off x="3635896" y="289857"/>
            <a:ext cx="4392488" cy="307777"/>
          </a:xfrm>
          <a:prstGeom prst="rect">
            <a:avLst/>
          </a:prstGeom>
          <a:noFill/>
        </p:spPr>
        <p:txBody>
          <a:bodyPr wrap="square" rtlCol="0">
            <a:spAutoFit/>
          </a:bodyPr>
          <a:lstStyle/>
          <a:p>
            <a:r>
              <a:rPr lang="es-CO" sz="1400" dirty="0" smtClean="0">
                <a:latin typeface="+mj-lt"/>
              </a:rPr>
              <a:t>URL: </a:t>
            </a:r>
            <a:r>
              <a:rPr lang="es-CO" sz="1400" dirty="0" smtClean="0">
                <a:hlinkClick r:id="rId3"/>
              </a:rPr>
              <a:t>http</a:t>
            </a:r>
            <a:r>
              <a:rPr lang="es-CO" sz="1400" dirty="0">
                <a:hlinkClick r:id="rId3"/>
              </a:rPr>
              <a:t>://75.101.181.144/RAR/kuehne</a:t>
            </a:r>
            <a:endParaRPr lang="es-CO" sz="1400" dirty="0" smtClean="0">
              <a:latin typeface="+mj-lt"/>
            </a:endParaRPr>
          </a:p>
        </p:txBody>
      </p:sp>
      <p:sp>
        <p:nvSpPr>
          <p:cNvPr id="20" name="19 CuadroTexto"/>
          <p:cNvSpPr txBox="1"/>
          <p:nvPr/>
        </p:nvSpPr>
        <p:spPr>
          <a:xfrm>
            <a:off x="285720" y="590709"/>
            <a:ext cx="3960440" cy="230832"/>
          </a:xfrm>
          <a:prstGeom prst="rect">
            <a:avLst/>
          </a:prstGeom>
          <a:noFill/>
        </p:spPr>
        <p:txBody>
          <a:bodyPr wrap="square" rtlCol="0">
            <a:spAutoFit/>
          </a:bodyPr>
          <a:lstStyle/>
          <a:p>
            <a:r>
              <a:rPr lang="es-CO" sz="900" dirty="0" smtClean="0">
                <a:solidFill>
                  <a:schemeClr val="bg1">
                    <a:lumMod val="50000"/>
                  </a:schemeClr>
                </a:solidFill>
              </a:rPr>
              <a:t>IMAGEN</a:t>
            </a:r>
          </a:p>
        </p:txBody>
      </p:sp>
      <p:sp>
        <p:nvSpPr>
          <p:cNvPr id="6" name="5 Marcador de número de diapositiva"/>
          <p:cNvSpPr>
            <a:spLocks noGrp="1"/>
          </p:cNvSpPr>
          <p:nvPr>
            <p:ph type="sldNum" sz="quarter" idx="12"/>
          </p:nvPr>
        </p:nvSpPr>
        <p:spPr/>
        <p:txBody>
          <a:bodyPr/>
          <a:lstStyle/>
          <a:p>
            <a:pPr>
              <a:defRPr/>
            </a:pPr>
            <a:fld id="{481EB502-17DE-4A48-AA22-C0B21909C0C7}" type="slidenum">
              <a:rPr lang="en-US" smtClean="0"/>
              <a:pPr>
                <a:defRPr/>
              </a:pPr>
              <a:t>6</a:t>
            </a:fld>
            <a:endParaRPr lang="en-US"/>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62" y="1916832"/>
            <a:ext cx="7354327" cy="466790"/>
          </a:xfrm>
          <a:prstGeom prst="rect">
            <a:avLst/>
          </a:prstGeom>
        </p:spPr>
      </p:pic>
    </p:spTree>
    <p:extLst>
      <p:ext uri="{BB962C8B-B14F-4D97-AF65-F5344CB8AC3E}">
        <p14:creationId xmlns:p14="http://schemas.microsoft.com/office/powerpoint/2010/main" val="783131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8"/>
          <p:cNvGraphicFramePr>
            <a:graphicFrameLocks noGrp="1"/>
          </p:cNvGraphicFramePr>
          <p:nvPr>
            <p:extLst>
              <p:ext uri="{D42A27DB-BD31-4B8C-83A1-F6EECF244321}">
                <p14:modId xmlns:p14="http://schemas.microsoft.com/office/powerpoint/2010/main" val="2056237721"/>
              </p:ext>
            </p:extLst>
          </p:nvPr>
        </p:nvGraphicFramePr>
        <p:xfrm>
          <a:off x="285720" y="337874"/>
          <a:ext cx="8678768" cy="6259477"/>
        </p:xfrm>
        <a:graphic>
          <a:graphicData uri="http://schemas.openxmlformats.org/drawingml/2006/table">
            <a:tbl>
              <a:tblPr/>
              <a:tblGrid>
                <a:gridCol w="4284457"/>
                <a:gridCol w="4394311"/>
              </a:tblGrid>
              <a:tr h="3585837">
                <a:tc>
                  <a:txBody>
                    <a:bodyPr/>
                    <a:lstStyle/>
                    <a:p>
                      <a:endParaRPr lang="en-US" sz="1800" dirty="0">
                        <a:ln>
                          <a:solidFill>
                            <a:schemeClr val="bg1">
                              <a:lumMod val="50000"/>
                            </a:schemeClr>
                          </a:solidFill>
                        </a:ln>
                      </a:endParaRPr>
                    </a:p>
                  </a:txBody>
                  <a:tcPr>
                    <a:lnL w="28575" cmpd="sng">
                      <a:solidFill>
                        <a:schemeClr val="bg1">
                          <a:lumMod val="75000"/>
                        </a:schemeClr>
                      </a:solidFill>
                      <a:prstDash val="solid"/>
                    </a:lnL>
                    <a:lnR w="12700" cap="flat" cmpd="sng" algn="ctr">
                      <a:solidFill>
                        <a:schemeClr val="bg1">
                          <a:lumMod val="6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c>
                  <a:txBody>
                    <a:bodyPr/>
                    <a:lstStyle/>
                    <a:p>
                      <a:endParaRPr lang="es-CO" dirty="0" smtClean="0"/>
                    </a:p>
                    <a:p>
                      <a:endParaRPr lang="es-CO" dirty="0"/>
                    </a:p>
                  </a:txBody>
                  <a:tcPr>
                    <a:lnL w="12700" cap="flat" cmpd="sng" algn="ctr">
                      <a:solidFill>
                        <a:schemeClr val="bg1">
                          <a:lumMod val="65000"/>
                        </a:schemeClr>
                      </a:solidFill>
                      <a:prstDash val="solid"/>
                      <a:round/>
                      <a:headEnd type="none" w="med" len="med"/>
                      <a:tailEnd type="none" w="med" len="med"/>
                    </a:lnL>
                    <a:lnR w="28575" cmpd="sng">
                      <a:solidFill>
                        <a:schemeClr val="bg1">
                          <a:lumMod val="75000"/>
                        </a:schemeClr>
                      </a:solidFill>
                      <a:prstDash val="solid"/>
                    </a:lnR>
                    <a:lnT w="28575" cap="flat" cmpd="sng" algn="ctr">
                      <a:solidFill>
                        <a:schemeClr val="bg1">
                          <a:lumMod val="7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tcPr>
                </a:tc>
              </a:tr>
              <a:tr h="274355">
                <a:tc gridSpan="2">
                  <a:txBody>
                    <a:bodyPr/>
                    <a:lstStyle/>
                    <a:p>
                      <a:r>
                        <a:rPr lang="en-US" sz="1000" strike="noStrike" baseline="0" dirty="0" smtClean="0">
                          <a:solidFill>
                            <a:schemeClr val="bg1">
                              <a:lumMod val="50000"/>
                            </a:schemeClr>
                          </a:solidFill>
                        </a:rPr>
                        <a:t>FUNCIONALIDAD    </a:t>
                      </a: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c hMerge="1">
                  <a:txBody>
                    <a:bodyPr/>
                    <a:lstStyle/>
                    <a:p>
                      <a:endParaRPr lang="es-CO" sz="1000" strike="noStrike" dirty="0">
                        <a:solidFill>
                          <a:schemeClr val="bg1">
                            <a:lumMod val="50000"/>
                          </a:schemeClr>
                        </a:solidFill>
                      </a:endParaRPr>
                    </a:p>
                  </a:txBody>
                  <a:tcPr>
                    <a:lnL w="28575"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28575" cap="flat" cmpd="sng" algn="ctr">
                      <a:solidFill>
                        <a:schemeClr val="bg1">
                          <a:lumMod val="7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tcPr>
                </a:tc>
              </a:tr>
              <a:tr h="2399285">
                <a:tc gridSpan="2">
                  <a:txBody>
                    <a:bodyPr/>
                    <a:lstStyle/>
                    <a:p>
                      <a:r>
                        <a:rPr lang="es-CO" sz="1000" baseline="0" noProof="0" dirty="0" smtClean="0">
                          <a:solidFill>
                            <a:srgbClr val="FF0000"/>
                          </a:solidFill>
                        </a:rPr>
                        <a:t>Especificar el limite de caracteres para el texto que se agregue.</a:t>
                      </a:r>
                    </a:p>
                    <a:p>
                      <a:r>
                        <a:rPr lang="es-CO" sz="1000" baseline="0" noProof="0" dirty="0" smtClean="0">
                          <a:solidFill>
                            <a:srgbClr val="FF0000"/>
                          </a:solidFill>
                        </a:rPr>
                        <a:t>Las imágenes que se muestran ahí deberían tener un tamaño inferior que queden limitando con el cuadro del mapa para que no queden debajo y se puedan visualizar completamente</a:t>
                      </a:r>
                    </a:p>
                    <a:p>
                      <a:r>
                        <a:rPr lang="es-CO" sz="1000" baseline="0" noProof="0" dirty="0" smtClean="0">
                          <a:solidFill>
                            <a:srgbClr val="FF0000"/>
                          </a:solidFill>
                        </a:rPr>
                        <a:t>En donde dice imágenes del banner, debería decir «Imágenes de tienda» para no generar confusiones</a:t>
                      </a: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c hMerge="1">
                  <a:txBody>
                    <a:bodyPr/>
                    <a:lstStyle/>
                    <a:p>
                      <a:endParaRPr lang="en-US" sz="1000" baseline="0" dirty="0" smtClean="0">
                        <a:solidFill>
                          <a:schemeClr val="bg1">
                            <a:lumMod val="50000"/>
                          </a:schemeClr>
                        </a:solidFill>
                      </a:endParaRPr>
                    </a:p>
                  </a:txBody>
                  <a:tcPr>
                    <a:lnL w="28575"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28575" cap="flat" cmpd="sng" algn="ctr">
                      <a:solidFill>
                        <a:schemeClr val="bg1">
                          <a:lumMod val="7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tcPr>
                </a:tc>
              </a:tr>
            </a:tbl>
          </a:graphicData>
        </a:graphic>
      </p:graphicFrame>
      <p:sp>
        <p:nvSpPr>
          <p:cNvPr id="5" name="TextBox 26"/>
          <p:cNvSpPr txBox="1"/>
          <p:nvPr/>
        </p:nvSpPr>
        <p:spPr>
          <a:xfrm>
            <a:off x="285720" y="332656"/>
            <a:ext cx="8678768" cy="246221"/>
          </a:xfrm>
          <a:prstGeom prst="rect">
            <a:avLst/>
          </a:prstGeom>
          <a:solidFill>
            <a:schemeClr val="tx2">
              <a:lumMod val="20000"/>
              <a:lumOff val="80000"/>
            </a:schemeClr>
          </a:solidFill>
        </p:spPr>
        <p:txBody>
          <a:bodyPr wrap="square">
            <a:spAutoFit/>
          </a:bodyPr>
          <a:lstStyle/>
          <a:p>
            <a:pPr fontAlgn="auto">
              <a:spcBef>
                <a:spcPts val="0"/>
              </a:spcBef>
              <a:spcAft>
                <a:spcPts val="0"/>
              </a:spcAft>
              <a:defRPr/>
            </a:pPr>
            <a:endParaRPr lang="en-US" sz="1000" dirty="0">
              <a:solidFill>
                <a:schemeClr val="accent5">
                  <a:lumMod val="75000"/>
                </a:schemeClr>
              </a:solidFill>
              <a:latin typeface="+mn-lt"/>
              <a:cs typeface="+mn-cs"/>
            </a:endParaRPr>
          </a:p>
        </p:txBody>
      </p:sp>
      <p:sp>
        <p:nvSpPr>
          <p:cNvPr id="18" name="17 CuadroTexto"/>
          <p:cNvSpPr txBox="1"/>
          <p:nvPr/>
        </p:nvSpPr>
        <p:spPr>
          <a:xfrm>
            <a:off x="285720" y="271100"/>
            <a:ext cx="8678768" cy="307777"/>
          </a:xfrm>
          <a:prstGeom prst="rect">
            <a:avLst/>
          </a:prstGeom>
          <a:noFill/>
        </p:spPr>
        <p:txBody>
          <a:bodyPr wrap="square" rtlCol="0">
            <a:spAutoFit/>
          </a:bodyPr>
          <a:lstStyle/>
          <a:p>
            <a:r>
              <a:rPr lang="es-CO" sz="1400" dirty="0" smtClean="0">
                <a:latin typeface="+mj-lt"/>
              </a:rPr>
              <a:t>URL: </a:t>
            </a:r>
            <a:r>
              <a:rPr lang="es-CO" sz="1400" dirty="0">
                <a:hlinkClick r:id="rId3"/>
              </a:rPr>
              <a:t>http://75.101.181.144/RAR/kuehne/admin/modules/tienda/view/index.php?s=4</a:t>
            </a:r>
            <a:endParaRPr lang="es-CO" sz="1400" dirty="0" smtClean="0">
              <a:latin typeface="+mj-lt"/>
            </a:endParaRPr>
          </a:p>
        </p:txBody>
      </p:sp>
      <p:sp>
        <p:nvSpPr>
          <p:cNvPr id="20" name="19 CuadroTexto"/>
          <p:cNvSpPr txBox="1"/>
          <p:nvPr/>
        </p:nvSpPr>
        <p:spPr>
          <a:xfrm>
            <a:off x="285720" y="590709"/>
            <a:ext cx="3960440" cy="230832"/>
          </a:xfrm>
          <a:prstGeom prst="rect">
            <a:avLst/>
          </a:prstGeom>
          <a:noFill/>
        </p:spPr>
        <p:txBody>
          <a:bodyPr wrap="square" rtlCol="0">
            <a:spAutoFit/>
          </a:bodyPr>
          <a:lstStyle/>
          <a:p>
            <a:r>
              <a:rPr lang="es-CO" sz="900" dirty="0" smtClean="0">
                <a:solidFill>
                  <a:schemeClr val="bg1">
                    <a:lumMod val="50000"/>
                  </a:schemeClr>
                </a:solidFill>
              </a:rPr>
              <a:t>FRONT</a:t>
            </a:r>
          </a:p>
        </p:txBody>
      </p:sp>
      <p:sp>
        <p:nvSpPr>
          <p:cNvPr id="25" name="24 CuadroTexto"/>
          <p:cNvSpPr txBox="1"/>
          <p:nvPr/>
        </p:nvSpPr>
        <p:spPr>
          <a:xfrm>
            <a:off x="4591430" y="578877"/>
            <a:ext cx="3960440" cy="230832"/>
          </a:xfrm>
          <a:prstGeom prst="rect">
            <a:avLst/>
          </a:prstGeom>
          <a:noFill/>
        </p:spPr>
        <p:txBody>
          <a:bodyPr wrap="square" rtlCol="0">
            <a:spAutoFit/>
          </a:bodyPr>
          <a:lstStyle/>
          <a:p>
            <a:r>
              <a:rPr lang="es-ES" sz="900" dirty="0" smtClean="0">
                <a:solidFill>
                  <a:schemeClr val="bg1">
                    <a:lumMod val="50000"/>
                  </a:schemeClr>
                </a:solidFill>
              </a:rPr>
              <a:t>BACK</a:t>
            </a:r>
          </a:p>
        </p:txBody>
      </p:sp>
      <p:sp>
        <p:nvSpPr>
          <p:cNvPr id="6" name="5 Marcador de número de diapositiva"/>
          <p:cNvSpPr>
            <a:spLocks noGrp="1"/>
          </p:cNvSpPr>
          <p:nvPr>
            <p:ph type="sldNum" sz="quarter" idx="12"/>
          </p:nvPr>
        </p:nvSpPr>
        <p:spPr/>
        <p:txBody>
          <a:bodyPr/>
          <a:lstStyle/>
          <a:p>
            <a:pPr>
              <a:defRPr/>
            </a:pPr>
            <a:fld id="{481EB502-17DE-4A48-AA22-C0B21909C0C7}" type="slidenum">
              <a:rPr lang="en-US" smtClean="0"/>
              <a:pPr>
                <a:defRPr/>
              </a:pPr>
              <a:t>7</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1066713"/>
            <a:ext cx="3862727" cy="217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2040" y="1066713"/>
            <a:ext cx="3861155" cy="217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716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8"/>
          <p:cNvGraphicFramePr>
            <a:graphicFrameLocks noGrp="1"/>
          </p:cNvGraphicFramePr>
          <p:nvPr>
            <p:extLst>
              <p:ext uri="{D42A27DB-BD31-4B8C-83A1-F6EECF244321}">
                <p14:modId xmlns:p14="http://schemas.microsoft.com/office/powerpoint/2010/main" val="3382038050"/>
              </p:ext>
            </p:extLst>
          </p:nvPr>
        </p:nvGraphicFramePr>
        <p:xfrm>
          <a:off x="285720" y="337874"/>
          <a:ext cx="8678768" cy="6259477"/>
        </p:xfrm>
        <a:graphic>
          <a:graphicData uri="http://schemas.openxmlformats.org/drawingml/2006/table">
            <a:tbl>
              <a:tblPr/>
              <a:tblGrid>
                <a:gridCol w="4284457"/>
                <a:gridCol w="4394311"/>
              </a:tblGrid>
              <a:tr h="3585837">
                <a:tc>
                  <a:txBody>
                    <a:bodyPr/>
                    <a:lstStyle/>
                    <a:p>
                      <a:endParaRPr lang="en-US" sz="1800" dirty="0">
                        <a:ln>
                          <a:solidFill>
                            <a:schemeClr val="bg1">
                              <a:lumMod val="50000"/>
                            </a:schemeClr>
                          </a:solidFill>
                        </a:ln>
                      </a:endParaRPr>
                    </a:p>
                  </a:txBody>
                  <a:tcPr>
                    <a:lnL w="28575" cmpd="sng">
                      <a:solidFill>
                        <a:schemeClr val="bg1">
                          <a:lumMod val="75000"/>
                        </a:schemeClr>
                      </a:solidFill>
                      <a:prstDash val="solid"/>
                    </a:lnL>
                    <a:lnR w="12700" cap="flat" cmpd="sng" algn="ctr">
                      <a:solidFill>
                        <a:schemeClr val="bg1">
                          <a:lumMod val="6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c>
                  <a:txBody>
                    <a:bodyPr/>
                    <a:lstStyle/>
                    <a:p>
                      <a:endParaRPr lang="es-CO" dirty="0" smtClean="0"/>
                    </a:p>
                    <a:p>
                      <a:endParaRPr lang="es-CO" dirty="0"/>
                    </a:p>
                  </a:txBody>
                  <a:tcPr>
                    <a:lnL w="12700" cap="flat" cmpd="sng" algn="ctr">
                      <a:solidFill>
                        <a:schemeClr val="bg1">
                          <a:lumMod val="65000"/>
                        </a:schemeClr>
                      </a:solidFill>
                      <a:prstDash val="solid"/>
                      <a:round/>
                      <a:headEnd type="none" w="med" len="med"/>
                      <a:tailEnd type="none" w="med" len="med"/>
                    </a:lnL>
                    <a:lnR w="28575" cmpd="sng">
                      <a:solidFill>
                        <a:schemeClr val="bg1">
                          <a:lumMod val="75000"/>
                        </a:schemeClr>
                      </a:solidFill>
                      <a:prstDash val="solid"/>
                    </a:lnR>
                    <a:lnT w="28575" cap="flat" cmpd="sng" algn="ctr">
                      <a:solidFill>
                        <a:schemeClr val="bg1">
                          <a:lumMod val="7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tcPr>
                </a:tc>
              </a:tr>
              <a:tr h="274355">
                <a:tc gridSpan="2">
                  <a:txBody>
                    <a:bodyPr/>
                    <a:lstStyle/>
                    <a:p>
                      <a:r>
                        <a:rPr lang="en-US" sz="1000" strike="noStrike" baseline="0" dirty="0" smtClean="0">
                          <a:solidFill>
                            <a:schemeClr val="bg1">
                              <a:lumMod val="50000"/>
                            </a:schemeClr>
                          </a:solidFill>
                        </a:rPr>
                        <a:t>FUNCIONALIDAD    </a:t>
                      </a: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c hMerge="1">
                  <a:txBody>
                    <a:bodyPr/>
                    <a:lstStyle/>
                    <a:p>
                      <a:endParaRPr lang="es-CO" sz="1000" strike="noStrike" dirty="0">
                        <a:solidFill>
                          <a:schemeClr val="bg1">
                            <a:lumMod val="50000"/>
                          </a:schemeClr>
                        </a:solidFill>
                      </a:endParaRPr>
                    </a:p>
                  </a:txBody>
                  <a:tcPr>
                    <a:lnL w="28575"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28575" cap="flat" cmpd="sng" algn="ctr">
                      <a:solidFill>
                        <a:schemeClr val="bg1">
                          <a:lumMod val="7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tcPr>
                </a:tc>
              </a:tr>
              <a:tr h="2399285">
                <a:tc gridSpan="2">
                  <a:txBody>
                    <a:bodyPr/>
                    <a:lstStyle/>
                    <a:p>
                      <a:r>
                        <a:rPr lang="es-CO" sz="1000" baseline="0" noProof="0" dirty="0" smtClean="0">
                          <a:solidFill>
                            <a:srgbClr val="FF0000"/>
                          </a:solidFill>
                        </a:rPr>
                        <a:t>Falta la consulta de la TRM de google para actualizar los precios de forma dinamica.</a:t>
                      </a:r>
                      <a:endParaRPr lang="es-CO" sz="1000" baseline="0" noProof="0" dirty="0" smtClean="0">
                        <a:solidFill>
                          <a:srgbClr val="FF0000"/>
                        </a:solidFill>
                      </a:endParaRPr>
                    </a:p>
                    <a:p>
                      <a:endParaRPr lang="es-CO" sz="1000" baseline="0" noProof="0" dirty="0" smtClean="0">
                        <a:solidFill>
                          <a:schemeClr val="bg1">
                            <a:lumMod val="50000"/>
                          </a:schemeClr>
                        </a:solidFill>
                      </a:endParaRPr>
                    </a:p>
                  </a:txBody>
                  <a:tcPr>
                    <a:lnL w="28575" cmpd="sng">
                      <a:solidFill>
                        <a:schemeClr val="bg1">
                          <a:lumMod val="75000"/>
                        </a:schemeClr>
                      </a:solidFill>
                      <a:prstDash val="solid"/>
                    </a:lnL>
                    <a:lnR w="28575" cap="flat" cmpd="sng" algn="ctr">
                      <a:solidFill>
                        <a:schemeClr val="bg1">
                          <a:lumMod val="75000"/>
                        </a:schemeClr>
                      </a:solidFill>
                      <a:prstDash val="solid"/>
                      <a:round/>
                      <a:headEnd type="none" w="med" len="med"/>
                      <a:tailEnd type="none" w="med" len="med"/>
                    </a:lnR>
                    <a:lnT w="28575" cmpd="sng">
                      <a:solidFill>
                        <a:schemeClr val="bg1">
                          <a:lumMod val="75000"/>
                        </a:schemeClr>
                      </a:solidFill>
                      <a:prstDash val="solid"/>
                    </a:lnT>
                    <a:lnB w="28575" cap="flat" cmpd="sng" algn="ctr">
                      <a:solidFill>
                        <a:schemeClr val="bg1">
                          <a:lumMod val="75000"/>
                        </a:schemeClr>
                      </a:solidFill>
                      <a:prstDash val="solid"/>
                      <a:round/>
                      <a:headEnd type="none" w="med" len="med"/>
                      <a:tailEnd type="none" w="med" len="med"/>
                    </a:lnB>
                  </a:tcPr>
                </a:tc>
                <a:tc hMerge="1">
                  <a:txBody>
                    <a:bodyPr/>
                    <a:lstStyle/>
                    <a:p>
                      <a:endParaRPr lang="en-US" sz="1000" baseline="0" dirty="0" smtClean="0">
                        <a:solidFill>
                          <a:schemeClr val="bg1">
                            <a:lumMod val="50000"/>
                          </a:schemeClr>
                        </a:solidFill>
                      </a:endParaRPr>
                    </a:p>
                  </a:txBody>
                  <a:tcPr>
                    <a:lnL w="28575"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28575" cap="flat" cmpd="sng" algn="ctr">
                      <a:solidFill>
                        <a:schemeClr val="bg1">
                          <a:lumMod val="7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tcPr>
                </a:tc>
              </a:tr>
            </a:tbl>
          </a:graphicData>
        </a:graphic>
      </p:graphicFrame>
      <p:sp>
        <p:nvSpPr>
          <p:cNvPr id="5" name="TextBox 26"/>
          <p:cNvSpPr txBox="1"/>
          <p:nvPr/>
        </p:nvSpPr>
        <p:spPr>
          <a:xfrm>
            <a:off x="285720" y="332656"/>
            <a:ext cx="8678768" cy="246221"/>
          </a:xfrm>
          <a:prstGeom prst="rect">
            <a:avLst/>
          </a:prstGeom>
          <a:solidFill>
            <a:schemeClr val="tx2">
              <a:lumMod val="20000"/>
              <a:lumOff val="80000"/>
            </a:schemeClr>
          </a:solidFill>
        </p:spPr>
        <p:txBody>
          <a:bodyPr wrap="square">
            <a:spAutoFit/>
          </a:bodyPr>
          <a:lstStyle/>
          <a:p>
            <a:pPr fontAlgn="auto">
              <a:spcBef>
                <a:spcPts val="0"/>
              </a:spcBef>
              <a:spcAft>
                <a:spcPts val="0"/>
              </a:spcAft>
              <a:defRPr/>
            </a:pPr>
            <a:endParaRPr lang="en-US" sz="1000" dirty="0">
              <a:solidFill>
                <a:schemeClr val="accent5">
                  <a:lumMod val="75000"/>
                </a:schemeClr>
              </a:solidFill>
              <a:latin typeface="+mn-lt"/>
              <a:cs typeface="+mn-cs"/>
            </a:endParaRPr>
          </a:p>
        </p:txBody>
      </p:sp>
      <p:sp>
        <p:nvSpPr>
          <p:cNvPr id="18" name="17 CuadroTexto"/>
          <p:cNvSpPr txBox="1"/>
          <p:nvPr/>
        </p:nvSpPr>
        <p:spPr>
          <a:xfrm>
            <a:off x="285720" y="271100"/>
            <a:ext cx="8678768" cy="307777"/>
          </a:xfrm>
          <a:prstGeom prst="rect">
            <a:avLst/>
          </a:prstGeom>
          <a:noFill/>
        </p:spPr>
        <p:txBody>
          <a:bodyPr wrap="square" rtlCol="0">
            <a:spAutoFit/>
          </a:bodyPr>
          <a:lstStyle/>
          <a:p>
            <a:r>
              <a:rPr lang="es-CO" sz="1400" dirty="0" smtClean="0">
                <a:latin typeface="+mj-lt"/>
              </a:rPr>
              <a:t>URL: </a:t>
            </a:r>
            <a:r>
              <a:rPr lang="es-CO" sz="1400" dirty="0">
                <a:hlinkClick r:id="rId3"/>
              </a:rPr>
              <a:t>http://75.101.181.144/RAR/kuehne/admin/modules/producto/view/edit.php?id=27&amp;funcionality=1</a:t>
            </a:r>
            <a:endParaRPr lang="es-CO" sz="1400" dirty="0" smtClean="0">
              <a:latin typeface="+mj-lt"/>
            </a:endParaRPr>
          </a:p>
        </p:txBody>
      </p:sp>
      <p:sp>
        <p:nvSpPr>
          <p:cNvPr id="20" name="19 CuadroTexto"/>
          <p:cNvSpPr txBox="1"/>
          <p:nvPr/>
        </p:nvSpPr>
        <p:spPr>
          <a:xfrm>
            <a:off x="285720" y="590709"/>
            <a:ext cx="3960440" cy="230832"/>
          </a:xfrm>
          <a:prstGeom prst="rect">
            <a:avLst/>
          </a:prstGeom>
          <a:noFill/>
        </p:spPr>
        <p:txBody>
          <a:bodyPr wrap="square" rtlCol="0">
            <a:spAutoFit/>
          </a:bodyPr>
          <a:lstStyle/>
          <a:p>
            <a:r>
              <a:rPr lang="es-CO" sz="900" dirty="0" smtClean="0">
                <a:solidFill>
                  <a:schemeClr val="bg1">
                    <a:lumMod val="50000"/>
                  </a:schemeClr>
                </a:solidFill>
              </a:rPr>
              <a:t>FRONT</a:t>
            </a:r>
          </a:p>
        </p:txBody>
      </p:sp>
      <p:sp>
        <p:nvSpPr>
          <p:cNvPr id="25" name="24 CuadroTexto"/>
          <p:cNvSpPr txBox="1"/>
          <p:nvPr/>
        </p:nvSpPr>
        <p:spPr>
          <a:xfrm>
            <a:off x="4591430" y="578877"/>
            <a:ext cx="3960440" cy="230832"/>
          </a:xfrm>
          <a:prstGeom prst="rect">
            <a:avLst/>
          </a:prstGeom>
          <a:noFill/>
        </p:spPr>
        <p:txBody>
          <a:bodyPr wrap="square" rtlCol="0">
            <a:spAutoFit/>
          </a:bodyPr>
          <a:lstStyle/>
          <a:p>
            <a:r>
              <a:rPr lang="es-ES" sz="900" dirty="0" smtClean="0">
                <a:solidFill>
                  <a:schemeClr val="bg1">
                    <a:lumMod val="50000"/>
                  </a:schemeClr>
                </a:solidFill>
              </a:rPr>
              <a:t>BACK</a:t>
            </a:r>
          </a:p>
        </p:txBody>
      </p:sp>
      <p:sp>
        <p:nvSpPr>
          <p:cNvPr id="6" name="5 Marcador de número de diapositiva"/>
          <p:cNvSpPr>
            <a:spLocks noGrp="1"/>
          </p:cNvSpPr>
          <p:nvPr>
            <p:ph type="sldNum" sz="quarter" idx="12"/>
          </p:nvPr>
        </p:nvSpPr>
        <p:spPr/>
        <p:txBody>
          <a:bodyPr/>
          <a:lstStyle/>
          <a:p>
            <a:pPr>
              <a:defRPr/>
            </a:pPr>
            <a:fld id="{481EB502-17DE-4A48-AA22-C0B21909C0C7}" type="slidenum">
              <a:rPr lang="en-US" smtClean="0"/>
              <a:pPr>
                <a:defRPr/>
              </a:pPr>
              <a:t>8</a:t>
            </a:fld>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000" y="962802"/>
            <a:ext cx="3874186" cy="217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9821" y="962802"/>
            <a:ext cx="3756635" cy="211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4467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de-DE" dirty="0">
                <a:hlinkClick r:id="rId2"/>
              </a:rPr>
              <a:t>http://75.101.181.144/RAR/kuehne</a:t>
            </a:r>
            <a:r>
              <a:rPr lang="de-DE" dirty="0" smtClean="0">
                <a:hlinkClick r:id="rId2"/>
              </a:rPr>
              <a:t>/</a:t>
            </a:r>
            <a:r>
              <a:rPr lang="de-DE" dirty="0" smtClean="0"/>
              <a:t>	</a:t>
            </a:r>
            <a:endParaRPr lang="es-ES" dirty="0"/>
          </a:p>
        </p:txBody>
      </p:sp>
      <p:pic>
        <p:nvPicPr>
          <p:cNvPr id="8" name="Marcador de posición de imagen 7" descr="Captura de pantalla 2012-08-13 a la(s) 15.59.58.png"/>
          <p:cNvPicPr>
            <a:picLocks noGrp="1" noChangeAspect="1"/>
          </p:cNvPicPr>
          <p:nvPr>
            <p:ph type="pic" idx="1"/>
          </p:nvPr>
        </p:nvPicPr>
        <p:blipFill>
          <a:blip r:embed="rId3">
            <a:extLst>
              <a:ext uri="{28A0092B-C50C-407E-A947-70E740481C1C}">
                <a14:useLocalDpi xmlns:a14="http://schemas.microsoft.com/office/drawing/2010/main" val="0"/>
              </a:ext>
            </a:extLst>
          </a:blip>
          <a:srcRect t="-7242" b="-7242"/>
          <a:stretch>
            <a:fillRect/>
          </a:stretch>
        </p:blipFill>
        <p:spPr/>
      </p:pic>
      <p:sp>
        <p:nvSpPr>
          <p:cNvPr id="7" name="Marcador de texto 6"/>
          <p:cNvSpPr>
            <a:spLocks noGrp="1"/>
          </p:cNvSpPr>
          <p:nvPr>
            <p:ph type="body" sz="half" idx="2"/>
          </p:nvPr>
        </p:nvSpPr>
        <p:spPr/>
        <p:txBody>
          <a:bodyPr/>
          <a:lstStyle/>
          <a:p>
            <a:r>
              <a:rPr lang="es-ES" dirty="0" smtClean="0"/>
              <a:t>Al hacer clic sobre una categoría o sub categoría, esta debe hacer hacer link a la respectiva.</a:t>
            </a:r>
            <a:endParaRPr lang="es-ES" dirty="0"/>
          </a:p>
        </p:txBody>
      </p:sp>
      <p:sp>
        <p:nvSpPr>
          <p:cNvPr id="4" name="Marcador de número de diapositiva 3"/>
          <p:cNvSpPr>
            <a:spLocks noGrp="1"/>
          </p:cNvSpPr>
          <p:nvPr>
            <p:ph type="sldNum" sz="quarter" idx="12"/>
          </p:nvPr>
        </p:nvSpPr>
        <p:spPr/>
        <p:txBody>
          <a:bodyPr/>
          <a:lstStyle/>
          <a:p>
            <a:pPr>
              <a:defRPr/>
            </a:pPr>
            <a:fld id="{481EB502-17DE-4A48-AA22-C0B21909C0C7}" type="slidenum">
              <a:rPr lang="en-US" smtClean="0"/>
              <a:pPr>
                <a:defRPr/>
              </a:pPr>
              <a:t>9</a:t>
            </a:fld>
            <a:endParaRPr lang="en-US"/>
          </a:p>
        </p:txBody>
      </p:sp>
    </p:spTree>
    <p:extLst>
      <p:ext uri="{BB962C8B-B14F-4D97-AF65-F5344CB8AC3E}">
        <p14:creationId xmlns:p14="http://schemas.microsoft.com/office/powerpoint/2010/main" val="2473598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2712</TotalTime>
  <Words>1031</Words>
  <Application>Microsoft Macintosh PowerPoint</Application>
  <PresentationFormat>Presentación en pantalla (4:3)</PresentationFormat>
  <Paragraphs>105</Paragraphs>
  <Slides>19</Slides>
  <Notes>7</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http://75.101.181.144/RAR/kuehne/ </vt:lpstr>
      <vt:lpstr>http://75.101.181.144/RAR/kuehne/index.php?i=en </vt:lpstr>
      <vt:lpstr>http://75.101.181.144/RAR/kuehne/contactenos.php </vt:lpstr>
      <vt:lpstr>http://75.101.181.144/RAR/kuehne/contactenos.php </vt:lpstr>
      <vt:lpstr>http://75.101.181.144/RAR/kuehne/contactenos.php# </vt:lpstr>
      <vt:lpstr>http://75.101.181.144/RAR/kuehne/contactenos.php </vt:lpstr>
      <vt:lpstr>http://75.101.181.144/RAR/kuehne/index.php?i=es# </vt:lpstr>
      <vt:lpstr>http://75.101.181.144/RAR/kuehne/index.php </vt:lpstr>
      <vt:lpstr>buscador</vt:lpstr>
      <vt:lpstr>http://75.101.181.144/RAR/kuehne/admin/dashboard.php </vt:lpstr>
      <vt:lpstr>Presentación de PowerPoint</vt:lpstr>
    </vt:vector>
  </TitlesOfParts>
  <Company>Gaming Culture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juliana</dc:creator>
  <cp:lastModifiedBy>MATEO ESCOBAR JARAMILLO</cp:lastModifiedBy>
  <cp:revision>320</cp:revision>
  <dcterms:created xsi:type="dcterms:W3CDTF">2009-01-20T20:32:00Z</dcterms:created>
  <dcterms:modified xsi:type="dcterms:W3CDTF">2012-08-13T21:42:39Z</dcterms:modified>
</cp:coreProperties>
</file>