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3"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A8C4C421-C972-4669-9344-0840DFF70FB9}" type="datetimeFigureOut">
              <a:rPr lang="en-US" smtClean="0"/>
              <a:t>5/11/2021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394651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A8C4C421-C972-4669-9344-0840DFF70FB9}" type="datetimeFigureOut">
              <a:rPr lang="en-US" smtClean="0"/>
              <a:t>5/11/2021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273974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A8C4C421-C972-4669-9344-0840DFF70FB9}" type="datetimeFigureOut">
              <a:rPr lang="en-US" smtClean="0"/>
              <a:t>5/11/2021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165618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A8C4C421-C972-4669-9344-0840DFF70FB9}" type="datetimeFigureOut">
              <a:rPr lang="en-US" smtClean="0"/>
              <a:t>5/11/2021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64186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8C4C421-C972-4669-9344-0840DFF70FB9}" type="datetimeFigureOut">
              <a:rPr lang="en-US" smtClean="0"/>
              <a:t>5/11/2021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264659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A8C4C421-C972-4669-9344-0840DFF70FB9}" type="datetimeFigureOut">
              <a:rPr lang="en-US" smtClean="0"/>
              <a:t>5/11/2021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112360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A8C4C421-C972-4669-9344-0840DFF70FB9}" type="datetimeFigureOut">
              <a:rPr lang="en-US" smtClean="0"/>
              <a:t>5/11/2021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264728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A8C4C421-C972-4669-9344-0840DFF70FB9}" type="datetimeFigureOut">
              <a:rPr lang="en-US" smtClean="0"/>
              <a:t>5/11/2021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73478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8C4C421-C972-4669-9344-0840DFF70FB9}" type="datetimeFigureOut">
              <a:rPr lang="en-US" smtClean="0"/>
              <a:t>5/11/2021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409734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8C4C421-C972-4669-9344-0840DFF70FB9}" type="datetimeFigureOut">
              <a:rPr lang="en-US" smtClean="0"/>
              <a:t>5/11/2021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16135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8C4C421-C972-4669-9344-0840DFF70FB9}" type="datetimeFigureOut">
              <a:rPr lang="en-US" smtClean="0"/>
              <a:t>5/11/2021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1F58FB4-0937-4A4E-A4BB-8F3DCB091A84}" type="slidenum">
              <a:rPr lang="en-US" smtClean="0"/>
              <a:t>‹Nº›</a:t>
            </a:fld>
            <a:endParaRPr lang="en-US"/>
          </a:p>
        </p:txBody>
      </p:sp>
    </p:spTree>
    <p:extLst>
      <p:ext uri="{BB962C8B-B14F-4D97-AF65-F5344CB8AC3E}">
        <p14:creationId xmlns:p14="http://schemas.microsoft.com/office/powerpoint/2010/main" val="399644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4C421-C972-4669-9344-0840DFF70FB9}" type="datetimeFigureOut">
              <a:rPr lang="en-US" smtClean="0"/>
              <a:t>5/11/2021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58FB4-0937-4A4E-A4BB-8F3DCB091A84}" type="slidenum">
              <a:rPr lang="en-US" smtClean="0"/>
              <a:t>‹Nº›</a:t>
            </a:fld>
            <a:endParaRPr lang="en-US"/>
          </a:p>
        </p:txBody>
      </p:sp>
    </p:spTree>
    <p:extLst>
      <p:ext uri="{BB962C8B-B14F-4D97-AF65-F5344CB8AC3E}">
        <p14:creationId xmlns:p14="http://schemas.microsoft.com/office/powerpoint/2010/main" val="149431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37067" y="712082"/>
            <a:ext cx="10995377" cy="5349084"/>
          </a:xfrm>
        </p:spPr>
        <p:txBody>
          <a:bodyPr>
            <a:normAutofit fontScale="92500" lnSpcReduction="10000"/>
          </a:bodyPr>
          <a:lstStyle/>
          <a:p>
            <a:pPr algn="just"/>
            <a:r>
              <a:rPr lang="es-ES" dirty="0" smtClean="0"/>
              <a:t>Los </a:t>
            </a:r>
            <a:r>
              <a:rPr lang="es-ES" dirty="0"/>
              <a:t>programas se modelan en torno a </a:t>
            </a:r>
            <a:r>
              <a:rPr lang="es-ES" dirty="0" smtClean="0"/>
              <a:t>objetos. </a:t>
            </a:r>
            <a:r>
              <a:rPr lang="es-ES"/>
              <a:t>E</a:t>
            </a:r>
            <a:r>
              <a:rPr lang="es-ES" smtClean="0"/>
              <a:t>n </a:t>
            </a:r>
            <a:r>
              <a:rPr lang="es-ES" dirty="0"/>
              <a:t>POO se crean clases, que representan entidades que </a:t>
            </a:r>
            <a:r>
              <a:rPr lang="es-ES" dirty="0" smtClean="0"/>
              <a:t>quieres manejar </a:t>
            </a:r>
            <a:r>
              <a:rPr lang="es-ES" dirty="0"/>
              <a:t>en tu </a:t>
            </a:r>
            <a:r>
              <a:rPr lang="es-ES" dirty="0" smtClean="0"/>
              <a:t>programa. </a:t>
            </a:r>
            <a:r>
              <a:rPr lang="es-ES" dirty="0"/>
              <a:t>Por ejemplo, facturas, líneas de factura, clientes, </a:t>
            </a:r>
            <a:r>
              <a:rPr lang="es-ES" dirty="0" smtClean="0"/>
              <a:t>coches.</a:t>
            </a:r>
            <a:endParaRPr lang="es-ES" dirty="0"/>
          </a:p>
          <a:p>
            <a:pPr algn="just"/>
            <a:r>
              <a:rPr lang="es-ES" dirty="0" smtClean="0"/>
              <a:t>Podemos decir que POO permite programar elementos de la vida real y para lograrlo, se basa en cuatro pilares</a:t>
            </a:r>
          </a:p>
          <a:p>
            <a:pPr algn="just"/>
            <a:r>
              <a:rPr lang="es-ES" dirty="0" smtClean="0"/>
              <a:t>•Encapsulamiento</a:t>
            </a:r>
          </a:p>
          <a:p>
            <a:pPr algn="just"/>
            <a:r>
              <a:rPr lang="es-ES" dirty="0" smtClean="0"/>
              <a:t>•Abstracción</a:t>
            </a:r>
          </a:p>
          <a:p>
            <a:pPr algn="just"/>
            <a:r>
              <a:rPr lang="es-ES" dirty="0" smtClean="0"/>
              <a:t>•Herencia</a:t>
            </a:r>
          </a:p>
          <a:p>
            <a:pPr algn="just"/>
            <a:r>
              <a:rPr lang="es-ES" dirty="0" smtClean="0"/>
              <a:t>•Polimorfismo</a:t>
            </a:r>
          </a:p>
          <a:p>
            <a:pPr algn="just"/>
            <a:endParaRPr lang="es-ES" dirty="0"/>
          </a:p>
          <a:p>
            <a:pPr algn="just"/>
            <a:r>
              <a:rPr lang="es-ES" dirty="0"/>
              <a:t>Resumiendo, una Clase es un plano con todas las especificaciones que un objeto va a contener y una Instancia es un Objeto construido con base en ese plano o Clase. Una clase por sí sola no sirve de nada, pues no es más que un concepto, sin entidad real. Para poder utilizar una clase en un programa lo que hay que hacer es </a:t>
            </a:r>
            <a:r>
              <a:rPr lang="es-ES" dirty="0" smtClean="0"/>
              <a:t>instanciarla. </a:t>
            </a:r>
            <a:r>
              <a:rPr lang="es-ES" dirty="0"/>
              <a:t>Instanciar una clase consiste en crear un nuevo objeto concreto de la misma. Es decir, un objeto es ya una entidad concreta que se crea a partir de la plantilla que es la clase.</a:t>
            </a:r>
          </a:p>
          <a:p>
            <a:pPr algn="just"/>
            <a:endParaRPr lang="en-US" dirty="0"/>
          </a:p>
        </p:txBody>
      </p:sp>
    </p:spTree>
    <p:extLst>
      <p:ext uri="{BB962C8B-B14F-4D97-AF65-F5344CB8AC3E}">
        <p14:creationId xmlns:p14="http://schemas.microsoft.com/office/powerpoint/2010/main" val="888807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1752" y="653143"/>
            <a:ext cx="11754636" cy="5068388"/>
          </a:xfrm>
        </p:spPr>
        <p:txBody>
          <a:bodyPr>
            <a:normAutofit/>
          </a:bodyPr>
          <a:lstStyle/>
          <a:p>
            <a:pPr algn="just"/>
            <a:r>
              <a:rPr lang="es-MX" dirty="0" smtClean="0"/>
              <a:t>Métodos:</a:t>
            </a:r>
          </a:p>
          <a:p>
            <a:pPr algn="just"/>
            <a:r>
              <a:rPr lang="es-ES" dirty="0" smtClean="0"/>
              <a:t>Un método es una acción que un objeto puede realizar.</a:t>
            </a:r>
          </a:p>
          <a:p>
            <a:pPr algn="just"/>
            <a:r>
              <a:rPr lang="es-ES" dirty="0" smtClean="0"/>
              <a:t>Para definir un método de una clase:</a:t>
            </a:r>
          </a:p>
          <a:p>
            <a:pPr algn="just"/>
            <a:r>
              <a:rPr lang="en-US" dirty="0" smtClean="0"/>
              <a:t>Class </a:t>
            </a:r>
            <a:r>
              <a:rPr lang="en-US" dirty="0" err="1" smtClean="0"/>
              <a:t>SampleClass</a:t>
            </a:r>
            <a:endParaRPr lang="en-US" dirty="0" smtClean="0"/>
          </a:p>
          <a:p>
            <a:pPr algn="just"/>
            <a:r>
              <a:rPr lang="en-US" dirty="0" smtClean="0"/>
              <a:t>	Public Function </a:t>
            </a:r>
            <a:r>
              <a:rPr lang="en-US" dirty="0" err="1" smtClean="0"/>
              <a:t>SampleFunc</a:t>
            </a:r>
            <a:r>
              <a:rPr lang="en-US" dirty="0" smtClean="0"/>
              <a:t> </a:t>
            </a:r>
            <a:r>
              <a:rPr lang="en-US" dirty="0" err="1" smtClean="0"/>
              <a:t>ByVal</a:t>
            </a:r>
            <a:r>
              <a:rPr lang="en-US" dirty="0" smtClean="0"/>
              <a:t> </a:t>
            </a:r>
            <a:r>
              <a:rPr lang="en-US" dirty="0" err="1" smtClean="0"/>
              <a:t>SampleParam</a:t>
            </a:r>
            <a:r>
              <a:rPr lang="en-US" dirty="0" smtClean="0"/>
              <a:t> As String) As String</a:t>
            </a:r>
          </a:p>
          <a:p>
            <a:pPr algn="just"/>
            <a:r>
              <a:rPr lang="en-US" dirty="0" smtClean="0"/>
              <a:t>		'Add code here</a:t>
            </a:r>
          </a:p>
          <a:p>
            <a:pPr algn="just"/>
            <a:r>
              <a:rPr lang="en-US" dirty="0" smtClean="0"/>
              <a:t>	End Function</a:t>
            </a:r>
          </a:p>
          <a:p>
            <a:pPr algn="just"/>
            <a:r>
              <a:rPr lang="en-US" dirty="0" smtClean="0"/>
              <a:t>End Class</a:t>
            </a:r>
          </a:p>
          <a:p>
            <a:pPr algn="just"/>
            <a:endParaRPr lang="en-US" dirty="0" smtClean="0"/>
          </a:p>
          <a:p>
            <a:pPr algn="just"/>
            <a:r>
              <a:rPr lang="es-ES" dirty="0" smtClean="0"/>
              <a:t>Una clase puede tener varias implementaciones o sobrecargas del mismo método que se diferencian en el número de parámetros o de tipos de parámetro.</a:t>
            </a:r>
          </a:p>
        </p:txBody>
      </p:sp>
    </p:spTree>
    <p:extLst>
      <p:ext uri="{BB962C8B-B14F-4D97-AF65-F5344CB8AC3E}">
        <p14:creationId xmlns:p14="http://schemas.microsoft.com/office/powerpoint/2010/main" val="822142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1752" y="653143"/>
            <a:ext cx="11754636" cy="5068388"/>
          </a:xfrm>
        </p:spPr>
        <p:txBody>
          <a:bodyPr>
            <a:normAutofit fontScale="92500"/>
          </a:bodyPr>
          <a:lstStyle/>
          <a:p>
            <a:pPr algn="just"/>
            <a:r>
              <a:rPr lang="es-MX" dirty="0" smtClean="0"/>
              <a:t>Método constructor:</a:t>
            </a:r>
          </a:p>
          <a:p>
            <a:pPr algn="just"/>
            <a:r>
              <a:rPr lang="es-ES" dirty="0" smtClean="0"/>
              <a:t>Los constructores son métodos de clase que se ejecutan automáticamente cuando se crea un objeto de un tipo determinado. Normalmente, los constructores inicializan los miembros de datos del nuevo objeto Un constructor solo puede ejecutarse una vez cuando se crea una clase. Además, el código del constructor siempre se ejecuta antes que cualquier otro código en una clase. Sin embargo, puede crear varias sobrecargas del constructor de la misma forma que para cualquier otro método.</a:t>
            </a:r>
          </a:p>
          <a:p>
            <a:pPr algn="just"/>
            <a:r>
              <a:rPr lang="es-ES" dirty="0" smtClean="0"/>
              <a:t>Los constructores son opcionales y solo deben implementarse si al crear un objeto se requiere inicializar su estado(</a:t>
            </a:r>
            <a:r>
              <a:rPr lang="es-ES" dirty="0" err="1" smtClean="0"/>
              <a:t>osea</a:t>
            </a:r>
            <a:r>
              <a:rPr lang="es-ES" dirty="0" smtClean="0"/>
              <a:t> sus propiedades):</a:t>
            </a:r>
          </a:p>
          <a:p>
            <a:pPr algn="just"/>
            <a:r>
              <a:rPr lang="en-US" dirty="0" smtClean="0"/>
              <a:t>Class </a:t>
            </a:r>
            <a:r>
              <a:rPr lang="en-US" dirty="0" err="1" smtClean="0"/>
              <a:t>SampleClass</a:t>
            </a:r>
            <a:endParaRPr lang="en-US" dirty="0" smtClean="0"/>
          </a:p>
          <a:p>
            <a:pPr algn="just"/>
            <a:r>
              <a:rPr lang="en-US" dirty="0" smtClean="0"/>
              <a:t>	Sub New( </a:t>
            </a:r>
            <a:r>
              <a:rPr lang="en-US" dirty="0" err="1" smtClean="0"/>
              <a:t>ByVal</a:t>
            </a:r>
            <a:r>
              <a:rPr lang="en-US" dirty="0" smtClean="0"/>
              <a:t> s As String)</a:t>
            </a:r>
          </a:p>
          <a:p>
            <a:pPr algn="just"/>
            <a:r>
              <a:rPr lang="en-US" dirty="0" smtClean="0"/>
              <a:t>		‘Add code here</a:t>
            </a:r>
          </a:p>
          <a:p>
            <a:pPr algn="just"/>
            <a:r>
              <a:rPr lang="en-US" dirty="0" smtClean="0"/>
              <a:t>	End Sub</a:t>
            </a:r>
          </a:p>
          <a:p>
            <a:pPr algn="just"/>
            <a:r>
              <a:rPr lang="en-US" dirty="0" smtClean="0"/>
              <a:t>End Class</a:t>
            </a:r>
            <a:endParaRPr lang="es-ES" dirty="0" smtClean="0"/>
          </a:p>
          <a:p>
            <a:pPr algn="just"/>
            <a:endParaRPr lang="es-MX" dirty="0" smtClean="0"/>
          </a:p>
        </p:txBody>
      </p:sp>
    </p:spTree>
    <p:extLst>
      <p:ext uri="{BB962C8B-B14F-4D97-AF65-F5344CB8AC3E}">
        <p14:creationId xmlns:p14="http://schemas.microsoft.com/office/powerpoint/2010/main" val="3426613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60922" y="496389"/>
            <a:ext cx="11754636" cy="5068388"/>
          </a:xfrm>
        </p:spPr>
        <p:txBody>
          <a:bodyPr>
            <a:normAutofit/>
          </a:bodyPr>
          <a:lstStyle/>
          <a:p>
            <a:pPr algn="just"/>
            <a:r>
              <a:rPr lang="es-MX" dirty="0" smtClean="0"/>
              <a:t>Método Destructor:</a:t>
            </a:r>
          </a:p>
          <a:p>
            <a:pPr algn="just"/>
            <a:r>
              <a:rPr lang="es-ES" dirty="0" smtClean="0"/>
              <a:t>Los destructores se utilizan para destruir instancias de clases. En NET Framework, el </a:t>
            </a:r>
            <a:r>
              <a:rPr lang="es-ES" dirty="0" err="1" smtClean="0"/>
              <a:t>Garbage</a:t>
            </a:r>
            <a:r>
              <a:rPr lang="es-ES" dirty="0"/>
              <a:t> </a:t>
            </a:r>
            <a:r>
              <a:rPr lang="es-ES" dirty="0" err="1" smtClean="0"/>
              <a:t>Collector</a:t>
            </a:r>
            <a:r>
              <a:rPr lang="es-ES" dirty="0" smtClean="0"/>
              <a:t> administra automáticamente la asignación y la liberación de memoria para los objetos administrados en la aplicación. Sin embargo, es posible que aún se necesiten destructores para limpiar cualquiera de los recursos no administrados creados por la aplicación. Solo puede haber un destructor para una clase, por lo que no se puede sobrecargar.</a:t>
            </a:r>
          </a:p>
          <a:p>
            <a:pPr algn="just"/>
            <a:r>
              <a:rPr lang="es-ES" dirty="0" smtClean="0"/>
              <a:t>El destructor </a:t>
            </a:r>
            <a:r>
              <a:rPr lang="es-ES" dirty="0" err="1" smtClean="0"/>
              <a:t>Finalize</a:t>
            </a:r>
            <a:r>
              <a:rPr lang="es-ES" dirty="0" smtClean="0"/>
              <a:t> es un método al que se puede llamar desde la clase a la que pertenece o desde clases derivadas. El sistema llama automáticamente a </a:t>
            </a:r>
            <a:r>
              <a:rPr lang="es-ES" dirty="0" err="1" smtClean="0"/>
              <a:t>Finalize</a:t>
            </a:r>
            <a:r>
              <a:rPr lang="es-ES" dirty="0" smtClean="0"/>
              <a:t> cuando se destruye un objeto. </a:t>
            </a:r>
          </a:p>
          <a:p>
            <a:pPr algn="just"/>
            <a:r>
              <a:rPr lang="es-ES" dirty="0" smtClean="0"/>
              <a:t>Visual Basic NET permite un segundo tipo de destructor, </a:t>
            </a:r>
            <a:r>
              <a:rPr lang="es-ES" dirty="0" err="1" smtClean="0"/>
              <a:t>Idisposable.Dispose</a:t>
            </a:r>
            <a:r>
              <a:rPr lang="es-ES" dirty="0" smtClean="0"/>
              <a:t> al que se puede llamar explícitamente en cualquier momento para liberar recursos inmediatamente, aprenderemos sobre este método más adelante.</a:t>
            </a:r>
            <a:endParaRPr lang="es-MX" dirty="0" smtClean="0"/>
          </a:p>
        </p:txBody>
      </p:sp>
    </p:spTree>
    <p:extLst>
      <p:ext uri="{BB962C8B-B14F-4D97-AF65-F5344CB8AC3E}">
        <p14:creationId xmlns:p14="http://schemas.microsoft.com/office/powerpoint/2010/main" val="1871544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60922" y="496389"/>
            <a:ext cx="11754636" cy="5068388"/>
          </a:xfrm>
        </p:spPr>
        <p:txBody>
          <a:bodyPr>
            <a:normAutofit/>
          </a:bodyPr>
          <a:lstStyle/>
          <a:p>
            <a:pPr algn="just"/>
            <a:r>
              <a:rPr lang="es-MX" dirty="0" err="1" smtClean="0"/>
              <a:t>Garbage</a:t>
            </a:r>
            <a:r>
              <a:rPr lang="es-MX" dirty="0" smtClean="0"/>
              <a:t> </a:t>
            </a:r>
            <a:r>
              <a:rPr lang="es-MX" dirty="0" err="1" smtClean="0"/>
              <a:t>Collector</a:t>
            </a:r>
            <a:r>
              <a:rPr lang="es-MX" dirty="0" smtClean="0"/>
              <a:t>:</a:t>
            </a:r>
          </a:p>
          <a:p>
            <a:pPr algn="just"/>
            <a:r>
              <a:rPr lang="es-ES" dirty="0" smtClean="0"/>
              <a:t>Administra y mantiene “ la memoria.</a:t>
            </a:r>
          </a:p>
          <a:p>
            <a:pPr algn="just"/>
            <a:endParaRPr lang="es-ES" dirty="0" smtClean="0"/>
          </a:p>
          <a:p>
            <a:pPr algn="just"/>
            <a:r>
              <a:rPr lang="es-ES" dirty="0" smtClean="0"/>
              <a:t>Determina que objetos ya no son alcanzables por el código y los marca con un sistema de generaciones, 3 en total (0,1,2).</a:t>
            </a:r>
          </a:p>
          <a:p>
            <a:pPr algn="just"/>
            <a:endParaRPr lang="es-ES" dirty="0" smtClean="0"/>
          </a:p>
          <a:p>
            <a:pPr algn="just"/>
            <a:r>
              <a:rPr lang="es-ES" dirty="0" smtClean="0"/>
              <a:t>Cada que el </a:t>
            </a:r>
            <a:r>
              <a:rPr lang="es-ES" dirty="0" err="1" smtClean="0"/>
              <a:t>Garbage</a:t>
            </a:r>
            <a:r>
              <a:rPr lang="es-ES" dirty="0" smtClean="0"/>
              <a:t> </a:t>
            </a:r>
            <a:r>
              <a:rPr lang="es-ES" dirty="0" err="1" smtClean="0"/>
              <a:t>Collector</a:t>
            </a:r>
            <a:r>
              <a:rPr lang="es-ES" dirty="0" smtClean="0"/>
              <a:t> ejecuta una verificación de utilización de objetos incrementa la generación de los mismos que siguen sin utilizarse.</a:t>
            </a:r>
          </a:p>
          <a:p>
            <a:pPr algn="just"/>
            <a:endParaRPr lang="es-ES" dirty="0" smtClean="0"/>
          </a:p>
          <a:p>
            <a:pPr algn="just"/>
            <a:r>
              <a:rPr lang="es-ES" dirty="0" smtClean="0"/>
              <a:t>Después de que se alcanza la generación final, el </a:t>
            </a:r>
            <a:r>
              <a:rPr lang="es-ES" dirty="0" err="1" smtClean="0"/>
              <a:t>Garbage</a:t>
            </a:r>
            <a:r>
              <a:rPr lang="es-ES" dirty="0" smtClean="0"/>
              <a:t> </a:t>
            </a:r>
            <a:r>
              <a:rPr lang="es-ES" dirty="0" err="1" smtClean="0"/>
              <a:t>Collector</a:t>
            </a:r>
            <a:r>
              <a:rPr lang="es-ES" dirty="0" smtClean="0"/>
              <a:t> destruye los objetos marcados para liberar memoria.</a:t>
            </a:r>
            <a:endParaRPr lang="es-MX" dirty="0" smtClean="0"/>
          </a:p>
        </p:txBody>
      </p:sp>
    </p:spTree>
    <p:extLst>
      <p:ext uri="{BB962C8B-B14F-4D97-AF65-F5344CB8AC3E}">
        <p14:creationId xmlns:p14="http://schemas.microsoft.com/office/powerpoint/2010/main" val="1010759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5790" y="418012"/>
            <a:ext cx="11754636" cy="5708468"/>
          </a:xfrm>
        </p:spPr>
        <p:txBody>
          <a:bodyPr>
            <a:normAutofit fontScale="85000" lnSpcReduction="20000"/>
          </a:bodyPr>
          <a:lstStyle/>
          <a:p>
            <a:pPr algn="just"/>
            <a:r>
              <a:rPr lang="es-MX" dirty="0" smtClean="0"/>
              <a:t>Niveles de Acceso:</a:t>
            </a:r>
          </a:p>
          <a:p>
            <a:pPr algn="just"/>
            <a:r>
              <a:rPr lang="es-ES" dirty="0" smtClean="0"/>
              <a:t>El nivel de acceso de un elemento declarado es la extensión de la capacidad de obtener acceso a él, es decir, qué código tiene permiso para leerlo o escribir en él.</a:t>
            </a:r>
          </a:p>
          <a:p>
            <a:pPr algn="just"/>
            <a:r>
              <a:rPr lang="es-ES" dirty="0" err="1" smtClean="0"/>
              <a:t>Public</a:t>
            </a:r>
            <a:r>
              <a:rPr lang="es-ES" dirty="0" smtClean="0"/>
              <a:t> (+):</a:t>
            </a:r>
          </a:p>
          <a:p>
            <a:pPr algn="just"/>
            <a:r>
              <a:rPr lang="es-ES" dirty="0" smtClean="0"/>
              <a:t>La palabra clave </a:t>
            </a:r>
            <a:r>
              <a:rPr lang="es-ES" dirty="0" err="1" smtClean="0"/>
              <a:t>Public</a:t>
            </a:r>
            <a:r>
              <a:rPr lang="es-ES" dirty="0" smtClean="0"/>
              <a:t> especifica que se puede tener acceso al elemento desde el código en cualquier lugar del mismo proyecto, desde otros proyectos que hagan referencia al proyecto y desde cualquier ensamblado compilado a partir del proyecto.</a:t>
            </a:r>
          </a:p>
          <a:p>
            <a:pPr algn="just"/>
            <a:endParaRPr lang="es-ES" dirty="0" smtClean="0"/>
          </a:p>
          <a:p>
            <a:pPr algn="just"/>
            <a:r>
              <a:rPr lang="es-ES" dirty="0" err="1" smtClean="0"/>
              <a:t>Protected</a:t>
            </a:r>
            <a:r>
              <a:rPr lang="es-ES" dirty="0" smtClean="0"/>
              <a:t>(#)</a:t>
            </a:r>
            <a:endParaRPr lang="es-ES" dirty="0"/>
          </a:p>
          <a:p>
            <a:pPr algn="just"/>
            <a:r>
              <a:rPr lang="es-ES" dirty="0" smtClean="0"/>
              <a:t>La palabra clave </a:t>
            </a:r>
            <a:r>
              <a:rPr lang="es-ES" dirty="0" err="1" smtClean="0"/>
              <a:t>Protected</a:t>
            </a:r>
            <a:r>
              <a:rPr lang="es-ES" dirty="0" smtClean="0"/>
              <a:t> especifica que solo se puede tener acceso al elemento desde dentro de la misma clase o desde una clase derivada de esta clase.</a:t>
            </a:r>
          </a:p>
          <a:p>
            <a:pPr algn="just"/>
            <a:endParaRPr lang="es-ES" dirty="0" smtClean="0"/>
          </a:p>
          <a:p>
            <a:pPr algn="just"/>
            <a:r>
              <a:rPr lang="es-ES" dirty="0" err="1" smtClean="0"/>
              <a:t>Friend</a:t>
            </a:r>
            <a:r>
              <a:rPr lang="es-ES" dirty="0" smtClean="0"/>
              <a:t>(~)</a:t>
            </a:r>
          </a:p>
          <a:p>
            <a:pPr algn="just"/>
            <a:r>
              <a:rPr lang="es-ES" dirty="0" smtClean="0"/>
              <a:t>La palabra clave </a:t>
            </a:r>
            <a:r>
              <a:rPr lang="es-ES" dirty="0" err="1" smtClean="0"/>
              <a:t>Friend</a:t>
            </a:r>
            <a:r>
              <a:rPr lang="es-ES" dirty="0" smtClean="0"/>
              <a:t> especifica que se puede tener acceso al elemento desde dentro del mismo ensamblado, pero no desde fuera del ensamblado.</a:t>
            </a:r>
          </a:p>
          <a:p>
            <a:pPr algn="just"/>
            <a:endParaRPr lang="es-ES" dirty="0" smtClean="0"/>
          </a:p>
          <a:p>
            <a:pPr algn="just"/>
            <a:r>
              <a:rPr lang="es-ES" dirty="0" err="1" smtClean="0"/>
              <a:t>Protected</a:t>
            </a:r>
            <a:r>
              <a:rPr lang="es-ES" dirty="0" smtClean="0"/>
              <a:t> </a:t>
            </a:r>
            <a:r>
              <a:rPr lang="es-ES" dirty="0" err="1" smtClean="0"/>
              <a:t>Friend</a:t>
            </a:r>
            <a:r>
              <a:rPr lang="es-ES" dirty="0"/>
              <a:t> </a:t>
            </a:r>
            <a:r>
              <a:rPr lang="es-ES" dirty="0" smtClean="0"/>
              <a:t>(&lt;&lt;</a:t>
            </a:r>
            <a:r>
              <a:rPr lang="es-ES" dirty="0" err="1" smtClean="0"/>
              <a:t>Protected</a:t>
            </a:r>
            <a:r>
              <a:rPr lang="es-ES" dirty="0" smtClean="0"/>
              <a:t> </a:t>
            </a:r>
            <a:r>
              <a:rPr lang="es-ES" dirty="0" err="1" smtClean="0"/>
              <a:t>Friend</a:t>
            </a:r>
            <a:r>
              <a:rPr lang="es-ES" dirty="0" smtClean="0"/>
              <a:t>&gt;&gt;)</a:t>
            </a:r>
            <a:endParaRPr lang="es-ES" dirty="0"/>
          </a:p>
          <a:p>
            <a:pPr algn="just"/>
            <a:r>
              <a:rPr lang="es-ES" dirty="0" smtClean="0"/>
              <a:t>La combinación de palabras clave </a:t>
            </a:r>
            <a:r>
              <a:rPr lang="es-ES" dirty="0" err="1" smtClean="0"/>
              <a:t>Protected</a:t>
            </a:r>
            <a:r>
              <a:rPr lang="es-ES" dirty="0" smtClean="0"/>
              <a:t> </a:t>
            </a:r>
            <a:r>
              <a:rPr lang="es-ES" dirty="0" err="1" smtClean="0"/>
              <a:t>Friend</a:t>
            </a:r>
            <a:r>
              <a:rPr lang="es-ES" dirty="0" smtClean="0"/>
              <a:t> especifica que se puede tener acceso al elemento desde clases derivadas o desde dentro del mismo ensamblado, o ambos.</a:t>
            </a:r>
          </a:p>
          <a:p>
            <a:pPr algn="just"/>
            <a:endParaRPr lang="es-MX" dirty="0" smtClean="0"/>
          </a:p>
        </p:txBody>
      </p:sp>
    </p:spTree>
    <p:extLst>
      <p:ext uri="{BB962C8B-B14F-4D97-AF65-F5344CB8AC3E}">
        <p14:creationId xmlns:p14="http://schemas.microsoft.com/office/powerpoint/2010/main" val="2199183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5790" y="418012"/>
            <a:ext cx="11754636" cy="5708468"/>
          </a:xfrm>
        </p:spPr>
        <p:txBody>
          <a:bodyPr>
            <a:normAutofit/>
          </a:bodyPr>
          <a:lstStyle/>
          <a:p>
            <a:pPr algn="just"/>
            <a:endParaRPr lang="es-MX" dirty="0" smtClean="0"/>
          </a:p>
          <a:p>
            <a:pPr algn="just"/>
            <a:r>
              <a:rPr lang="es-MX" dirty="0" err="1" smtClean="0"/>
              <a:t>Private</a:t>
            </a:r>
            <a:r>
              <a:rPr lang="es-MX" dirty="0"/>
              <a:t> </a:t>
            </a:r>
            <a:r>
              <a:rPr lang="es-MX" dirty="0" smtClean="0"/>
              <a:t>(-)</a:t>
            </a:r>
          </a:p>
          <a:p>
            <a:pPr algn="just"/>
            <a:r>
              <a:rPr lang="es-ES" dirty="0" smtClean="0"/>
              <a:t>La palabra clave </a:t>
            </a:r>
            <a:r>
              <a:rPr lang="es-ES" dirty="0" err="1" smtClean="0"/>
              <a:t>Private</a:t>
            </a:r>
            <a:r>
              <a:rPr lang="es-ES" dirty="0" smtClean="0"/>
              <a:t> especifica que solo se puede tener acceso al elemento desde dentro del mismo módulo, clase o estructura. En el nivel de módulo, la instrucción </a:t>
            </a:r>
            <a:r>
              <a:rPr lang="es-ES" dirty="0" err="1" smtClean="0"/>
              <a:t>Dim</a:t>
            </a:r>
            <a:r>
              <a:rPr lang="es-ES" dirty="0" smtClean="0"/>
              <a:t> sin palabras clave de nivel de acceso es equivalente a </a:t>
            </a:r>
            <a:r>
              <a:rPr lang="es-ES" dirty="0" err="1" smtClean="0"/>
              <a:t>Private</a:t>
            </a:r>
            <a:r>
              <a:rPr lang="es-ES" dirty="0" smtClean="0"/>
              <a:t>. Sin embargo, es posible que desee usar la palabra clave </a:t>
            </a:r>
            <a:r>
              <a:rPr lang="es-ES" dirty="0" err="1" smtClean="0"/>
              <a:t>Private</a:t>
            </a:r>
            <a:r>
              <a:rPr lang="es-ES" dirty="0" smtClean="0"/>
              <a:t> para que el código sea más fácil de leer e interpretar.</a:t>
            </a:r>
          </a:p>
          <a:p>
            <a:pPr algn="just"/>
            <a:endParaRPr lang="es-ES" dirty="0" smtClean="0"/>
          </a:p>
          <a:p>
            <a:pPr algn="just"/>
            <a:r>
              <a:rPr lang="es-ES" dirty="0" err="1" smtClean="0"/>
              <a:t>Private</a:t>
            </a:r>
            <a:r>
              <a:rPr lang="es-ES" dirty="0" smtClean="0"/>
              <a:t> </a:t>
            </a:r>
            <a:r>
              <a:rPr lang="es-ES" dirty="0" err="1" smtClean="0"/>
              <a:t>Protected</a:t>
            </a:r>
            <a:r>
              <a:rPr lang="es-ES" dirty="0" smtClean="0"/>
              <a:t> (&lt;&lt;</a:t>
            </a:r>
            <a:r>
              <a:rPr lang="es-ES" dirty="0" err="1" smtClean="0"/>
              <a:t>Private</a:t>
            </a:r>
            <a:r>
              <a:rPr lang="es-ES" dirty="0" smtClean="0"/>
              <a:t> </a:t>
            </a:r>
            <a:r>
              <a:rPr lang="es-ES" dirty="0" err="1" smtClean="0"/>
              <a:t>Protected</a:t>
            </a:r>
            <a:r>
              <a:rPr lang="es-ES" dirty="0" smtClean="0"/>
              <a:t>&gt;&gt;)</a:t>
            </a:r>
            <a:endParaRPr lang="es-ES" dirty="0"/>
          </a:p>
          <a:p>
            <a:pPr algn="just"/>
            <a:r>
              <a:rPr lang="es-ES" dirty="0" smtClean="0"/>
              <a:t>La combinación de palabras clave </a:t>
            </a:r>
            <a:r>
              <a:rPr lang="es-ES" dirty="0" err="1" smtClean="0"/>
              <a:t>Private</a:t>
            </a:r>
            <a:r>
              <a:rPr lang="es-ES" dirty="0" smtClean="0"/>
              <a:t> </a:t>
            </a:r>
            <a:r>
              <a:rPr lang="es-ES" dirty="0" err="1" smtClean="0"/>
              <a:t>Protected</a:t>
            </a:r>
            <a:r>
              <a:rPr lang="es-ES" dirty="0" smtClean="0"/>
              <a:t> especifica que solo se puede tener acceso al elemento desde dentro de la misma clase, así como desde las clases derivadas que se encuentran en el mismo ensamblado que la clase contenedora.</a:t>
            </a:r>
            <a:endParaRPr lang="es-MX" dirty="0" smtClean="0"/>
          </a:p>
        </p:txBody>
      </p:sp>
    </p:spTree>
    <p:extLst>
      <p:ext uri="{BB962C8B-B14F-4D97-AF65-F5344CB8AC3E}">
        <p14:creationId xmlns:p14="http://schemas.microsoft.com/office/powerpoint/2010/main" val="3730869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5790" y="418012"/>
            <a:ext cx="11754636" cy="5708468"/>
          </a:xfrm>
        </p:spPr>
        <p:txBody>
          <a:bodyPr>
            <a:normAutofit fontScale="77500" lnSpcReduction="20000"/>
          </a:bodyPr>
          <a:lstStyle/>
          <a:p>
            <a:pPr algn="just"/>
            <a:r>
              <a:rPr lang="es-MX" dirty="0" smtClean="0"/>
              <a:t>Eventos:</a:t>
            </a:r>
          </a:p>
          <a:p>
            <a:pPr algn="just"/>
            <a:r>
              <a:rPr lang="es-ES" dirty="0"/>
              <a:t>Un evento es una señal que comunica a una aplicación que ha sucedido algo </a:t>
            </a:r>
            <a:r>
              <a:rPr lang="es-ES" dirty="0" smtClean="0"/>
              <a:t>importante. Por ejemplo</a:t>
            </a:r>
            <a:r>
              <a:rPr lang="es-ES" dirty="0"/>
              <a:t>, cuando un usuario hace clic en un control en un formulario, el formulario </a:t>
            </a:r>
            <a:r>
              <a:rPr lang="es-ES" dirty="0" smtClean="0"/>
              <a:t>puede provocar </a:t>
            </a:r>
            <a:r>
              <a:rPr lang="es-ES" dirty="0"/>
              <a:t>un evento </a:t>
            </a:r>
            <a:r>
              <a:rPr lang="es-ES" dirty="0" err="1"/>
              <a:t>Click</a:t>
            </a:r>
            <a:r>
              <a:rPr lang="es-ES" dirty="0"/>
              <a:t> y llamar a un procedimiento que controla el </a:t>
            </a:r>
            <a:r>
              <a:rPr lang="es-ES" dirty="0" smtClean="0"/>
              <a:t>evento. Son un aviso o cambio de estado.</a:t>
            </a:r>
          </a:p>
          <a:p>
            <a:pPr algn="just"/>
            <a:r>
              <a:rPr lang="es-ES" dirty="0"/>
              <a:t>Puede declarar eventos dentro de clases, estructuras, módulos e interfaces con la palabra </a:t>
            </a:r>
            <a:r>
              <a:rPr lang="es-ES" dirty="0" smtClean="0"/>
              <a:t>clave </a:t>
            </a:r>
            <a:r>
              <a:rPr lang="es-ES" dirty="0" err="1" smtClean="0"/>
              <a:t>Event</a:t>
            </a:r>
            <a:r>
              <a:rPr lang="es-ES" dirty="0" smtClean="0"/>
              <a:t> </a:t>
            </a:r>
            <a:r>
              <a:rPr lang="es-ES" dirty="0"/>
              <a:t>como en el ejemplo </a:t>
            </a:r>
            <a:r>
              <a:rPr lang="es-ES" dirty="0" smtClean="0"/>
              <a:t>siguiente:</a:t>
            </a:r>
          </a:p>
          <a:p>
            <a:pPr algn="just"/>
            <a:endParaRPr lang="es-ES" dirty="0" smtClean="0"/>
          </a:p>
          <a:p>
            <a:pPr algn="just"/>
            <a:r>
              <a:rPr lang="en-US" dirty="0" smtClean="0"/>
              <a:t>Event </a:t>
            </a:r>
            <a:r>
              <a:rPr lang="en-US" dirty="0" err="1" smtClean="0"/>
              <a:t>AnEvent</a:t>
            </a:r>
            <a:r>
              <a:rPr lang="en-US" dirty="0" smtClean="0"/>
              <a:t>(</a:t>
            </a:r>
            <a:r>
              <a:rPr lang="en-US" dirty="0" err="1" smtClean="0"/>
              <a:t>ByVal</a:t>
            </a:r>
            <a:r>
              <a:rPr lang="en-US" dirty="0" smtClean="0"/>
              <a:t> </a:t>
            </a:r>
            <a:r>
              <a:rPr lang="en-US" dirty="0" err="1"/>
              <a:t>EventNumber</a:t>
            </a:r>
            <a:r>
              <a:rPr lang="en-US" dirty="0"/>
              <a:t> As Integer</a:t>
            </a:r>
            <a:r>
              <a:rPr lang="en-US" dirty="0" smtClean="0"/>
              <a:t>)</a:t>
            </a:r>
          </a:p>
          <a:p>
            <a:pPr algn="just"/>
            <a:endParaRPr lang="en-US" dirty="0" smtClean="0"/>
          </a:p>
          <a:p>
            <a:pPr algn="just"/>
            <a:r>
              <a:rPr lang="es-ES" dirty="0"/>
              <a:t>Un evento es como un mensaje que anuncia que ha sucedido algo importante La acción </a:t>
            </a:r>
            <a:r>
              <a:rPr lang="es-ES" dirty="0" smtClean="0"/>
              <a:t>de difundir </a:t>
            </a:r>
            <a:r>
              <a:rPr lang="es-ES" dirty="0"/>
              <a:t>el mensaje se denomina generar el </a:t>
            </a:r>
            <a:r>
              <a:rPr lang="es-ES" dirty="0" smtClean="0"/>
              <a:t>evento. </a:t>
            </a:r>
            <a:r>
              <a:rPr lang="es-ES" dirty="0"/>
              <a:t>En Visual Basic, se generan eventos con </a:t>
            </a:r>
            <a:r>
              <a:rPr lang="es-ES" dirty="0" smtClean="0"/>
              <a:t>la instrucción </a:t>
            </a:r>
            <a:r>
              <a:rPr lang="es-ES" dirty="0" err="1"/>
              <a:t>RaiseEvent</a:t>
            </a:r>
            <a:r>
              <a:rPr lang="es-ES" dirty="0"/>
              <a:t> como en el ejemplo </a:t>
            </a:r>
            <a:r>
              <a:rPr lang="es-ES" dirty="0" smtClean="0"/>
              <a:t>siguiente:</a:t>
            </a:r>
          </a:p>
          <a:p>
            <a:pPr algn="just"/>
            <a:endParaRPr lang="es-ES" dirty="0" smtClean="0"/>
          </a:p>
          <a:p>
            <a:pPr algn="just"/>
            <a:r>
              <a:rPr lang="es-MX" dirty="0" err="1" smtClean="0"/>
              <a:t>RaiseEvent</a:t>
            </a:r>
            <a:r>
              <a:rPr lang="es-MX" dirty="0" smtClean="0"/>
              <a:t> </a:t>
            </a:r>
            <a:r>
              <a:rPr lang="es-MX" dirty="0" err="1" smtClean="0"/>
              <a:t>AnEvent</a:t>
            </a:r>
            <a:r>
              <a:rPr lang="es-MX" dirty="0" smtClean="0"/>
              <a:t>(</a:t>
            </a:r>
            <a:r>
              <a:rPr lang="es-MX" dirty="0" err="1" smtClean="0"/>
              <a:t>EventNumber</a:t>
            </a:r>
            <a:r>
              <a:rPr lang="es-MX" dirty="0" smtClean="0"/>
              <a:t>)</a:t>
            </a:r>
          </a:p>
          <a:p>
            <a:pPr algn="just"/>
            <a:endParaRPr lang="es-MX" dirty="0"/>
          </a:p>
          <a:p>
            <a:pPr algn="just"/>
            <a:r>
              <a:rPr lang="es-ES" dirty="0"/>
              <a:t>Los eventos deben generarse dentro del ámbito de la clase, del módulo o de la estructura </a:t>
            </a:r>
            <a:r>
              <a:rPr lang="es-ES" dirty="0" smtClean="0"/>
              <a:t>donde se declaran. </a:t>
            </a:r>
            <a:r>
              <a:rPr lang="es-ES" dirty="0"/>
              <a:t>Por ejemplo, una clase derivada no puede generar eventos heredados de una </a:t>
            </a:r>
            <a:r>
              <a:rPr lang="es-ES" dirty="0" smtClean="0"/>
              <a:t>clase base.</a:t>
            </a:r>
          </a:p>
          <a:p>
            <a:pPr algn="just"/>
            <a:endParaRPr lang="es-ES" dirty="0"/>
          </a:p>
          <a:p>
            <a:pPr algn="just"/>
            <a:r>
              <a:rPr lang="es-ES" dirty="0"/>
              <a:t>Cualquier objeto capaz de generar un evento es un </a:t>
            </a:r>
            <a:r>
              <a:rPr lang="es-ES" dirty="0" err="1"/>
              <a:t>Sender</a:t>
            </a:r>
            <a:r>
              <a:rPr lang="es-ES" dirty="0"/>
              <a:t> lo que también se conoce </a:t>
            </a:r>
            <a:r>
              <a:rPr lang="es-ES" dirty="0" smtClean="0"/>
              <a:t>como origen </a:t>
            </a:r>
            <a:r>
              <a:rPr lang="es-ES" dirty="0"/>
              <a:t>del evento Los formularios, controles y objetos definidos por el usuario son ejemplos </a:t>
            </a:r>
            <a:r>
              <a:rPr lang="es-ES" dirty="0" smtClean="0"/>
              <a:t>de </a:t>
            </a:r>
            <a:r>
              <a:rPr lang="es-ES" dirty="0" err="1" smtClean="0"/>
              <a:t>Sender</a:t>
            </a:r>
            <a:r>
              <a:rPr lang="es-ES" dirty="0" smtClean="0"/>
              <a:t>.</a:t>
            </a:r>
            <a:endParaRPr lang="es-MX" dirty="0" smtClean="0"/>
          </a:p>
        </p:txBody>
      </p:sp>
    </p:spTree>
    <p:extLst>
      <p:ext uri="{BB962C8B-B14F-4D97-AF65-F5344CB8AC3E}">
        <p14:creationId xmlns:p14="http://schemas.microsoft.com/office/powerpoint/2010/main" val="2707773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04167" y="679270"/>
            <a:ext cx="11754636" cy="6910250"/>
          </a:xfrm>
        </p:spPr>
        <p:txBody>
          <a:bodyPr>
            <a:normAutofit/>
          </a:bodyPr>
          <a:lstStyle/>
          <a:p>
            <a:pPr algn="just"/>
            <a:r>
              <a:rPr lang="es-MX" dirty="0" smtClean="0"/>
              <a:t>Manejadores de eventos:</a:t>
            </a:r>
          </a:p>
          <a:p>
            <a:pPr algn="just"/>
            <a:r>
              <a:rPr lang="es-ES" dirty="0"/>
              <a:t>Visual Basic usa una Convención de nomenclatura estándar para los manejadores de </a:t>
            </a:r>
            <a:r>
              <a:rPr lang="es-ES" dirty="0" smtClean="0"/>
              <a:t>eventos que </a:t>
            </a:r>
            <a:r>
              <a:rPr lang="es-ES" dirty="0"/>
              <a:t>combina el nombre del </a:t>
            </a:r>
            <a:r>
              <a:rPr lang="es-ES" dirty="0" err="1"/>
              <a:t>Sender</a:t>
            </a:r>
            <a:r>
              <a:rPr lang="es-ES" dirty="0"/>
              <a:t>, un guion bajo y el nombre del </a:t>
            </a:r>
            <a:r>
              <a:rPr lang="es-ES" dirty="0" smtClean="0"/>
              <a:t>evento. </a:t>
            </a:r>
            <a:r>
              <a:rPr lang="es-ES" dirty="0"/>
              <a:t>Por ejemplo, el </a:t>
            </a:r>
            <a:r>
              <a:rPr lang="es-ES" dirty="0" smtClean="0"/>
              <a:t>evento </a:t>
            </a:r>
            <a:r>
              <a:rPr lang="es-ES" dirty="0" err="1" smtClean="0"/>
              <a:t>Click</a:t>
            </a:r>
            <a:r>
              <a:rPr lang="es-ES" dirty="0" smtClean="0"/>
              <a:t> </a:t>
            </a:r>
            <a:r>
              <a:rPr lang="es-ES" dirty="0"/>
              <a:t>de un botón con nombre </a:t>
            </a:r>
            <a:r>
              <a:rPr lang="es-ES" dirty="0" err="1"/>
              <a:t>button</a:t>
            </a:r>
            <a:r>
              <a:rPr lang="es-ES" dirty="0"/>
              <a:t> 1 se denominaría Sub </a:t>
            </a:r>
            <a:r>
              <a:rPr lang="es-ES" dirty="0" err="1"/>
              <a:t>button</a:t>
            </a:r>
            <a:r>
              <a:rPr lang="es-ES" dirty="0"/>
              <a:t> 1 _</a:t>
            </a:r>
            <a:r>
              <a:rPr lang="es-ES" dirty="0" err="1" smtClean="0"/>
              <a:t>Click</a:t>
            </a:r>
            <a:r>
              <a:rPr lang="es-ES" dirty="0" smtClean="0"/>
              <a:t>.</a:t>
            </a:r>
          </a:p>
          <a:p>
            <a:pPr algn="just"/>
            <a:r>
              <a:rPr lang="es-ES" dirty="0" smtClean="0"/>
              <a:t>Para utilizar un manejador de eventos debe asociarse con un evento mediante la instrucción </a:t>
            </a:r>
            <a:r>
              <a:rPr lang="es-ES" dirty="0" err="1" smtClean="0"/>
              <a:t>Handles</a:t>
            </a:r>
            <a:r>
              <a:rPr lang="es-ES" dirty="0" smtClean="0"/>
              <a:t> o </a:t>
            </a:r>
            <a:r>
              <a:rPr lang="es-ES" dirty="0" err="1" smtClean="0"/>
              <a:t>AddHandler</a:t>
            </a:r>
            <a:r>
              <a:rPr lang="es-ES" dirty="0" smtClean="0"/>
              <a:t>.</a:t>
            </a:r>
          </a:p>
          <a:p>
            <a:pPr algn="just"/>
            <a:r>
              <a:rPr lang="es-ES" dirty="0"/>
              <a:t>El manejador de eventos debe respetar la firma del </a:t>
            </a:r>
            <a:r>
              <a:rPr lang="es-ES" dirty="0" smtClean="0"/>
              <a:t>evento.</a:t>
            </a:r>
          </a:p>
          <a:p>
            <a:pPr algn="just"/>
            <a:endParaRPr lang="es-MX" dirty="0" smtClean="0"/>
          </a:p>
        </p:txBody>
      </p:sp>
    </p:spTree>
    <p:extLst>
      <p:ext uri="{BB962C8B-B14F-4D97-AF65-F5344CB8AC3E}">
        <p14:creationId xmlns:p14="http://schemas.microsoft.com/office/powerpoint/2010/main" val="149722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04167" y="352699"/>
            <a:ext cx="11754636" cy="6074227"/>
          </a:xfrm>
        </p:spPr>
        <p:txBody>
          <a:bodyPr>
            <a:normAutofit lnSpcReduction="10000"/>
          </a:bodyPr>
          <a:lstStyle/>
          <a:p>
            <a:pPr algn="just"/>
            <a:r>
              <a:rPr lang="es-ES" dirty="0" err="1"/>
              <a:t>WithEvents</a:t>
            </a:r>
            <a:r>
              <a:rPr lang="es-ES" dirty="0"/>
              <a:t> y la cláusula </a:t>
            </a:r>
            <a:r>
              <a:rPr lang="es-ES" dirty="0" err="1" smtClean="0"/>
              <a:t>Handles</a:t>
            </a:r>
            <a:r>
              <a:rPr lang="es-ES" dirty="0" smtClean="0"/>
              <a:t>:</a:t>
            </a:r>
          </a:p>
          <a:p>
            <a:pPr algn="just"/>
            <a:r>
              <a:rPr lang="es-ES" dirty="0"/>
              <a:t>La instrucción </a:t>
            </a:r>
            <a:r>
              <a:rPr lang="es-ES" dirty="0" err="1"/>
              <a:t>WithEvents</a:t>
            </a:r>
            <a:r>
              <a:rPr lang="es-ES" dirty="0"/>
              <a:t> y la cláusula </a:t>
            </a:r>
            <a:r>
              <a:rPr lang="es-ES" dirty="0" err="1"/>
              <a:t>Handles</a:t>
            </a:r>
            <a:r>
              <a:rPr lang="es-ES" dirty="0"/>
              <a:t> proporcionan una forma declarativa </a:t>
            </a:r>
            <a:r>
              <a:rPr lang="es-ES" dirty="0" smtClean="0"/>
              <a:t>de especificar </a:t>
            </a:r>
            <a:r>
              <a:rPr lang="es-ES" dirty="0"/>
              <a:t>manejadores de </a:t>
            </a:r>
            <a:r>
              <a:rPr lang="es-ES" dirty="0" smtClean="0"/>
              <a:t>eventos. </a:t>
            </a:r>
            <a:r>
              <a:rPr lang="es-ES" dirty="0"/>
              <a:t>Un evento generado por un objeto declarado con la </a:t>
            </a:r>
            <a:r>
              <a:rPr lang="es-ES" dirty="0" smtClean="0"/>
              <a:t>palabra clave </a:t>
            </a:r>
            <a:r>
              <a:rPr lang="es-ES" dirty="0" err="1"/>
              <a:t>WithEvents</a:t>
            </a:r>
            <a:r>
              <a:rPr lang="es-ES" dirty="0"/>
              <a:t> puede controlarse mediante cualquier procedimiento con una </a:t>
            </a:r>
            <a:r>
              <a:rPr lang="es-ES" dirty="0" smtClean="0"/>
              <a:t>instrucción </a:t>
            </a:r>
            <a:r>
              <a:rPr lang="es-ES" dirty="0" err="1" smtClean="0"/>
              <a:t>Handles</a:t>
            </a:r>
            <a:r>
              <a:rPr lang="es-ES" dirty="0" smtClean="0"/>
              <a:t> </a:t>
            </a:r>
            <a:r>
              <a:rPr lang="es-ES" dirty="0"/>
              <a:t>para ese evento, tal como se muestra en el ejemplo </a:t>
            </a:r>
            <a:r>
              <a:rPr lang="es-ES" dirty="0" smtClean="0"/>
              <a:t>siguiente:</a:t>
            </a:r>
          </a:p>
          <a:p>
            <a:pPr algn="just"/>
            <a:r>
              <a:rPr lang="es-MX" dirty="0" smtClean="0"/>
              <a:t>‘ Declare </a:t>
            </a:r>
            <a:r>
              <a:rPr lang="es-MX" dirty="0"/>
              <a:t>a </a:t>
            </a:r>
            <a:r>
              <a:rPr lang="es-MX" dirty="0" err="1"/>
              <a:t>WithEvents</a:t>
            </a:r>
            <a:r>
              <a:rPr lang="es-MX" dirty="0"/>
              <a:t> variable</a:t>
            </a:r>
          </a:p>
          <a:p>
            <a:pPr algn="just"/>
            <a:r>
              <a:rPr lang="es-MX" dirty="0" err="1" smtClean="0"/>
              <a:t>Dim</a:t>
            </a:r>
            <a:r>
              <a:rPr lang="es-MX" dirty="0" smtClean="0"/>
              <a:t> </a:t>
            </a:r>
            <a:r>
              <a:rPr lang="es-MX" dirty="0" err="1" smtClean="0"/>
              <a:t>WithEvents</a:t>
            </a:r>
            <a:r>
              <a:rPr lang="es-MX" dirty="0" smtClean="0"/>
              <a:t> </a:t>
            </a:r>
            <a:r>
              <a:rPr lang="es-MX" dirty="0" err="1"/>
              <a:t>EClass</a:t>
            </a:r>
            <a:r>
              <a:rPr lang="es-MX" dirty="0"/>
              <a:t> As New </a:t>
            </a:r>
            <a:r>
              <a:rPr lang="es-MX" dirty="0" err="1"/>
              <a:t>EventClass</a:t>
            </a:r>
            <a:endParaRPr lang="es-MX" dirty="0"/>
          </a:p>
          <a:p>
            <a:pPr algn="just"/>
            <a:r>
              <a:rPr lang="es-MX" dirty="0" smtClean="0"/>
              <a:t>‘ </a:t>
            </a:r>
            <a:r>
              <a:rPr lang="es-MX" dirty="0" err="1" smtClean="0"/>
              <a:t>Call</a:t>
            </a:r>
            <a:r>
              <a:rPr lang="es-MX" dirty="0" smtClean="0"/>
              <a:t> </a:t>
            </a:r>
            <a:r>
              <a:rPr lang="es-MX" dirty="0" err="1"/>
              <a:t>the</a:t>
            </a:r>
            <a:r>
              <a:rPr lang="es-MX" dirty="0"/>
              <a:t> </a:t>
            </a:r>
            <a:r>
              <a:rPr lang="es-MX" dirty="0" err="1"/>
              <a:t>method</a:t>
            </a:r>
            <a:r>
              <a:rPr lang="es-MX" dirty="0"/>
              <a:t> </a:t>
            </a:r>
            <a:r>
              <a:rPr lang="es-MX" dirty="0" err="1"/>
              <a:t>that</a:t>
            </a:r>
            <a:r>
              <a:rPr lang="es-MX" dirty="0"/>
              <a:t> </a:t>
            </a:r>
            <a:r>
              <a:rPr lang="es-MX" dirty="0" err="1"/>
              <a:t>raises</a:t>
            </a:r>
            <a:r>
              <a:rPr lang="es-MX" dirty="0"/>
              <a:t> </a:t>
            </a:r>
            <a:r>
              <a:rPr lang="es-MX" dirty="0" err="1"/>
              <a:t>the</a:t>
            </a:r>
            <a:r>
              <a:rPr lang="es-MX" dirty="0"/>
              <a:t> </a:t>
            </a:r>
            <a:r>
              <a:rPr lang="es-MX" dirty="0" err="1"/>
              <a:t>object's</a:t>
            </a:r>
            <a:r>
              <a:rPr lang="es-MX" dirty="0"/>
              <a:t> </a:t>
            </a:r>
            <a:r>
              <a:rPr lang="es-MX" dirty="0" err="1"/>
              <a:t>events</a:t>
            </a:r>
            <a:endParaRPr lang="es-MX" dirty="0"/>
          </a:p>
          <a:p>
            <a:pPr algn="just"/>
            <a:r>
              <a:rPr lang="es-MX" dirty="0" smtClean="0"/>
              <a:t>Sub </a:t>
            </a:r>
            <a:r>
              <a:rPr lang="es-MX" dirty="0" err="1" smtClean="0"/>
              <a:t>TestEvents</a:t>
            </a:r>
            <a:r>
              <a:rPr lang="es-MX" dirty="0" smtClean="0"/>
              <a:t>()</a:t>
            </a:r>
            <a:endParaRPr lang="es-MX" dirty="0"/>
          </a:p>
          <a:p>
            <a:pPr algn="just"/>
            <a:r>
              <a:rPr lang="es-MX" dirty="0" smtClean="0"/>
              <a:t>	</a:t>
            </a:r>
            <a:r>
              <a:rPr lang="es-MX" dirty="0" err="1" smtClean="0"/>
              <a:t>Eclass</a:t>
            </a:r>
            <a:r>
              <a:rPr lang="es-MX" dirty="0" smtClean="0"/>
              <a:t> </a:t>
            </a:r>
            <a:r>
              <a:rPr lang="es-MX" dirty="0" err="1" smtClean="0"/>
              <a:t>RaiseEvents</a:t>
            </a:r>
            <a:r>
              <a:rPr lang="es-MX" dirty="0" smtClean="0"/>
              <a:t>()</a:t>
            </a:r>
            <a:endParaRPr lang="es-MX" dirty="0"/>
          </a:p>
          <a:p>
            <a:pPr algn="just"/>
            <a:r>
              <a:rPr lang="es-MX" dirty="0" err="1" smtClean="0"/>
              <a:t>End</a:t>
            </a:r>
            <a:r>
              <a:rPr lang="es-MX" dirty="0" smtClean="0"/>
              <a:t> Sub</a:t>
            </a:r>
            <a:endParaRPr lang="es-MX" dirty="0"/>
          </a:p>
          <a:p>
            <a:pPr algn="just"/>
            <a:r>
              <a:rPr lang="es-MX" dirty="0" smtClean="0"/>
              <a:t>‘ Declare </a:t>
            </a:r>
            <a:r>
              <a:rPr lang="es-MX" dirty="0" err="1"/>
              <a:t>an</a:t>
            </a:r>
            <a:r>
              <a:rPr lang="es-MX" dirty="0"/>
              <a:t> </a:t>
            </a:r>
            <a:r>
              <a:rPr lang="es-MX" dirty="0" err="1"/>
              <a:t>event</a:t>
            </a:r>
            <a:r>
              <a:rPr lang="es-MX" dirty="0"/>
              <a:t> </a:t>
            </a:r>
            <a:r>
              <a:rPr lang="es-MX" dirty="0" err="1"/>
              <a:t>handler</a:t>
            </a:r>
            <a:r>
              <a:rPr lang="es-MX" dirty="0"/>
              <a:t> </a:t>
            </a:r>
            <a:r>
              <a:rPr lang="es-MX" dirty="0" err="1"/>
              <a:t>that</a:t>
            </a:r>
            <a:r>
              <a:rPr lang="es-MX" dirty="0"/>
              <a:t> </a:t>
            </a:r>
            <a:r>
              <a:rPr lang="es-MX" dirty="0" err="1"/>
              <a:t>handles</a:t>
            </a:r>
            <a:r>
              <a:rPr lang="es-MX" dirty="0"/>
              <a:t> </a:t>
            </a:r>
            <a:r>
              <a:rPr lang="es-MX" dirty="0" err="1"/>
              <a:t>multiple</a:t>
            </a:r>
            <a:r>
              <a:rPr lang="es-MX" dirty="0"/>
              <a:t> </a:t>
            </a:r>
            <a:r>
              <a:rPr lang="es-MX" dirty="0" err="1"/>
              <a:t>events</a:t>
            </a:r>
            <a:endParaRPr lang="es-MX" dirty="0"/>
          </a:p>
          <a:p>
            <a:pPr algn="just"/>
            <a:r>
              <a:rPr lang="es-MX" dirty="0" smtClean="0"/>
              <a:t>Sub </a:t>
            </a:r>
            <a:r>
              <a:rPr lang="es-MX" dirty="0" err="1" smtClean="0"/>
              <a:t>EClass_EventHandler</a:t>
            </a:r>
            <a:r>
              <a:rPr lang="es-MX" dirty="0" smtClean="0"/>
              <a:t>() </a:t>
            </a:r>
            <a:r>
              <a:rPr lang="es-MX" dirty="0" err="1"/>
              <a:t>Handles</a:t>
            </a:r>
            <a:r>
              <a:rPr lang="es-MX" dirty="0"/>
              <a:t> </a:t>
            </a:r>
            <a:r>
              <a:rPr lang="es-MX" dirty="0" err="1" smtClean="0"/>
              <a:t>Eclass.Xevent</a:t>
            </a:r>
            <a:r>
              <a:rPr lang="es-MX" dirty="0" smtClean="0"/>
              <a:t>, </a:t>
            </a:r>
            <a:r>
              <a:rPr lang="es-MX" dirty="0" err="1" smtClean="0"/>
              <a:t>Eclass.YEvent</a:t>
            </a:r>
            <a:endParaRPr lang="es-MX" dirty="0"/>
          </a:p>
          <a:p>
            <a:pPr algn="just"/>
            <a:r>
              <a:rPr lang="es-MX" dirty="0" err="1" smtClean="0"/>
              <a:t>MsgBox</a:t>
            </a:r>
            <a:r>
              <a:rPr lang="es-MX" dirty="0" smtClean="0"/>
              <a:t> ("</a:t>
            </a:r>
            <a:r>
              <a:rPr lang="es-MX" dirty="0" err="1"/>
              <a:t>Received</a:t>
            </a:r>
            <a:r>
              <a:rPr lang="es-MX" dirty="0"/>
              <a:t> </a:t>
            </a:r>
            <a:r>
              <a:rPr lang="es-MX" dirty="0" err="1" smtClean="0"/>
              <a:t>Event</a:t>
            </a:r>
            <a:r>
              <a:rPr lang="es-MX" dirty="0" smtClean="0"/>
              <a:t>”)</a:t>
            </a:r>
            <a:endParaRPr lang="es-MX" dirty="0"/>
          </a:p>
          <a:p>
            <a:pPr algn="just"/>
            <a:r>
              <a:rPr lang="es-MX" dirty="0" err="1" smtClean="0"/>
              <a:t>End</a:t>
            </a:r>
            <a:r>
              <a:rPr lang="es-MX" dirty="0" smtClean="0"/>
              <a:t> Sub</a:t>
            </a:r>
          </a:p>
        </p:txBody>
      </p:sp>
    </p:spTree>
    <p:extLst>
      <p:ext uri="{BB962C8B-B14F-4D97-AF65-F5344CB8AC3E}">
        <p14:creationId xmlns:p14="http://schemas.microsoft.com/office/powerpoint/2010/main" val="215083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04167" y="352699"/>
            <a:ext cx="11754636" cy="6074227"/>
          </a:xfrm>
        </p:spPr>
        <p:txBody>
          <a:bodyPr>
            <a:normAutofit/>
          </a:bodyPr>
          <a:lstStyle/>
          <a:p>
            <a:pPr algn="just"/>
            <a:r>
              <a:rPr lang="en-US" dirty="0" smtClean="0"/>
              <a:t>Class </a:t>
            </a:r>
            <a:r>
              <a:rPr lang="en-US" dirty="0" err="1" smtClean="0"/>
              <a:t>EventClass</a:t>
            </a:r>
            <a:endParaRPr lang="en-US" dirty="0"/>
          </a:p>
          <a:p>
            <a:pPr algn="just"/>
            <a:r>
              <a:rPr lang="en-US" dirty="0" smtClean="0"/>
              <a:t>	Public Event </a:t>
            </a:r>
            <a:r>
              <a:rPr lang="en-US" dirty="0"/>
              <a:t>XEvent()</a:t>
            </a:r>
          </a:p>
          <a:p>
            <a:pPr algn="just"/>
            <a:r>
              <a:rPr lang="en-US" dirty="0" smtClean="0"/>
              <a:t>	Public Event </a:t>
            </a:r>
            <a:r>
              <a:rPr lang="en-US" dirty="0" err="1" smtClean="0"/>
              <a:t>Yevent</a:t>
            </a:r>
            <a:r>
              <a:rPr lang="en-US" dirty="0" smtClean="0"/>
              <a:t>()</a:t>
            </a:r>
            <a:endParaRPr lang="en-US" dirty="0"/>
          </a:p>
          <a:p>
            <a:pPr algn="just"/>
            <a:r>
              <a:rPr lang="en-US" dirty="0" smtClean="0"/>
              <a:t>	‘</a:t>
            </a:r>
            <a:r>
              <a:rPr lang="en-US" dirty="0" err="1" smtClean="0"/>
              <a:t>RaiseEvents</a:t>
            </a:r>
            <a:r>
              <a:rPr lang="en-US" dirty="0" smtClean="0"/>
              <a:t> </a:t>
            </a:r>
            <a:r>
              <a:rPr lang="en-US" dirty="0"/>
              <a:t>raises both </a:t>
            </a:r>
            <a:r>
              <a:rPr lang="en-US" dirty="0" smtClean="0"/>
              <a:t>events.</a:t>
            </a:r>
            <a:endParaRPr lang="en-US" dirty="0"/>
          </a:p>
          <a:p>
            <a:pPr algn="just"/>
            <a:r>
              <a:rPr lang="en-US" dirty="0" smtClean="0"/>
              <a:t>	Sub </a:t>
            </a:r>
            <a:r>
              <a:rPr lang="en-US" dirty="0" err="1" smtClean="0"/>
              <a:t>RaiseEvents</a:t>
            </a:r>
            <a:r>
              <a:rPr lang="en-US" dirty="0" smtClean="0"/>
              <a:t>()</a:t>
            </a:r>
            <a:endParaRPr lang="en-US" dirty="0"/>
          </a:p>
          <a:p>
            <a:pPr algn="just"/>
            <a:r>
              <a:rPr lang="en-US" dirty="0" smtClean="0"/>
              <a:t>		</a:t>
            </a:r>
            <a:r>
              <a:rPr lang="en-US" dirty="0" err="1" smtClean="0"/>
              <a:t>RaiseEvent</a:t>
            </a:r>
            <a:r>
              <a:rPr lang="en-US" dirty="0" smtClean="0"/>
              <a:t> XEvent</a:t>
            </a:r>
            <a:r>
              <a:rPr lang="en-US" dirty="0"/>
              <a:t>()</a:t>
            </a:r>
          </a:p>
          <a:p>
            <a:pPr algn="just"/>
            <a:r>
              <a:rPr lang="en-US" dirty="0" smtClean="0"/>
              <a:t>		</a:t>
            </a:r>
            <a:r>
              <a:rPr lang="en-US" dirty="0" err="1" smtClean="0"/>
              <a:t>RaiseEvent</a:t>
            </a:r>
            <a:r>
              <a:rPr lang="en-US" dirty="0" smtClean="0"/>
              <a:t> </a:t>
            </a:r>
            <a:r>
              <a:rPr lang="en-US" dirty="0" err="1" smtClean="0"/>
              <a:t>Yevent</a:t>
            </a:r>
            <a:r>
              <a:rPr lang="en-US" dirty="0" smtClean="0"/>
              <a:t>()</a:t>
            </a:r>
            <a:endParaRPr lang="en-US" dirty="0"/>
          </a:p>
          <a:p>
            <a:pPr algn="just"/>
            <a:r>
              <a:rPr lang="en-US" dirty="0" smtClean="0"/>
              <a:t>	End Sub</a:t>
            </a:r>
            <a:endParaRPr lang="en-US" dirty="0"/>
          </a:p>
          <a:p>
            <a:pPr algn="just"/>
            <a:r>
              <a:rPr lang="en-US" dirty="0" smtClean="0"/>
              <a:t>End Class</a:t>
            </a:r>
          </a:p>
          <a:p>
            <a:pPr algn="just"/>
            <a:r>
              <a:rPr lang="es-ES" dirty="0"/>
              <a:t>La instrucción </a:t>
            </a:r>
            <a:r>
              <a:rPr lang="es-ES" dirty="0" err="1"/>
              <a:t>WithEvents</a:t>
            </a:r>
            <a:r>
              <a:rPr lang="es-ES" dirty="0"/>
              <a:t> y la cláusula </a:t>
            </a:r>
            <a:r>
              <a:rPr lang="es-ES" dirty="0" err="1"/>
              <a:t>Handles</a:t>
            </a:r>
            <a:r>
              <a:rPr lang="es-ES" dirty="0"/>
              <a:t> suelen ser la mejor opción para manejadores </a:t>
            </a:r>
            <a:r>
              <a:rPr lang="es-ES" dirty="0" smtClean="0"/>
              <a:t>de eventos </a:t>
            </a:r>
            <a:r>
              <a:rPr lang="es-ES" dirty="0"/>
              <a:t>porque la sintaxis declarativa que utilizan hace que el manejo de eventos sea más </a:t>
            </a:r>
            <a:r>
              <a:rPr lang="es-ES" dirty="0" smtClean="0"/>
              <a:t>fácil de </a:t>
            </a:r>
            <a:r>
              <a:rPr lang="es-ES" dirty="0"/>
              <a:t>codificar, leer y </a:t>
            </a:r>
            <a:r>
              <a:rPr lang="es-ES" dirty="0" smtClean="0"/>
              <a:t>depurar.</a:t>
            </a:r>
            <a:endParaRPr lang="es-MX" dirty="0" smtClean="0"/>
          </a:p>
        </p:txBody>
      </p:sp>
    </p:spTree>
    <p:extLst>
      <p:ext uri="{BB962C8B-B14F-4D97-AF65-F5344CB8AC3E}">
        <p14:creationId xmlns:p14="http://schemas.microsoft.com/office/powerpoint/2010/main" val="21517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37067" y="712082"/>
            <a:ext cx="11610944" cy="5090407"/>
          </a:xfrm>
        </p:spPr>
        <p:txBody>
          <a:bodyPr>
            <a:normAutofit/>
          </a:bodyPr>
          <a:lstStyle/>
          <a:p>
            <a:pPr algn="just"/>
            <a:r>
              <a:rPr lang="es-ES" dirty="0" smtClean="0"/>
              <a:t>Encapsulamiento:</a:t>
            </a:r>
          </a:p>
          <a:p>
            <a:pPr algn="just"/>
            <a:endParaRPr lang="es-ES" dirty="0"/>
          </a:p>
          <a:p>
            <a:pPr algn="just"/>
            <a:r>
              <a:rPr lang="es-ES" dirty="0" smtClean="0"/>
              <a:t>El encapsulamiento es la característica de un lenguaje POO que permite que todo lo referente a un objeto quede aislado dentro de éste. Es decir, que todos los datos referentes a un objeto queden " dentro de éste y sólo se puede acceder a ellos a través de los miembros que la clase proporcione (propiedades y métodos).</a:t>
            </a:r>
          </a:p>
          <a:p>
            <a:pPr algn="just"/>
            <a:r>
              <a:rPr lang="es-ES" dirty="0" smtClean="0"/>
              <a:t>Quiere decir que es encerrar o aislar cosas de un objeto.</a:t>
            </a:r>
            <a:endParaRPr lang="en-US" dirty="0"/>
          </a:p>
        </p:txBody>
      </p:sp>
    </p:spTree>
    <p:extLst>
      <p:ext uri="{BB962C8B-B14F-4D97-AF65-F5344CB8AC3E}">
        <p14:creationId xmlns:p14="http://schemas.microsoft.com/office/powerpoint/2010/main" val="1489786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04167" y="352699"/>
            <a:ext cx="11754636" cy="6074227"/>
          </a:xfrm>
        </p:spPr>
        <p:txBody>
          <a:bodyPr>
            <a:normAutofit/>
          </a:bodyPr>
          <a:lstStyle/>
          <a:p>
            <a:pPr algn="just"/>
            <a:r>
              <a:rPr lang="es-ES" dirty="0"/>
              <a:t>Aunque la cláusula </a:t>
            </a:r>
            <a:r>
              <a:rPr lang="es-ES" dirty="0" err="1"/>
              <a:t>Handles</a:t>
            </a:r>
            <a:r>
              <a:rPr lang="es-ES" dirty="0"/>
              <a:t> es la forma estándar de asociar un evento con un manejador </a:t>
            </a:r>
            <a:r>
              <a:rPr lang="es-ES" dirty="0" smtClean="0"/>
              <a:t>de eventos</a:t>
            </a:r>
            <a:r>
              <a:rPr lang="es-ES" dirty="0"/>
              <a:t>, tiene la limitación de que solo puede asociar eventos con manejadores de eventos </a:t>
            </a:r>
            <a:r>
              <a:rPr lang="es-ES" dirty="0" smtClean="0"/>
              <a:t>en tiempo </a:t>
            </a:r>
            <a:r>
              <a:rPr lang="es-ES" dirty="0"/>
              <a:t>de </a:t>
            </a:r>
            <a:r>
              <a:rPr lang="es-ES" dirty="0" smtClean="0"/>
              <a:t>compilación.</a:t>
            </a:r>
          </a:p>
          <a:p>
            <a:pPr algn="just"/>
            <a:r>
              <a:rPr lang="es-ES" dirty="0"/>
              <a:t>En algunos casos, como en el caso de los eventos asociados a formularios o controles, </a:t>
            </a:r>
            <a:r>
              <a:rPr lang="es-ES" dirty="0" smtClean="0"/>
              <a:t>Visual Basic </a:t>
            </a:r>
            <a:r>
              <a:rPr lang="es-ES" dirty="0"/>
              <a:t>crea automáticamente un manejador de eventos vacío y lo asocia a un evento </a:t>
            </a:r>
            <a:r>
              <a:rPr lang="es-ES" dirty="0" smtClean="0"/>
              <a:t>Por ejemplo</a:t>
            </a:r>
            <a:r>
              <a:rPr lang="es-ES" dirty="0"/>
              <a:t>, al hacer doble clic en un botón de comando de un formulario en modo de diseño, </a:t>
            </a:r>
            <a:r>
              <a:rPr lang="es-ES" dirty="0" smtClean="0"/>
              <a:t>Visual Basic </a:t>
            </a:r>
            <a:r>
              <a:rPr lang="es-ES" dirty="0"/>
              <a:t>crea un manejador de eventos vacío y una variable </a:t>
            </a:r>
            <a:r>
              <a:rPr lang="es-ES" dirty="0" err="1"/>
              <a:t>WithEvents</a:t>
            </a:r>
            <a:r>
              <a:rPr lang="es-ES" dirty="0"/>
              <a:t> para el botón de </a:t>
            </a:r>
            <a:r>
              <a:rPr lang="es-ES" dirty="0" smtClean="0"/>
              <a:t>comando.</a:t>
            </a:r>
          </a:p>
          <a:p>
            <a:pPr algn="just"/>
            <a:endParaRPr lang="es-ES" dirty="0"/>
          </a:p>
          <a:p>
            <a:pPr algn="just"/>
            <a:r>
              <a:rPr lang="en-US" dirty="0" smtClean="0"/>
              <a:t>Protected Sub Button1_Click() </a:t>
            </a:r>
            <a:r>
              <a:rPr lang="en-US" dirty="0"/>
              <a:t>Handles </a:t>
            </a:r>
            <a:r>
              <a:rPr lang="en-US" dirty="0" smtClean="0"/>
              <a:t>Button1.Click</a:t>
            </a:r>
          </a:p>
          <a:p>
            <a:pPr algn="just"/>
            <a:endParaRPr lang="en-US" dirty="0"/>
          </a:p>
          <a:p>
            <a:pPr algn="just"/>
            <a:r>
              <a:rPr lang="en-US" dirty="0" smtClean="0"/>
              <a:t>End Sub</a:t>
            </a:r>
            <a:endParaRPr lang="es-MX" dirty="0" smtClean="0"/>
          </a:p>
        </p:txBody>
      </p:sp>
    </p:spTree>
    <p:extLst>
      <p:ext uri="{BB962C8B-B14F-4D97-AF65-F5344CB8AC3E}">
        <p14:creationId xmlns:p14="http://schemas.microsoft.com/office/powerpoint/2010/main" val="1317205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37364" y="888275"/>
            <a:ext cx="11754636" cy="6858000"/>
          </a:xfrm>
        </p:spPr>
        <p:txBody>
          <a:bodyPr>
            <a:normAutofit/>
          </a:bodyPr>
          <a:lstStyle/>
          <a:p>
            <a:pPr algn="just"/>
            <a:r>
              <a:rPr lang="es-MX" dirty="0" err="1"/>
              <a:t>AddHandler</a:t>
            </a:r>
            <a:r>
              <a:rPr lang="es-MX" dirty="0"/>
              <a:t> y </a:t>
            </a:r>
            <a:r>
              <a:rPr lang="es-MX" dirty="0" err="1" smtClean="0"/>
              <a:t>RemoveHandler</a:t>
            </a:r>
            <a:r>
              <a:rPr lang="es-MX" dirty="0" smtClean="0"/>
              <a:t>:</a:t>
            </a:r>
          </a:p>
          <a:p>
            <a:pPr algn="just"/>
            <a:r>
              <a:rPr lang="es-ES" dirty="0"/>
              <a:t>La instrucción </a:t>
            </a:r>
            <a:r>
              <a:rPr lang="es-ES" dirty="0" err="1"/>
              <a:t>AddHandler</a:t>
            </a:r>
            <a:r>
              <a:rPr lang="es-ES" dirty="0"/>
              <a:t> es similar a la cláusula </a:t>
            </a:r>
            <a:r>
              <a:rPr lang="es-ES" dirty="0" err="1"/>
              <a:t>Handles</a:t>
            </a:r>
            <a:r>
              <a:rPr lang="es-ES" dirty="0"/>
              <a:t> por el hecho de que ambas </a:t>
            </a:r>
            <a:r>
              <a:rPr lang="es-ES" dirty="0" smtClean="0"/>
              <a:t>permiten especificar </a:t>
            </a:r>
            <a:r>
              <a:rPr lang="es-ES" dirty="0"/>
              <a:t>un manejador de </a:t>
            </a:r>
            <a:r>
              <a:rPr lang="es-ES" dirty="0" smtClean="0"/>
              <a:t>eventos. </a:t>
            </a:r>
            <a:r>
              <a:rPr lang="es-ES" dirty="0"/>
              <a:t>Sin embargo, </a:t>
            </a:r>
            <a:r>
              <a:rPr lang="es-ES" dirty="0" err="1"/>
              <a:t>AddHandler</a:t>
            </a:r>
            <a:r>
              <a:rPr lang="es-ES" dirty="0"/>
              <a:t> que se complementa </a:t>
            </a:r>
            <a:r>
              <a:rPr lang="es-ES" dirty="0" smtClean="0"/>
              <a:t>con </a:t>
            </a:r>
            <a:r>
              <a:rPr lang="es-ES" dirty="0" err="1" smtClean="0"/>
              <a:t>RemoveHandler</a:t>
            </a:r>
            <a:r>
              <a:rPr lang="es-ES" dirty="0" smtClean="0"/>
              <a:t> </a:t>
            </a:r>
            <a:r>
              <a:rPr lang="es-ES" dirty="0"/>
              <a:t>aporta más flexibilidad que la cláusula </a:t>
            </a:r>
            <a:r>
              <a:rPr lang="es-ES" dirty="0" err="1"/>
              <a:t>Handles</a:t>
            </a:r>
            <a:r>
              <a:rPr lang="es-ES" dirty="0"/>
              <a:t> ya que permite </a:t>
            </a:r>
            <a:r>
              <a:rPr lang="es-ES" dirty="0" smtClean="0"/>
              <a:t>agregar, eliminar </a:t>
            </a:r>
            <a:r>
              <a:rPr lang="es-ES" dirty="0"/>
              <a:t>y cambiar de forma dinámica el controlador de eventos asociado con un </a:t>
            </a:r>
            <a:r>
              <a:rPr lang="es-ES" dirty="0" smtClean="0"/>
              <a:t>evento. Si desea </a:t>
            </a:r>
            <a:r>
              <a:rPr lang="es-ES" dirty="0"/>
              <a:t>controlar eventos compartidos o eventos de una estructura, debe utilizar </a:t>
            </a:r>
            <a:r>
              <a:rPr lang="es-ES" dirty="0" err="1" smtClean="0"/>
              <a:t>AddHandler</a:t>
            </a:r>
            <a:r>
              <a:rPr lang="es-ES" dirty="0" smtClean="0"/>
              <a:t>.</a:t>
            </a:r>
          </a:p>
          <a:p>
            <a:pPr algn="just"/>
            <a:endParaRPr lang="es-ES" dirty="0" smtClean="0"/>
          </a:p>
          <a:p>
            <a:pPr algn="just"/>
            <a:r>
              <a:rPr lang="es-ES" dirty="0" err="1"/>
              <a:t>RemoveHandler</a:t>
            </a:r>
            <a:r>
              <a:rPr lang="es-ES" dirty="0"/>
              <a:t> </a:t>
            </a:r>
            <a:r>
              <a:rPr lang="es-ES" dirty="0" smtClean="0"/>
              <a:t>desconecta </a:t>
            </a:r>
            <a:r>
              <a:rPr lang="es-ES" dirty="0"/>
              <a:t>un evento de un manejador de eventos</a:t>
            </a:r>
            <a:r>
              <a:rPr lang="es-ES" dirty="0" smtClean="0"/>
              <a:t>, no deshabilita el evento, solo no reacciona, </a:t>
            </a:r>
            <a:r>
              <a:rPr lang="es-ES" dirty="0" err="1" smtClean="0"/>
              <a:t>osea</a:t>
            </a:r>
            <a:r>
              <a:rPr lang="es-ES" dirty="0" smtClean="0"/>
              <a:t> deshabilita el manejador de eventos.</a:t>
            </a:r>
          </a:p>
          <a:p>
            <a:pPr algn="just"/>
            <a:endParaRPr lang="es-MX" dirty="0" smtClean="0"/>
          </a:p>
        </p:txBody>
      </p:sp>
    </p:spTree>
    <p:extLst>
      <p:ext uri="{BB962C8B-B14F-4D97-AF65-F5344CB8AC3E}">
        <p14:creationId xmlns:p14="http://schemas.microsoft.com/office/powerpoint/2010/main" val="2540665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37364" y="888275"/>
            <a:ext cx="11754636" cy="6858000"/>
          </a:xfrm>
        </p:spPr>
        <p:txBody>
          <a:bodyPr>
            <a:normAutofit/>
          </a:bodyPr>
          <a:lstStyle/>
          <a:p>
            <a:pPr algn="just"/>
            <a:r>
              <a:rPr lang="es-ES" dirty="0"/>
              <a:t>Control de eventos heredados de una clase </a:t>
            </a:r>
            <a:r>
              <a:rPr lang="es-ES" dirty="0" smtClean="0"/>
              <a:t>base:</a:t>
            </a:r>
          </a:p>
          <a:p>
            <a:pPr algn="just"/>
            <a:r>
              <a:rPr lang="es-ES" dirty="0"/>
              <a:t>Las clases derivadas o clases que heredan características de una clase base, pueden </a:t>
            </a:r>
            <a:r>
              <a:rPr lang="es-ES" dirty="0" smtClean="0"/>
              <a:t>manejar eventos </a:t>
            </a:r>
            <a:r>
              <a:rPr lang="es-ES" dirty="0"/>
              <a:t>generados por su clase base con la instrucción </a:t>
            </a:r>
            <a:r>
              <a:rPr lang="es-ES" dirty="0" err="1"/>
              <a:t>Handles</a:t>
            </a:r>
            <a:r>
              <a:rPr lang="es-ES" dirty="0"/>
              <a:t> </a:t>
            </a:r>
            <a:r>
              <a:rPr lang="es-ES" dirty="0" err="1" smtClean="0"/>
              <a:t>MyBase</a:t>
            </a:r>
            <a:r>
              <a:rPr lang="es-ES" dirty="0" smtClean="0"/>
              <a:t>.</a:t>
            </a:r>
          </a:p>
          <a:p>
            <a:pPr algn="just"/>
            <a:r>
              <a:rPr lang="es-ES" dirty="0"/>
              <a:t>Para controlar eventos de una clase base declare un manejador de eventos en la clase </a:t>
            </a:r>
            <a:r>
              <a:rPr lang="es-ES" dirty="0" smtClean="0"/>
              <a:t>derivada para </a:t>
            </a:r>
            <a:r>
              <a:rPr lang="es-ES" dirty="0"/>
              <a:t>ello, agregue una instrucción </a:t>
            </a:r>
            <a:r>
              <a:rPr lang="es-ES" dirty="0" err="1"/>
              <a:t>Handles</a:t>
            </a:r>
            <a:r>
              <a:rPr lang="es-ES" dirty="0"/>
              <a:t> </a:t>
            </a:r>
            <a:r>
              <a:rPr lang="es-ES" dirty="0" err="1"/>
              <a:t>MyBase</a:t>
            </a:r>
            <a:r>
              <a:rPr lang="es-ES" dirty="0"/>
              <a:t> </a:t>
            </a:r>
            <a:r>
              <a:rPr lang="es-ES" dirty="0" err="1"/>
              <a:t>eventname</a:t>
            </a:r>
            <a:r>
              <a:rPr lang="es-ES" dirty="0"/>
              <a:t> a la línea de declaración </a:t>
            </a:r>
            <a:r>
              <a:rPr lang="es-ES" dirty="0" smtClean="0"/>
              <a:t>del procedimiento </a:t>
            </a:r>
            <a:r>
              <a:rPr lang="es-ES" dirty="0"/>
              <a:t>del controlador de eventos, donde </a:t>
            </a:r>
            <a:r>
              <a:rPr lang="es-ES" dirty="0" err="1"/>
              <a:t>eventname</a:t>
            </a:r>
            <a:r>
              <a:rPr lang="es-ES" dirty="0"/>
              <a:t> es el nombre del evento de la </a:t>
            </a:r>
            <a:r>
              <a:rPr lang="es-ES" dirty="0" smtClean="0"/>
              <a:t>clase base </a:t>
            </a:r>
            <a:r>
              <a:rPr lang="es-ES" dirty="0"/>
              <a:t>que se va a </a:t>
            </a:r>
            <a:r>
              <a:rPr lang="es-ES" dirty="0" smtClean="0"/>
              <a:t>controlar.</a:t>
            </a:r>
            <a:endParaRPr lang="es-MX" dirty="0" smtClean="0"/>
          </a:p>
        </p:txBody>
      </p:sp>
    </p:spTree>
    <p:extLst>
      <p:ext uri="{BB962C8B-B14F-4D97-AF65-F5344CB8AC3E}">
        <p14:creationId xmlns:p14="http://schemas.microsoft.com/office/powerpoint/2010/main" val="383006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169818"/>
            <a:ext cx="11754636" cy="6217919"/>
          </a:xfrm>
        </p:spPr>
        <p:txBody>
          <a:bodyPr>
            <a:normAutofit fontScale="92500" lnSpcReduction="20000"/>
          </a:bodyPr>
          <a:lstStyle/>
          <a:p>
            <a:pPr algn="just"/>
            <a:r>
              <a:rPr lang="es-MX" dirty="0" err="1" smtClean="0"/>
              <a:t>Namespaces</a:t>
            </a:r>
            <a:r>
              <a:rPr lang="es-MX" dirty="0" smtClean="0"/>
              <a:t>:</a:t>
            </a:r>
          </a:p>
          <a:p>
            <a:pPr algn="just"/>
            <a:r>
              <a:rPr lang="es-ES" dirty="0"/>
              <a:t>Los </a:t>
            </a:r>
            <a:r>
              <a:rPr lang="es-ES" dirty="0" err="1"/>
              <a:t>Namespaces</a:t>
            </a:r>
            <a:r>
              <a:rPr lang="es-ES" dirty="0"/>
              <a:t> o espacios de nombres, son organizaciones jerárquicas de clases o de </a:t>
            </a:r>
            <a:r>
              <a:rPr lang="es-ES" dirty="0" smtClean="0"/>
              <a:t>otros </a:t>
            </a:r>
            <a:r>
              <a:rPr lang="es-ES" dirty="0" err="1" smtClean="0"/>
              <a:t>Namespaces</a:t>
            </a:r>
            <a:r>
              <a:rPr lang="es-ES" dirty="0" smtClean="0"/>
              <a:t>.</a:t>
            </a:r>
          </a:p>
          <a:p>
            <a:pPr algn="just"/>
            <a:r>
              <a:rPr lang="es-ES" dirty="0"/>
              <a:t>Organizan los objetos definidos en un </a:t>
            </a:r>
            <a:r>
              <a:rPr lang="es-ES" dirty="0" smtClean="0"/>
              <a:t>ensamblado. </a:t>
            </a:r>
            <a:r>
              <a:rPr lang="es-ES" dirty="0"/>
              <a:t>Los ensamblados pueden contener </a:t>
            </a:r>
            <a:r>
              <a:rPr lang="es-ES" dirty="0" smtClean="0"/>
              <a:t>varios espacios </a:t>
            </a:r>
            <a:r>
              <a:rPr lang="es-ES" dirty="0"/>
              <a:t>de nombres, que a su vez pueden contener otros espacios de nombres Los </a:t>
            </a:r>
            <a:r>
              <a:rPr lang="es-ES" dirty="0" smtClean="0"/>
              <a:t>espacios de </a:t>
            </a:r>
            <a:r>
              <a:rPr lang="es-ES" dirty="0"/>
              <a:t>nombres evitan las ambigüedades y simplifican las referencias cuando se usan grupos </a:t>
            </a:r>
            <a:r>
              <a:rPr lang="es-ES" dirty="0" smtClean="0"/>
              <a:t>de objetos </a:t>
            </a:r>
            <a:r>
              <a:rPr lang="es-ES" dirty="0"/>
              <a:t>grandes, como las bibliotecas de </a:t>
            </a:r>
            <a:r>
              <a:rPr lang="es-ES" dirty="0" smtClean="0"/>
              <a:t>clases.</a:t>
            </a:r>
          </a:p>
          <a:p>
            <a:pPr algn="just"/>
            <a:r>
              <a:rPr lang="es-ES" dirty="0"/>
              <a:t>En NET, los </a:t>
            </a:r>
            <a:r>
              <a:rPr lang="es-ES" dirty="0" err="1"/>
              <a:t>Namespaces</a:t>
            </a:r>
            <a:r>
              <a:rPr lang="es-ES" dirty="0"/>
              <a:t> resuelven un problema que a veces se denomina contaminación </a:t>
            </a:r>
            <a:r>
              <a:rPr lang="es-ES" dirty="0" smtClean="0"/>
              <a:t>de </a:t>
            </a:r>
            <a:r>
              <a:rPr lang="es-ES" dirty="0" err="1" smtClean="0"/>
              <a:t>Namespaces</a:t>
            </a:r>
            <a:r>
              <a:rPr lang="es-ES" dirty="0" smtClean="0"/>
              <a:t> </a:t>
            </a:r>
            <a:r>
              <a:rPr lang="es-ES" dirty="0"/>
              <a:t>en el que el desarrollador de una biblioteca de clases se ve obstaculizado por </a:t>
            </a:r>
            <a:r>
              <a:rPr lang="es-ES" dirty="0" smtClean="0"/>
              <a:t>el uso </a:t>
            </a:r>
            <a:r>
              <a:rPr lang="es-ES" dirty="0"/>
              <a:t>de nombres similares en otra </a:t>
            </a:r>
            <a:r>
              <a:rPr lang="es-ES" dirty="0" smtClean="0"/>
              <a:t>biblioteca. </a:t>
            </a:r>
            <a:r>
              <a:rPr lang="es-ES" dirty="0"/>
              <a:t>Estos conflictos con componentes existentes </a:t>
            </a:r>
            <a:r>
              <a:rPr lang="es-ES" dirty="0" smtClean="0"/>
              <a:t>a veces </a:t>
            </a:r>
            <a:r>
              <a:rPr lang="es-ES" dirty="0"/>
              <a:t>se denominan conflictos de </a:t>
            </a:r>
            <a:r>
              <a:rPr lang="es-ES" dirty="0" smtClean="0"/>
              <a:t>nombres.</a:t>
            </a:r>
          </a:p>
          <a:p>
            <a:pPr algn="just"/>
            <a:r>
              <a:rPr lang="es-ES" dirty="0"/>
              <a:t>Por ejemplo, si crea una clase denominada </a:t>
            </a:r>
            <a:r>
              <a:rPr lang="es-ES" dirty="0" err="1"/>
              <a:t>ListBox</a:t>
            </a:r>
            <a:r>
              <a:rPr lang="es-ES" dirty="0"/>
              <a:t> puede usarla en su proyecto sin </a:t>
            </a:r>
            <a:r>
              <a:rPr lang="es-ES" dirty="0" smtClean="0"/>
              <a:t>ninguna calificación</a:t>
            </a:r>
            <a:r>
              <a:rPr lang="es-ES" dirty="0"/>
              <a:t>, Sin embargo, si desea utilizar la clase </a:t>
            </a:r>
            <a:r>
              <a:rPr lang="es-ES" dirty="0" err="1"/>
              <a:t>ListBox</a:t>
            </a:r>
            <a:r>
              <a:rPr lang="es-ES" dirty="0"/>
              <a:t> nativa del NET Framework en </a:t>
            </a:r>
            <a:r>
              <a:rPr lang="es-ES" dirty="0" smtClean="0"/>
              <a:t>el mismo </a:t>
            </a:r>
            <a:r>
              <a:rPr lang="es-ES" dirty="0"/>
              <a:t>proyecto, debe usar una referencia completa para que la referencia sea </a:t>
            </a:r>
            <a:r>
              <a:rPr lang="es-ES" dirty="0" smtClean="0"/>
              <a:t>única. </a:t>
            </a:r>
            <a:r>
              <a:rPr lang="es-ES" dirty="0"/>
              <a:t>Si </a:t>
            </a:r>
            <a:r>
              <a:rPr lang="es-ES" dirty="0" smtClean="0"/>
              <a:t>la referencia </a:t>
            </a:r>
            <a:r>
              <a:rPr lang="es-ES" dirty="0"/>
              <a:t>no es única, Visual Basic genera un error que indica que el nombre es </a:t>
            </a:r>
            <a:r>
              <a:rPr lang="es-ES" dirty="0" smtClean="0"/>
              <a:t>ambiguo. </a:t>
            </a:r>
            <a:r>
              <a:rPr lang="es-ES" dirty="0"/>
              <a:t>En </a:t>
            </a:r>
            <a:r>
              <a:rPr lang="es-ES" dirty="0" smtClean="0"/>
              <a:t>el ejemplo </a:t>
            </a:r>
            <a:r>
              <a:rPr lang="es-ES" dirty="0"/>
              <a:t>de código siguiente se muestra cómo declarar estos </a:t>
            </a:r>
            <a:r>
              <a:rPr lang="es-ES" dirty="0" smtClean="0"/>
              <a:t>objetos.</a:t>
            </a:r>
          </a:p>
          <a:p>
            <a:pPr algn="just"/>
            <a:endParaRPr lang="es-ES" dirty="0" smtClean="0"/>
          </a:p>
          <a:p>
            <a:pPr algn="just"/>
            <a:r>
              <a:rPr lang="en-US" dirty="0" smtClean="0"/>
              <a:t>‘ Define </a:t>
            </a:r>
            <a:r>
              <a:rPr lang="en-US" dirty="0"/>
              <a:t>a new object based on your </a:t>
            </a:r>
            <a:r>
              <a:rPr lang="en-US" dirty="0" err="1"/>
              <a:t>ListBox</a:t>
            </a:r>
            <a:r>
              <a:rPr lang="en-US" dirty="0"/>
              <a:t> class</a:t>
            </a:r>
          </a:p>
          <a:p>
            <a:pPr algn="just"/>
            <a:r>
              <a:rPr lang="en-US" dirty="0" smtClean="0"/>
              <a:t>Dim LBC </a:t>
            </a:r>
            <a:r>
              <a:rPr lang="en-US" dirty="0"/>
              <a:t>As New </a:t>
            </a:r>
            <a:r>
              <a:rPr lang="en-US" dirty="0" err="1"/>
              <a:t>ListBox</a:t>
            </a:r>
            <a:endParaRPr lang="en-US" dirty="0"/>
          </a:p>
          <a:p>
            <a:pPr algn="just"/>
            <a:r>
              <a:rPr lang="en-US" dirty="0" smtClean="0"/>
              <a:t>‘ Define </a:t>
            </a:r>
            <a:r>
              <a:rPr lang="en-US" dirty="0"/>
              <a:t>a new Windows Forms </a:t>
            </a:r>
            <a:r>
              <a:rPr lang="en-US" dirty="0" err="1"/>
              <a:t>ListBox</a:t>
            </a:r>
            <a:r>
              <a:rPr lang="en-US" dirty="0"/>
              <a:t> control</a:t>
            </a:r>
          </a:p>
          <a:p>
            <a:pPr algn="just"/>
            <a:r>
              <a:rPr lang="en-US" dirty="0" smtClean="0"/>
              <a:t>Dim </a:t>
            </a:r>
            <a:r>
              <a:rPr lang="en-US" dirty="0" err="1" smtClean="0"/>
              <a:t>MyLB</a:t>
            </a:r>
            <a:r>
              <a:rPr lang="en-US" dirty="0" smtClean="0"/>
              <a:t> </a:t>
            </a:r>
            <a:r>
              <a:rPr lang="en-US" dirty="0"/>
              <a:t>As New System Windows Forms </a:t>
            </a:r>
            <a:r>
              <a:rPr lang="en-US" dirty="0" err="1"/>
              <a:t>ListBox</a:t>
            </a:r>
            <a:endParaRPr lang="es-MX" dirty="0" smtClean="0"/>
          </a:p>
          <a:p>
            <a:pPr algn="just"/>
            <a:endParaRPr lang="es-MX" dirty="0" smtClean="0"/>
          </a:p>
        </p:txBody>
      </p:sp>
    </p:spTree>
    <p:extLst>
      <p:ext uri="{BB962C8B-B14F-4D97-AF65-F5344CB8AC3E}">
        <p14:creationId xmlns:p14="http://schemas.microsoft.com/office/powerpoint/2010/main" val="88903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169818"/>
            <a:ext cx="11754636" cy="6217919"/>
          </a:xfrm>
        </p:spPr>
        <p:txBody>
          <a:bodyPr>
            <a:normAutofit/>
          </a:bodyPr>
          <a:lstStyle/>
          <a:p>
            <a:pPr algn="just"/>
            <a:r>
              <a:rPr lang="es-MX" dirty="0" smtClean="0"/>
              <a:t>Referencias:</a:t>
            </a:r>
          </a:p>
          <a:p>
            <a:pPr algn="just"/>
            <a:r>
              <a:rPr lang="es-ES" dirty="0"/>
              <a:t>Puede hacer que los objetos externos estén disponibles para el proyecto eligiendo el </a:t>
            </a:r>
            <a:r>
              <a:rPr lang="es-ES" dirty="0" smtClean="0"/>
              <a:t>comando. Agregar </a:t>
            </a:r>
            <a:r>
              <a:rPr lang="es-ES" dirty="0"/>
              <a:t>referencia en el menú Proyecto o desdé el menú contextual sobre el </a:t>
            </a:r>
            <a:r>
              <a:rPr lang="es-ES" dirty="0" smtClean="0"/>
              <a:t>elemento Referencias </a:t>
            </a:r>
            <a:r>
              <a:rPr lang="es-ES" dirty="0"/>
              <a:t>de un proyecto en el explorador de </a:t>
            </a:r>
            <a:r>
              <a:rPr lang="es-ES" dirty="0" smtClean="0"/>
              <a:t>soluciones.</a:t>
            </a:r>
          </a:p>
          <a:p>
            <a:pPr algn="just"/>
            <a:endParaRPr lang="es-ES" dirty="0" smtClean="0"/>
          </a:p>
          <a:p>
            <a:pPr algn="just"/>
            <a:endParaRPr lang="es-ES" dirty="0" smtClean="0"/>
          </a:p>
          <a:p>
            <a:pPr algn="just"/>
            <a:endParaRPr lang="es-MX" dirty="0" smtClean="0"/>
          </a:p>
        </p:txBody>
      </p:sp>
      <p:pic>
        <p:nvPicPr>
          <p:cNvPr id="2" name="Imagen 1"/>
          <p:cNvPicPr>
            <a:picLocks noChangeAspect="1"/>
          </p:cNvPicPr>
          <p:nvPr/>
        </p:nvPicPr>
        <p:blipFill>
          <a:blip r:embed="rId2"/>
          <a:stretch>
            <a:fillRect/>
          </a:stretch>
        </p:blipFill>
        <p:spPr>
          <a:xfrm>
            <a:off x="1554769" y="2069782"/>
            <a:ext cx="4062259" cy="4108949"/>
          </a:xfrm>
          <a:prstGeom prst="rect">
            <a:avLst/>
          </a:prstGeom>
        </p:spPr>
      </p:pic>
      <p:pic>
        <p:nvPicPr>
          <p:cNvPr id="4" name="Imagen 3"/>
          <p:cNvPicPr>
            <a:picLocks noChangeAspect="1"/>
          </p:cNvPicPr>
          <p:nvPr/>
        </p:nvPicPr>
        <p:blipFill>
          <a:blip r:embed="rId3"/>
          <a:stretch>
            <a:fillRect/>
          </a:stretch>
        </p:blipFill>
        <p:spPr>
          <a:xfrm>
            <a:off x="6219429" y="2025219"/>
            <a:ext cx="2753719" cy="4245429"/>
          </a:xfrm>
          <a:prstGeom prst="rect">
            <a:avLst/>
          </a:prstGeom>
        </p:spPr>
      </p:pic>
    </p:spTree>
    <p:extLst>
      <p:ext uri="{BB962C8B-B14F-4D97-AF65-F5344CB8AC3E}">
        <p14:creationId xmlns:p14="http://schemas.microsoft.com/office/powerpoint/2010/main" val="3617067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7126" y="636905"/>
            <a:ext cx="10515600" cy="4351338"/>
          </a:xfrm>
        </p:spPr>
        <p:txBody>
          <a:bodyPr>
            <a:normAutofit/>
          </a:bodyPr>
          <a:lstStyle/>
          <a:p>
            <a:pPr marL="0" lvl="0" indent="0" algn="just">
              <a:buNone/>
            </a:pPr>
            <a:r>
              <a:rPr lang="es-ES" sz="2400" dirty="0">
                <a:solidFill>
                  <a:prstClr val="black"/>
                </a:solidFill>
              </a:rPr>
              <a:t>Una referencia es esencialmente una entrada en un archivo de proyecto que contiene la información que Visual Studio necesita para ubicar el componente o el servicio.</a:t>
            </a:r>
          </a:p>
          <a:p>
            <a:pPr marL="0" lvl="0" indent="0" algn="just">
              <a:buNone/>
            </a:pPr>
            <a:r>
              <a:rPr lang="es-ES" sz="2400" dirty="0">
                <a:solidFill>
                  <a:prstClr val="black"/>
                </a:solidFill>
              </a:rPr>
              <a:t>Puede agregar una referencia a los siguientes tipos de componentes y servicios:</a:t>
            </a:r>
          </a:p>
          <a:p>
            <a:pPr marL="0" lvl="0" indent="0"/>
            <a:r>
              <a:rPr lang="es-ES" sz="2400" dirty="0">
                <a:solidFill>
                  <a:prstClr val="black"/>
                </a:solidFill>
                <a:latin typeface="Segoe UI" panose="020B0502040204020203" pitchFamily="34" charset="0"/>
              </a:rPr>
              <a:t>Bibliotecas o ensamblados de clases .NET</a:t>
            </a:r>
          </a:p>
          <a:p>
            <a:pPr marL="0" lvl="0" indent="0"/>
            <a:r>
              <a:rPr lang="es-ES" sz="2400" dirty="0">
                <a:solidFill>
                  <a:prstClr val="black"/>
                </a:solidFill>
                <a:latin typeface="Segoe UI" panose="020B0502040204020203" pitchFamily="34" charset="0"/>
              </a:rPr>
              <a:t>Aplicaciones para UWP</a:t>
            </a:r>
          </a:p>
          <a:p>
            <a:pPr marL="0" lvl="0" indent="0"/>
            <a:r>
              <a:rPr lang="es-ES" sz="2400" dirty="0" smtClean="0">
                <a:solidFill>
                  <a:prstClr val="black"/>
                </a:solidFill>
                <a:latin typeface="Segoe UI" panose="020B0502040204020203" pitchFamily="34" charset="0"/>
              </a:rPr>
              <a:t>Otros </a:t>
            </a:r>
            <a:r>
              <a:rPr lang="es-ES" sz="2400" dirty="0">
                <a:solidFill>
                  <a:prstClr val="black"/>
                </a:solidFill>
                <a:latin typeface="Segoe UI" panose="020B0502040204020203" pitchFamily="34" charset="0"/>
              </a:rPr>
              <a:t>ensamblados o bibliotecas de clases de proyectos en la misma solución</a:t>
            </a:r>
          </a:p>
          <a:p>
            <a:pPr marL="0" lvl="0" indent="0">
              <a:buNone/>
            </a:pPr>
            <a:endParaRPr lang="es-ES" sz="2400" dirty="0">
              <a:solidFill>
                <a:prstClr val="black"/>
              </a:solidFill>
              <a:latin typeface="Segoe UI" panose="020B0502040204020203" pitchFamily="34" charset="0"/>
            </a:endParaRPr>
          </a:p>
          <a:p>
            <a:endParaRPr lang="en-US" dirty="0"/>
          </a:p>
        </p:txBody>
      </p:sp>
    </p:spTree>
    <p:extLst>
      <p:ext uri="{BB962C8B-B14F-4D97-AF65-F5344CB8AC3E}">
        <p14:creationId xmlns:p14="http://schemas.microsoft.com/office/powerpoint/2010/main" val="3250065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169818"/>
            <a:ext cx="11754636" cy="6217919"/>
          </a:xfrm>
        </p:spPr>
        <p:txBody>
          <a:bodyPr>
            <a:normAutofit/>
          </a:bodyPr>
          <a:lstStyle/>
          <a:p>
            <a:pPr algn="just"/>
            <a:r>
              <a:rPr lang="es-MX" dirty="0" err="1" smtClean="0"/>
              <a:t>Imports</a:t>
            </a:r>
            <a:r>
              <a:rPr lang="es-MX" dirty="0" smtClean="0"/>
              <a:t>:</a:t>
            </a:r>
          </a:p>
          <a:p>
            <a:pPr algn="just"/>
            <a:r>
              <a:rPr lang="es-ES" dirty="0"/>
              <a:t>Los ensamblados incluyen uno o varios </a:t>
            </a:r>
            <a:r>
              <a:rPr lang="es-ES" dirty="0" err="1" smtClean="0"/>
              <a:t>Namespaces</a:t>
            </a:r>
            <a:r>
              <a:rPr lang="es-ES" dirty="0" smtClean="0"/>
              <a:t>. </a:t>
            </a:r>
            <a:r>
              <a:rPr lang="es-ES" dirty="0"/>
              <a:t>Al agregar una referencia a </a:t>
            </a:r>
            <a:r>
              <a:rPr lang="es-ES" dirty="0" smtClean="0"/>
              <a:t>un ensamblado</a:t>
            </a:r>
            <a:r>
              <a:rPr lang="es-ES" dirty="0"/>
              <a:t>, también puede agregar una instrucción </a:t>
            </a:r>
            <a:r>
              <a:rPr lang="es-ES" dirty="0" err="1"/>
              <a:t>Imports</a:t>
            </a:r>
            <a:r>
              <a:rPr lang="es-ES" dirty="0"/>
              <a:t> a un módulo que controla </a:t>
            </a:r>
            <a:r>
              <a:rPr lang="es-ES" dirty="0" smtClean="0"/>
              <a:t>la visibilidad </a:t>
            </a:r>
            <a:r>
              <a:rPr lang="es-ES" dirty="0"/>
              <a:t>de los </a:t>
            </a:r>
            <a:r>
              <a:rPr lang="es-ES" dirty="0" err="1"/>
              <a:t>Namespaces</a:t>
            </a:r>
            <a:r>
              <a:rPr lang="es-ES" dirty="0"/>
              <a:t> de ese ensamblado en el </a:t>
            </a:r>
            <a:r>
              <a:rPr lang="es-ES" dirty="0" smtClean="0"/>
              <a:t>módulo. </a:t>
            </a:r>
            <a:r>
              <a:rPr lang="es-ES" dirty="0"/>
              <a:t>La instrucción </a:t>
            </a:r>
            <a:r>
              <a:rPr lang="es-ES" dirty="0" err="1" smtClean="0"/>
              <a:t>Imports</a:t>
            </a:r>
            <a:r>
              <a:rPr lang="es-ES" dirty="0" smtClean="0"/>
              <a:t> proporciona </a:t>
            </a:r>
            <a:r>
              <a:rPr lang="es-ES" dirty="0"/>
              <a:t>un contexto de ámbito que le permite usar solo la parte del </a:t>
            </a:r>
            <a:r>
              <a:rPr lang="es-ES" dirty="0" err="1"/>
              <a:t>Namespace</a:t>
            </a:r>
            <a:r>
              <a:rPr lang="es-ES" dirty="0"/>
              <a:t> </a:t>
            </a:r>
            <a:r>
              <a:rPr lang="es-ES" dirty="0" smtClean="0"/>
              <a:t>necesaria para </a:t>
            </a:r>
            <a:r>
              <a:rPr lang="es-ES" dirty="0"/>
              <a:t>proporcionar una referencia </a:t>
            </a:r>
            <a:r>
              <a:rPr lang="es-ES" dirty="0" smtClean="0"/>
              <a:t>única.</a:t>
            </a:r>
          </a:p>
          <a:p>
            <a:pPr algn="just"/>
            <a:endParaRPr lang="es-ES" dirty="0" smtClean="0"/>
          </a:p>
          <a:p>
            <a:pPr algn="just"/>
            <a:r>
              <a:rPr lang="es-ES" dirty="0"/>
              <a:t>La instrucción </a:t>
            </a:r>
            <a:r>
              <a:rPr lang="es-ES" dirty="0" err="1"/>
              <a:t>Imports</a:t>
            </a:r>
            <a:r>
              <a:rPr lang="es-ES" dirty="0"/>
              <a:t> tiene la siguiente </a:t>
            </a:r>
            <a:r>
              <a:rPr lang="es-ES" dirty="0" smtClean="0"/>
              <a:t>sintaxis:</a:t>
            </a:r>
          </a:p>
          <a:p>
            <a:pPr algn="just"/>
            <a:r>
              <a:rPr lang="es-MX" dirty="0" err="1" smtClean="0"/>
              <a:t>Imports</a:t>
            </a:r>
            <a:r>
              <a:rPr lang="es-MX" dirty="0" smtClean="0"/>
              <a:t> [</a:t>
            </a:r>
            <a:r>
              <a:rPr lang="es-MX" dirty="0" err="1" smtClean="0"/>
              <a:t>Aliasname</a:t>
            </a:r>
            <a:r>
              <a:rPr lang="es-MX" dirty="0" smtClean="0"/>
              <a:t>=] </a:t>
            </a:r>
            <a:r>
              <a:rPr lang="es-MX" dirty="0" err="1" smtClean="0"/>
              <a:t>Namespace</a:t>
            </a:r>
            <a:endParaRPr lang="es-MX" dirty="0" smtClean="0"/>
          </a:p>
          <a:p>
            <a:pPr algn="just"/>
            <a:endParaRPr lang="es-MX" dirty="0"/>
          </a:p>
          <a:p>
            <a:pPr algn="just"/>
            <a:r>
              <a:rPr lang="es-ES" dirty="0" smtClean="0"/>
              <a:t>Deben </a:t>
            </a:r>
            <a:r>
              <a:rPr lang="es-ES" dirty="0"/>
              <a:t>aparecer </a:t>
            </a:r>
            <a:r>
              <a:rPr lang="es-ES" dirty="0" smtClean="0"/>
              <a:t>después de </a:t>
            </a:r>
            <a:r>
              <a:rPr lang="es-ES" dirty="0"/>
              <a:t>cualquier instrucción </a:t>
            </a:r>
            <a:r>
              <a:rPr lang="es-ES" dirty="0" err="1"/>
              <a:t>Option</a:t>
            </a:r>
            <a:r>
              <a:rPr lang="es-ES" dirty="0"/>
              <a:t> si está presente, pero antes de cualquier otro </a:t>
            </a:r>
            <a:r>
              <a:rPr lang="es-ES" dirty="0" smtClean="0"/>
              <a:t>código.</a:t>
            </a:r>
            <a:endParaRPr lang="es-MX" dirty="0" smtClean="0"/>
          </a:p>
        </p:txBody>
      </p:sp>
    </p:spTree>
    <p:extLst>
      <p:ext uri="{BB962C8B-B14F-4D97-AF65-F5344CB8AC3E}">
        <p14:creationId xmlns:p14="http://schemas.microsoft.com/office/powerpoint/2010/main" val="648758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169818"/>
            <a:ext cx="11754636" cy="6217919"/>
          </a:xfrm>
        </p:spPr>
        <p:txBody>
          <a:bodyPr>
            <a:normAutofit fontScale="92500" lnSpcReduction="10000"/>
          </a:bodyPr>
          <a:lstStyle/>
          <a:p>
            <a:pPr algn="just"/>
            <a:r>
              <a:rPr lang="es-ES" dirty="0"/>
              <a:t>La instrucción </a:t>
            </a:r>
            <a:r>
              <a:rPr lang="es-ES" dirty="0" err="1"/>
              <a:t>Imports</a:t>
            </a:r>
            <a:r>
              <a:rPr lang="es-ES" dirty="0"/>
              <a:t> facilita el acceso a los métodos de las clases, ya que elimina la </a:t>
            </a:r>
            <a:r>
              <a:rPr lang="es-ES" dirty="0" smtClean="0"/>
              <a:t>necesidad de </a:t>
            </a:r>
            <a:r>
              <a:rPr lang="es-ES" dirty="0"/>
              <a:t>escribir explícitamente los nombres completos de las </a:t>
            </a:r>
            <a:r>
              <a:rPr lang="es-ES" dirty="0" smtClean="0"/>
              <a:t>referencias</a:t>
            </a:r>
            <a:r>
              <a:rPr lang="es-ES" dirty="0"/>
              <a:t>. Un módulo puede contener cualquier número de instrucciones </a:t>
            </a:r>
            <a:r>
              <a:rPr lang="es-ES" dirty="0" err="1"/>
              <a:t>Imports</a:t>
            </a:r>
            <a:r>
              <a:rPr lang="es-ES" dirty="0"/>
              <a:t>.  Los alias permiten </a:t>
            </a:r>
            <a:r>
              <a:rPr lang="es-ES" dirty="0" smtClean="0"/>
              <a:t>asignar un </a:t>
            </a:r>
            <a:r>
              <a:rPr lang="es-ES" dirty="0"/>
              <a:t>nombre más descriptivo a solo una parte de un </a:t>
            </a:r>
            <a:r>
              <a:rPr lang="es-ES" dirty="0" err="1" smtClean="0"/>
              <a:t>Namespace</a:t>
            </a:r>
            <a:r>
              <a:rPr lang="es-ES" dirty="0" smtClean="0"/>
              <a:t>. Por </a:t>
            </a:r>
            <a:r>
              <a:rPr lang="es-ES" dirty="0"/>
              <a:t>ejemplo, la secuencia </a:t>
            </a:r>
            <a:r>
              <a:rPr lang="es-ES" dirty="0" smtClean="0"/>
              <a:t>de retorno </a:t>
            </a:r>
            <a:r>
              <a:rPr lang="es-ES" dirty="0"/>
              <a:t>de carro/avance de línea que hace que se muestre un único fragmento de texto en </a:t>
            </a:r>
            <a:r>
              <a:rPr lang="es-ES" dirty="0" smtClean="0"/>
              <a:t>varias líneas </a:t>
            </a:r>
            <a:r>
              <a:rPr lang="es-ES" dirty="0"/>
              <a:t>es parte del módulo </a:t>
            </a:r>
            <a:r>
              <a:rPr lang="es-ES" dirty="0" err="1"/>
              <a:t>ControlChars</a:t>
            </a:r>
            <a:r>
              <a:rPr lang="es-ES" dirty="0"/>
              <a:t> en el </a:t>
            </a:r>
            <a:r>
              <a:rPr lang="es-ES" dirty="0" err="1"/>
              <a:t>Namespace</a:t>
            </a:r>
            <a:r>
              <a:rPr lang="es-ES" dirty="0"/>
              <a:t> Microsoft </a:t>
            </a:r>
            <a:r>
              <a:rPr lang="es-ES" dirty="0" err="1" smtClean="0"/>
              <a:t>VisualBasic</a:t>
            </a:r>
            <a:r>
              <a:rPr lang="es-ES" dirty="0" smtClean="0"/>
              <a:t>. Para </a:t>
            </a:r>
            <a:r>
              <a:rPr lang="es-ES" dirty="0"/>
              <a:t>usar </a:t>
            </a:r>
            <a:r>
              <a:rPr lang="es-ES" dirty="0" smtClean="0"/>
              <a:t>esta constante </a:t>
            </a:r>
            <a:r>
              <a:rPr lang="es-ES" dirty="0"/>
              <a:t>en un programa sin un alias, debe escribir el código </a:t>
            </a:r>
            <a:r>
              <a:rPr lang="es-ES" dirty="0" smtClean="0"/>
              <a:t>siguiente:</a:t>
            </a:r>
          </a:p>
          <a:p>
            <a:pPr algn="just"/>
            <a:endParaRPr lang="es-ES" dirty="0" smtClean="0"/>
          </a:p>
          <a:p>
            <a:pPr algn="just"/>
            <a:r>
              <a:rPr lang="en-US" dirty="0" err="1"/>
              <a:t>MsgBox</a:t>
            </a:r>
            <a:r>
              <a:rPr lang="en-US" dirty="0" smtClean="0"/>
              <a:t>(“ Some text”&amp; </a:t>
            </a:r>
            <a:r>
              <a:rPr lang="en-US" dirty="0" err="1" smtClean="0"/>
              <a:t>Microsoft.VisualBasic.ControlChars.CrLf</a:t>
            </a:r>
            <a:r>
              <a:rPr lang="en-US" dirty="0"/>
              <a:t> </a:t>
            </a:r>
            <a:r>
              <a:rPr lang="en-US" dirty="0" smtClean="0"/>
              <a:t>&amp; “Some </a:t>
            </a:r>
            <a:r>
              <a:rPr lang="en-US" dirty="0"/>
              <a:t>more </a:t>
            </a:r>
            <a:r>
              <a:rPr lang="en-US" dirty="0" smtClean="0"/>
              <a:t>text”)</a:t>
            </a:r>
          </a:p>
          <a:p>
            <a:pPr algn="just"/>
            <a:endParaRPr lang="es-MX" dirty="0"/>
          </a:p>
          <a:p>
            <a:pPr algn="just"/>
            <a:r>
              <a:rPr lang="es-ES" dirty="0" smtClean="0"/>
              <a:t>En </a:t>
            </a:r>
            <a:r>
              <a:rPr lang="es-ES" dirty="0"/>
              <a:t>el siguiente fragmento de código se muestra </a:t>
            </a:r>
            <a:r>
              <a:rPr lang="es-ES" dirty="0" smtClean="0"/>
              <a:t>cómo importar </a:t>
            </a:r>
            <a:r>
              <a:rPr lang="es-ES" dirty="0"/>
              <a:t>y asignar un alias al </a:t>
            </a:r>
            <a:r>
              <a:rPr lang="es-ES" dirty="0" err="1" smtClean="0"/>
              <a:t>Microsoft.VisualBasic</a:t>
            </a:r>
            <a:r>
              <a:rPr lang="es-ES" dirty="0" err="1"/>
              <a:t>.</a:t>
            </a:r>
            <a:r>
              <a:rPr lang="es-ES" dirty="0" err="1" smtClean="0"/>
              <a:t>ControlChars</a:t>
            </a:r>
            <a:r>
              <a:rPr lang="es-ES" dirty="0" smtClean="0"/>
              <a:t> módulo:</a:t>
            </a:r>
          </a:p>
          <a:p>
            <a:pPr algn="just"/>
            <a:endParaRPr lang="en-US" dirty="0" smtClean="0"/>
          </a:p>
          <a:p>
            <a:pPr algn="just"/>
            <a:r>
              <a:rPr lang="en-US" dirty="0" smtClean="0"/>
              <a:t>Imports </a:t>
            </a:r>
            <a:r>
              <a:rPr lang="en-US" dirty="0" err="1" smtClean="0"/>
              <a:t>CtrlChrs</a:t>
            </a:r>
            <a:r>
              <a:rPr lang="en-US" dirty="0" smtClean="0"/>
              <a:t>=</a:t>
            </a:r>
            <a:r>
              <a:rPr lang="en-US" dirty="0" err="1" smtClean="0"/>
              <a:t>Microsoft.VisualBasic.ControlChars</a:t>
            </a:r>
            <a:endParaRPr lang="en-US" dirty="0" smtClean="0"/>
          </a:p>
          <a:p>
            <a:pPr algn="just"/>
            <a:endParaRPr lang="es-MX" dirty="0"/>
          </a:p>
          <a:p>
            <a:pPr algn="just"/>
            <a:r>
              <a:rPr lang="es-ES" dirty="0"/>
              <a:t>Las referencias futuras a este espacio de nombres pueden ser mucho más </a:t>
            </a:r>
            <a:r>
              <a:rPr lang="es-ES" dirty="0" smtClean="0"/>
              <a:t>cortas:</a:t>
            </a:r>
          </a:p>
          <a:p>
            <a:pPr algn="just"/>
            <a:endParaRPr lang="es-ES" dirty="0"/>
          </a:p>
          <a:p>
            <a:pPr algn="just"/>
            <a:r>
              <a:rPr lang="en-US" dirty="0" err="1"/>
              <a:t>MsgBox</a:t>
            </a:r>
            <a:r>
              <a:rPr lang="en-US" dirty="0"/>
              <a:t>("</a:t>
            </a:r>
            <a:r>
              <a:rPr lang="en-US" dirty="0" err="1" smtClean="0"/>
              <a:t>Sometext</a:t>
            </a:r>
            <a:r>
              <a:rPr lang="en-US" dirty="0" smtClean="0"/>
              <a:t>“ &amp; </a:t>
            </a:r>
            <a:r>
              <a:rPr lang="en-US" dirty="0" err="1" smtClean="0"/>
              <a:t>CtrlChrs.CrLf</a:t>
            </a:r>
            <a:r>
              <a:rPr lang="en-US" dirty="0" smtClean="0"/>
              <a:t> &amp; "</a:t>
            </a:r>
            <a:r>
              <a:rPr lang="en-US" dirty="0" err="1"/>
              <a:t>Somemoretext</a:t>
            </a:r>
            <a:r>
              <a:rPr lang="en-US" dirty="0"/>
              <a:t>")</a:t>
            </a:r>
            <a:endParaRPr lang="es-ES" dirty="0" smtClean="0"/>
          </a:p>
          <a:p>
            <a:pPr algn="just"/>
            <a:endParaRPr lang="es-MX" dirty="0" smtClean="0"/>
          </a:p>
        </p:txBody>
      </p:sp>
    </p:spTree>
    <p:extLst>
      <p:ext uri="{BB962C8B-B14F-4D97-AF65-F5344CB8AC3E}">
        <p14:creationId xmlns:p14="http://schemas.microsoft.com/office/powerpoint/2010/main" val="3058876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169818"/>
            <a:ext cx="11754636" cy="6217919"/>
          </a:xfrm>
        </p:spPr>
        <p:txBody>
          <a:bodyPr>
            <a:normAutofit fontScale="92500"/>
          </a:bodyPr>
          <a:lstStyle/>
          <a:p>
            <a:pPr algn="just"/>
            <a:r>
              <a:rPr lang="es-MX" dirty="0" smtClean="0"/>
              <a:t>Miembros compartidos:</a:t>
            </a:r>
          </a:p>
          <a:p>
            <a:pPr algn="just"/>
            <a:endParaRPr lang="es-MX" dirty="0" smtClean="0"/>
          </a:p>
          <a:p>
            <a:pPr algn="just"/>
            <a:r>
              <a:rPr lang="es-ES" dirty="0"/>
              <a:t>Un miembro compartido de la clase es una propiedad, un procedimiento o un campo </a:t>
            </a:r>
            <a:r>
              <a:rPr lang="es-ES" dirty="0" smtClean="0"/>
              <a:t>que comparten </a:t>
            </a:r>
            <a:r>
              <a:rPr lang="es-ES" dirty="0"/>
              <a:t>todas las instancias de una </a:t>
            </a:r>
            <a:r>
              <a:rPr lang="es-ES" dirty="0" smtClean="0"/>
              <a:t>clase.</a:t>
            </a:r>
          </a:p>
          <a:p>
            <a:pPr algn="just"/>
            <a:endParaRPr lang="es-ES" dirty="0" smtClean="0"/>
          </a:p>
          <a:p>
            <a:pPr algn="just"/>
            <a:r>
              <a:rPr lang="es-ES" dirty="0"/>
              <a:t>El uso compartido es útil, por ejemplo, si el valor de una variable se aplica a toda la </a:t>
            </a:r>
            <a:r>
              <a:rPr lang="es-ES" dirty="0" smtClean="0"/>
              <a:t>aplicación. Si declara </a:t>
            </a:r>
            <a:r>
              <a:rPr lang="es-ES" dirty="0"/>
              <a:t>que esa variable es </a:t>
            </a:r>
            <a:r>
              <a:rPr lang="es-ES" dirty="0" err="1"/>
              <a:t>Shared</a:t>
            </a:r>
            <a:r>
              <a:rPr lang="es-ES" dirty="0"/>
              <a:t> todas las instancias acceden a la misma ubicación </a:t>
            </a:r>
            <a:r>
              <a:rPr lang="es-ES" dirty="0" smtClean="0"/>
              <a:t>de almacenamiento </a:t>
            </a:r>
            <a:r>
              <a:rPr lang="es-ES" dirty="0"/>
              <a:t>y, si una instancia cambia el valor de la variable, todas las instancias acceden </a:t>
            </a:r>
            <a:r>
              <a:rPr lang="es-ES" dirty="0" smtClean="0"/>
              <a:t>al valor actualizado.</a:t>
            </a:r>
          </a:p>
          <a:p>
            <a:pPr algn="just"/>
            <a:endParaRPr lang="es-ES" dirty="0"/>
          </a:p>
          <a:p>
            <a:pPr algn="just"/>
            <a:r>
              <a:rPr lang="es-ES" dirty="0"/>
              <a:t>El uso compartido no modifica el nivel de acceso de un </a:t>
            </a:r>
            <a:r>
              <a:rPr lang="es-ES" dirty="0" smtClean="0"/>
              <a:t>miembro. </a:t>
            </a:r>
            <a:r>
              <a:rPr lang="es-ES" dirty="0"/>
              <a:t>Por ejemplo, un miembro </a:t>
            </a:r>
            <a:r>
              <a:rPr lang="es-ES" dirty="0" smtClean="0"/>
              <a:t>de clase </a:t>
            </a:r>
            <a:r>
              <a:rPr lang="es-ES" dirty="0"/>
              <a:t>puede ser compartido y privado (accesible solo desde dentro de la clase), o no </a:t>
            </a:r>
            <a:r>
              <a:rPr lang="es-ES" dirty="0" smtClean="0"/>
              <a:t>compartido y público.</a:t>
            </a:r>
          </a:p>
          <a:p>
            <a:pPr algn="just"/>
            <a:endParaRPr lang="es-ES" dirty="0"/>
          </a:p>
          <a:p>
            <a:pPr algn="just"/>
            <a:r>
              <a:rPr lang="en-US" dirty="0" smtClean="0"/>
              <a:t>Class </a:t>
            </a:r>
            <a:r>
              <a:rPr lang="en-US" dirty="0" err="1" smtClean="0"/>
              <a:t>SampleClass</a:t>
            </a:r>
            <a:endParaRPr lang="en-US" dirty="0"/>
          </a:p>
          <a:p>
            <a:pPr algn="just"/>
            <a:r>
              <a:rPr lang="en-US" dirty="0" smtClean="0"/>
              <a:t>	Public Shared </a:t>
            </a:r>
            <a:r>
              <a:rPr lang="en-US" dirty="0" err="1"/>
              <a:t>SampleString</a:t>
            </a:r>
            <a:r>
              <a:rPr lang="en-US" dirty="0"/>
              <a:t> As String </a:t>
            </a:r>
            <a:r>
              <a:rPr lang="en-US" dirty="0" smtClean="0"/>
              <a:t>="</a:t>
            </a:r>
            <a:r>
              <a:rPr lang="en-US" dirty="0"/>
              <a:t>Sample String"</a:t>
            </a:r>
          </a:p>
          <a:p>
            <a:pPr algn="just"/>
            <a:r>
              <a:rPr lang="en-US" dirty="0" smtClean="0"/>
              <a:t>End Class</a:t>
            </a:r>
            <a:endParaRPr lang="es-MX" dirty="0" smtClean="0"/>
          </a:p>
        </p:txBody>
      </p:sp>
    </p:spTree>
    <p:extLst>
      <p:ext uri="{BB962C8B-B14F-4D97-AF65-F5344CB8AC3E}">
        <p14:creationId xmlns:p14="http://schemas.microsoft.com/office/powerpoint/2010/main" val="1025295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155373"/>
            <a:ext cx="11754636" cy="6217919"/>
          </a:xfrm>
        </p:spPr>
        <p:txBody>
          <a:bodyPr>
            <a:normAutofit/>
          </a:bodyPr>
          <a:lstStyle/>
          <a:p>
            <a:pPr algn="just"/>
            <a:r>
              <a:rPr lang="es-ES" dirty="0"/>
              <a:t>Para tener acceso al miembro compartido, use el nombre de la clase sin crear un objeto de </a:t>
            </a:r>
            <a:r>
              <a:rPr lang="es-ES" dirty="0" smtClean="0"/>
              <a:t>esta clase:</a:t>
            </a:r>
          </a:p>
          <a:p>
            <a:pPr algn="just"/>
            <a:endParaRPr lang="es-ES" dirty="0"/>
          </a:p>
          <a:p>
            <a:pPr algn="just"/>
            <a:r>
              <a:rPr lang="en-US" dirty="0" err="1"/>
              <a:t>MsgBox</a:t>
            </a:r>
            <a:r>
              <a:rPr lang="en-US" dirty="0"/>
              <a:t>(</a:t>
            </a:r>
            <a:r>
              <a:rPr lang="en-US" dirty="0" err="1"/>
              <a:t>SampleClass.SampleString</a:t>
            </a:r>
            <a:r>
              <a:rPr lang="en-US" dirty="0" smtClean="0"/>
              <a:t>)</a:t>
            </a:r>
          </a:p>
          <a:p>
            <a:pPr algn="just"/>
            <a:endParaRPr lang="es-MX" dirty="0"/>
          </a:p>
          <a:p>
            <a:pPr algn="just"/>
            <a:endParaRPr lang="es-MX" dirty="0" smtClean="0"/>
          </a:p>
        </p:txBody>
      </p:sp>
    </p:spTree>
    <p:extLst>
      <p:ext uri="{BB962C8B-B14F-4D97-AF65-F5344CB8AC3E}">
        <p14:creationId xmlns:p14="http://schemas.microsoft.com/office/powerpoint/2010/main" val="1469909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37067" y="712081"/>
            <a:ext cx="11754636" cy="5009449"/>
          </a:xfrm>
        </p:spPr>
        <p:txBody>
          <a:bodyPr>
            <a:normAutofit/>
          </a:bodyPr>
          <a:lstStyle/>
          <a:p>
            <a:pPr algn="just"/>
            <a:r>
              <a:rPr lang="es-MX" dirty="0" smtClean="0"/>
              <a:t>Abstracción:</a:t>
            </a:r>
          </a:p>
          <a:p>
            <a:pPr algn="just"/>
            <a:r>
              <a:rPr lang="es-ES" dirty="0" smtClean="0"/>
              <a:t>Este concepto está muy relacionado con el anterior</a:t>
            </a:r>
          </a:p>
          <a:p>
            <a:pPr algn="just"/>
            <a:r>
              <a:rPr lang="es-ES" dirty="0" smtClean="0"/>
              <a:t>Como la propia palabra indica, el principio de abstracción lo que implica es que la clase debe representar las características de la entidad hacia el mundo exterior, pero ocultando la complejidad que llevan aparejada. O sea, nos abstrae de la complejidad que haya dentro dándonos una serie de atributos y comportamientos (propiedades y funciones) que podemos usar sin preocuparnos de qué pasa por dentro cuando lo hagamos.</a:t>
            </a:r>
          </a:p>
          <a:p>
            <a:pPr algn="just"/>
            <a:r>
              <a:rPr lang="es-ES" dirty="0" smtClean="0"/>
              <a:t>Así, una clase (y por lo tanto todos los objetos que se crean a partir de ella) debe exponer para su uso solo lo que sea necesario. Cómo se haga "por dentro" es irrelevante para los programas que hagan uso de los objetos de esa clase</a:t>
            </a:r>
            <a:endParaRPr lang="en-US" dirty="0"/>
          </a:p>
        </p:txBody>
      </p:sp>
    </p:spTree>
    <p:extLst>
      <p:ext uri="{BB962C8B-B14F-4D97-AF65-F5344CB8AC3E}">
        <p14:creationId xmlns:p14="http://schemas.microsoft.com/office/powerpoint/2010/main" val="1541056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61259"/>
            <a:ext cx="11754636" cy="6217919"/>
          </a:xfrm>
        </p:spPr>
        <p:txBody>
          <a:bodyPr>
            <a:normAutofit/>
          </a:bodyPr>
          <a:lstStyle/>
          <a:p>
            <a:pPr algn="just"/>
            <a:r>
              <a:rPr lang="es-MX" dirty="0" smtClean="0"/>
              <a:t>Herencia:</a:t>
            </a:r>
          </a:p>
          <a:p>
            <a:pPr algn="just"/>
            <a:endParaRPr lang="es-MX" dirty="0" smtClean="0"/>
          </a:p>
          <a:p>
            <a:pPr algn="just"/>
            <a:endParaRPr lang="es-ES" dirty="0"/>
          </a:p>
          <a:p>
            <a:pPr algn="just"/>
            <a:r>
              <a:rPr lang="es-ES" dirty="0"/>
              <a:t>Visual Basic no admite la herencia </a:t>
            </a:r>
            <a:r>
              <a:rPr lang="es-ES" dirty="0" smtClean="0"/>
              <a:t>múltiple. </a:t>
            </a:r>
            <a:r>
              <a:rPr lang="es-ES" dirty="0"/>
              <a:t>Es decir, solo puede especificar una clase base </a:t>
            </a:r>
            <a:r>
              <a:rPr lang="es-ES" dirty="0" smtClean="0"/>
              <a:t>para una </a:t>
            </a:r>
            <a:r>
              <a:rPr lang="es-ES" dirty="0"/>
              <a:t>clase </a:t>
            </a:r>
            <a:r>
              <a:rPr lang="es-ES" dirty="0" smtClean="0"/>
              <a:t>derivada.</a:t>
            </a:r>
          </a:p>
          <a:p>
            <a:pPr algn="just"/>
            <a:endParaRPr lang="es-ES" dirty="0"/>
          </a:p>
          <a:p>
            <a:pPr algn="just"/>
            <a:r>
              <a:rPr lang="es-ES" dirty="0"/>
              <a:t>Para heredar de una clase </a:t>
            </a:r>
            <a:r>
              <a:rPr lang="es-ES" dirty="0" smtClean="0"/>
              <a:t>base:</a:t>
            </a:r>
          </a:p>
          <a:p>
            <a:pPr algn="just"/>
            <a:endParaRPr lang="es-ES" dirty="0"/>
          </a:p>
          <a:p>
            <a:pPr algn="just"/>
            <a:r>
              <a:rPr lang="en-US" dirty="0" smtClean="0"/>
              <a:t>Class </a:t>
            </a:r>
            <a:r>
              <a:rPr lang="en-US" dirty="0" err="1" smtClean="0"/>
              <a:t>DerivedClass</a:t>
            </a:r>
            <a:endParaRPr lang="en-US" dirty="0"/>
          </a:p>
          <a:p>
            <a:pPr algn="just"/>
            <a:r>
              <a:rPr lang="en-US" dirty="0" smtClean="0"/>
              <a:t>	Inherits </a:t>
            </a:r>
            <a:r>
              <a:rPr lang="en-US" dirty="0" err="1" smtClean="0"/>
              <a:t>BaseClass</a:t>
            </a:r>
            <a:endParaRPr lang="en-US" dirty="0"/>
          </a:p>
          <a:p>
            <a:pPr algn="just"/>
            <a:r>
              <a:rPr lang="en-US" dirty="0" smtClean="0"/>
              <a:t>End Class</a:t>
            </a:r>
            <a:endParaRPr lang="es-MX" dirty="0" smtClean="0"/>
          </a:p>
          <a:p>
            <a:pPr algn="just"/>
            <a:endParaRPr lang="es-MX" dirty="0" smtClean="0"/>
          </a:p>
        </p:txBody>
      </p:sp>
    </p:spTree>
    <p:extLst>
      <p:ext uri="{BB962C8B-B14F-4D97-AF65-F5344CB8AC3E}">
        <p14:creationId xmlns:p14="http://schemas.microsoft.com/office/powerpoint/2010/main" val="35220656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61259"/>
            <a:ext cx="11754636" cy="6217919"/>
          </a:xfrm>
        </p:spPr>
        <p:txBody>
          <a:bodyPr>
            <a:normAutofit/>
          </a:bodyPr>
          <a:lstStyle/>
          <a:p>
            <a:pPr algn="just"/>
            <a:r>
              <a:rPr lang="es-ES" dirty="0"/>
              <a:t>De forma predeterminada, todas las clases se pueden </a:t>
            </a:r>
            <a:r>
              <a:rPr lang="es-ES" dirty="0" smtClean="0"/>
              <a:t>heredar. </a:t>
            </a:r>
            <a:r>
              <a:rPr lang="es-ES" dirty="0"/>
              <a:t>Sin embargo, puede </a:t>
            </a:r>
            <a:r>
              <a:rPr lang="es-ES" dirty="0" smtClean="0"/>
              <a:t>especificar si </a:t>
            </a:r>
            <a:r>
              <a:rPr lang="es-ES" dirty="0"/>
              <a:t>una clase no se debe usar como clase base o bien crear una clase que solo se pueda </a:t>
            </a:r>
            <a:r>
              <a:rPr lang="es-ES" dirty="0" smtClean="0"/>
              <a:t>usar como </a:t>
            </a:r>
            <a:r>
              <a:rPr lang="es-ES" dirty="0"/>
              <a:t>clase </a:t>
            </a:r>
            <a:r>
              <a:rPr lang="es-ES" dirty="0" smtClean="0"/>
              <a:t>base.</a:t>
            </a:r>
          </a:p>
          <a:p>
            <a:pPr algn="just"/>
            <a:endParaRPr lang="es-ES" dirty="0"/>
          </a:p>
          <a:p>
            <a:pPr algn="just"/>
            <a:r>
              <a:rPr lang="es-ES" dirty="0"/>
              <a:t>Para especificar que una clase no se puede usar como clase </a:t>
            </a:r>
            <a:r>
              <a:rPr lang="es-ES" dirty="0" smtClean="0"/>
              <a:t>base:</a:t>
            </a:r>
          </a:p>
          <a:p>
            <a:pPr algn="just"/>
            <a:endParaRPr lang="es-ES" dirty="0"/>
          </a:p>
          <a:p>
            <a:pPr algn="just"/>
            <a:r>
              <a:rPr lang="en-US" dirty="0" err="1" smtClean="0"/>
              <a:t>NotInheritable</a:t>
            </a:r>
            <a:r>
              <a:rPr lang="en-US" dirty="0" smtClean="0"/>
              <a:t> Class </a:t>
            </a:r>
            <a:r>
              <a:rPr lang="en-US" dirty="0" err="1" smtClean="0"/>
              <a:t>SampleClass</a:t>
            </a:r>
            <a:endParaRPr lang="en-US" dirty="0" smtClean="0"/>
          </a:p>
          <a:p>
            <a:pPr algn="just"/>
            <a:r>
              <a:rPr lang="en-US" dirty="0" smtClean="0"/>
              <a:t>End Class</a:t>
            </a:r>
          </a:p>
          <a:p>
            <a:pPr algn="just"/>
            <a:endParaRPr lang="es-MX" dirty="0"/>
          </a:p>
          <a:p>
            <a:pPr algn="just"/>
            <a:r>
              <a:rPr lang="es-ES" dirty="0"/>
              <a:t>Para especificar que una clase se puede usar solo como clase base y no se pueden </a:t>
            </a:r>
            <a:r>
              <a:rPr lang="es-ES" dirty="0" smtClean="0"/>
              <a:t>crear instancias </a:t>
            </a:r>
            <a:r>
              <a:rPr lang="es-ES" dirty="0"/>
              <a:t>de </a:t>
            </a:r>
            <a:r>
              <a:rPr lang="es-ES" dirty="0" smtClean="0"/>
              <a:t>esta:</a:t>
            </a:r>
          </a:p>
          <a:p>
            <a:pPr algn="just"/>
            <a:endParaRPr lang="es-ES" dirty="0" smtClean="0"/>
          </a:p>
          <a:p>
            <a:pPr algn="just"/>
            <a:r>
              <a:rPr lang="en-US" dirty="0" err="1" smtClean="0"/>
              <a:t>MustInherit</a:t>
            </a:r>
            <a:r>
              <a:rPr lang="en-US" dirty="0" smtClean="0"/>
              <a:t> Class </a:t>
            </a:r>
            <a:r>
              <a:rPr lang="en-US" dirty="0" err="1"/>
              <a:t>BaseClass</a:t>
            </a:r>
            <a:endParaRPr lang="en-US" dirty="0"/>
          </a:p>
          <a:p>
            <a:pPr algn="just"/>
            <a:r>
              <a:rPr lang="en-US" dirty="0" smtClean="0"/>
              <a:t>End Class</a:t>
            </a:r>
            <a:endParaRPr lang="es-MX" dirty="0" smtClean="0"/>
          </a:p>
        </p:txBody>
      </p:sp>
    </p:spTree>
    <p:extLst>
      <p:ext uri="{BB962C8B-B14F-4D97-AF65-F5344CB8AC3E}">
        <p14:creationId xmlns:p14="http://schemas.microsoft.com/office/powerpoint/2010/main" val="4263734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61259"/>
            <a:ext cx="11754636" cy="6217919"/>
          </a:xfrm>
        </p:spPr>
        <p:txBody>
          <a:bodyPr>
            <a:normAutofit/>
          </a:bodyPr>
          <a:lstStyle/>
          <a:p>
            <a:pPr algn="just"/>
            <a:r>
              <a:rPr lang="es-MX" dirty="0" err="1" smtClean="0"/>
              <a:t>Sobreescritura</a:t>
            </a:r>
            <a:r>
              <a:rPr lang="es-MX" dirty="0" smtClean="0"/>
              <a:t> de miembros:</a:t>
            </a:r>
          </a:p>
          <a:p>
            <a:pPr algn="just"/>
            <a:endParaRPr lang="es-MX" dirty="0" smtClean="0"/>
          </a:p>
          <a:p>
            <a:pPr algn="just"/>
            <a:r>
              <a:rPr lang="es-ES" dirty="0" smtClean="0"/>
              <a:t>De forma predeterminada, una clase derivada hereda todos los miembros de su clase base. Si desea cambiar el comportamiento del miembro heredado, debe sobrescribirlo. Es decir, se puede definir una nueva implementación del método, la propiedad o el evento en la clase derivada.</a:t>
            </a:r>
          </a:p>
          <a:p>
            <a:pPr algn="just"/>
            <a:endParaRPr lang="es-ES" dirty="0"/>
          </a:p>
          <a:p>
            <a:pPr algn="just"/>
            <a:endParaRPr lang="es-MX" dirty="0" smtClean="0"/>
          </a:p>
        </p:txBody>
      </p:sp>
      <p:graphicFrame>
        <p:nvGraphicFramePr>
          <p:cNvPr id="2" name="Tabla 1"/>
          <p:cNvGraphicFramePr>
            <a:graphicFrameLocks noGrp="1"/>
          </p:cNvGraphicFramePr>
          <p:nvPr>
            <p:extLst>
              <p:ext uri="{D42A27DB-BD31-4B8C-83A1-F6EECF244321}">
                <p14:modId xmlns:p14="http://schemas.microsoft.com/office/powerpoint/2010/main" val="1239572358"/>
              </p:ext>
            </p:extLst>
          </p:nvPr>
        </p:nvGraphicFramePr>
        <p:xfrm>
          <a:off x="1744617" y="2633618"/>
          <a:ext cx="8128000" cy="3845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61794983"/>
                    </a:ext>
                  </a:extLst>
                </a:gridCol>
                <a:gridCol w="4064000">
                  <a:extLst>
                    <a:ext uri="{9D8B030D-6E8A-4147-A177-3AD203B41FA5}">
                      <a16:colId xmlns:a16="http://schemas.microsoft.com/office/drawing/2014/main" val="2118211178"/>
                    </a:ext>
                  </a:extLst>
                </a:gridCol>
              </a:tblGrid>
              <a:tr h="370840">
                <a:tc>
                  <a:txBody>
                    <a:bodyPr/>
                    <a:lstStyle/>
                    <a:p>
                      <a:r>
                        <a:rPr lang="en-US" dirty="0" err="1" smtClean="0"/>
                        <a:t>Modificador</a:t>
                      </a:r>
                      <a:r>
                        <a:rPr lang="en-US" dirty="0" smtClean="0"/>
                        <a:t> de Visual Basic</a:t>
                      </a:r>
                      <a:endParaRPr lang="en-US" dirty="0"/>
                    </a:p>
                  </a:txBody>
                  <a:tcPr/>
                </a:tc>
                <a:tc>
                  <a:txBody>
                    <a:bodyPr/>
                    <a:lstStyle/>
                    <a:p>
                      <a:r>
                        <a:rPr lang="en-US" dirty="0" err="1" smtClean="0"/>
                        <a:t>Definición</a:t>
                      </a:r>
                      <a:endParaRPr lang="en-US" dirty="0"/>
                    </a:p>
                  </a:txBody>
                  <a:tcPr/>
                </a:tc>
                <a:extLst>
                  <a:ext uri="{0D108BD9-81ED-4DB2-BD59-A6C34878D82A}">
                    <a16:rowId xmlns:a16="http://schemas.microsoft.com/office/drawing/2014/main" val="1869749895"/>
                  </a:ext>
                </a:extLst>
              </a:tr>
              <a:tr h="370840">
                <a:tc>
                  <a:txBody>
                    <a:bodyPr/>
                    <a:lstStyle/>
                    <a:p>
                      <a:r>
                        <a:rPr lang="en-US" dirty="0" err="1" smtClean="0"/>
                        <a:t>Overridable</a:t>
                      </a:r>
                      <a:endParaRPr lang="en-US" dirty="0"/>
                    </a:p>
                  </a:txBody>
                  <a:tcPr/>
                </a:tc>
                <a:tc>
                  <a:txBody>
                    <a:bodyPr/>
                    <a:lstStyle/>
                    <a:p>
                      <a:r>
                        <a:rPr lang="es-ES" dirty="0" smtClean="0"/>
                        <a:t>Permite </a:t>
                      </a:r>
                      <a:r>
                        <a:rPr lang="es-ES" dirty="0" err="1" smtClean="0"/>
                        <a:t>sobreescribir</a:t>
                      </a:r>
                      <a:r>
                        <a:rPr lang="es-ES" dirty="0" smtClean="0"/>
                        <a:t> un miembro de una clase derivada.</a:t>
                      </a:r>
                      <a:endParaRPr lang="en-US" dirty="0"/>
                    </a:p>
                  </a:txBody>
                  <a:tcPr/>
                </a:tc>
                <a:extLst>
                  <a:ext uri="{0D108BD9-81ED-4DB2-BD59-A6C34878D82A}">
                    <a16:rowId xmlns:a16="http://schemas.microsoft.com/office/drawing/2014/main" val="1109347487"/>
                  </a:ext>
                </a:extLst>
              </a:tr>
              <a:tr h="370840">
                <a:tc>
                  <a:txBody>
                    <a:bodyPr/>
                    <a:lstStyle/>
                    <a:p>
                      <a:r>
                        <a:rPr lang="en-US" dirty="0" smtClean="0"/>
                        <a:t>Overrides</a:t>
                      </a:r>
                      <a:endParaRPr lang="en-US" dirty="0"/>
                    </a:p>
                  </a:txBody>
                  <a:tcPr/>
                </a:tc>
                <a:tc>
                  <a:txBody>
                    <a:bodyPr/>
                    <a:lstStyle/>
                    <a:p>
                      <a:r>
                        <a:rPr lang="es-ES" dirty="0" err="1" smtClean="0"/>
                        <a:t>Sobreescribe</a:t>
                      </a:r>
                      <a:r>
                        <a:rPr lang="es-ES" dirty="0" smtClean="0"/>
                        <a:t> un miembro virtual (</a:t>
                      </a:r>
                      <a:r>
                        <a:rPr lang="es-ES" dirty="0" err="1" smtClean="0"/>
                        <a:t>sobreescribible</a:t>
                      </a:r>
                      <a:r>
                        <a:rPr lang="es-ES" dirty="0" smtClean="0"/>
                        <a:t>) definido en la clase base.</a:t>
                      </a:r>
                      <a:endParaRPr lang="en-US" dirty="0"/>
                    </a:p>
                  </a:txBody>
                  <a:tcPr/>
                </a:tc>
                <a:extLst>
                  <a:ext uri="{0D108BD9-81ED-4DB2-BD59-A6C34878D82A}">
                    <a16:rowId xmlns:a16="http://schemas.microsoft.com/office/drawing/2014/main" val="1346834662"/>
                  </a:ext>
                </a:extLst>
              </a:tr>
              <a:tr h="370840">
                <a:tc>
                  <a:txBody>
                    <a:bodyPr/>
                    <a:lstStyle/>
                    <a:p>
                      <a:r>
                        <a:rPr lang="en-US" dirty="0" err="1" smtClean="0"/>
                        <a:t>NotOverridable</a:t>
                      </a:r>
                      <a:endParaRPr lang="en-US" dirty="0"/>
                    </a:p>
                  </a:txBody>
                  <a:tcPr/>
                </a:tc>
                <a:tc>
                  <a:txBody>
                    <a:bodyPr/>
                    <a:lstStyle/>
                    <a:p>
                      <a:r>
                        <a:rPr lang="es-ES" dirty="0" smtClean="0"/>
                        <a:t>Impide que un miembro se </a:t>
                      </a:r>
                      <a:r>
                        <a:rPr lang="es-ES" dirty="0" err="1" smtClean="0"/>
                        <a:t>sobreescriba</a:t>
                      </a:r>
                      <a:r>
                        <a:rPr lang="es-ES" dirty="0" smtClean="0"/>
                        <a:t> en una clase heredera.</a:t>
                      </a:r>
                      <a:endParaRPr lang="en-US" dirty="0"/>
                    </a:p>
                  </a:txBody>
                  <a:tcPr/>
                </a:tc>
                <a:extLst>
                  <a:ext uri="{0D108BD9-81ED-4DB2-BD59-A6C34878D82A}">
                    <a16:rowId xmlns:a16="http://schemas.microsoft.com/office/drawing/2014/main" val="3260036794"/>
                  </a:ext>
                </a:extLst>
              </a:tr>
              <a:tr h="370840">
                <a:tc>
                  <a:txBody>
                    <a:bodyPr/>
                    <a:lstStyle/>
                    <a:p>
                      <a:r>
                        <a:rPr lang="en-US" smtClean="0"/>
                        <a:t>MustOverride</a:t>
                      </a:r>
                      <a:endParaRPr lang="en-US" dirty="0"/>
                    </a:p>
                  </a:txBody>
                  <a:tcPr/>
                </a:tc>
                <a:tc>
                  <a:txBody>
                    <a:bodyPr/>
                    <a:lstStyle/>
                    <a:p>
                      <a:r>
                        <a:rPr lang="es-ES" dirty="0" smtClean="0"/>
                        <a:t>Requiere que se </a:t>
                      </a:r>
                      <a:r>
                        <a:rPr lang="es-ES" dirty="0" err="1" smtClean="0"/>
                        <a:t>sobreescriba</a:t>
                      </a:r>
                      <a:r>
                        <a:rPr lang="es-ES" dirty="0" smtClean="0"/>
                        <a:t> un miembro de clase en la clase derivada.</a:t>
                      </a:r>
                      <a:endParaRPr lang="en-US" dirty="0"/>
                    </a:p>
                  </a:txBody>
                  <a:tcPr/>
                </a:tc>
                <a:extLst>
                  <a:ext uri="{0D108BD9-81ED-4DB2-BD59-A6C34878D82A}">
                    <a16:rowId xmlns:a16="http://schemas.microsoft.com/office/drawing/2014/main" val="3643966956"/>
                  </a:ext>
                </a:extLst>
              </a:tr>
              <a:tr h="370840">
                <a:tc>
                  <a:txBody>
                    <a:bodyPr/>
                    <a:lstStyle/>
                    <a:p>
                      <a:r>
                        <a:rPr lang="en-US" dirty="0" smtClean="0"/>
                        <a:t>Shadows</a:t>
                      </a:r>
                      <a:endParaRPr lang="en-US" dirty="0"/>
                    </a:p>
                  </a:txBody>
                  <a:tcPr/>
                </a:tc>
                <a:tc>
                  <a:txBody>
                    <a:bodyPr/>
                    <a:lstStyle/>
                    <a:p>
                      <a:r>
                        <a:rPr lang="es-ES" dirty="0" smtClean="0"/>
                        <a:t>Oculta un miembro heredado de una clase base.</a:t>
                      </a:r>
                      <a:endParaRPr lang="en-US" dirty="0"/>
                    </a:p>
                  </a:txBody>
                  <a:tcPr/>
                </a:tc>
                <a:extLst>
                  <a:ext uri="{0D108BD9-81ED-4DB2-BD59-A6C34878D82A}">
                    <a16:rowId xmlns:a16="http://schemas.microsoft.com/office/drawing/2014/main" val="1375712233"/>
                  </a:ext>
                </a:extLst>
              </a:tr>
            </a:tbl>
          </a:graphicData>
        </a:graphic>
      </p:graphicFrame>
    </p:spTree>
    <p:extLst>
      <p:ext uri="{BB962C8B-B14F-4D97-AF65-F5344CB8AC3E}">
        <p14:creationId xmlns:p14="http://schemas.microsoft.com/office/powerpoint/2010/main" val="87080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61259"/>
            <a:ext cx="11754636" cy="6217919"/>
          </a:xfrm>
        </p:spPr>
        <p:txBody>
          <a:bodyPr>
            <a:normAutofit/>
          </a:bodyPr>
          <a:lstStyle/>
          <a:p>
            <a:pPr algn="just"/>
            <a:r>
              <a:rPr lang="es-ES" dirty="0" err="1" smtClean="0"/>
              <a:t>Overridable</a:t>
            </a:r>
            <a:r>
              <a:rPr lang="es-ES" dirty="0" smtClean="0"/>
              <a:t>:</a:t>
            </a:r>
          </a:p>
          <a:p>
            <a:pPr algn="just"/>
            <a:r>
              <a:rPr lang="es-ES" dirty="0" smtClean="0"/>
              <a:t>El </a:t>
            </a:r>
            <a:r>
              <a:rPr lang="es-ES" dirty="0"/>
              <a:t>modificador </a:t>
            </a:r>
            <a:r>
              <a:rPr lang="es-ES" dirty="0" err="1"/>
              <a:t>Overridable</a:t>
            </a:r>
            <a:r>
              <a:rPr lang="es-ES" dirty="0"/>
              <a:t> permite que una propiedad o un método de una clase se </a:t>
            </a:r>
            <a:r>
              <a:rPr lang="es-ES" dirty="0" smtClean="0"/>
              <a:t>sobrescriba en </a:t>
            </a:r>
            <a:r>
              <a:rPr lang="es-ES" dirty="0"/>
              <a:t>una clase </a:t>
            </a:r>
            <a:r>
              <a:rPr lang="es-ES" dirty="0" smtClean="0"/>
              <a:t>derivada. </a:t>
            </a:r>
            <a:r>
              <a:rPr lang="es-ES" dirty="0"/>
              <a:t>El modificador </a:t>
            </a:r>
            <a:r>
              <a:rPr lang="es-ES" dirty="0" err="1"/>
              <a:t>NotOverridable</a:t>
            </a:r>
            <a:r>
              <a:rPr lang="es-ES" dirty="0"/>
              <a:t> evita que una propiedad o un método </a:t>
            </a:r>
            <a:r>
              <a:rPr lang="es-ES" dirty="0" smtClean="0"/>
              <a:t>se sobrescriba </a:t>
            </a:r>
            <a:r>
              <a:rPr lang="es-ES" dirty="0"/>
              <a:t>en una clase </a:t>
            </a:r>
            <a:r>
              <a:rPr lang="es-ES" dirty="0" smtClean="0"/>
              <a:t>derivada.</a:t>
            </a:r>
          </a:p>
          <a:p>
            <a:pPr algn="just"/>
            <a:endParaRPr lang="es-ES" dirty="0"/>
          </a:p>
          <a:p>
            <a:pPr algn="just"/>
            <a:r>
              <a:rPr lang="es-ES" dirty="0"/>
              <a:t>Si no se especifica el modificador </a:t>
            </a:r>
            <a:r>
              <a:rPr lang="es-ES" dirty="0" err="1"/>
              <a:t>Overridable</a:t>
            </a:r>
            <a:r>
              <a:rPr lang="es-ES" dirty="0"/>
              <a:t> o </a:t>
            </a:r>
            <a:r>
              <a:rPr lang="es-ES" dirty="0" err="1"/>
              <a:t>NotOverridable</a:t>
            </a:r>
            <a:r>
              <a:rPr lang="es-ES" dirty="0"/>
              <a:t> el valor </a:t>
            </a:r>
            <a:r>
              <a:rPr lang="es-ES" dirty="0" smtClean="0"/>
              <a:t>predeterminado depende </a:t>
            </a:r>
            <a:r>
              <a:rPr lang="es-ES" dirty="0"/>
              <a:t>de si la propiedad o el método reemplaza a una propiedad o método de clase </a:t>
            </a:r>
            <a:r>
              <a:rPr lang="es-ES" dirty="0" smtClean="0"/>
              <a:t>base. Si la </a:t>
            </a:r>
            <a:r>
              <a:rPr lang="es-ES" dirty="0"/>
              <a:t>propiedad o el método reemplaza una propiedad o un método de clase base, el </a:t>
            </a:r>
            <a:r>
              <a:rPr lang="es-ES" dirty="0" smtClean="0"/>
              <a:t>valor predeterminado </a:t>
            </a:r>
            <a:r>
              <a:rPr lang="es-ES" dirty="0"/>
              <a:t>es </a:t>
            </a:r>
            <a:r>
              <a:rPr lang="es-ES" dirty="0" err="1"/>
              <a:t>Overridable</a:t>
            </a:r>
            <a:r>
              <a:rPr lang="es-ES" dirty="0"/>
              <a:t> de lo contrario, es </a:t>
            </a:r>
            <a:r>
              <a:rPr lang="es-ES" dirty="0" err="1" smtClean="0"/>
              <a:t>NotOverridable</a:t>
            </a:r>
            <a:r>
              <a:rPr lang="es-ES" dirty="0" smtClean="0"/>
              <a:t>.</a:t>
            </a:r>
          </a:p>
          <a:p>
            <a:pPr algn="just"/>
            <a:endParaRPr lang="es-ES" dirty="0"/>
          </a:p>
          <a:p>
            <a:pPr algn="just"/>
            <a:r>
              <a:rPr lang="es-ES" dirty="0" smtClean="0"/>
              <a:t>No </a:t>
            </a:r>
            <a:r>
              <a:rPr lang="es-ES" dirty="0"/>
              <a:t>se puede especificar </a:t>
            </a:r>
            <a:r>
              <a:rPr lang="es-ES" dirty="0" err="1"/>
              <a:t>Overridable</a:t>
            </a:r>
            <a:r>
              <a:rPr lang="es-ES" dirty="0"/>
              <a:t> o </a:t>
            </a:r>
            <a:r>
              <a:rPr lang="es-ES" dirty="0" err="1"/>
              <a:t>NotOverridable</a:t>
            </a:r>
            <a:r>
              <a:rPr lang="es-ES" dirty="0"/>
              <a:t> para un miembro </a:t>
            </a:r>
            <a:r>
              <a:rPr lang="es-ES" dirty="0" err="1" smtClean="0"/>
              <a:t>Private</a:t>
            </a:r>
            <a:r>
              <a:rPr lang="es-ES" dirty="0" smtClean="0"/>
              <a:t>.</a:t>
            </a:r>
          </a:p>
          <a:p>
            <a:pPr algn="just"/>
            <a:endParaRPr lang="es-ES" dirty="0"/>
          </a:p>
          <a:p>
            <a:pPr algn="just"/>
            <a:r>
              <a:rPr lang="es-ES" dirty="0"/>
              <a:t>Dado que un elemento que sobrescribe es sobre escribible de forma implícita, no se puede</a:t>
            </a:r>
          </a:p>
          <a:p>
            <a:pPr algn="just"/>
            <a:r>
              <a:rPr lang="es-ES" dirty="0"/>
              <a:t>combinar </a:t>
            </a:r>
            <a:r>
              <a:rPr lang="es-ES" dirty="0" err="1"/>
              <a:t>Overridable</a:t>
            </a:r>
            <a:r>
              <a:rPr lang="es-ES" dirty="0"/>
              <a:t> con </a:t>
            </a:r>
            <a:r>
              <a:rPr lang="es-ES" dirty="0" err="1" smtClean="0"/>
              <a:t>Overrides</a:t>
            </a:r>
            <a:r>
              <a:rPr lang="es-ES" dirty="0" smtClean="0"/>
              <a:t>.</a:t>
            </a:r>
            <a:endParaRPr lang="es-MX" dirty="0" smtClean="0"/>
          </a:p>
        </p:txBody>
      </p:sp>
    </p:spTree>
    <p:extLst>
      <p:ext uri="{BB962C8B-B14F-4D97-AF65-F5344CB8AC3E}">
        <p14:creationId xmlns:p14="http://schemas.microsoft.com/office/powerpoint/2010/main" val="2251552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61259"/>
            <a:ext cx="11754636" cy="6217919"/>
          </a:xfrm>
        </p:spPr>
        <p:txBody>
          <a:bodyPr>
            <a:normAutofit/>
          </a:bodyPr>
          <a:lstStyle/>
          <a:p>
            <a:pPr algn="just"/>
            <a:r>
              <a:rPr lang="es-MX" dirty="0" err="1" smtClean="0"/>
              <a:t>Overrides</a:t>
            </a:r>
            <a:r>
              <a:rPr lang="es-MX" dirty="0" smtClean="0"/>
              <a:t>:</a:t>
            </a:r>
          </a:p>
          <a:p>
            <a:pPr algn="just"/>
            <a:r>
              <a:rPr lang="es-ES" dirty="0"/>
              <a:t>Especifica que una propiedad o procedimiento sobrescribe una propiedad o procedimiento </a:t>
            </a:r>
            <a:r>
              <a:rPr lang="es-ES" dirty="0" smtClean="0"/>
              <a:t>del mismo </a:t>
            </a:r>
            <a:r>
              <a:rPr lang="es-ES" dirty="0"/>
              <a:t>nombre heredado de una clase </a:t>
            </a:r>
            <a:r>
              <a:rPr lang="es-ES" dirty="0" smtClean="0"/>
              <a:t>base.</a:t>
            </a:r>
          </a:p>
          <a:p>
            <a:pPr algn="just"/>
            <a:endParaRPr lang="es-ES" dirty="0"/>
          </a:p>
          <a:p>
            <a:pPr algn="just"/>
            <a:r>
              <a:rPr lang="es-ES" dirty="0"/>
              <a:t>La firma de esta declaración debe coincidir exactamente con la firma de la propiedad o </a:t>
            </a:r>
            <a:r>
              <a:rPr lang="es-ES" dirty="0" smtClean="0"/>
              <a:t>el procedimiento </a:t>
            </a:r>
            <a:r>
              <a:rPr lang="es-ES" dirty="0"/>
              <a:t>que </a:t>
            </a:r>
            <a:r>
              <a:rPr lang="es-ES" dirty="0" smtClean="0"/>
              <a:t>reemplaza. </a:t>
            </a:r>
            <a:r>
              <a:rPr lang="es-ES" dirty="0"/>
              <a:t>Esto significa que las listas de parámetros deben tener el </a:t>
            </a:r>
            <a:r>
              <a:rPr lang="es-ES" dirty="0" smtClean="0"/>
              <a:t>mismo número </a:t>
            </a:r>
            <a:r>
              <a:rPr lang="es-ES" dirty="0"/>
              <a:t>de parámetros, en el mismo orden y con los mismos tipos de </a:t>
            </a:r>
            <a:r>
              <a:rPr lang="es-ES" dirty="0" smtClean="0"/>
              <a:t>datos.</a:t>
            </a:r>
          </a:p>
          <a:p>
            <a:pPr algn="just"/>
            <a:endParaRPr lang="es-ES" dirty="0"/>
          </a:p>
          <a:p>
            <a:pPr algn="just"/>
            <a:r>
              <a:rPr lang="es-ES" dirty="0" smtClean="0"/>
              <a:t>También debe coincidir su nivel de acceso.</a:t>
            </a:r>
          </a:p>
          <a:p>
            <a:pPr algn="just"/>
            <a:endParaRPr lang="es-ES" dirty="0"/>
          </a:p>
          <a:p>
            <a:pPr algn="just"/>
            <a:endParaRPr lang="es-MX" dirty="0" smtClean="0"/>
          </a:p>
        </p:txBody>
      </p:sp>
    </p:spTree>
    <p:extLst>
      <p:ext uri="{BB962C8B-B14F-4D97-AF65-F5344CB8AC3E}">
        <p14:creationId xmlns:p14="http://schemas.microsoft.com/office/powerpoint/2010/main" val="13726491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61259"/>
            <a:ext cx="11754636" cy="6217919"/>
          </a:xfrm>
        </p:spPr>
        <p:txBody>
          <a:bodyPr>
            <a:normAutofit/>
          </a:bodyPr>
          <a:lstStyle/>
          <a:p>
            <a:pPr algn="just"/>
            <a:r>
              <a:rPr lang="es-MX" dirty="0" err="1" smtClean="0"/>
              <a:t>NotOverridable</a:t>
            </a:r>
            <a:r>
              <a:rPr lang="es-MX" dirty="0" smtClean="0"/>
              <a:t>:</a:t>
            </a:r>
          </a:p>
          <a:p>
            <a:pPr algn="just"/>
            <a:endParaRPr lang="es-ES" dirty="0" smtClean="0"/>
          </a:p>
          <a:p>
            <a:pPr algn="just"/>
            <a:r>
              <a:rPr lang="es-ES" dirty="0" smtClean="0"/>
              <a:t>El </a:t>
            </a:r>
            <a:r>
              <a:rPr lang="es-ES" dirty="0"/>
              <a:t>modificador </a:t>
            </a:r>
            <a:r>
              <a:rPr lang="es-ES" dirty="0" err="1"/>
              <a:t>NotOverridable</a:t>
            </a:r>
            <a:r>
              <a:rPr lang="es-ES" dirty="0"/>
              <a:t> evita que una propiedad o un método se sobrescriba en una </a:t>
            </a:r>
            <a:r>
              <a:rPr lang="es-ES" dirty="0" smtClean="0"/>
              <a:t>clase derivada. </a:t>
            </a:r>
            <a:endParaRPr lang="es-ES" dirty="0"/>
          </a:p>
          <a:p>
            <a:pPr algn="just"/>
            <a:endParaRPr lang="es-ES" dirty="0"/>
          </a:p>
          <a:p>
            <a:pPr algn="just"/>
            <a:r>
              <a:rPr lang="es-ES" dirty="0"/>
              <a:t>Un elemento que no se puede sobrescribir se denomina elemento </a:t>
            </a:r>
            <a:r>
              <a:rPr lang="es-ES" dirty="0" smtClean="0"/>
              <a:t>sellado.</a:t>
            </a:r>
          </a:p>
          <a:p>
            <a:pPr algn="just"/>
            <a:endParaRPr lang="es-ES" dirty="0"/>
          </a:p>
          <a:p>
            <a:pPr algn="just"/>
            <a:r>
              <a:rPr lang="es-ES" dirty="0"/>
              <a:t>No se puede especificar </a:t>
            </a:r>
            <a:r>
              <a:rPr lang="es-ES" dirty="0" err="1"/>
              <a:t>Overridable</a:t>
            </a:r>
            <a:r>
              <a:rPr lang="es-ES" dirty="0"/>
              <a:t> o </a:t>
            </a:r>
            <a:r>
              <a:rPr lang="es-ES" dirty="0" err="1"/>
              <a:t>NotOverridable</a:t>
            </a:r>
            <a:r>
              <a:rPr lang="es-ES" dirty="0"/>
              <a:t> para un método </a:t>
            </a:r>
            <a:r>
              <a:rPr lang="es-ES" dirty="0" err="1" smtClean="0"/>
              <a:t>Private</a:t>
            </a:r>
            <a:r>
              <a:rPr lang="es-ES" dirty="0" smtClean="0"/>
              <a:t>.</a:t>
            </a:r>
            <a:endParaRPr lang="es-ES" dirty="0"/>
          </a:p>
          <a:p>
            <a:pPr algn="just"/>
            <a:endParaRPr lang="es-MX" dirty="0" smtClean="0"/>
          </a:p>
        </p:txBody>
      </p:sp>
    </p:spTree>
    <p:extLst>
      <p:ext uri="{BB962C8B-B14F-4D97-AF65-F5344CB8AC3E}">
        <p14:creationId xmlns:p14="http://schemas.microsoft.com/office/powerpoint/2010/main" val="1149325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61259"/>
            <a:ext cx="11754636" cy="6217919"/>
          </a:xfrm>
        </p:spPr>
        <p:txBody>
          <a:bodyPr>
            <a:normAutofit/>
          </a:bodyPr>
          <a:lstStyle/>
          <a:p>
            <a:pPr algn="just"/>
            <a:r>
              <a:rPr lang="es-MX" dirty="0" err="1" smtClean="0"/>
              <a:t>MustOverride</a:t>
            </a:r>
            <a:r>
              <a:rPr lang="es-MX" dirty="0" smtClean="0"/>
              <a:t>:</a:t>
            </a:r>
          </a:p>
          <a:p>
            <a:pPr algn="just"/>
            <a:r>
              <a:rPr lang="es-ES" dirty="0"/>
              <a:t>Especifica que una propiedad o procedimiento no está implementado en esta clase y se </a:t>
            </a:r>
            <a:r>
              <a:rPr lang="es-ES" dirty="0" smtClean="0"/>
              <a:t>debe sobrescribir </a:t>
            </a:r>
            <a:r>
              <a:rPr lang="es-ES" dirty="0"/>
              <a:t>en una clase derivada antes de que se pueda </a:t>
            </a:r>
            <a:r>
              <a:rPr lang="es-ES" dirty="0" smtClean="0"/>
              <a:t>utilizar.</a:t>
            </a:r>
          </a:p>
          <a:p>
            <a:pPr algn="just"/>
            <a:endParaRPr lang="es-ES" dirty="0"/>
          </a:p>
          <a:p>
            <a:pPr algn="just"/>
            <a:r>
              <a:rPr lang="es-ES" dirty="0"/>
              <a:t>Solo se puede usar </a:t>
            </a:r>
            <a:r>
              <a:rPr lang="es-ES" dirty="0" err="1"/>
              <a:t>MustOverride</a:t>
            </a:r>
            <a:r>
              <a:rPr lang="es-ES" dirty="0"/>
              <a:t> en una instrucción de declaración de propiedad </a:t>
            </a:r>
            <a:r>
              <a:rPr lang="es-ES" dirty="0" smtClean="0"/>
              <a:t>o procedimiento. </a:t>
            </a:r>
            <a:r>
              <a:rPr lang="es-ES" dirty="0"/>
              <a:t>La propiedad o el procedimiento que especifica </a:t>
            </a:r>
            <a:r>
              <a:rPr lang="es-ES" dirty="0" err="1"/>
              <a:t>MustOverride</a:t>
            </a:r>
            <a:r>
              <a:rPr lang="es-ES" dirty="0"/>
              <a:t> debe ser </a:t>
            </a:r>
            <a:r>
              <a:rPr lang="es-ES" dirty="0" smtClean="0"/>
              <a:t>miembro de </a:t>
            </a:r>
            <a:r>
              <a:rPr lang="es-ES" dirty="0"/>
              <a:t>una clase y la clase debe marcarse como </a:t>
            </a:r>
            <a:r>
              <a:rPr lang="es-ES" dirty="0" err="1" smtClean="0"/>
              <a:t>MustInherit</a:t>
            </a:r>
            <a:r>
              <a:rPr lang="es-ES" dirty="0" smtClean="0"/>
              <a:t>.</a:t>
            </a:r>
          </a:p>
          <a:p>
            <a:pPr algn="just"/>
            <a:endParaRPr lang="es-ES" dirty="0"/>
          </a:p>
          <a:p>
            <a:pPr algn="just"/>
            <a:r>
              <a:rPr lang="es-ES" dirty="0"/>
              <a:t>Cuando se especifica </a:t>
            </a:r>
            <a:r>
              <a:rPr lang="es-ES" dirty="0" err="1"/>
              <a:t>MustOverride</a:t>
            </a:r>
            <a:r>
              <a:rPr lang="es-ES" dirty="0"/>
              <a:t> no se proporcionan líneas de código adicionales para </a:t>
            </a:r>
            <a:r>
              <a:rPr lang="es-ES" dirty="0" smtClean="0"/>
              <a:t>la propiedad </a:t>
            </a:r>
            <a:r>
              <a:rPr lang="es-ES" dirty="0"/>
              <a:t>o el procedimiento, ni siquiera la instrucción </a:t>
            </a:r>
            <a:r>
              <a:rPr lang="es-ES" dirty="0" err="1"/>
              <a:t>End</a:t>
            </a:r>
            <a:r>
              <a:rPr lang="es-ES" dirty="0"/>
              <a:t> </a:t>
            </a:r>
            <a:r>
              <a:rPr lang="es-ES" dirty="0" err="1"/>
              <a:t>Function</a:t>
            </a:r>
            <a:r>
              <a:rPr lang="es-ES" dirty="0"/>
              <a:t> </a:t>
            </a:r>
            <a:r>
              <a:rPr lang="es-ES" dirty="0" err="1"/>
              <a:t>End</a:t>
            </a:r>
            <a:r>
              <a:rPr lang="es-ES" dirty="0"/>
              <a:t> </a:t>
            </a:r>
            <a:r>
              <a:rPr lang="es-ES" dirty="0" err="1"/>
              <a:t>Property</a:t>
            </a:r>
            <a:r>
              <a:rPr lang="es-ES" dirty="0"/>
              <a:t> o </a:t>
            </a:r>
            <a:r>
              <a:rPr lang="es-ES" dirty="0" err="1"/>
              <a:t>End</a:t>
            </a:r>
            <a:r>
              <a:rPr lang="es-ES" dirty="0"/>
              <a:t> </a:t>
            </a:r>
            <a:r>
              <a:rPr lang="es-ES" dirty="0" smtClean="0"/>
              <a:t>Sub.</a:t>
            </a:r>
          </a:p>
          <a:p>
            <a:pPr algn="just"/>
            <a:endParaRPr lang="es-ES" dirty="0"/>
          </a:p>
          <a:p>
            <a:pPr algn="just"/>
            <a:r>
              <a:rPr lang="es-ES" dirty="0"/>
              <a:t>Un elemento que no se puede usar excepto en una </a:t>
            </a:r>
            <a:r>
              <a:rPr lang="es-ES" dirty="0" err="1"/>
              <a:t>sobrescritura</a:t>
            </a:r>
            <a:r>
              <a:rPr lang="es-ES" dirty="0"/>
              <a:t> se denomina elemento </a:t>
            </a:r>
            <a:r>
              <a:rPr lang="es-ES" dirty="0" smtClean="0"/>
              <a:t>virtual puro.</a:t>
            </a:r>
            <a:endParaRPr lang="es-ES" dirty="0"/>
          </a:p>
          <a:p>
            <a:pPr algn="just"/>
            <a:endParaRPr lang="es-MX" dirty="0" smtClean="0"/>
          </a:p>
        </p:txBody>
      </p:sp>
    </p:spTree>
    <p:extLst>
      <p:ext uri="{BB962C8B-B14F-4D97-AF65-F5344CB8AC3E}">
        <p14:creationId xmlns:p14="http://schemas.microsoft.com/office/powerpoint/2010/main" val="2171822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61259"/>
            <a:ext cx="11754636" cy="6217919"/>
          </a:xfrm>
        </p:spPr>
        <p:txBody>
          <a:bodyPr>
            <a:normAutofit/>
          </a:bodyPr>
          <a:lstStyle/>
          <a:p>
            <a:pPr algn="just"/>
            <a:r>
              <a:rPr lang="es-MX" dirty="0" err="1" smtClean="0"/>
              <a:t>Shadows</a:t>
            </a:r>
            <a:r>
              <a:rPr lang="es-MX" dirty="0" smtClean="0"/>
              <a:t>:</a:t>
            </a:r>
          </a:p>
          <a:p>
            <a:pPr algn="just"/>
            <a:endParaRPr lang="es-MX" dirty="0"/>
          </a:p>
          <a:p>
            <a:pPr algn="just"/>
            <a:r>
              <a:rPr lang="es-ES" dirty="0"/>
              <a:t>Especifica que el elemento de una clase se vuelve a implementar y oculta un elemento con </a:t>
            </a:r>
            <a:r>
              <a:rPr lang="es-ES" dirty="0" smtClean="0"/>
              <a:t>el mismo </a:t>
            </a:r>
            <a:r>
              <a:rPr lang="es-ES" dirty="0"/>
              <a:t>nombre, o un conjunto de elementos sobrecargados, en la clase </a:t>
            </a:r>
            <a:r>
              <a:rPr lang="es-ES" dirty="0" smtClean="0"/>
              <a:t>base.</a:t>
            </a:r>
          </a:p>
          <a:p>
            <a:pPr algn="just"/>
            <a:endParaRPr lang="es-ES" dirty="0"/>
          </a:p>
          <a:p>
            <a:pPr algn="just"/>
            <a:r>
              <a:rPr lang="es-ES" dirty="0"/>
              <a:t>Puede reemplazar cualquier tipo de elemento declarado con cualquier otro </a:t>
            </a:r>
            <a:r>
              <a:rPr lang="es-ES" dirty="0" smtClean="0"/>
              <a:t>tipo. </a:t>
            </a:r>
            <a:r>
              <a:rPr lang="es-ES" dirty="0"/>
              <a:t>Si oculta </a:t>
            </a:r>
            <a:r>
              <a:rPr lang="es-ES" dirty="0" smtClean="0"/>
              <a:t>con </a:t>
            </a:r>
            <a:r>
              <a:rPr lang="es-ES" dirty="0" err="1" smtClean="0"/>
              <a:t>Shadows</a:t>
            </a:r>
            <a:r>
              <a:rPr lang="es-ES" dirty="0" smtClean="0"/>
              <a:t> </a:t>
            </a:r>
            <a:r>
              <a:rPr lang="es-ES" dirty="0"/>
              <a:t>una propiedad o un procedimiento con otra propiedad o procedimiento, los </a:t>
            </a:r>
            <a:r>
              <a:rPr lang="es-ES" dirty="0" smtClean="0"/>
              <a:t>parámetros y </a:t>
            </a:r>
            <a:r>
              <a:rPr lang="es-ES" dirty="0"/>
              <a:t>el tipo de valor devuelto no tienen que coincidir con los de la propiedad o el procedimiento de </a:t>
            </a:r>
            <a:r>
              <a:rPr lang="es-ES" dirty="0" smtClean="0"/>
              <a:t>la clase base.</a:t>
            </a:r>
          </a:p>
          <a:p>
            <a:pPr algn="just"/>
            <a:endParaRPr lang="es-ES" dirty="0" smtClean="0"/>
          </a:p>
          <a:p>
            <a:pPr algn="just"/>
            <a:r>
              <a:rPr lang="es-ES" dirty="0" smtClean="0"/>
              <a:t>Solo </a:t>
            </a:r>
            <a:r>
              <a:rPr lang="es-ES" dirty="0"/>
              <a:t>se puede usar </a:t>
            </a:r>
            <a:r>
              <a:rPr lang="es-ES" dirty="0" err="1"/>
              <a:t>Shadows</a:t>
            </a:r>
            <a:r>
              <a:rPr lang="es-ES" dirty="0"/>
              <a:t> a nivel de </a:t>
            </a:r>
            <a:r>
              <a:rPr lang="es-ES" dirty="0" smtClean="0"/>
              <a:t>clase.</a:t>
            </a:r>
            <a:endParaRPr lang="es-ES" dirty="0"/>
          </a:p>
          <a:p>
            <a:pPr algn="just"/>
            <a:endParaRPr lang="es-ES" dirty="0"/>
          </a:p>
          <a:p>
            <a:pPr algn="just"/>
            <a:endParaRPr lang="es-MX" dirty="0" smtClean="0"/>
          </a:p>
        </p:txBody>
      </p:sp>
    </p:spTree>
    <p:extLst>
      <p:ext uri="{BB962C8B-B14F-4D97-AF65-F5344CB8AC3E}">
        <p14:creationId xmlns:p14="http://schemas.microsoft.com/office/powerpoint/2010/main" val="1262690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6754" y="261259"/>
            <a:ext cx="11754636" cy="6217919"/>
          </a:xfrm>
        </p:spPr>
        <p:txBody>
          <a:bodyPr>
            <a:normAutofit fontScale="70000" lnSpcReduction="20000"/>
          </a:bodyPr>
          <a:lstStyle/>
          <a:p>
            <a:pPr algn="just"/>
            <a:r>
              <a:rPr lang="es-ES" dirty="0" smtClean="0"/>
              <a:t>Interfaces:</a:t>
            </a:r>
          </a:p>
          <a:p>
            <a:pPr algn="just"/>
            <a:endParaRPr lang="es-ES" dirty="0"/>
          </a:p>
          <a:p>
            <a:pPr algn="just"/>
            <a:r>
              <a:rPr lang="es-ES" dirty="0"/>
              <a:t>Las interfaces, como las clases, definen un conjunto de propiedades, métodos y </a:t>
            </a:r>
            <a:r>
              <a:rPr lang="es-ES" dirty="0" smtClean="0"/>
              <a:t>eventos. Pero de </a:t>
            </a:r>
            <a:r>
              <a:rPr lang="es-ES" dirty="0"/>
              <a:t>forma contraria a las clases, las interfaces no proporcionan </a:t>
            </a:r>
            <a:r>
              <a:rPr lang="es-ES" dirty="0" smtClean="0"/>
              <a:t>implementación. </a:t>
            </a:r>
            <a:r>
              <a:rPr lang="es-ES" dirty="0"/>
              <a:t>Se </a:t>
            </a:r>
            <a:r>
              <a:rPr lang="es-ES" dirty="0" smtClean="0"/>
              <a:t>implementan como </a:t>
            </a:r>
            <a:r>
              <a:rPr lang="es-ES" dirty="0"/>
              <a:t>clases y se definen como entidades separadas de las </a:t>
            </a:r>
            <a:r>
              <a:rPr lang="es-ES" dirty="0" smtClean="0"/>
              <a:t>clases.</a:t>
            </a:r>
          </a:p>
          <a:p>
            <a:pPr algn="just"/>
            <a:endParaRPr lang="es-ES" dirty="0"/>
          </a:p>
          <a:p>
            <a:pPr algn="just"/>
            <a:r>
              <a:rPr lang="es-ES" dirty="0"/>
              <a:t>Para definir una </a:t>
            </a:r>
            <a:r>
              <a:rPr lang="es-ES" dirty="0" smtClean="0"/>
              <a:t>interfaz:</a:t>
            </a:r>
          </a:p>
          <a:p>
            <a:pPr algn="just"/>
            <a:endParaRPr lang="es-ES" dirty="0" smtClean="0"/>
          </a:p>
          <a:p>
            <a:pPr algn="just"/>
            <a:r>
              <a:rPr lang="en-US" dirty="0" smtClean="0"/>
              <a:t>Public Interface </a:t>
            </a:r>
            <a:r>
              <a:rPr lang="en-US" dirty="0" err="1"/>
              <a:t>ISampleInterface</a:t>
            </a:r>
            <a:endParaRPr lang="en-US" dirty="0"/>
          </a:p>
          <a:p>
            <a:pPr algn="just"/>
            <a:r>
              <a:rPr lang="en-US" dirty="0" smtClean="0"/>
              <a:t>	Sub DoSomething</a:t>
            </a:r>
            <a:r>
              <a:rPr lang="en-US" dirty="0"/>
              <a:t>()</a:t>
            </a:r>
          </a:p>
          <a:p>
            <a:pPr algn="just"/>
            <a:r>
              <a:rPr lang="en-US" dirty="0" smtClean="0"/>
              <a:t>End Interface</a:t>
            </a:r>
          </a:p>
          <a:p>
            <a:pPr algn="just"/>
            <a:endParaRPr lang="en-US" dirty="0" smtClean="0"/>
          </a:p>
          <a:p>
            <a:pPr algn="just"/>
            <a:endParaRPr lang="es-MX" dirty="0"/>
          </a:p>
          <a:p>
            <a:pPr algn="just"/>
            <a:r>
              <a:rPr lang="es-ES" dirty="0"/>
              <a:t>Para implementar una interfaz en una </a:t>
            </a:r>
            <a:r>
              <a:rPr lang="es-ES" dirty="0" smtClean="0"/>
              <a:t>clase:</a:t>
            </a:r>
          </a:p>
          <a:p>
            <a:pPr algn="just"/>
            <a:endParaRPr lang="es-ES" dirty="0"/>
          </a:p>
          <a:p>
            <a:pPr algn="just"/>
            <a:r>
              <a:rPr lang="en-US" dirty="0" smtClean="0"/>
              <a:t>Class </a:t>
            </a:r>
            <a:r>
              <a:rPr lang="en-US" dirty="0" err="1" smtClean="0"/>
              <a:t>SampleClass</a:t>
            </a:r>
            <a:endParaRPr lang="en-US" dirty="0"/>
          </a:p>
          <a:p>
            <a:pPr algn="just"/>
            <a:r>
              <a:rPr lang="en-US" dirty="0" smtClean="0"/>
              <a:t>	Implements </a:t>
            </a:r>
            <a:r>
              <a:rPr lang="en-US" dirty="0" err="1" smtClean="0"/>
              <a:t>ISampleInterface</a:t>
            </a:r>
            <a:endParaRPr lang="en-US" dirty="0"/>
          </a:p>
          <a:p>
            <a:pPr algn="just"/>
            <a:r>
              <a:rPr lang="en-US" dirty="0" smtClean="0"/>
              <a:t>	Sub DoSomething</a:t>
            </a:r>
            <a:endParaRPr lang="en-US" dirty="0"/>
          </a:p>
          <a:p>
            <a:pPr algn="just"/>
            <a:r>
              <a:rPr lang="en-US" dirty="0" smtClean="0"/>
              <a:t>		‘ Method </a:t>
            </a:r>
            <a:r>
              <a:rPr lang="en-US" dirty="0"/>
              <a:t>implementation</a:t>
            </a:r>
          </a:p>
          <a:p>
            <a:pPr algn="just"/>
            <a:r>
              <a:rPr lang="en-US" dirty="0" smtClean="0"/>
              <a:t>	End Sub</a:t>
            </a:r>
            <a:endParaRPr lang="en-US" dirty="0"/>
          </a:p>
          <a:p>
            <a:pPr algn="just"/>
            <a:r>
              <a:rPr lang="en-US" dirty="0" smtClean="0"/>
              <a:t>End Class</a:t>
            </a:r>
            <a:endParaRPr lang="es-ES" dirty="0" smtClean="0"/>
          </a:p>
          <a:p>
            <a:pPr algn="just"/>
            <a:endParaRPr lang="es-MX" dirty="0" smtClean="0"/>
          </a:p>
        </p:txBody>
      </p:sp>
    </p:spTree>
    <p:extLst>
      <p:ext uri="{BB962C8B-B14F-4D97-AF65-F5344CB8AC3E}">
        <p14:creationId xmlns:p14="http://schemas.microsoft.com/office/powerpoint/2010/main" val="2492204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8" y="-783771"/>
            <a:ext cx="11754636" cy="7458891"/>
          </a:xfrm>
        </p:spPr>
        <p:txBody>
          <a:bodyPr>
            <a:normAutofit fontScale="85000" lnSpcReduction="20000"/>
          </a:bodyPr>
          <a:lstStyle/>
          <a:p>
            <a:pPr algn="just"/>
            <a:endParaRPr lang="es-ES" dirty="0" smtClean="0"/>
          </a:p>
          <a:p>
            <a:pPr algn="just"/>
            <a:endParaRPr lang="es-ES" dirty="0" smtClean="0"/>
          </a:p>
          <a:p>
            <a:pPr algn="just"/>
            <a:endParaRPr lang="es-ES" dirty="0"/>
          </a:p>
          <a:p>
            <a:pPr algn="just"/>
            <a:r>
              <a:rPr lang="es-ES" dirty="0"/>
              <a:t>Las </a:t>
            </a:r>
            <a:r>
              <a:rPr lang="es-ES" dirty="0" smtClean="0"/>
              <a:t>interfaces </a:t>
            </a:r>
            <a:r>
              <a:rPr lang="es-ES" dirty="0"/>
              <a:t>son una forma de especificar qué debe hacer una clase sin especificar el </a:t>
            </a:r>
            <a:r>
              <a:rPr lang="es-ES" dirty="0" smtClean="0"/>
              <a:t>cómo. Además es </a:t>
            </a:r>
            <a:r>
              <a:rPr lang="es-ES" dirty="0"/>
              <a:t>un medio común para que los </a:t>
            </a:r>
            <a:r>
              <a:rPr lang="es-ES" dirty="0" smtClean="0"/>
              <a:t>objetos</a:t>
            </a:r>
            <a:r>
              <a:rPr lang="es-ES" dirty="0"/>
              <a:t> no relacionados se comuniquen entre sí. Estas son definiciones de métodos y valores sobre los cuales los objetos están de acuerdo para cooperar</a:t>
            </a:r>
            <a:r>
              <a:rPr lang="es-ES" dirty="0" smtClean="0"/>
              <a:t>.</a:t>
            </a:r>
          </a:p>
          <a:p>
            <a:pPr algn="just"/>
            <a:endParaRPr lang="es-ES" dirty="0" smtClean="0"/>
          </a:p>
          <a:p>
            <a:pPr algn="just"/>
            <a:r>
              <a:rPr lang="es-ES" dirty="0"/>
              <a:t>El uso de las </a:t>
            </a:r>
            <a:r>
              <a:rPr lang="es-ES" dirty="0" smtClean="0"/>
              <a:t>interfaces </a:t>
            </a:r>
            <a:r>
              <a:rPr lang="es-ES" dirty="0"/>
              <a:t>proporciona las siguientes ventajas:</a:t>
            </a:r>
          </a:p>
          <a:p>
            <a:pPr algn="just"/>
            <a:endParaRPr lang="es-ES" dirty="0"/>
          </a:p>
          <a:p>
            <a:pPr algn="just"/>
            <a:r>
              <a:rPr lang="es-ES" dirty="0" smtClean="0"/>
              <a:t>-Organizar </a:t>
            </a:r>
            <a:r>
              <a:rPr lang="es-ES" dirty="0"/>
              <a:t>la programación.</a:t>
            </a:r>
          </a:p>
          <a:p>
            <a:pPr algn="just"/>
            <a:r>
              <a:rPr lang="es-ES" dirty="0" smtClean="0"/>
              <a:t>-Permiten declarar cosas </a:t>
            </a:r>
            <a:r>
              <a:rPr lang="es-ES" dirty="0"/>
              <a:t>que van a estar disponibles para todas las clases que queramos (implementando esa interfaz)</a:t>
            </a:r>
          </a:p>
          <a:p>
            <a:pPr algn="just"/>
            <a:r>
              <a:rPr lang="es-ES" dirty="0" smtClean="0"/>
              <a:t>-Obligar </a:t>
            </a:r>
            <a:r>
              <a:rPr lang="es-ES" dirty="0"/>
              <a:t>a que ciertas clases utilicen los mismos métodos (nombres y parámetros).</a:t>
            </a:r>
          </a:p>
          <a:p>
            <a:pPr algn="just"/>
            <a:r>
              <a:rPr lang="es-ES" dirty="0" smtClean="0"/>
              <a:t>-Establecer </a:t>
            </a:r>
            <a:r>
              <a:rPr lang="es-ES" dirty="0"/>
              <a:t>relaciones entre clases que no estén relacionadas</a:t>
            </a:r>
            <a:r>
              <a:rPr lang="es-ES" dirty="0" smtClean="0"/>
              <a:t>.</a:t>
            </a:r>
          </a:p>
          <a:p>
            <a:pPr algn="just"/>
            <a:endParaRPr lang="es-ES" dirty="0" smtClean="0"/>
          </a:p>
          <a:p>
            <a:pPr algn="just"/>
            <a:r>
              <a:rPr lang="es-ES" dirty="0"/>
              <a:t>Las Interfaces son usadas para indicar qué métodos debe obligatoriamente implementar (contener) una Clase (aunque no tienen por qué comportarse del mismo modo</a:t>
            </a:r>
            <a:r>
              <a:rPr lang="es-ES" dirty="0" smtClean="0"/>
              <a:t>).</a:t>
            </a:r>
          </a:p>
          <a:p>
            <a:pPr algn="just"/>
            <a:endParaRPr lang="es-ES" dirty="0" smtClean="0"/>
          </a:p>
          <a:p>
            <a:pPr algn="just"/>
            <a:r>
              <a:rPr lang="es-ES" dirty="0" smtClean="0"/>
              <a:t>En </a:t>
            </a:r>
            <a:r>
              <a:rPr lang="es-ES" dirty="0"/>
              <a:t>lenguajes de Programación Orientada a Objetos que no soportan herencia </a:t>
            </a:r>
            <a:r>
              <a:rPr lang="es-ES" dirty="0" smtClean="0"/>
              <a:t>múltiple, </a:t>
            </a:r>
            <a:r>
              <a:rPr lang="es-ES" dirty="0"/>
              <a:t>se usa también para simularla</a:t>
            </a:r>
            <a:r>
              <a:rPr lang="es-ES" dirty="0" smtClean="0"/>
              <a:t>.</a:t>
            </a:r>
          </a:p>
          <a:p>
            <a:pPr algn="just"/>
            <a:endParaRPr lang="es-ES" dirty="0" smtClean="0"/>
          </a:p>
          <a:p>
            <a:pPr algn="just"/>
            <a:r>
              <a:rPr lang="es-ES" dirty="0"/>
              <a:t>Las interfaces son una abstracción estupenda que nos ofrecen la mayor parte de los lenguajes de programación orientados a objetos. Básicamente nos permiten definir un "contrato" sobre el que podemos estar seguros de que, las clases que las implementen, lo van a cumplir.</a:t>
            </a:r>
            <a:endParaRPr lang="es-MX" dirty="0" smtClean="0"/>
          </a:p>
        </p:txBody>
      </p:sp>
    </p:spTree>
    <p:extLst>
      <p:ext uri="{BB962C8B-B14F-4D97-AF65-F5344CB8AC3E}">
        <p14:creationId xmlns:p14="http://schemas.microsoft.com/office/powerpoint/2010/main" val="408528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37067" y="712081"/>
            <a:ext cx="11754636" cy="5009449"/>
          </a:xfrm>
        </p:spPr>
        <p:txBody>
          <a:bodyPr>
            <a:normAutofit/>
          </a:bodyPr>
          <a:lstStyle/>
          <a:p>
            <a:pPr algn="just"/>
            <a:r>
              <a:rPr lang="es-MX" dirty="0" smtClean="0"/>
              <a:t>Herencia:</a:t>
            </a:r>
          </a:p>
          <a:p>
            <a:pPr algn="just"/>
            <a:r>
              <a:rPr lang="es-ES" dirty="0" smtClean="0"/>
              <a:t>Desde el punto de vista de la genética, cuando una persona obtiene de sus padres ciertos rasgos (el color de los ojos o de la piel, una enfermedad genética, </a:t>
            </a:r>
            <a:r>
              <a:rPr lang="es-ES" dirty="0" err="1" smtClean="0"/>
              <a:t>etc</a:t>
            </a:r>
            <a:r>
              <a:rPr lang="es-ES" dirty="0" smtClean="0"/>
              <a:t>) se dice que los hereda. Del mismo modo en POO cuando una clase hereda de otra obtiene todos los rasgos que tuviese la primera.</a:t>
            </a:r>
          </a:p>
          <a:p>
            <a:pPr algn="just"/>
            <a:r>
              <a:rPr lang="es-ES" dirty="0" smtClean="0"/>
              <a:t>Dado que una clase es un patrón que define cómo es y cómo se comporta una cierta entidad, una clase que hereda de otra obtiene todos los rasgos de la primera y añade otros nuevos y además también puede modificar algunos de los que ha heredado.</a:t>
            </a:r>
          </a:p>
          <a:p>
            <a:pPr algn="just"/>
            <a:r>
              <a:rPr lang="es-ES" dirty="0" smtClean="0"/>
              <a:t>A la clase de la que se hereda se le llama clase base, y a la clase que hereda de ésta se le llama clase derivada</a:t>
            </a:r>
          </a:p>
          <a:p>
            <a:pPr algn="just"/>
            <a:endParaRPr lang="es-MX" dirty="0" smtClean="0"/>
          </a:p>
        </p:txBody>
      </p:sp>
    </p:spTree>
    <p:extLst>
      <p:ext uri="{BB962C8B-B14F-4D97-AF65-F5344CB8AC3E}">
        <p14:creationId xmlns:p14="http://schemas.microsoft.com/office/powerpoint/2010/main" val="4146795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37067" y="712081"/>
            <a:ext cx="11754636" cy="5009449"/>
          </a:xfrm>
        </p:spPr>
        <p:txBody>
          <a:bodyPr>
            <a:normAutofit/>
          </a:bodyPr>
          <a:lstStyle/>
          <a:p>
            <a:pPr algn="just"/>
            <a:r>
              <a:rPr lang="es-MX" dirty="0" smtClean="0"/>
              <a:t>Polimorfismo:</a:t>
            </a:r>
          </a:p>
          <a:p>
            <a:pPr algn="just"/>
            <a:r>
              <a:rPr lang="es-ES" dirty="0" smtClean="0"/>
              <a:t>La palabra polimorfismo viene del griego “</a:t>
            </a:r>
            <a:r>
              <a:rPr lang="es-ES" dirty="0" err="1" smtClean="0"/>
              <a:t>polys</a:t>
            </a:r>
            <a:r>
              <a:rPr lang="es-ES" dirty="0" smtClean="0"/>
              <a:t>”  y " morfo" y quiere decir "cualidad de tener muchas formas“.</a:t>
            </a:r>
          </a:p>
          <a:p>
            <a:pPr algn="just"/>
            <a:r>
              <a:rPr lang="es-ES" dirty="0" smtClean="0"/>
              <a:t>En POO, el concepto de polimorfismo se refiere al hecho de que varios objetos de diferentes clases, pero con una base común, se pueden usar de manera indistinta, sin tener que saber de qué clase exacta son para poder hacerlo.</a:t>
            </a:r>
            <a:endParaRPr lang="es-MX" dirty="0" smtClean="0"/>
          </a:p>
          <a:p>
            <a:pPr algn="just"/>
            <a:r>
              <a:rPr lang="es-ES" dirty="0" smtClean="0"/>
              <a:t>De hecho, el polimorfismo puede ser más complicado que eso ya que se puede dar también mediante la sobrecarga de métodos y, sobre todo, a través del uso de interfaces, pero el concepto es el que acabo de explicar.</a:t>
            </a:r>
            <a:endParaRPr lang="es-MX" dirty="0" smtClean="0"/>
          </a:p>
        </p:txBody>
      </p:sp>
    </p:spTree>
    <p:extLst>
      <p:ext uri="{BB962C8B-B14F-4D97-AF65-F5344CB8AC3E}">
        <p14:creationId xmlns:p14="http://schemas.microsoft.com/office/powerpoint/2010/main" val="2176386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37067" y="712081"/>
            <a:ext cx="11754636" cy="5479713"/>
          </a:xfrm>
        </p:spPr>
        <p:txBody>
          <a:bodyPr>
            <a:normAutofit/>
          </a:bodyPr>
          <a:lstStyle/>
          <a:p>
            <a:pPr algn="just"/>
            <a:r>
              <a:rPr lang="es-MX" dirty="0" smtClean="0"/>
              <a:t>Las clases y objetos:</a:t>
            </a:r>
          </a:p>
          <a:p>
            <a:pPr algn="just"/>
            <a:r>
              <a:rPr lang="es-ES" dirty="0" smtClean="0"/>
              <a:t>Los términos clase y objeto se usan a veces indistintamente pero, en realidad, las clases describen el tipo de los objetos, mientras que los objetos son instancias de clases que se pueden usar. Así, a la acción de crear un objeto se le denomina </a:t>
            </a:r>
            <a:r>
              <a:rPr lang="es-ES" dirty="0" err="1" smtClean="0"/>
              <a:t>instanciar.Con</a:t>
            </a:r>
            <a:r>
              <a:rPr lang="es-ES" dirty="0" smtClean="0"/>
              <a:t> la analogía de plano, una clase es un plano y un objeto es un edificio construido a partir de ese plano.</a:t>
            </a:r>
          </a:p>
          <a:p>
            <a:pPr algn="just"/>
            <a:r>
              <a:rPr lang="es-ES" dirty="0" smtClean="0"/>
              <a:t>Para definir una clase se emplea la siguiente sintaxis:</a:t>
            </a:r>
          </a:p>
          <a:p>
            <a:pPr algn="just"/>
            <a:r>
              <a:rPr lang="es-ES" dirty="0" err="1" smtClean="0"/>
              <a:t>Class</a:t>
            </a:r>
            <a:r>
              <a:rPr lang="es-ES" dirty="0" smtClean="0"/>
              <a:t> </a:t>
            </a:r>
            <a:r>
              <a:rPr lang="es-ES" dirty="0" err="1" smtClean="0"/>
              <a:t>SampleClass</a:t>
            </a:r>
            <a:endParaRPr lang="es-ES" dirty="0" smtClean="0"/>
          </a:p>
          <a:p>
            <a:pPr algn="just"/>
            <a:r>
              <a:rPr lang="es-ES" dirty="0" err="1" smtClean="0"/>
              <a:t>End</a:t>
            </a:r>
            <a:r>
              <a:rPr lang="es-ES" dirty="0" smtClean="0"/>
              <a:t> </a:t>
            </a:r>
            <a:r>
              <a:rPr lang="es-ES" dirty="0" err="1" smtClean="0"/>
              <a:t>Class</a:t>
            </a:r>
            <a:endParaRPr lang="es-ES" dirty="0" smtClean="0"/>
          </a:p>
          <a:p>
            <a:pPr algn="just"/>
            <a:endParaRPr lang="es-ES" dirty="0" smtClean="0"/>
          </a:p>
          <a:p>
            <a:pPr algn="just"/>
            <a:r>
              <a:rPr lang="es-ES" dirty="0" smtClean="0"/>
              <a:t>Cada clase puede tener distintos miembros, entre los que se incluyen las propiedades que describen los datos de clase, los métodos que definen el comportamiento de la clase y los eventos que proporcionan comunicación entre distintos objetos y clases.</a:t>
            </a:r>
            <a:endParaRPr lang="es-MX" dirty="0" smtClean="0"/>
          </a:p>
        </p:txBody>
      </p:sp>
    </p:spTree>
    <p:extLst>
      <p:ext uri="{BB962C8B-B14F-4D97-AF65-F5344CB8AC3E}">
        <p14:creationId xmlns:p14="http://schemas.microsoft.com/office/powerpoint/2010/main" val="2832093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37067" y="712081"/>
            <a:ext cx="11754636" cy="5479713"/>
          </a:xfrm>
        </p:spPr>
        <p:txBody>
          <a:bodyPr>
            <a:normAutofit lnSpcReduction="10000"/>
          </a:bodyPr>
          <a:lstStyle/>
          <a:p>
            <a:pPr algn="just"/>
            <a:r>
              <a:rPr lang="es-MX" dirty="0" smtClean="0"/>
              <a:t>Propiedades y Campos:</a:t>
            </a:r>
          </a:p>
          <a:p>
            <a:pPr algn="just"/>
            <a:r>
              <a:rPr lang="es-ES" dirty="0" smtClean="0"/>
              <a:t>Los campos y propiedades representan información que contiene un objeto.</a:t>
            </a:r>
          </a:p>
          <a:p>
            <a:pPr algn="just"/>
            <a:r>
              <a:rPr lang="es-ES" dirty="0" smtClean="0"/>
              <a:t>Los campos son variables declaradas a nivel de clase.</a:t>
            </a:r>
          </a:p>
          <a:p>
            <a:pPr algn="just"/>
            <a:r>
              <a:rPr lang="es-ES" dirty="0" smtClean="0"/>
              <a:t>Para definir un campo se emplea la siguiente sintaxis:</a:t>
            </a:r>
          </a:p>
          <a:p>
            <a:pPr algn="just"/>
            <a:r>
              <a:rPr lang="es-ES" dirty="0" err="1" smtClean="0"/>
              <a:t>Class</a:t>
            </a:r>
            <a:r>
              <a:rPr lang="es-ES" dirty="0" smtClean="0"/>
              <a:t> </a:t>
            </a:r>
            <a:r>
              <a:rPr lang="es-ES" dirty="0" err="1" smtClean="0"/>
              <a:t>SampleClass</a:t>
            </a:r>
            <a:endParaRPr lang="es-ES" dirty="0" smtClean="0"/>
          </a:p>
          <a:p>
            <a:pPr algn="just"/>
            <a:r>
              <a:rPr lang="es-ES" dirty="0"/>
              <a:t>	</a:t>
            </a:r>
            <a:r>
              <a:rPr lang="es-ES" dirty="0" err="1" smtClean="0"/>
              <a:t>Public</a:t>
            </a:r>
            <a:r>
              <a:rPr lang="es-ES" dirty="0" smtClean="0"/>
              <a:t> </a:t>
            </a:r>
            <a:r>
              <a:rPr lang="es-ES" dirty="0" err="1" smtClean="0"/>
              <a:t>SampleField</a:t>
            </a:r>
            <a:r>
              <a:rPr lang="es-ES" dirty="0" smtClean="0"/>
              <a:t> As </a:t>
            </a:r>
            <a:r>
              <a:rPr lang="es-ES" dirty="0" err="1" smtClean="0"/>
              <a:t>String</a:t>
            </a:r>
            <a:endParaRPr lang="es-ES" dirty="0" smtClean="0"/>
          </a:p>
          <a:p>
            <a:pPr algn="just"/>
            <a:r>
              <a:rPr lang="es-ES" dirty="0" err="1" smtClean="0"/>
              <a:t>End</a:t>
            </a:r>
            <a:r>
              <a:rPr lang="es-ES" dirty="0" smtClean="0"/>
              <a:t> </a:t>
            </a:r>
            <a:r>
              <a:rPr lang="es-ES" dirty="0" err="1" smtClean="0"/>
              <a:t>Class</a:t>
            </a:r>
            <a:endParaRPr lang="es-ES" dirty="0" smtClean="0"/>
          </a:p>
          <a:p>
            <a:pPr algn="just"/>
            <a:endParaRPr lang="es-ES" dirty="0"/>
          </a:p>
          <a:p>
            <a:pPr algn="just"/>
            <a:r>
              <a:rPr lang="es-ES" dirty="0" smtClean="0"/>
              <a:t>Las propiedades tienen procedimientos </a:t>
            </a:r>
            <a:r>
              <a:rPr lang="es-ES" dirty="0" err="1" smtClean="0"/>
              <a:t>get</a:t>
            </a:r>
            <a:r>
              <a:rPr lang="es-ES" dirty="0" smtClean="0"/>
              <a:t> y set, que proporcionan un mayor control sobre la forma en que se establecen o devuelven los valores.</a:t>
            </a:r>
          </a:p>
          <a:p>
            <a:pPr algn="just"/>
            <a:r>
              <a:rPr lang="es-ES" dirty="0" smtClean="0"/>
              <a:t>Es recomendable que el campo sea </a:t>
            </a:r>
            <a:r>
              <a:rPr lang="es-ES" dirty="0" err="1" smtClean="0"/>
              <a:t>Private</a:t>
            </a:r>
            <a:r>
              <a:rPr lang="es-ES" dirty="0" smtClean="0"/>
              <a:t> y que la propiedad que es el medio por el que se accede al campo sea </a:t>
            </a:r>
            <a:r>
              <a:rPr lang="es-ES" dirty="0" err="1" smtClean="0"/>
              <a:t>Public</a:t>
            </a:r>
            <a:r>
              <a:rPr lang="es-ES" dirty="0" smtClean="0"/>
              <a:t>.</a:t>
            </a:r>
          </a:p>
          <a:p>
            <a:pPr algn="just"/>
            <a:r>
              <a:rPr lang="es-ES" dirty="0" smtClean="0"/>
              <a:t>Las propiedades implementadas automáticamente no tienen </a:t>
            </a:r>
            <a:r>
              <a:rPr lang="es-ES" dirty="0" err="1" smtClean="0"/>
              <a:t>get</a:t>
            </a:r>
            <a:r>
              <a:rPr lang="es-ES" dirty="0" smtClean="0"/>
              <a:t> ni set, proporcionan la lógica básica para estos procedimientos.</a:t>
            </a:r>
            <a:endParaRPr lang="es-MX" dirty="0" smtClean="0"/>
          </a:p>
        </p:txBody>
      </p:sp>
    </p:spTree>
    <p:extLst>
      <p:ext uri="{BB962C8B-B14F-4D97-AF65-F5344CB8AC3E}">
        <p14:creationId xmlns:p14="http://schemas.microsoft.com/office/powerpoint/2010/main" val="3995257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0629" y="0"/>
            <a:ext cx="12252960" cy="6714309"/>
          </a:xfrm>
        </p:spPr>
        <p:txBody>
          <a:bodyPr>
            <a:noAutofit/>
          </a:bodyPr>
          <a:lstStyle/>
          <a:p>
            <a:pPr algn="just"/>
            <a:r>
              <a:rPr lang="es-MX" sz="1600" dirty="0" smtClean="0"/>
              <a:t>La sintaxis de la propiedad implementada automáticamente es:</a:t>
            </a:r>
          </a:p>
          <a:p>
            <a:pPr algn="just"/>
            <a:r>
              <a:rPr lang="es-MX" sz="1600" dirty="0" err="1" smtClean="0"/>
              <a:t>Class</a:t>
            </a:r>
            <a:r>
              <a:rPr lang="es-MX" sz="1600" dirty="0" smtClean="0"/>
              <a:t> </a:t>
            </a:r>
            <a:r>
              <a:rPr lang="es-MX" sz="1600" dirty="0" err="1" smtClean="0"/>
              <a:t>SampleClass</a:t>
            </a:r>
            <a:endParaRPr lang="es-MX" sz="1600" dirty="0" smtClean="0"/>
          </a:p>
          <a:p>
            <a:pPr algn="just"/>
            <a:r>
              <a:rPr lang="es-MX" sz="1600" dirty="0"/>
              <a:t>	</a:t>
            </a:r>
            <a:r>
              <a:rPr lang="es-MX" sz="1600" dirty="0" err="1" smtClean="0"/>
              <a:t>Public</a:t>
            </a:r>
            <a:r>
              <a:rPr lang="es-MX" sz="1600" dirty="0" smtClean="0"/>
              <a:t> </a:t>
            </a:r>
            <a:r>
              <a:rPr lang="es-MX" sz="1600" dirty="0" err="1" smtClean="0"/>
              <a:t>Property</a:t>
            </a:r>
            <a:r>
              <a:rPr lang="es-MX" sz="1600" dirty="0" smtClean="0"/>
              <a:t> </a:t>
            </a:r>
            <a:r>
              <a:rPr lang="es-MX" sz="1600" dirty="0" err="1" smtClean="0"/>
              <a:t>SampleProperty</a:t>
            </a:r>
            <a:r>
              <a:rPr lang="es-MX" sz="1600" dirty="0" smtClean="0"/>
              <a:t> As </a:t>
            </a:r>
            <a:r>
              <a:rPr lang="es-MX" sz="1600" dirty="0" err="1" smtClean="0"/>
              <a:t>String</a:t>
            </a:r>
            <a:endParaRPr lang="es-MX" sz="1600" dirty="0" smtClean="0"/>
          </a:p>
          <a:p>
            <a:pPr algn="just"/>
            <a:r>
              <a:rPr lang="es-MX" sz="1600" dirty="0" err="1" smtClean="0"/>
              <a:t>End</a:t>
            </a:r>
            <a:r>
              <a:rPr lang="es-MX" sz="1600" dirty="0" smtClean="0"/>
              <a:t> </a:t>
            </a:r>
            <a:r>
              <a:rPr lang="es-MX" sz="1600" dirty="0" err="1" smtClean="0"/>
              <a:t>Class</a:t>
            </a:r>
            <a:endParaRPr lang="es-MX" sz="1600" dirty="0" smtClean="0"/>
          </a:p>
          <a:p>
            <a:pPr algn="just"/>
            <a:r>
              <a:rPr lang="es-ES" sz="1600" dirty="0" smtClean="0"/>
              <a:t>Si necesita realizar algunas operaciones adicionales para leer y escribir el valor de propiedad, defina un campo para almacenar el valor de propiedad y proporcione la lógica básica para almacenarlo y recuperarlo:</a:t>
            </a:r>
          </a:p>
          <a:p>
            <a:pPr algn="just"/>
            <a:r>
              <a:rPr lang="en-US" sz="1600" dirty="0" smtClean="0"/>
              <a:t>Class </a:t>
            </a:r>
            <a:r>
              <a:rPr lang="en-US" sz="1600" dirty="0" err="1" smtClean="0"/>
              <a:t>SampleClass</a:t>
            </a:r>
            <a:endParaRPr lang="en-US" sz="1600" dirty="0" smtClean="0"/>
          </a:p>
          <a:p>
            <a:pPr algn="just"/>
            <a:r>
              <a:rPr lang="en-US" sz="1600" dirty="0" smtClean="0"/>
              <a:t>	Private </a:t>
            </a:r>
            <a:r>
              <a:rPr lang="en-US" sz="1600" dirty="0" err="1" smtClean="0"/>
              <a:t>m_Sample</a:t>
            </a:r>
            <a:r>
              <a:rPr lang="en-US" sz="1600" dirty="0" smtClean="0"/>
              <a:t> As String</a:t>
            </a:r>
          </a:p>
          <a:p>
            <a:pPr algn="just"/>
            <a:r>
              <a:rPr lang="en-US" sz="1600" dirty="0" smtClean="0"/>
              <a:t>	Public Property Sample() As String</a:t>
            </a:r>
          </a:p>
          <a:p>
            <a:pPr algn="just"/>
            <a:r>
              <a:rPr lang="en-US" sz="1600" dirty="0" smtClean="0"/>
              <a:t>		Get </a:t>
            </a:r>
          </a:p>
          <a:p>
            <a:pPr algn="just"/>
            <a:r>
              <a:rPr lang="en-US" sz="1600" dirty="0" smtClean="0"/>
              <a:t>		‘ Return the value stored in the field</a:t>
            </a:r>
          </a:p>
          <a:p>
            <a:pPr algn="just"/>
            <a:r>
              <a:rPr lang="en-US" sz="1600" dirty="0" smtClean="0"/>
              <a:t>		Return </a:t>
            </a:r>
            <a:r>
              <a:rPr lang="en-US" sz="1600" dirty="0" err="1" smtClean="0"/>
              <a:t>m_Sample</a:t>
            </a:r>
            <a:endParaRPr lang="en-US" sz="1600" dirty="0" smtClean="0"/>
          </a:p>
          <a:p>
            <a:pPr algn="just"/>
            <a:r>
              <a:rPr lang="en-US" sz="1600" dirty="0" smtClean="0"/>
              <a:t>		End Get</a:t>
            </a:r>
          </a:p>
          <a:p>
            <a:pPr algn="just"/>
            <a:r>
              <a:rPr lang="en-US" sz="1600" dirty="0" smtClean="0"/>
              <a:t>		Set(</a:t>
            </a:r>
            <a:r>
              <a:rPr lang="en-US" sz="1600" dirty="0" err="1" smtClean="0"/>
              <a:t>ByVal</a:t>
            </a:r>
            <a:r>
              <a:rPr lang="en-US" sz="1600" dirty="0" smtClean="0"/>
              <a:t> Value As String)</a:t>
            </a:r>
          </a:p>
          <a:p>
            <a:pPr algn="just"/>
            <a:r>
              <a:rPr lang="en-US" sz="1600" dirty="0" smtClean="0"/>
              <a:t>		‘ Store the value in the field</a:t>
            </a:r>
          </a:p>
          <a:p>
            <a:pPr algn="just"/>
            <a:r>
              <a:rPr lang="en-US" sz="1600" dirty="0" smtClean="0"/>
              <a:t>		</a:t>
            </a:r>
            <a:r>
              <a:rPr lang="en-US" sz="1600" dirty="0" err="1" smtClean="0"/>
              <a:t>m_Sample</a:t>
            </a:r>
            <a:r>
              <a:rPr lang="en-US" sz="1600" dirty="0" smtClean="0"/>
              <a:t> = Value</a:t>
            </a:r>
          </a:p>
          <a:p>
            <a:pPr algn="just"/>
            <a:r>
              <a:rPr lang="en-US" sz="1600" dirty="0" smtClean="0"/>
              <a:t>		End Set</a:t>
            </a:r>
          </a:p>
          <a:p>
            <a:pPr algn="just"/>
            <a:r>
              <a:rPr lang="en-US" sz="1600" dirty="0" smtClean="0"/>
              <a:t>	End Property</a:t>
            </a:r>
          </a:p>
          <a:p>
            <a:pPr algn="just"/>
            <a:r>
              <a:rPr lang="en-US" sz="1600" dirty="0" smtClean="0"/>
              <a:t>End Class</a:t>
            </a:r>
            <a:endParaRPr lang="es-MX" sz="1600" dirty="0" smtClean="0"/>
          </a:p>
        </p:txBody>
      </p:sp>
    </p:spTree>
    <p:extLst>
      <p:ext uri="{BB962C8B-B14F-4D97-AF65-F5344CB8AC3E}">
        <p14:creationId xmlns:p14="http://schemas.microsoft.com/office/powerpoint/2010/main" val="1629486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37067" y="712082"/>
            <a:ext cx="11754636" cy="2723450"/>
          </a:xfrm>
        </p:spPr>
        <p:txBody>
          <a:bodyPr>
            <a:normAutofit/>
          </a:bodyPr>
          <a:lstStyle/>
          <a:p>
            <a:pPr algn="just"/>
            <a:r>
              <a:rPr lang="es-ES" dirty="0" smtClean="0"/>
              <a:t>La mayoría de las propiedades tienen métodos o procedimientos tanto para establecer como para obtener el valor de propiedad. Sin embargo, se pueden crear propiedades de solo lectura o</a:t>
            </a:r>
            <a:r>
              <a:rPr lang="es-ES" dirty="0"/>
              <a:t> </a:t>
            </a:r>
            <a:r>
              <a:rPr lang="es-ES" dirty="0" smtClean="0"/>
              <a:t>solo escritura para restringir su modificación o lectura. En Visual Basic se pueden usar las palabras clave </a:t>
            </a:r>
            <a:r>
              <a:rPr lang="es-ES" dirty="0" err="1" smtClean="0"/>
              <a:t>ReadOnly</a:t>
            </a:r>
            <a:r>
              <a:rPr lang="es-ES" dirty="0" smtClean="0"/>
              <a:t> y </a:t>
            </a:r>
            <a:r>
              <a:rPr lang="es-ES" dirty="0" err="1" smtClean="0"/>
              <a:t>WriteOnly</a:t>
            </a:r>
            <a:r>
              <a:rPr lang="es-ES" dirty="0" smtClean="0"/>
              <a:t>. En cambio, las propiedades implementadas automáticamente no pueden ser de solo lectura o de solo escritura.</a:t>
            </a:r>
            <a:endParaRPr lang="es-MX" dirty="0" smtClean="0"/>
          </a:p>
        </p:txBody>
      </p:sp>
    </p:spTree>
    <p:extLst>
      <p:ext uri="{BB962C8B-B14F-4D97-AF65-F5344CB8AC3E}">
        <p14:creationId xmlns:p14="http://schemas.microsoft.com/office/powerpoint/2010/main" val="311087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3727</Words>
  <Application>Microsoft Office PowerPoint</Application>
  <PresentationFormat>Panorámica</PresentationFormat>
  <Paragraphs>321</Paragraphs>
  <Slides>39</Slides>
  <Notes>0</Notes>
  <HiddenSlides>7</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39</vt:i4>
      </vt:variant>
    </vt:vector>
  </HeadingPairs>
  <TitlesOfParts>
    <vt:vector size="44" baseType="lpstr">
      <vt:lpstr>Arial</vt:lpstr>
      <vt:lpstr>Calibri</vt:lpstr>
      <vt:lpstr>Calibri Light</vt:lpstr>
      <vt:lpstr>Segoe UI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Rubèn Camacho Pantoja</dc:creator>
  <cp:lastModifiedBy>Rubèn Camacho Pantoja</cp:lastModifiedBy>
  <cp:revision>40</cp:revision>
  <dcterms:created xsi:type="dcterms:W3CDTF">2021-04-22T19:54:59Z</dcterms:created>
  <dcterms:modified xsi:type="dcterms:W3CDTF">2021-05-12T00:34:05Z</dcterms:modified>
</cp:coreProperties>
</file>