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6ec4ab0b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6ec4ab0b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6ec4ab0b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6ec4ab0b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6ec4ab0b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6ec4ab0b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6ec4ab0b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6ec4ab0b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38655a4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38655a4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38655a44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38655a44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52301ea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52301ea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52301ea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52301ea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6ec4ab0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6ec4ab0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6ec4ab0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6ec4ab0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hyperlink" Target="https://data.cityofnewyork.us/Public-Safety/Daily-Inmates-In-Custody/7479-ugqb" TargetMode="External"/><Relationship Id="rId6" Type="http://schemas.openxmlformats.org/officeDocument/2006/relationships/hyperlink" Target="https://raw.githubusercontent.com/DMDataAnalytics/Inmates/master/Daily_Inmates_In_Custody%20Raw.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NYC Daily Inmates In Custody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By: Minping Mei (Devin) &amp; Wendy Camacho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83100" y="457475"/>
            <a:ext cx="8622300" cy="40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Tableau: Dashboards (Gender)</a:t>
            </a:r>
            <a:endParaRPr sz="3600"/>
          </a:p>
          <a:p>
            <a:pPr indent="0" lvl="0" marL="0" rtl="0" algn="l">
              <a:spcBef>
                <a:spcPts val="1000"/>
              </a:spcBef>
              <a:spcAft>
                <a:spcPts val="1000"/>
              </a:spcAft>
              <a:buNone/>
            </a:pPr>
            <a:r>
              <a:t/>
            </a:r>
            <a:endParaRPr b="0" sz="2400"/>
          </a:p>
        </p:txBody>
      </p:sp>
      <p:grpSp>
        <p:nvGrpSpPr>
          <p:cNvPr id="147" name="Google Shape;147;p22"/>
          <p:cNvGrpSpPr/>
          <p:nvPr/>
        </p:nvGrpSpPr>
        <p:grpSpPr>
          <a:xfrm>
            <a:off x="6108042" y="1607370"/>
            <a:ext cx="2885177" cy="3393846"/>
            <a:chOff x="6803275" y="395363"/>
            <a:chExt cx="2212050" cy="2537076"/>
          </a:xfrm>
        </p:grpSpPr>
        <p:pic>
          <p:nvPicPr>
            <p:cNvPr id="148" name="Google Shape;148;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49" name="Google Shape;149;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50" name="Google Shape;150;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Findings:</a:t>
              </a:r>
              <a:endParaRPr b="1">
                <a:solidFill>
                  <a:schemeClr val="dk1"/>
                </a:solidFill>
                <a:latin typeface="Raleway"/>
                <a:ea typeface="Raleway"/>
                <a:cs typeface="Raleway"/>
                <a:sym typeface="Raleway"/>
              </a:endParaRPr>
            </a:p>
            <a:p>
              <a:pPr indent="0" lvl="0" marL="0" rtl="0" algn="l">
                <a:lnSpc>
                  <a:spcPct val="115000"/>
                </a:lnSpc>
                <a:spcBef>
                  <a:spcPts val="800"/>
                </a:spcBef>
                <a:spcAft>
                  <a:spcPts val="0"/>
                </a:spcAft>
                <a:buNone/>
              </a:pPr>
              <a:r>
                <a:rPr lang="en" sz="1100">
                  <a:solidFill>
                    <a:schemeClr val="dk2"/>
                  </a:solidFill>
                </a:rPr>
                <a:t>Women didn’t start getting admitted until 3 years later (2015) in this particular data set.</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Highest admittance year was 2020.  The female admittance stayed around the same each month. The male admittance kept progressing with the highest month being August.</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The top charge was 2nd degree murder with July being the highest recorded month.</a:t>
              </a:r>
              <a:endParaRPr sz="1100">
                <a:solidFill>
                  <a:schemeClr val="dk2"/>
                </a:solidFill>
              </a:endParaRPr>
            </a:p>
          </p:txBody>
        </p:sp>
      </p:grpSp>
      <p:pic>
        <p:nvPicPr>
          <p:cNvPr id="151" name="Google Shape;151;p22"/>
          <p:cNvPicPr preferRelativeResize="0"/>
          <p:nvPr/>
        </p:nvPicPr>
        <p:blipFill>
          <a:blip r:embed="rId5">
            <a:alphaModFix/>
          </a:blip>
          <a:stretch>
            <a:fillRect/>
          </a:stretch>
        </p:blipFill>
        <p:spPr>
          <a:xfrm>
            <a:off x="559075" y="1127050"/>
            <a:ext cx="5449449" cy="3874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71249" y="72612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Tableau: Dashboards (Race)</a:t>
            </a:r>
            <a:endParaRPr sz="3600"/>
          </a:p>
          <a:p>
            <a:pPr indent="0" lvl="0" marL="0" rtl="0" algn="l">
              <a:spcBef>
                <a:spcPts val="1000"/>
              </a:spcBef>
              <a:spcAft>
                <a:spcPts val="1000"/>
              </a:spcAft>
              <a:buNone/>
            </a:pPr>
            <a:r>
              <a:t/>
            </a:r>
            <a:endParaRPr b="0" sz="2400"/>
          </a:p>
        </p:txBody>
      </p:sp>
      <p:grpSp>
        <p:nvGrpSpPr>
          <p:cNvPr id="157" name="Google Shape;157;p23"/>
          <p:cNvGrpSpPr/>
          <p:nvPr/>
        </p:nvGrpSpPr>
        <p:grpSpPr>
          <a:xfrm>
            <a:off x="6736813" y="2669616"/>
            <a:ext cx="2256733" cy="2331573"/>
            <a:chOff x="6803275" y="395363"/>
            <a:chExt cx="2212050" cy="2537076"/>
          </a:xfrm>
        </p:grpSpPr>
        <p:pic>
          <p:nvPicPr>
            <p:cNvPr id="158" name="Google Shape;158;p2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59" name="Google Shape;159;p2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60" name="Google Shape;160;p2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Findings:</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All races seem to have the same Top 3 Charges.</a:t>
              </a:r>
              <a:endParaRPr sz="1200">
                <a:solidFill>
                  <a:schemeClr val="dk2"/>
                </a:solidFill>
                <a:latin typeface="Raleway"/>
                <a:ea typeface="Raleway"/>
                <a:cs typeface="Raleway"/>
                <a:sym typeface="Raleway"/>
              </a:endParaRPr>
            </a:p>
          </p:txBody>
        </p:sp>
      </p:grpSp>
      <p:pic>
        <p:nvPicPr>
          <p:cNvPr id="161" name="Google Shape;161;p23"/>
          <p:cNvPicPr preferRelativeResize="0"/>
          <p:nvPr/>
        </p:nvPicPr>
        <p:blipFill>
          <a:blip r:embed="rId5">
            <a:alphaModFix/>
          </a:blip>
          <a:stretch>
            <a:fillRect/>
          </a:stretch>
        </p:blipFill>
        <p:spPr>
          <a:xfrm>
            <a:off x="643675" y="1475275"/>
            <a:ext cx="4399976" cy="3456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283100" y="245450"/>
            <a:ext cx="8622300" cy="43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Tableau: Dashboards (Age)</a:t>
            </a:r>
            <a:endParaRPr sz="3600"/>
          </a:p>
          <a:p>
            <a:pPr indent="0" lvl="0" marL="0" rtl="0" algn="l">
              <a:spcBef>
                <a:spcPts val="1000"/>
              </a:spcBef>
              <a:spcAft>
                <a:spcPts val="1000"/>
              </a:spcAft>
              <a:buNone/>
            </a:pPr>
            <a:r>
              <a:t/>
            </a:r>
            <a:endParaRPr b="0" sz="2400"/>
          </a:p>
        </p:txBody>
      </p:sp>
      <p:grpSp>
        <p:nvGrpSpPr>
          <p:cNvPr id="167" name="Google Shape;167;p24"/>
          <p:cNvGrpSpPr/>
          <p:nvPr/>
        </p:nvGrpSpPr>
        <p:grpSpPr>
          <a:xfrm>
            <a:off x="6373762" y="2057148"/>
            <a:ext cx="2620394" cy="3086353"/>
            <a:chOff x="6803275" y="395363"/>
            <a:chExt cx="2212050" cy="2537076"/>
          </a:xfrm>
        </p:grpSpPr>
        <p:pic>
          <p:nvPicPr>
            <p:cNvPr id="168" name="Google Shape;168;p2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69" name="Google Shape;169;p2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0" name="Google Shape;170;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Findings:</a:t>
              </a:r>
              <a:endParaRPr b="1">
                <a:solidFill>
                  <a:schemeClr val="dk1"/>
                </a:solidFill>
                <a:latin typeface="Raleway"/>
                <a:ea typeface="Raleway"/>
                <a:cs typeface="Raleway"/>
                <a:sym typeface="Raleway"/>
              </a:endParaRPr>
            </a:p>
            <a:p>
              <a:pPr indent="0" lvl="0" marL="0" rtl="0" algn="l">
                <a:lnSpc>
                  <a:spcPct val="115000"/>
                </a:lnSpc>
                <a:spcBef>
                  <a:spcPts val="800"/>
                </a:spcBef>
                <a:spcAft>
                  <a:spcPts val="0"/>
                </a:spcAft>
                <a:buNone/>
              </a:pPr>
              <a:r>
                <a:rPr lang="en" sz="1100">
                  <a:solidFill>
                    <a:schemeClr val="dk2"/>
                  </a:solidFill>
                </a:rPr>
                <a:t>Ages 23-34 are the top 10 for inmates under mental observation.</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Ages 63-79 seems to have the lowest number of inmates under mental observation (single digits).</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Ages 29-34 have the most inmates affiliated with gangs.</a:t>
              </a:r>
              <a:endParaRPr sz="1100">
                <a:solidFill>
                  <a:schemeClr val="dk2"/>
                </a:solidFill>
              </a:endParaRPr>
            </a:p>
          </p:txBody>
        </p:sp>
      </p:grpSp>
      <p:pic>
        <p:nvPicPr>
          <p:cNvPr id="171" name="Google Shape;171;p24"/>
          <p:cNvPicPr preferRelativeResize="0"/>
          <p:nvPr/>
        </p:nvPicPr>
        <p:blipFill>
          <a:blip r:embed="rId5">
            <a:alphaModFix/>
          </a:blip>
          <a:stretch>
            <a:fillRect/>
          </a:stretch>
        </p:blipFill>
        <p:spPr>
          <a:xfrm>
            <a:off x="682950" y="923975"/>
            <a:ext cx="5119724" cy="407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9450" y="275750"/>
            <a:ext cx="8622300" cy="43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Tableau: Stories</a:t>
            </a:r>
            <a:endParaRPr sz="3600"/>
          </a:p>
          <a:p>
            <a:pPr indent="0" lvl="0" marL="0" rtl="0" algn="l">
              <a:spcBef>
                <a:spcPts val="1000"/>
              </a:spcBef>
              <a:spcAft>
                <a:spcPts val="1000"/>
              </a:spcAft>
              <a:buNone/>
            </a:pPr>
            <a:r>
              <a:t/>
            </a:r>
            <a:endParaRPr b="0" sz="2400"/>
          </a:p>
        </p:txBody>
      </p:sp>
      <p:grpSp>
        <p:nvGrpSpPr>
          <p:cNvPr id="177" name="Google Shape;177;p25"/>
          <p:cNvGrpSpPr/>
          <p:nvPr/>
        </p:nvGrpSpPr>
        <p:grpSpPr>
          <a:xfrm>
            <a:off x="3428400" y="2571793"/>
            <a:ext cx="4307967" cy="1484443"/>
            <a:chOff x="6803275" y="395363"/>
            <a:chExt cx="2212050" cy="2537076"/>
          </a:xfrm>
        </p:grpSpPr>
        <p:pic>
          <p:nvPicPr>
            <p:cNvPr id="178" name="Google Shape;178;p2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9" name="Google Shape;179;p2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80" name="Google Shape;180;p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We tried to imagine a good use of stories in presentations. We thought a hypothetical Board of Corrections might be interested in seeing the Department of Corrections’ administrative dashboards.</a:t>
              </a:r>
              <a:endParaRPr b="1">
                <a:solidFill>
                  <a:schemeClr val="dk1"/>
                </a:solidFill>
                <a:latin typeface="Raleway"/>
                <a:ea typeface="Raleway"/>
                <a:cs typeface="Raleway"/>
                <a:sym typeface="Raleway"/>
              </a:endParaRPr>
            </a:p>
            <a:p>
              <a:pPr indent="0" lvl="0" marL="0" rtl="0" algn="l">
                <a:lnSpc>
                  <a:spcPct val="115000"/>
                </a:lnSpc>
                <a:spcBef>
                  <a:spcPts val="800"/>
                </a:spcBef>
                <a:spcAft>
                  <a:spcPts val="0"/>
                </a:spcAft>
                <a:buNone/>
              </a:pPr>
              <a:r>
                <a:t/>
              </a:r>
              <a:endParaRPr sz="1100">
                <a:solidFill>
                  <a:schemeClr val="dk2"/>
                </a:solidFill>
              </a:endParaRPr>
            </a:p>
          </p:txBody>
        </p:sp>
      </p:grpSp>
      <p:pic>
        <p:nvPicPr>
          <p:cNvPr id="181" name="Google Shape;181;p25"/>
          <p:cNvPicPr preferRelativeResize="0"/>
          <p:nvPr/>
        </p:nvPicPr>
        <p:blipFill>
          <a:blip r:embed="rId5">
            <a:alphaModFix/>
          </a:blip>
          <a:stretch>
            <a:fillRect/>
          </a:stretch>
        </p:blipFill>
        <p:spPr>
          <a:xfrm>
            <a:off x="246050" y="890625"/>
            <a:ext cx="8483424" cy="157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Tableau: </a:t>
            </a:r>
            <a:r>
              <a:rPr lang="en" sz="3600">
                <a:solidFill>
                  <a:schemeClr val="dk1"/>
                </a:solidFill>
              </a:rPr>
              <a:t>Data Ink</a:t>
            </a:r>
            <a:endParaRPr sz="2400"/>
          </a:p>
        </p:txBody>
      </p:sp>
      <p:sp>
        <p:nvSpPr>
          <p:cNvPr id="187" name="Google Shape;187;p26"/>
          <p:cNvSpPr txBox="1"/>
          <p:nvPr>
            <p:ph idx="4294967295" type="title"/>
          </p:nvPr>
        </p:nvSpPr>
        <p:spPr>
          <a:xfrm>
            <a:off x="535775" y="1582475"/>
            <a:ext cx="3534900" cy="26172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When creating sheets we tried to limit the amount of “Data Ink” on each sheet.</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Hid headers when title of sheet was self explanatory.</a:t>
            </a:r>
            <a:endParaRPr sz="1700">
              <a:latin typeface="Lato"/>
              <a:ea typeface="Lato"/>
              <a:cs typeface="Lato"/>
              <a:sym typeface="Lato"/>
            </a:endParaRPr>
          </a:p>
        </p:txBody>
      </p:sp>
      <p:pic>
        <p:nvPicPr>
          <p:cNvPr id="188" name="Google Shape;188;p26"/>
          <p:cNvPicPr preferRelativeResize="0"/>
          <p:nvPr/>
        </p:nvPicPr>
        <p:blipFill rotWithShape="1">
          <a:blip r:embed="rId3">
            <a:alphaModFix/>
          </a:blip>
          <a:srcRect b="-10267" l="-704" r="4151" t="-44602"/>
          <a:stretch/>
        </p:blipFill>
        <p:spPr>
          <a:xfrm>
            <a:off x="4668750" y="1582475"/>
            <a:ext cx="4156576" cy="356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idx="4294967295" type="title"/>
          </p:nvPr>
        </p:nvSpPr>
        <p:spPr>
          <a:xfrm>
            <a:off x="535775" y="712150"/>
            <a:ext cx="5073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Tableau: Dashboard Management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194" name="Google Shape;194;p27"/>
          <p:cNvSpPr txBox="1"/>
          <p:nvPr>
            <p:ph idx="4294967295" type="title"/>
          </p:nvPr>
        </p:nvSpPr>
        <p:spPr>
          <a:xfrm>
            <a:off x="535775" y="2114975"/>
            <a:ext cx="3300000" cy="24327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Hid sheets when we were done with them. While working on other dashboards.</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Color code sheets</a:t>
            </a:r>
            <a:endParaRPr sz="1700">
              <a:latin typeface="Lato"/>
              <a:ea typeface="Lato"/>
              <a:cs typeface="Lato"/>
              <a:sym typeface="Lato"/>
            </a:endParaRPr>
          </a:p>
        </p:txBody>
      </p:sp>
      <p:pic>
        <p:nvPicPr>
          <p:cNvPr id="195" name="Google Shape;195;p27"/>
          <p:cNvPicPr preferRelativeResize="0"/>
          <p:nvPr/>
        </p:nvPicPr>
        <p:blipFill>
          <a:blip r:embed="rId3">
            <a:alphaModFix/>
          </a:blip>
          <a:stretch>
            <a:fillRect/>
          </a:stretch>
        </p:blipFill>
        <p:spPr>
          <a:xfrm>
            <a:off x="199399" y="3932800"/>
            <a:ext cx="8794700" cy="86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pic>
        <p:nvPicPr>
          <p:cNvPr id="200" name="Google Shape;200;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01" name="Google Shape;201;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02" name="Google Shape;202;p2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Conclusion</a:t>
            </a:r>
            <a:endParaRPr b="1" sz="3000">
              <a:solidFill>
                <a:schemeClr val="lt2"/>
              </a:solidFill>
              <a:latin typeface="Raleway"/>
              <a:ea typeface="Raleway"/>
              <a:cs typeface="Raleway"/>
              <a:sym typeface="Raleway"/>
            </a:endParaRPr>
          </a:p>
        </p:txBody>
      </p:sp>
      <p:sp>
        <p:nvSpPr>
          <p:cNvPr id="203" name="Google Shape;203;p2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Challenges</a:t>
            </a:r>
            <a:br>
              <a:rPr lang="en" sz="1200">
                <a:latin typeface="Raleway"/>
                <a:ea typeface="Raleway"/>
                <a:cs typeface="Raleway"/>
                <a:sym typeface="Raleway"/>
              </a:rPr>
            </a:br>
            <a:r>
              <a:rPr lang="en" sz="1200">
                <a:latin typeface="Raleway"/>
                <a:ea typeface="Raleway"/>
                <a:cs typeface="Raleway"/>
                <a:sym typeface="Raleway"/>
              </a:rPr>
              <a:t>Actual Dashboard Design, Finding Definitions and Deciding on which platform to do select data cleaning. </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Lessons Learned</a:t>
            </a:r>
            <a:br>
              <a:rPr lang="en" sz="1400">
                <a:latin typeface="Raleway"/>
                <a:ea typeface="Raleway"/>
                <a:cs typeface="Raleway"/>
                <a:sym typeface="Raleway"/>
              </a:rPr>
            </a:br>
            <a:r>
              <a:rPr lang="en" sz="1400">
                <a:latin typeface="Raleway"/>
                <a:ea typeface="Raleway"/>
                <a:cs typeface="Raleway"/>
                <a:sym typeface="Raleway"/>
              </a:rPr>
              <a:t>Importance of data cleaning and understanding how data joins work.</a:t>
            </a:r>
            <a:endParaRPr sz="12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pic>
        <p:nvPicPr>
          <p:cNvPr id="208" name="Google Shape;208;p29"/>
          <p:cNvPicPr preferRelativeResize="0"/>
          <p:nvPr/>
        </p:nvPicPr>
        <p:blipFill>
          <a:blip r:embed="rId3">
            <a:alphaModFix/>
          </a:blip>
          <a:stretch>
            <a:fillRect/>
          </a:stretch>
        </p:blipFill>
        <p:spPr>
          <a:xfrm>
            <a:off x="2444700" y="162725"/>
            <a:ext cx="4254600" cy="4980776"/>
          </a:xfrm>
          <a:prstGeom prst="rect">
            <a:avLst/>
          </a:prstGeom>
          <a:noFill/>
          <a:ln>
            <a:noFill/>
          </a:ln>
        </p:spPr>
      </p:pic>
      <p:pic>
        <p:nvPicPr>
          <p:cNvPr descr="Piece of duct tape sticking a note to the slide" id="209" name="Google Shape;209;p2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10" name="Google Shape;210;p2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Resources</a:t>
            </a:r>
            <a:endParaRPr b="1" sz="3000">
              <a:solidFill>
                <a:schemeClr val="lt2"/>
              </a:solidFill>
              <a:latin typeface="Raleway"/>
              <a:ea typeface="Raleway"/>
              <a:cs typeface="Raleway"/>
              <a:sym typeface="Raleway"/>
            </a:endParaRPr>
          </a:p>
        </p:txBody>
      </p:sp>
      <p:sp>
        <p:nvSpPr>
          <p:cNvPr id="211" name="Google Shape;211;p29"/>
          <p:cNvSpPr txBox="1"/>
          <p:nvPr>
            <p:ph idx="4294967295" type="body"/>
          </p:nvPr>
        </p:nvSpPr>
        <p:spPr>
          <a:xfrm>
            <a:off x="2855550" y="1377475"/>
            <a:ext cx="3432900" cy="35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292100" lvl="0" marL="457200" rtl="0" algn="l">
              <a:spcBef>
                <a:spcPts val="1600"/>
              </a:spcBef>
              <a:spcAft>
                <a:spcPts val="0"/>
              </a:spcAft>
              <a:buClr>
                <a:schemeClr val="dk1"/>
              </a:buClr>
              <a:buSzPts val="1000"/>
              <a:buFont typeface="Raleway"/>
              <a:buChar char="➔"/>
            </a:pPr>
            <a:r>
              <a:rPr b="1" lang="en" sz="1000">
                <a:latin typeface="Raleway"/>
                <a:ea typeface="Raleway"/>
                <a:cs typeface="Raleway"/>
                <a:sym typeface="Raleway"/>
              </a:rPr>
              <a:t>NYC Open Data was where we obtained our dataset. The data was provided by the NYC Board of Correction.</a:t>
            </a:r>
            <a:r>
              <a:rPr lang="en" sz="1000">
                <a:latin typeface="Raleway"/>
                <a:ea typeface="Raleway"/>
                <a:cs typeface="Raleway"/>
                <a:sym typeface="Raleway"/>
              </a:rPr>
              <a:t> </a:t>
            </a:r>
            <a:endParaRPr sz="1000">
              <a:latin typeface="Raleway"/>
              <a:ea typeface="Raleway"/>
              <a:cs typeface="Raleway"/>
              <a:sym typeface="Raleway"/>
            </a:endParaRPr>
          </a:p>
          <a:p>
            <a:pPr indent="0" lvl="0" marL="457200" rtl="0" algn="l">
              <a:spcBef>
                <a:spcPts val="1000"/>
              </a:spcBef>
              <a:spcAft>
                <a:spcPts val="0"/>
              </a:spcAft>
              <a:buNone/>
            </a:pPr>
            <a:r>
              <a:rPr lang="en" sz="1000" u="sng">
                <a:solidFill>
                  <a:schemeClr val="hlink"/>
                </a:solidFill>
                <a:latin typeface="Arial"/>
                <a:ea typeface="Arial"/>
                <a:cs typeface="Arial"/>
                <a:sym typeface="Arial"/>
                <a:hlinkClick r:id="rId5"/>
              </a:rPr>
              <a:t>https://data.cityofnewyork.us/Public-Safety/Daily-Inmates-In-Custody/7479-ugqb</a:t>
            </a:r>
            <a:endParaRPr sz="1000">
              <a:latin typeface="Raleway"/>
              <a:ea typeface="Raleway"/>
              <a:cs typeface="Raleway"/>
              <a:sym typeface="Raleway"/>
            </a:endParaRPr>
          </a:p>
          <a:p>
            <a:pPr indent="0" lvl="0" marL="457200" rtl="0" algn="l">
              <a:spcBef>
                <a:spcPts val="1000"/>
              </a:spcBef>
              <a:spcAft>
                <a:spcPts val="0"/>
              </a:spcAft>
              <a:buNone/>
            </a:pPr>
            <a:r>
              <a:rPr b="1" lang="en" sz="1000">
                <a:latin typeface="Raleway"/>
                <a:ea typeface="Raleway"/>
                <a:cs typeface="Raleway"/>
                <a:sym typeface="Raleway"/>
              </a:rPr>
              <a:t>Uploaded</a:t>
            </a:r>
            <a:r>
              <a:rPr b="1" lang="en" sz="1000">
                <a:latin typeface="Raleway"/>
                <a:ea typeface="Raleway"/>
                <a:cs typeface="Raleway"/>
                <a:sym typeface="Raleway"/>
              </a:rPr>
              <a:t> to Github:</a:t>
            </a:r>
            <a:endParaRPr b="1" sz="1000">
              <a:latin typeface="Raleway"/>
              <a:ea typeface="Raleway"/>
              <a:cs typeface="Raleway"/>
              <a:sym typeface="Raleway"/>
            </a:endParaRPr>
          </a:p>
          <a:p>
            <a:pPr indent="0" lvl="0" marL="457200" rtl="0" algn="l">
              <a:lnSpc>
                <a:spcPct val="135714"/>
              </a:lnSpc>
              <a:spcBef>
                <a:spcPts val="1000"/>
              </a:spcBef>
              <a:spcAft>
                <a:spcPts val="0"/>
              </a:spcAft>
              <a:buClr>
                <a:schemeClr val="dk2"/>
              </a:buClr>
              <a:buSzPts val="1100"/>
              <a:buFont typeface="Arial"/>
              <a:buNone/>
            </a:pPr>
            <a:r>
              <a:rPr lang="en" sz="1000" u="sng">
                <a:solidFill>
                  <a:schemeClr val="hlink"/>
                </a:solidFill>
                <a:highlight>
                  <a:srgbClr val="FFFFFE"/>
                </a:highlight>
                <a:latin typeface="Courier New"/>
                <a:ea typeface="Courier New"/>
                <a:cs typeface="Courier New"/>
                <a:sym typeface="Courier New"/>
                <a:hlinkClick r:id="rId6"/>
              </a:rPr>
              <a:t>https://raw.githubusercontent.com/DMDataAnalytics/Inmates/master/Daily_Inmates_In_Custody%20Raw.csv</a:t>
            </a:r>
            <a:endParaRPr sz="100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br>
              <a:rPr lang="en" sz="1000">
                <a:solidFill>
                  <a:srgbClr val="A31515"/>
                </a:solidFill>
                <a:highlight>
                  <a:srgbClr val="FFFFFE"/>
                </a:highlight>
                <a:latin typeface="Courier New"/>
                <a:ea typeface="Courier New"/>
                <a:cs typeface="Courier New"/>
                <a:sym typeface="Courier New"/>
              </a:rPr>
            </a:br>
            <a:r>
              <a:rPr lang="en" sz="1000">
                <a:solidFill>
                  <a:srgbClr val="A31515"/>
                </a:solidFill>
                <a:highlight>
                  <a:srgbClr val="FFFFFE"/>
                </a:highlight>
                <a:latin typeface="Courier New"/>
                <a:ea typeface="Courier New"/>
                <a:cs typeface="Courier New"/>
                <a:sym typeface="Courier New"/>
              </a:rPr>
              <a:t>	</a:t>
            </a:r>
            <a:r>
              <a:rPr b="1" lang="en" sz="1000">
                <a:solidFill>
                  <a:srgbClr val="000000"/>
                </a:solidFill>
                <a:highlight>
                  <a:srgbClr val="FFFFFE"/>
                </a:highlight>
                <a:latin typeface="Courier New"/>
                <a:ea typeface="Courier New"/>
                <a:cs typeface="Courier New"/>
                <a:sym typeface="Courier New"/>
              </a:rPr>
              <a:t>StackOverFlow:</a:t>
            </a:r>
            <a:r>
              <a:rPr lang="en" sz="1000">
                <a:solidFill>
                  <a:srgbClr val="000000"/>
                </a:solidFill>
                <a:highlight>
                  <a:srgbClr val="FFFFFE"/>
                </a:highlight>
                <a:latin typeface="Courier New"/>
                <a:ea typeface="Courier New"/>
                <a:cs typeface="Courier New"/>
                <a:sym typeface="Courier New"/>
              </a:rPr>
              <a:t> </a:t>
            </a:r>
            <a:endParaRPr sz="1000">
              <a:solidFill>
                <a:srgbClr val="000000"/>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2"/>
              </a:buClr>
              <a:buSzPts val="1100"/>
              <a:buFont typeface="Arial"/>
              <a:buNone/>
            </a:pPr>
            <a:r>
              <a:rPr lang="en" sz="1000">
                <a:solidFill>
                  <a:srgbClr val="000000"/>
                </a:solidFill>
                <a:highlight>
                  <a:srgbClr val="FFFFFE"/>
                </a:highlight>
                <a:latin typeface="Courier New"/>
                <a:ea typeface="Courier New"/>
                <a:cs typeface="Courier New"/>
                <a:sym typeface="Courier New"/>
              </a:rPr>
              <a:t>For Reference Code To Assist In  Export of Cleaned Data Out of Colab.</a:t>
            </a:r>
            <a:endParaRPr sz="1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2"/>
              </a:buClr>
              <a:buSzPts val="1100"/>
              <a:buFont typeface="Arial"/>
              <a:buNone/>
            </a:pPr>
            <a:r>
              <a:t/>
            </a:r>
            <a:endParaRPr sz="1050">
              <a:solidFill>
                <a:srgbClr val="A31515"/>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2"/>
              </a:buClr>
              <a:buSzPts val="1100"/>
              <a:buFont typeface="Arial"/>
              <a:buNone/>
            </a:pPr>
            <a:r>
              <a:t/>
            </a:r>
            <a:endParaRPr sz="1050">
              <a:solidFill>
                <a:srgbClr val="A31515"/>
              </a:solidFill>
              <a:highlight>
                <a:srgbClr val="FFFFFE"/>
              </a:highlight>
              <a:latin typeface="Courier New"/>
              <a:ea typeface="Courier New"/>
              <a:cs typeface="Courier New"/>
              <a:sym typeface="Courier New"/>
            </a:endParaRPr>
          </a:p>
          <a:p>
            <a:pPr indent="0" lvl="0" marL="457200" rtl="0" algn="l">
              <a:spcBef>
                <a:spcPts val="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25"/>
            <a:ext cx="4254600" cy="4923375"/>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Agenda</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Python (Data Cleaning)</a:t>
            </a:r>
            <a:br>
              <a:rPr lang="en" sz="1400">
                <a:latin typeface="Raleway"/>
                <a:ea typeface="Raleway"/>
                <a:cs typeface="Raleway"/>
                <a:sym typeface="Raleway"/>
              </a:rPr>
            </a:br>
            <a:r>
              <a:rPr lang="en" sz="1200">
                <a:latin typeface="Raleway"/>
                <a:ea typeface="Raleway"/>
                <a:cs typeface="Raleway"/>
                <a:sym typeface="Raleway"/>
              </a:rPr>
              <a:t>General Data Cleaning</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Tableau (Joins)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Tableau (Additional Data Cleaning: Calculated Field)</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Findings (Tableau Dashboards and Stories)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Conclusion</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Resources</a:t>
            </a:r>
            <a:br>
              <a:rPr lang="en" sz="1400">
                <a:latin typeface="Raleway"/>
                <a:ea typeface="Raleway"/>
                <a:cs typeface="Raleway"/>
                <a:sym typeface="Raleway"/>
              </a:rPr>
            </a:b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712150"/>
            <a:ext cx="8163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Python (Data Cleaning): Github </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87" name="Google Shape;87;p15"/>
          <p:cNvSpPr txBox="1"/>
          <p:nvPr>
            <p:ph idx="4294967295" type="title"/>
          </p:nvPr>
        </p:nvSpPr>
        <p:spPr>
          <a:xfrm>
            <a:off x="535775" y="3092850"/>
            <a:ext cx="5197200" cy="170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We started by uploading the dataset into Github and importing into Google Colab.</a:t>
            </a:r>
            <a:endParaRPr sz="1700">
              <a:latin typeface="Lato"/>
              <a:ea typeface="Lato"/>
              <a:cs typeface="Lato"/>
              <a:sym typeface="Lato"/>
            </a:endParaRPr>
          </a:p>
        </p:txBody>
      </p:sp>
      <p:pic>
        <p:nvPicPr>
          <p:cNvPr id="88" name="Google Shape;88;p15"/>
          <p:cNvPicPr preferRelativeResize="0"/>
          <p:nvPr/>
        </p:nvPicPr>
        <p:blipFill>
          <a:blip r:embed="rId3">
            <a:alphaModFix/>
          </a:blip>
          <a:stretch>
            <a:fillRect/>
          </a:stretch>
        </p:blipFill>
        <p:spPr>
          <a:xfrm>
            <a:off x="535773" y="1400136"/>
            <a:ext cx="7299949" cy="154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4294967295" type="title"/>
          </p:nvPr>
        </p:nvSpPr>
        <p:spPr>
          <a:xfrm>
            <a:off x="535775" y="712150"/>
            <a:ext cx="5643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Python (Data Cleaning)</a:t>
            </a:r>
            <a:endParaRPr sz="3600">
              <a:solidFill>
                <a:schemeClr val="dk1"/>
              </a:solidFill>
            </a:endParaRPr>
          </a:p>
          <a:p>
            <a:pPr indent="0" lvl="0" marL="0" rtl="0" algn="l">
              <a:spcBef>
                <a:spcPts val="1600"/>
              </a:spcBef>
              <a:spcAft>
                <a:spcPts val="0"/>
              </a:spcAft>
              <a:buNone/>
            </a:pPr>
            <a:r>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94" name="Google Shape;94;p16"/>
          <p:cNvSpPr txBox="1"/>
          <p:nvPr>
            <p:ph idx="4294967295" type="title"/>
          </p:nvPr>
        </p:nvSpPr>
        <p:spPr>
          <a:xfrm>
            <a:off x="535775" y="3486650"/>
            <a:ext cx="5013000" cy="10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For data cleaning, we began by renaming columns to make them more easily understood. We then proceeded to drop columns with no values to optimize performance. Finally, we dropped all remaining Null values.</a:t>
            </a:r>
            <a:endParaRPr sz="1700">
              <a:latin typeface="Lato"/>
              <a:ea typeface="Lato"/>
              <a:cs typeface="Lato"/>
              <a:sym typeface="Lato"/>
            </a:endParaRPr>
          </a:p>
        </p:txBody>
      </p:sp>
      <p:pic>
        <p:nvPicPr>
          <p:cNvPr id="95" name="Google Shape;95;p16"/>
          <p:cNvPicPr preferRelativeResize="0"/>
          <p:nvPr/>
        </p:nvPicPr>
        <p:blipFill>
          <a:blip r:embed="rId3">
            <a:alphaModFix/>
          </a:blip>
          <a:stretch>
            <a:fillRect/>
          </a:stretch>
        </p:blipFill>
        <p:spPr>
          <a:xfrm>
            <a:off x="476250" y="1471623"/>
            <a:ext cx="8191500" cy="193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299500" y="269875"/>
            <a:ext cx="8514900" cy="13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Python (Data Cleaning) : Export</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101" name="Google Shape;101;p17"/>
          <p:cNvSpPr txBox="1"/>
          <p:nvPr>
            <p:ph idx="4294967295" type="title"/>
          </p:nvPr>
        </p:nvSpPr>
        <p:spPr>
          <a:xfrm>
            <a:off x="699350" y="2699050"/>
            <a:ext cx="5013000" cy="10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latin typeface="Lato"/>
                <a:ea typeface="Lato"/>
                <a:cs typeface="Lato"/>
                <a:sym typeface="Lato"/>
              </a:rPr>
              <a:t>Finding sample code online from StackOverFlow was needed to show us how to export from Colab to our local machines.</a:t>
            </a:r>
            <a:endParaRPr sz="1700">
              <a:latin typeface="Lato"/>
              <a:ea typeface="Lato"/>
              <a:cs typeface="Lato"/>
              <a:sym typeface="Lato"/>
            </a:endParaRPr>
          </a:p>
        </p:txBody>
      </p:sp>
      <p:pic>
        <p:nvPicPr>
          <p:cNvPr id="102" name="Google Shape;102;p17"/>
          <p:cNvPicPr preferRelativeResize="0"/>
          <p:nvPr/>
        </p:nvPicPr>
        <p:blipFill>
          <a:blip r:embed="rId3">
            <a:alphaModFix/>
          </a:blip>
          <a:stretch>
            <a:fillRect/>
          </a:stretch>
        </p:blipFill>
        <p:spPr>
          <a:xfrm>
            <a:off x="406850" y="1249850"/>
            <a:ext cx="5711000" cy="132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4294967295" type="title"/>
          </p:nvPr>
        </p:nvSpPr>
        <p:spPr>
          <a:xfrm>
            <a:off x="535775" y="712150"/>
            <a:ext cx="5073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Tableau (Joins)</a:t>
            </a:r>
            <a:endParaRPr sz="3600">
              <a:solidFill>
                <a:schemeClr val="dk1"/>
              </a:solidFill>
            </a:endParaRPr>
          </a:p>
        </p:txBody>
      </p:sp>
      <p:sp>
        <p:nvSpPr>
          <p:cNvPr id="108" name="Google Shape;108;p18"/>
          <p:cNvSpPr txBox="1"/>
          <p:nvPr>
            <p:ph idx="4294967295" type="title"/>
          </p:nvPr>
        </p:nvSpPr>
        <p:spPr>
          <a:xfrm>
            <a:off x="414600" y="1581850"/>
            <a:ext cx="3300000" cy="2787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For some of the columns in our dataset, the values weren’t well defined and wouldn’t be of value to the audience. Defining of values was done on a seperate spreadsheet and joined to the original dataset.</a:t>
            </a:r>
            <a:endParaRPr sz="1700">
              <a:latin typeface="Lato"/>
              <a:ea typeface="Lato"/>
              <a:cs typeface="Lato"/>
              <a:sym typeface="Lato"/>
            </a:endParaRPr>
          </a:p>
        </p:txBody>
      </p:sp>
      <p:pic>
        <p:nvPicPr>
          <p:cNvPr id="109" name="Google Shape;109;p18"/>
          <p:cNvPicPr preferRelativeResize="0"/>
          <p:nvPr/>
        </p:nvPicPr>
        <p:blipFill>
          <a:blip r:embed="rId3">
            <a:alphaModFix/>
          </a:blip>
          <a:stretch>
            <a:fillRect/>
          </a:stretch>
        </p:blipFill>
        <p:spPr>
          <a:xfrm>
            <a:off x="3714600" y="2718075"/>
            <a:ext cx="5124599" cy="1980870"/>
          </a:xfrm>
          <a:prstGeom prst="rect">
            <a:avLst/>
          </a:prstGeom>
          <a:noFill/>
          <a:ln>
            <a:noFill/>
          </a:ln>
        </p:spPr>
      </p:pic>
      <p:pic>
        <p:nvPicPr>
          <p:cNvPr id="110" name="Google Shape;110;p18"/>
          <p:cNvPicPr preferRelativeResize="0"/>
          <p:nvPr/>
        </p:nvPicPr>
        <p:blipFill>
          <a:blip r:embed="rId4">
            <a:alphaModFix/>
          </a:blip>
          <a:stretch>
            <a:fillRect/>
          </a:stretch>
        </p:blipFill>
        <p:spPr>
          <a:xfrm>
            <a:off x="5219625" y="786375"/>
            <a:ext cx="2114550" cy="169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4294967295" type="title"/>
          </p:nvPr>
        </p:nvSpPr>
        <p:spPr>
          <a:xfrm>
            <a:off x="535775" y="712150"/>
            <a:ext cx="5073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Tableau (Joins)</a:t>
            </a:r>
            <a:endParaRPr sz="3600">
              <a:solidFill>
                <a:schemeClr val="dk1"/>
              </a:solidFill>
            </a:endParaRPr>
          </a:p>
        </p:txBody>
      </p:sp>
      <p:sp>
        <p:nvSpPr>
          <p:cNvPr id="116" name="Google Shape;116;p19"/>
          <p:cNvSpPr txBox="1"/>
          <p:nvPr>
            <p:ph idx="4294967295" type="title"/>
          </p:nvPr>
        </p:nvSpPr>
        <p:spPr>
          <a:xfrm>
            <a:off x="535775" y="1643225"/>
            <a:ext cx="3300000" cy="15171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In order to not lose any usable data in population. We used a full outer join in Tableau without creating any null values.</a:t>
            </a:r>
            <a:endParaRPr sz="1700">
              <a:latin typeface="Lato"/>
              <a:ea typeface="Lato"/>
              <a:cs typeface="Lato"/>
              <a:sym typeface="Lato"/>
            </a:endParaRPr>
          </a:p>
        </p:txBody>
      </p:sp>
      <p:pic>
        <p:nvPicPr>
          <p:cNvPr id="117" name="Google Shape;117;p19"/>
          <p:cNvPicPr preferRelativeResize="0"/>
          <p:nvPr/>
        </p:nvPicPr>
        <p:blipFill>
          <a:blip r:embed="rId3">
            <a:alphaModFix/>
          </a:blip>
          <a:stretch>
            <a:fillRect/>
          </a:stretch>
        </p:blipFill>
        <p:spPr>
          <a:xfrm>
            <a:off x="902925" y="3310200"/>
            <a:ext cx="7580001" cy="183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Tableau: Calculated Field</a:t>
            </a:r>
            <a:endParaRPr sz="3600">
              <a:solidFill>
                <a:schemeClr val="accent5"/>
              </a:solidFill>
            </a:endParaRPr>
          </a:p>
          <a:p>
            <a:pPr indent="0" lvl="0" marL="0" rtl="0" algn="l">
              <a:spcBef>
                <a:spcPts val="0"/>
              </a:spcBef>
              <a:spcAft>
                <a:spcPts val="0"/>
              </a:spcAft>
              <a:buNone/>
            </a:pPr>
            <a:r>
              <a:t/>
            </a:r>
            <a:endParaRPr sz="3200">
              <a:solidFill>
                <a:schemeClr val="accent5"/>
              </a:solidFill>
            </a:endParaRPr>
          </a:p>
        </p:txBody>
      </p:sp>
      <p:grpSp>
        <p:nvGrpSpPr>
          <p:cNvPr id="123" name="Google Shape;123;p20"/>
          <p:cNvGrpSpPr/>
          <p:nvPr/>
        </p:nvGrpSpPr>
        <p:grpSpPr>
          <a:xfrm>
            <a:off x="6881438" y="2655604"/>
            <a:ext cx="2212050" cy="2537076"/>
            <a:chOff x="6803275" y="395363"/>
            <a:chExt cx="2212050" cy="2537076"/>
          </a:xfrm>
        </p:grpSpPr>
        <p:pic>
          <p:nvPicPr>
            <p:cNvPr id="124" name="Google Shape;124;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5" name="Google Shape;125;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6" name="Google Shape;126;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600" u="sng">
                  <a:solidFill>
                    <a:schemeClr val="dk1"/>
                  </a:solidFill>
                  <a:latin typeface="Raleway"/>
                  <a:ea typeface="Raleway"/>
                  <a:cs typeface="Raleway"/>
                  <a:sym typeface="Raleway"/>
                </a:rPr>
                <a:t>Result:</a:t>
              </a:r>
              <a:endParaRPr b="1" sz="1600" u="sng">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pic>
        <p:nvPicPr>
          <p:cNvPr id="127" name="Google Shape;127;p20"/>
          <p:cNvPicPr preferRelativeResize="0"/>
          <p:nvPr/>
        </p:nvPicPr>
        <p:blipFill>
          <a:blip r:embed="rId5">
            <a:alphaModFix/>
          </a:blip>
          <a:stretch>
            <a:fillRect/>
          </a:stretch>
        </p:blipFill>
        <p:spPr>
          <a:xfrm>
            <a:off x="915513" y="3414188"/>
            <a:ext cx="5800725" cy="1666875"/>
          </a:xfrm>
          <a:prstGeom prst="rect">
            <a:avLst/>
          </a:prstGeom>
          <a:noFill/>
          <a:ln>
            <a:noFill/>
          </a:ln>
        </p:spPr>
      </p:pic>
      <p:pic>
        <p:nvPicPr>
          <p:cNvPr id="128" name="Google Shape;128;p20"/>
          <p:cNvPicPr preferRelativeResize="0"/>
          <p:nvPr/>
        </p:nvPicPr>
        <p:blipFill>
          <a:blip r:embed="rId6">
            <a:alphaModFix/>
          </a:blip>
          <a:stretch>
            <a:fillRect/>
          </a:stretch>
        </p:blipFill>
        <p:spPr>
          <a:xfrm>
            <a:off x="915513" y="1604113"/>
            <a:ext cx="1381125" cy="1152525"/>
          </a:xfrm>
          <a:prstGeom prst="rect">
            <a:avLst/>
          </a:prstGeom>
          <a:noFill/>
          <a:ln>
            <a:noFill/>
          </a:ln>
        </p:spPr>
      </p:pic>
      <p:sp>
        <p:nvSpPr>
          <p:cNvPr id="129" name="Google Shape;129;p20"/>
          <p:cNvSpPr txBox="1"/>
          <p:nvPr/>
        </p:nvSpPr>
        <p:spPr>
          <a:xfrm>
            <a:off x="2404025" y="1705188"/>
            <a:ext cx="3651600" cy="9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Charges 110-125.25 and 125.25 are the same but when trying to aggregate the data they show up as seperate charges.</a:t>
            </a:r>
            <a:endParaRPr>
              <a:solidFill>
                <a:srgbClr val="FFFFFF"/>
              </a:solidFill>
              <a:latin typeface="Lato"/>
              <a:ea typeface="Lato"/>
              <a:cs typeface="Lato"/>
              <a:sym typeface="Lato"/>
            </a:endParaRPr>
          </a:p>
        </p:txBody>
      </p:sp>
      <p:pic>
        <p:nvPicPr>
          <p:cNvPr id="130" name="Google Shape;130;p20"/>
          <p:cNvPicPr preferRelativeResize="0"/>
          <p:nvPr/>
        </p:nvPicPr>
        <p:blipFill>
          <a:blip r:embed="rId7">
            <a:alphaModFix/>
          </a:blip>
          <a:stretch>
            <a:fillRect/>
          </a:stretch>
        </p:blipFill>
        <p:spPr>
          <a:xfrm>
            <a:off x="6981500" y="3485725"/>
            <a:ext cx="2011950" cy="1266825"/>
          </a:xfrm>
          <a:prstGeom prst="rect">
            <a:avLst/>
          </a:prstGeom>
          <a:noFill/>
          <a:ln>
            <a:noFill/>
          </a:ln>
        </p:spPr>
      </p:pic>
      <p:sp>
        <p:nvSpPr>
          <p:cNvPr id="131" name="Google Shape;131;p20"/>
          <p:cNvSpPr txBox="1"/>
          <p:nvPr/>
        </p:nvSpPr>
        <p:spPr>
          <a:xfrm>
            <a:off x="404225" y="2790252"/>
            <a:ext cx="2670600" cy="6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5"/>
                </a:solidFill>
                <a:latin typeface="Lato"/>
                <a:ea typeface="Lato"/>
                <a:cs typeface="Lato"/>
                <a:sym typeface="Lato"/>
              </a:rPr>
              <a:t>Solution:</a:t>
            </a:r>
            <a:endParaRPr b="1" sz="2800">
              <a:solidFill>
                <a:schemeClr val="accent5"/>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Tableau: Dashboards (General)</a:t>
            </a:r>
            <a:endParaRPr sz="3600"/>
          </a:p>
          <a:p>
            <a:pPr indent="0" lvl="0" marL="0" rtl="0" algn="l">
              <a:spcBef>
                <a:spcPts val="1000"/>
              </a:spcBef>
              <a:spcAft>
                <a:spcPts val="1000"/>
              </a:spcAft>
              <a:buNone/>
            </a:pPr>
            <a:r>
              <a:t/>
            </a:r>
            <a:endParaRPr b="0" sz="2400"/>
          </a:p>
        </p:txBody>
      </p:sp>
      <p:grpSp>
        <p:nvGrpSpPr>
          <p:cNvPr id="137" name="Google Shape;137;p21"/>
          <p:cNvGrpSpPr/>
          <p:nvPr/>
        </p:nvGrpSpPr>
        <p:grpSpPr>
          <a:xfrm>
            <a:off x="5912372" y="1432904"/>
            <a:ext cx="2773911" cy="3542846"/>
            <a:chOff x="6558080" y="131588"/>
            <a:chExt cx="2212050" cy="2567838"/>
          </a:xfrm>
        </p:grpSpPr>
        <p:pic>
          <p:nvPicPr>
            <p:cNvPr id="138" name="Google Shape;138;p21"/>
            <p:cNvPicPr preferRelativeResize="0"/>
            <p:nvPr/>
          </p:nvPicPr>
          <p:blipFill>
            <a:blip r:embed="rId3">
              <a:alphaModFix/>
            </a:blip>
            <a:stretch>
              <a:fillRect/>
            </a:stretch>
          </p:blipFill>
          <p:spPr>
            <a:xfrm>
              <a:off x="6558080" y="194432"/>
              <a:ext cx="2212050" cy="2504994"/>
            </a:xfrm>
            <a:prstGeom prst="rect">
              <a:avLst/>
            </a:prstGeom>
            <a:noFill/>
            <a:ln>
              <a:noFill/>
            </a:ln>
          </p:spPr>
        </p:pic>
        <p:pic>
          <p:nvPicPr>
            <p:cNvPr descr="Piece of duct tape sticking a note to the slide" id="139" name="Google Shape;139;p21"/>
            <p:cNvPicPr preferRelativeResize="0"/>
            <p:nvPr/>
          </p:nvPicPr>
          <p:blipFill rotWithShape="1">
            <a:blip r:embed="rId4">
              <a:alphaModFix/>
            </a:blip>
            <a:srcRect b="10011" l="9244" r="2118" t="5926"/>
            <a:stretch/>
          </p:blipFill>
          <p:spPr>
            <a:xfrm rot="154826">
              <a:off x="7125468" y="155644"/>
              <a:ext cx="1077273" cy="382687"/>
            </a:xfrm>
            <a:prstGeom prst="rect">
              <a:avLst/>
            </a:prstGeom>
            <a:noFill/>
            <a:ln>
              <a:noFill/>
            </a:ln>
          </p:spPr>
        </p:pic>
        <p:sp>
          <p:nvSpPr>
            <p:cNvPr id="140" name="Google Shape;140;p21"/>
            <p:cNvSpPr txBox="1"/>
            <p:nvPr/>
          </p:nvSpPr>
          <p:spPr>
            <a:xfrm>
              <a:off x="6678905" y="464339"/>
              <a:ext cx="1970400" cy="21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Findings:</a:t>
              </a:r>
              <a:endParaRPr b="1">
                <a:solidFill>
                  <a:schemeClr val="dk1"/>
                </a:solidFill>
                <a:latin typeface="Raleway"/>
                <a:ea typeface="Raleway"/>
                <a:cs typeface="Raleway"/>
                <a:sym typeface="Raleway"/>
              </a:endParaRPr>
            </a:p>
            <a:p>
              <a:pPr indent="0" lvl="0" marL="0" rtl="0" algn="l">
                <a:lnSpc>
                  <a:spcPct val="115000"/>
                </a:lnSpc>
                <a:spcBef>
                  <a:spcPts val="800"/>
                </a:spcBef>
                <a:spcAft>
                  <a:spcPts val="0"/>
                </a:spcAft>
                <a:buClr>
                  <a:schemeClr val="dk2"/>
                </a:buClr>
                <a:buSzPts val="1100"/>
                <a:buFont typeface="Arial"/>
                <a:buNone/>
              </a:pPr>
              <a:r>
                <a:rPr lang="en" sz="1100">
                  <a:solidFill>
                    <a:schemeClr val="dk2"/>
                  </a:solidFill>
                </a:rPr>
                <a:t>Majority of Inmates are in Maximum and Medium Security (Custody Levels).</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rPr>
                <a:t>Fairly even distribution of those who committed and didn’t commit an infraction.</a:t>
              </a:r>
              <a:endParaRPr sz="11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Majority of Inmate Population is Not Gang Affiliated.</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rPr lang="en" sz="1100">
                  <a:solidFill>
                    <a:schemeClr val="dk2"/>
                  </a:solidFill>
                </a:rPr>
                <a:t>More inmates under mental observation.</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p:txBody>
        </p:sp>
      </p:grpSp>
      <p:pic>
        <p:nvPicPr>
          <p:cNvPr id="141" name="Google Shape;141;p21"/>
          <p:cNvPicPr preferRelativeResize="0"/>
          <p:nvPr/>
        </p:nvPicPr>
        <p:blipFill>
          <a:blip r:embed="rId5">
            <a:alphaModFix/>
          </a:blip>
          <a:stretch>
            <a:fillRect/>
          </a:stretch>
        </p:blipFill>
        <p:spPr>
          <a:xfrm>
            <a:off x="283100" y="1432900"/>
            <a:ext cx="4554121" cy="335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