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7" r:id="rId3"/>
    <p:sldId id="381" r:id="rId4"/>
    <p:sldId id="383" r:id="rId5"/>
    <p:sldId id="373" r:id="rId6"/>
    <p:sldId id="371" r:id="rId7"/>
    <p:sldId id="387" r:id="rId8"/>
    <p:sldId id="369" r:id="rId9"/>
    <p:sldId id="389" r:id="rId10"/>
    <p:sldId id="353" r:id="rId11"/>
    <p:sldId id="351" r:id="rId12"/>
    <p:sldId id="380" r:id="rId13"/>
    <p:sldId id="354" r:id="rId14"/>
    <p:sldId id="352" r:id="rId15"/>
    <p:sldId id="355" r:id="rId16"/>
    <p:sldId id="388" r:id="rId17"/>
    <p:sldId id="363" r:id="rId18"/>
    <p:sldId id="361" r:id="rId19"/>
    <p:sldId id="384" r:id="rId20"/>
    <p:sldId id="359" r:id="rId21"/>
    <p:sldId id="395" r:id="rId22"/>
    <p:sldId id="377" r:id="rId23"/>
    <p:sldId id="394" r:id="rId24"/>
    <p:sldId id="376" r:id="rId25"/>
    <p:sldId id="364" r:id="rId26"/>
    <p:sldId id="367" r:id="rId27"/>
    <p:sldId id="358" r:id="rId28"/>
    <p:sldId id="370" r:id="rId29"/>
    <p:sldId id="362" r:id="rId30"/>
    <p:sldId id="372" r:id="rId31"/>
    <p:sldId id="385" r:id="rId32"/>
    <p:sldId id="378" r:id="rId33"/>
    <p:sldId id="393" r:id="rId34"/>
    <p:sldId id="305" r:id="rId35"/>
    <p:sldId id="290" r:id="rId36"/>
    <p:sldId id="291" r:id="rId37"/>
    <p:sldId id="280" r:id="rId38"/>
    <p:sldId id="281" r:id="rId39"/>
    <p:sldId id="284" r:id="rId40"/>
    <p:sldId id="390" r:id="rId41"/>
    <p:sldId id="392" r:id="rId42"/>
    <p:sldId id="396" r:id="rId43"/>
    <p:sldId id="322" r:id="rId44"/>
    <p:sldId id="333" r:id="rId45"/>
    <p:sldId id="348" r:id="rId46"/>
    <p:sldId id="334" r:id="rId47"/>
    <p:sldId id="329" r:id="rId48"/>
    <p:sldId id="331" r:id="rId49"/>
    <p:sldId id="326" r:id="rId50"/>
    <p:sldId id="347" r:id="rId51"/>
    <p:sldId id="338" r:id="rId52"/>
    <p:sldId id="337" r:id="rId53"/>
    <p:sldId id="342" r:id="rId54"/>
    <p:sldId id="336" r:id="rId55"/>
    <p:sldId id="340" r:id="rId56"/>
    <p:sldId id="339" r:id="rId57"/>
    <p:sldId id="343" r:id="rId58"/>
    <p:sldId id="313" r:id="rId59"/>
    <p:sldId id="320" r:id="rId60"/>
    <p:sldId id="314" r:id="rId61"/>
    <p:sldId id="315" r:id="rId62"/>
    <p:sldId id="307" r:id="rId63"/>
    <p:sldId id="311" r:id="rId64"/>
    <p:sldId id="286" r:id="rId65"/>
    <p:sldId id="308" r:id="rId66"/>
    <p:sldId id="309" r:id="rId67"/>
    <p:sldId id="294" r:id="rId68"/>
    <p:sldId id="293" r:id="rId69"/>
    <p:sldId id="289" r:id="rId70"/>
    <p:sldId id="261" r:id="rId71"/>
    <p:sldId id="264" r:id="rId72"/>
    <p:sldId id="26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7" d="100"/>
          <a:sy n="87" d="100"/>
        </p:scale>
        <p:origin x="29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C8A36F-F4C7-48C2-86DE-D09A473FD1DF}"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346387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8A36F-F4C7-48C2-86DE-D09A473FD1DF}"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279444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8A36F-F4C7-48C2-86DE-D09A473FD1DF}"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139399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8A36F-F4C7-48C2-86DE-D09A473FD1DF}"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11936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C8A36F-F4C7-48C2-86DE-D09A473FD1DF}"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53806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C8A36F-F4C7-48C2-86DE-D09A473FD1DF}"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94445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C8A36F-F4C7-48C2-86DE-D09A473FD1DF}"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38860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C8A36F-F4C7-48C2-86DE-D09A473FD1DF}"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149080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8A36F-F4C7-48C2-86DE-D09A473FD1DF}"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38608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C8A36F-F4C7-48C2-86DE-D09A473FD1DF}"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100895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C8A36F-F4C7-48C2-86DE-D09A473FD1DF}"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E3CF-F9B3-4904-825D-CEE76F36485F}" type="slidenum">
              <a:rPr lang="en-US" smtClean="0"/>
              <a:t>‹#›</a:t>
            </a:fld>
            <a:endParaRPr lang="en-US"/>
          </a:p>
        </p:txBody>
      </p:sp>
    </p:spTree>
    <p:extLst>
      <p:ext uri="{BB962C8B-B14F-4D97-AF65-F5344CB8AC3E}">
        <p14:creationId xmlns:p14="http://schemas.microsoft.com/office/powerpoint/2010/main" val="297152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8A36F-F4C7-48C2-86DE-D09A473FD1DF}" type="datetimeFigureOut">
              <a:rPr lang="en-US" smtClean="0"/>
              <a:t>12/12/2018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6E3CF-F9B3-4904-825D-CEE76F36485F}" type="slidenum">
              <a:rPr lang="en-US" smtClean="0"/>
              <a:t>‹#›</a:t>
            </a:fld>
            <a:endParaRPr lang="en-US"/>
          </a:p>
        </p:txBody>
      </p:sp>
    </p:spTree>
    <p:extLst>
      <p:ext uri="{BB962C8B-B14F-4D97-AF65-F5344CB8AC3E}">
        <p14:creationId xmlns:p14="http://schemas.microsoft.com/office/powerpoint/2010/main" val="1859027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20.png"/><Relationship Id="rId7" Type="http://schemas.openxmlformats.org/officeDocument/2006/relationships/image" Target="../media/image22.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Vivarium Intervention Effect Size Methodology:</a:t>
            </a:r>
            <a:r>
              <a:rPr lang="en-US" dirty="0"/>
              <a:t/>
            </a:r>
            <a:br>
              <a:rPr lang="en-US" dirty="0"/>
            </a:br>
            <a:r>
              <a:rPr lang="en-US" dirty="0"/>
              <a:t>Breastfeeding </a:t>
            </a:r>
            <a:r>
              <a:rPr lang="en-US" dirty="0" smtClean="0"/>
              <a:t>Promotion</a:t>
            </a:r>
            <a:endParaRPr lang="en-US" dirty="0"/>
          </a:p>
        </p:txBody>
      </p:sp>
      <p:sp>
        <p:nvSpPr>
          <p:cNvPr id="3" name="Subtitle 2"/>
          <p:cNvSpPr>
            <a:spLocks noGrp="1"/>
          </p:cNvSpPr>
          <p:nvPr>
            <p:ph type="subTitle" idx="1"/>
          </p:nvPr>
        </p:nvSpPr>
        <p:spPr/>
        <p:txBody>
          <a:bodyPr/>
          <a:lstStyle/>
          <a:p>
            <a:r>
              <a:rPr lang="en-US" dirty="0" smtClean="0"/>
              <a:t>Zane Rankin</a:t>
            </a:r>
          </a:p>
          <a:p>
            <a:r>
              <a:rPr lang="en-US" dirty="0" smtClean="0"/>
              <a:t>12/10/2018</a:t>
            </a:r>
            <a:endParaRPr lang="en-US" dirty="0" smtClean="0"/>
          </a:p>
        </p:txBody>
      </p:sp>
    </p:spTree>
    <p:extLst>
      <p:ext uri="{BB962C8B-B14F-4D97-AF65-F5344CB8AC3E}">
        <p14:creationId xmlns:p14="http://schemas.microsoft.com/office/powerpoint/2010/main" val="2828850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BFP Efficacy Analysis</a:t>
            </a:r>
            <a:endParaRPr lang="en-US" dirty="0"/>
          </a:p>
        </p:txBody>
      </p:sp>
      <p:sp>
        <p:nvSpPr>
          <p:cNvPr id="3" name="Content Placeholder 2"/>
          <p:cNvSpPr>
            <a:spLocks noGrp="1"/>
          </p:cNvSpPr>
          <p:nvPr>
            <p:ph idx="1"/>
          </p:nvPr>
        </p:nvSpPr>
        <p:spPr/>
        <p:txBody>
          <a:bodyPr>
            <a:normAutofit/>
          </a:bodyPr>
          <a:lstStyle/>
          <a:p>
            <a:endParaRPr lang="en-US" sz="2400" dirty="0" smtClean="0"/>
          </a:p>
          <a:p>
            <a:pPr marL="0" indent="0">
              <a:buNone/>
            </a:pPr>
            <a:r>
              <a:rPr lang="en-US" dirty="0"/>
              <a:t>Primary Source Selection</a:t>
            </a:r>
          </a:p>
          <a:p>
            <a:r>
              <a:rPr lang="en-US" sz="2400" dirty="0" smtClean="0"/>
              <a:t>Reviewed the 45 sources from Sinha 2017 (</a:t>
            </a:r>
            <a:r>
              <a:rPr lang="en-US" sz="2400" dirty="0" err="1" smtClean="0"/>
              <a:t>LiST</a:t>
            </a:r>
            <a:r>
              <a:rPr lang="en-US" sz="2400" dirty="0"/>
              <a:t> </a:t>
            </a:r>
            <a:r>
              <a:rPr lang="en-US" sz="2400" dirty="0" smtClean="0"/>
              <a:t>meta-analysis) on Breastfeeding Promotion effect on exclusive breastfeeding</a:t>
            </a:r>
          </a:p>
          <a:p>
            <a:r>
              <a:rPr lang="en-US" sz="2400" dirty="0" smtClean="0"/>
              <a:t>Inclusion criteria: RCTs with </a:t>
            </a:r>
            <a:r>
              <a:rPr lang="en-US" sz="2400" dirty="0" smtClean="0"/>
              <a:t>≥</a:t>
            </a:r>
            <a:r>
              <a:rPr lang="en-US" sz="2400" dirty="0" smtClean="0"/>
              <a:t> </a:t>
            </a:r>
            <a:r>
              <a:rPr lang="en-US" sz="2400" dirty="0" smtClean="0"/>
              <a:t>4  </a:t>
            </a:r>
            <a:r>
              <a:rPr lang="en-US" sz="2400" dirty="0" smtClean="0"/>
              <a:t>individual counseling visits</a:t>
            </a:r>
          </a:p>
          <a:p>
            <a:r>
              <a:rPr lang="en-US" sz="2400" dirty="0" smtClean="0"/>
              <a:t>14 sources fit inclusion criteria and were extracted</a:t>
            </a:r>
          </a:p>
        </p:txBody>
      </p:sp>
    </p:spTree>
    <p:extLst>
      <p:ext uri="{BB962C8B-B14F-4D97-AF65-F5344CB8AC3E}">
        <p14:creationId xmlns:p14="http://schemas.microsoft.com/office/powerpoint/2010/main" val="228112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Exemplar study</a:t>
            </a:r>
            <a:endParaRPr lang="en-US" dirty="0"/>
          </a:p>
        </p:txBody>
      </p:sp>
      <p:sp>
        <p:nvSpPr>
          <p:cNvPr id="3" name="Content Placeholder 2"/>
          <p:cNvSpPr>
            <a:spLocks noGrp="1"/>
          </p:cNvSpPr>
          <p:nvPr>
            <p:ph idx="1"/>
          </p:nvPr>
        </p:nvSpPr>
        <p:spPr/>
        <p:txBody>
          <a:bodyPr>
            <a:normAutofit fontScale="92500" lnSpcReduction="10000"/>
          </a:bodyPr>
          <a:lstStyle/>
          <a:p>
            <a:endParaRPr lang="en-US" sz="2400" dirty="0" smtClean="0"/>
          </a:p>
          <a:p>
            <a:endParaRPr lang="en-US" sz="2400" dirty="0"/>
          </a:p>
          <a:p>
            <a:endParaRPr lang="en-US" sz="2400" dirty="0" smtClean="0"/>
          </a:p>
          <a:p>
            <a:endParaRPr lang="en-US" sz="2400" dirty="0" smtClean="0"/>
          </a:p>
          <a:p>
            <a:endParaRPr lang="en-US" sz="2400" dirty="0"/>
          </a:p>
          <a:p>
            <a:r>
              <a:rPr lang="en-US" sz="2400" dirty="0" smtClean="0"/>
              <a:t>Control group: </a:t>
            </a:r>
            <a:r>
              <a:rPr lang="en-US" sz="2400" u="sng" dirty="0" smtClean="0"/>
              <a:t>standard of care</a:t>
            </a:r>
          </a:p>
          <a:p>
            <a:r>
              <a:rPr lang="en-US" sz="2400" dirty="0" smtClean="0"/>
              <a:t>Intervention: One </a:t>
            </a:r>
            <a:r>
              <a:rPr lang="en-US" sz="2400" dirty="0"/>
              <a:t>antenatal breastfeeding peer counselling visit and four post-delivery visits by trained peers</a:t>
            </a:r>
            <a:r>
              <a:rPr lang="en-US" sz="2400" dirty="0" smtClean="0"/>
              <a:t>.</a:t>
            </a:r>
          </a:p>
          <a:p>
            <a:r>
              <a:rPr lang="en-US" sz="1900" i="1" dirty="0"/>
              <a:t>All mothers were offered at least five visits, starting with a visit in the third trimester. In Burkina Faso, mothers were scheduled to have home visits during the first week </a:t>
            </a:r>
            <a:r>
              <a:rPr lang="en-US" sz="1900" i="1" dirty="0" err="1"/>
              <a:t>postnatally</a:t>
            </a:r>
            <a:r>
              <a:rPr lang="en-US" sz="1900" i="1" dirty="0"/>
              <a:t>, and thereafter at weeks 2, 4, 8, 16, and 20. In Uganda and South Africa, home visits were scheduled within the first week and thereafter at weeks 4, 7, and 10.</a:t>
            </a:r>
            <a:endParaRPr lang="en-US" sz="1700" i="1" dirty="0" smtClean="0"/>
          </a:p>
        </p:txBody>
      </p:sp>
      <p:pic>
        <p:nvPicPr>
          <p:cNvPr id="4" name="Picture 3"/>
          <p:cNvPicPr>
            <a:picLocks noChangeAspect="1"/>
          </p:cNvPicPr>
          <p:nvPr/>
        </p:nvPicPr>
        <p:blipFill>
          <a:blip r:embed="rId2"/>
          <a:stretch>
            <a:fillRect/>
          </a:stretch>
        </p:blipFill>
        <p:spPr>
          <a:xfrm>
            <a:off x="2247526" y="1957388"/>
            <a:ext cx="7077075" cy="1590675"/>
          </a:xfrm>
          <a:prstGeom prst="rect">
            <a:avLst/>
          </a:prstGeom>
        </p:spPr>
      </p:pic>
    </p:spTree>
    <p:extLst>
      <p:ext uri="{BB962C8B-B14F-4D97-AF65-F5344CB8AC3E}">
        <p14:creationId xmlns:p14="http://schemas.microsoft.com/office/powerpoint/2010/main" val="646110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33487" y="290512"/>
            <a:ext cx="9725025" cy="6219825"/>
          </a:xfrm>
          <a:prstGeom prst="rect">
            <a:avLst/>
          </a:prstGeom>
        </p:spPr>
      </p:pic>
    </p:spTree>
    <p:extLst>
      <p:ext uri="{BB962C8B-B14F-4D97-AF65-F5344CB8AC3E}">
        <p14:creationId xmlns:p14="http://schemas.microsoft.com/office/powerpoint/2010/main" val="60311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521310" y="3433185"/>
            <a:ext cx="7005638" cy="3259710"/>
          </a:xfrm>
          <a:prstGeom prst="rect">
            <a:avLst/>
          </a:prstGeom>
        </p:spPr>
      </p:pic>
      <p:pic>
        <p:nvPicPr>
          <p:cNvPr id="6" name="Picture 5"/>
          <p:cNvPicPr>
            <a:picLocks noChangeAspect="1"/>
          </p:cNvPicPr>
          <p:nvPr/>
        </p:nvPicPr>
        <p:blipFill>
          <a:blip r:embed="rId3"/>
          <a:stretch>
            <a:fillRect/>
          </a:stretch>
        </p:blipFill>
        <p:spPr>
          <a:xfrm>
            <a:off x="385068" y="152731"/>
            <a:ext cx="7873472" cy="3210851"/>
          </a:xfrm>
          <a:prstGeom prst="rect">
            <a:avLst/>
          </a:prstGeom>
        </p:spPr>
      </p:pic>
      <p:sp>
        <p:nvSpPr>
          <p:cNvPr id="7" name="Rectangle 6"/>
          <p:cNvSpPr/>
          <p:nvPr/>
        </p:nvSpPr>
        <p:spPr>
          <a:xfrm>
            <a:off x="1579418" y="1122218"/>
            <a:ext cx="1886989" cy="17456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07527" y="1113904"/>
            <a:ext cx="1886989" cy="17456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79418" y="1708915"/>
            <a:ext cx="1886989" cy="17456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32065" y="2319885"/>
            <a:ext cx="1886989" cy="1745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12"/>
          <p:cNvSpPr/>
          <p:nvPr/>
        </p:nvSpPr>
        <p:spPr>
          <a:xfrm>
            <a:off x="4807527" y="2323450"/>
            <a:ext cx="1886989" cy="17456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13"/>
          <p:cNvSpPr/>
          <p:nvPr/>
        </p:nvSpPr>
        <p:spPr>
          <a:xfrm>
            <a:off x="4807526" y="1702159"/>
            <a:ext cx="1886989" cy="17456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20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Breastfeeding Promotion RCT data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5010" y="1587732"/>
            <a:ext cx="8404611" cy="4879570"/>
          </a:xfrm>
          <a:prstGeom prst="rect">
            <a:avLst/>
          </a:prstGeom>
        </p:spPr>
      </p:pic>
    </p:spTree>
    <p:extLst>
      <p:ext uri="{BB962C8B-B14F-4D97-AF65-F5344CB8AC3E}">
        <p14:creationId xmlns:p14="http://schemas.microsoft.com/office/powerpoint/2010/main" val="2070253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Relative Risk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39289" y="2113939"/>
            <a:ext cx="5620193" cy="3963803"/>
          </a:xfrm>
          <a:prstGeom prst="rect">
            <a:avLst/>
          </a:prstGeom>
        </p:spPr>
      </p:pic>
      <p:pic>
        <p:nvPicPr>
          <p:cNvPr id="8" name="Picture 7"/>
          <p:cNvPicPr>
            <a:picLocks noChangeAspect="1"/>
          </p:cNvPicPr>
          <p:nvPr/>
        </p:nvPicPr>
        <p:blipFill>
          <a:blip r:embed="rId3"/>
          <a:stretch>
            <a:fillRect/>
          </a:stretch>
        </p:blipFill>
        <p:spPr>
          <a:xfrm>
            <a:off x="7955702" y="1315446"/>
            <a:ext cx="2726608" cy="871099"/>
          </a:xfrm>
          <a:prstGeom prst="rect">
            <a:avLst/>
          </a:prstGeom>
        </p:spPr>
      </p:pic>
      <p:pic>
        <p:nvPicPr>
          <p:cNvPr id="9" name="Picture 8"/>
          <p:cNvPicPr>
            <a:picLocks noChangeAspect="1"/>
          </p:cNvPicPr>
          <p:nvPr/>
        </p:nvPicPr>
        <p:blipFill>
          <a:blip r:embed="rId4"/>
          <a:stretch>
            <a:fillRect/>
          </a:stretch>
        </p:blipFill>
        <p:spPr>
          <a:xfrm>
            <a:off x="6466825" y="2591814"/>
            <a:ext cx="5646209" cy="548937"/>
          </a:xfrm>
          <a:prstGeom prst="rect">
            <a:avLst/>
          </a:prstGeom>
          <a:ln w="28575">
            <a:solidFill>
              <a:schemeClr val="accent1"/>
            </a:solidFill>
          </a:ln>
        </p:spPr>
      </p:pic>
      <p:pic>
        <p:nvPicPr>
          <p:cNvPr id="7" name="Picture 6"/>
          <p:cNvPicPr>
            <a:picLocks noChangeAspect="1"/>
          </p:cNvPicPr>
          <p:nvPr/>
        </p:nvPicPr>
        <p:blipFill>
          <a:blip r:embed="rId5"/>
          <a:stretch>
            <a:fillRect/>
          </a:stretch>
        </p:blipFill>
        <p:spPr>
          <a:xfrm>
            <a:off x="6390578" y="4095840"/>
            <a:ext cx="5722456" cy="2333653"/>
          </a:xfrm>
          <a:prstGeom prst="rect">
            <a:avLst/>
          </a:prstGeom>
        </p:spPr>
      </p:pic>
      <p:sp>
        <p:nvSpPr>
          <p:cNvPr id="5" name="Rounded Rectangle 4"/>
          <p:cNvSpPr/>
          <p:nvPr/>
        </p:nvSpPr>
        <p:spPr>
          <a:xfrm>
            <a:off x="8765931" y="4281854"/>
            <a:ext cx="835269" cy="170570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135076" y="4281854"/>
            <a:ext cx="835269" cy="170570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093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Gap Relative Risk</a:t>
            </a:r>
            <a:endParaRPr lang="en-US" dirty="0"/>
          </a:p>
        </p:txBody>
      </p:sp>
      <p:sp>
        <p:nvSpPr>
          <p:cNvPr id="3" name="Content Placeholder 2"/>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7906186" y="3694568"/>
            <a:ext cx="2969124" cy="699816"/>
          </a:xfrm>
          <a:prstGeom prst="rect">
            <a:avLst/>
          </a:prstGeom>
        </p:spPr>
      </p:pic>
      <p:pic>
        <p:nvPicPr>
          <p:cNvPr id="10" name="Picture 9"/>
          <p:cNvPicPr>
            <a:picLocks noChangeAspect="1"/>
          </p:cNvPicPr>
          <p:nvPr/>
        </p:nvPicPr>
        <p:blipFill>
          <a:blip r:embed="rId3"/>
          <a:stretch>
            <a:fillRect/>
          </a:stretch>
        </p:blipFill>
        <p:spPr>
          <a:xfrm>
            <a:off x="671066" y="2153607"/>
            <a:ext cx="5628625" cy="3918389"/>
          </a:xfrm>
          <a:prstGeom prst="rect">
            <a:avLst/>
          </a:prstGeom>
        </p:spPr>
      </p:pic>
      <p:pic>
        <p:nvPicPr>
          <p:cNvPr id="11" name="Picture 10"/>
          <p:cNvPicPr>
            <a:picLocks noChangeAspect="1"/>
          </p:cNvPicPr>
          <p:nvPr/>
        </p:nvPicPr>
        <p:blipFill>
          <a:blip r:embed="rId4"/>
          <a:stretch>
            <a:fillRect/>
          </a:stretch>
        </p:blipFill>
        <p:spPr>
          <a:xfrm>
            <a:off x="7955702" y="1315446"/>
            <a:ext cx="2726608" cy="871099"/>
          </a:xfrm>
          <a:prstGeom prst="rect">
            <a:avLst/>
          </a:prstGeom>
        </p:spPr>
      </p:pic>
      <p:pic>
        <p:nvPicPr>
          <p:cNvPr id="4" name="Picture 3"/>
          <p:cNvPicPr>
            <a:picLocks noChangeAspect="1"/>
          </p:cNvPicPr>
          <p:nvPr/>
        </p:nvPicPr>
        <p:blipFill>
          <a:blip r:embed="rId5"/>
          <a:stretch>
            <a:fillRect/>
          </a:stretch>
        </p:blipFill>
        <p:spPr>
          <a:xfrm>
            <a:off x="6466825" y="2591814"/>
            <a:ext cx="5646209" cy="548937"/>
          </a:xfrm>
          <a:prstGeom prst="rect">
            <a:avLst/>
          </a:prstGeom>
          <a:ln w="28575">
            <a:solidFill>
              <a:schemeClr val="accent1"/>
            </a:solidFill>
          </a:ln>
        </p:spPr>
      </p:pic>
      <p:pic>
        <p:nvPicPr>
          <p:cNvPr id="6" name="Picture 5"/>
          <p:cNvPicPr>
            <a:picLocks noChangeAspect="1"/>
          </p:cNvPicPr>
          <p:nvPr/>
        </p:nvPicPr>
        <p:blipFill>
          <a:blip r:embed="rId6"/>
          <a:stretch>
            <a:fillRect/>
          </a:stretch>
        </p:blipFill>
        <p:spPr>
          <a:xfrm>
            <a:off x="6466825" y="4845956"/>
            <a:ext cx="5063841" cy="849715"/>
          </a:xfrm>
          <a:prstGeom prst="rect">
            <a:avLst/>
          </a:prstGeom>
          <a:ln w="28575">
            <a:solidFill>
              <a:schemeClr val="accent2"/>
            </a:solidFill>
          </a:ln>
        </p:spPr>
      </p:pic>
      <p:pic>
        <p:nvPicPr>
          <p:cNvPr id="1028" name="Picture 4" descr="Image result for check mark"/>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5" t="20968" r="51107" b="30275"/>
          <a:stretch/>
        </p:blipFill>
        <p:spPr bwMode="auto">
          <a:xfrm>
            <a:off x="6215596" y="4219049"/>
            <a:ext cx="668781" cy="520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heck mark"/>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1414" t="19271" r="-184" b="29604"/>
          <a:stretch/>
        </p:blipFill>
        <p:spPr bwMode="auto">
          <a:xfrm>
            <a:off x="6243684" y="2048640"/>
            <a:ext cx="476556" cy="49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322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and Coverage Gap RRs - Logic</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7447" y="1970116"/>
            <a:ext cx="5344403" cy="3803332"/>
          </a:xfrm>
          <a:prstGeom prst="rect">
            <a:avLst/>
          </a:prstGeom>
        </p:spPr>
      </p:pic>
      <p:sp>
        <p:nvSpPr>
          <p:cNvPr id="5" name="Content Placeholder 2"/>
          <p:cNvSpPr txBox="1">
            <a:spLocks/>
          </p:cNvSpPr>
          <p:nvPr/>
        </p:nvSpPr>
        <p:spPr>
          <a:xfrm>
            <a:off x="5845359" y="1825625"/>
            <a:ext cx="5508439" cy="3157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RR = 2 </a:t>
            </a:r>
          </a:p>
          <a:p>
            <a:r>
              <a:rPr lang="en-US" smtClean="0"/>
              <a:t>Treatment RR: those treated are twice as likely to exclusively breastfeed</a:t>
            </a:r>
          </a:p>
          <a:p>
            <a:r>
              <a:rPr lang="en-US" smtClean="0"/>
              <a:t>Coverage gap RR: those treated are half as likely to be exposed to non-exclusive breastfeeding risk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53769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2055812"/>
            <a:ext cx="4902200" cy="4351338"/>
          </a:xfrm>
        </p:spPr>
        <p:txBody>
          <a:bodyPr>
            <a:normAutofit/>
          </a:bodyPr>
          <a:lstStyle/>
          <a:p>
            <a:pPr marL="0" indent="0">
              <a:buNone/>
            </a:pPr>
            <a:r>
              <a:rPr lang="en-US" sz="2400" dirty="0" smtClean="0"/>
              <a:t>Random effects meta-analysis</a:t>
            </a:r>
          </a:p>
          <a:p>
            <a:pPr marL="0" indent="0">
              <a:buNone/>
            </a:pPr>
            <a:endParaRPr lang="en-US" sz="2400" dirty="0"/>
          </a:p>
          <a:p>
            <a:pPr marL="0" indent="0">
              <a:buNone/>
            </a:pPr>
            <a:r>
              <a:rPr lang="en-US" sz="2400" dirty="0" smtClean="0"/>
              <a:t>RR 2.12 (1.84-2.51)</a:t>
            </a:r>
            <a:endParaRPr lang="en-US" sz="2400" dirty="0"/>
          </a:p>
        </p:txBody>
      </p:sp>
      <p:sp>
        <p:nvSpPr>
          <p:cNvPr id="5" name="Title 1"/>
          <p:cNvSpPr>
            <a:spLocks noGrp="1"/>
          </p:cNvSpPr>
          <p:nvPr>
            <p:ph type="title"/>
          </p:nvPr>
        </p:nvSpPr>
        <p:spPr>
          <a:xfrm>
            <a:off x="838200" y="365125"/>
            <a:ext cx="10515600" cy="1325563"/>
          </a:xfrm>
        </p:spPr>
        <p:txBody>
          <a:bodyPr/>
          <a:lstStyle/>
          <a:p>
            <a:r>
              <a:rPr lang="en-US" dirty="0" smtClean="0"/>
              <a:t>Meta-analysis</a:t>
            </a:r>
            <a:endParaRPr lang="en-US" dirty="0"/>
          </a:p>
        </p:txBody>
      </p:sp>
      <p:pic>
        <p:nvPicPr>
          <p:cNvPr id="6" name="Picture 5"/>
          <p:cNvPicPr>
            <a:picLocks noChangeAspect="1"/>
          </p:cNvPicPr>
          <p:nvPr/>
        </p:nvPicPr>
        <p:blipFill>
          <a:blip r:embed="rId2"/>
          <a:stretch>
            <a:fillRect/>
          </a:stretch>
        </p:blipFill>
        <p:spPr>
          <a:xfrm>
            <a:off x="4809067" y="-162096"/>
            <a:ext cx="7382933" cy="7020096"/>
          </a:xfrm>
          <a:prstGeom prst="rect">
            <a:avLst/>
          </a:prstGeom>
        </p:spPr>
      </p:pic>
    </p:spTree>
    <p:extLst>
      <p:ext uri="{BB962C8B-B14F-4D97-AF65-F5344CB8AC3E}">
        <p14:creationId xmlns:p14="http://schemas.microsoft.com/office/powerpoint/2010/main" val="627781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Heterogeneity </a:t>
            </a:r>
            <a:endParaRPr lang="en-US" dirty="0"/>
          </a:p>
        </p:txBody>
      </p:sp>
      <p:sp>
        <p:nvSpPr>
          <p:cNvPr id="3" name="Content Placeholder 2"/>
          <p:cNvSpPr>
            <a:spLocks noGrp="1"/>
          </p:cNvSpPr>
          <p:nvPr>
            <p:ph idx="1"/>
          </p:nvPr>
        </p:nvSpPr>
        <p:spPr/>
        <p:txBody>
          <a:bodyPr/>
          <a:lstStyle/>
          <a:p>
            <a:r>
              <a:rPr lang="en-US" dirty="0" smtClean="0"/>
              <a:t>Dimensions</a:t>
            </a:r>
          </a:p>
          <a:p>
            <a:pPr lvl="1"/>
            <a:r>
              <a:rPr lang="en-US" dirty="0" smtClean="0"/>
              <a:t>Intensity of intervention (e.g. number of visits) </a:t>
            </a:r>
          </a:p>
          <a:p>
            <a:pPr lvl="1"/>
            <a:r>
              <a:rPr lang="en-US" dirty="0" smtClean="0"/>
              <a:t>Intensity of standard of care</a:t>
            </a:r>
          </a:p>
          <a:p>
            <a:pPr lvl="1"/>
            <a:r>
              <a:rPr lang="en-US" dirty="0" smtClean="0"/>
              <a:t>Provider type</a:t>
            </a:r>
          </a:p>
          <a:p>
            <a:pPr lvl="1"/>
            <a:r>
              <a:rPr lang="en-US" dirty="0" smtClean="0"/>
              <a:t>Age at outcome</a:t>
            </a:r>
          </a:p>
          <a:p>
            <a:r>
              <a:rPr lang="en-US" dirty="0" smtClean="0"/>
              <a:t>Does a meta-regression approach help us answer the BMGF question? </a:t>
            </a:r>
            <a:endParaRPr lang="en-US" dirty="0"/>
          </a:p>
        </p:txBody>
      </p:sp>
      <p:sp>
        <p:nvSpPr>
          <p:cNvPr id="4" name="Rectangle 3"/>
          <p:cNvSpPr/>
          <p:nvPr/>
        </p:nvSpPr>
        <p:spPr>
          <a:xfrm>
            <a:off x="2590799" y="5099538"/>
            <a:ext cx="6544408" cy="830997"/>
          </a:xfrm>
          <a:prstGeom prst="rect">
            <a:avLst/>
          </a:prstGeom>
        </p:spPr>
        <p:txBody>
          <a:bodyPr wrap="square">
            <a:spAutoFit/>
          </a:bodyPr>
          <a:lstStyle/>
          <a:p>
            <a:r>
              <a:rPr lang="en-US" sz="2400" i="1" dirty="0"/>
              <a:t>If BMGF programs increase BFP coverage from A to B from 2015-2020, how many lives are saved? </a:t>
            </a:r>
          </a:p>
        </p:txBody>
      </p:sp>
    </p:spTree>
    <p:extLst>
      <p:ext uri="{BB962C8B-B14F-4D97-AF65-F5344CB8AC3E}">
        <p14:creationId xmlns:p14="http://schemas.microsoft.com/office/powerpoint/2010/main" val="199848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Breastfeeding Promotion Model &amp; Results</a:t>
            </a:r>
          </a:p>
          <a:p>
            <a:r>
              <a:rPr lang="en-US" dirty="0" smtClean="0"/>
              <a:t>Breastfeeding Promotion Efficacy Analysis</a:t>
            </a:r>
            <a:endParaRPr lang="en-US" dirty="0"/>
          </a:p>
        </p:txBody>
      </p:sp>
    </p:spTree>
    <p:extLst>
      <p:ext uri="{BB962C8B-B14F-4D97-AF65-F5344CB8AC3E}">
        <p14:creationId xmlns:p14="http://schemas.microsoft.com/office/powerpoint/2010/main" val="2726655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Gap RR Meta-analysis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7072" y="1550997"/>
            <a:ext cx="6349365" cy="4625966"/>
          </a:xfrm>
          <a:prstGeom prst="rect">
            <a:avLst/>
          </a:prstGeom>
        </p:spPr>
      </p:pic>
    </p:spTree>
    <p:extLst>
      <p:ext uri="{BB962C8B-B14F-4D97-AF65-F5344CB8AC3E}">
        <p14:creationId xmlns:p14="http://schemas.microsoft.com/office/powerpoint/2010/main" val="3194017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Non-adjustable intervention intensity</a:t>
            </a:r>
          </a:p>
          <a:p>
            <a:r>
              <a:rPr lang="en-US" dirty="0" smtClean="0"/>
              <a:t>Little to </a:t>
            </a:r>
            <a:r>
              <a:rPr lang="en-US" dirty="0"/>
              <a:t>n</a:t>
            </a:r>
            <a:r>
              <a:rPr lang="en-US" dirty="0" smtClean="0"/>
              <a:t>o evidence on individual counseling effect on continued breastfeeding, we’re using the same RR as non-exclusive BF</a:t>
            </a:r>
          </a:p>
          <a:p>
            <a:r>
              <a:rPr lang="en-US" dirty="0" smtClean="0"/>
              <a:t>We don’t (yet) have delivery mechanisms, risk correlations, or other model features that highlight the microsimulation approach </a:t>
            </a:r>
          </a:p>
          <a:p>
            <a:r>
              <a:rPr lang="en-US" dirty="0" smtClean="0"/>
              <a:t>Further discussion needed with BMGF to understand the composition of their programs, and data behind their coverage estimates</a:t>
            </a:r>
            <a:endParaRPr lang="en-US" dirty="0"/>
          </a:p>
        </p:txBody>
      </p:sp>
    </p:spTree>
    <p:extLst>
      <p:ext uri="{BB962C8B-B14F-4D97-AF65-F5344CB8AC3E}">
        <p14:creationId xmlns:p14="http://schemas.microsoft.com/office/powerpoint/2010/main" val="3554655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9401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1315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 intensity</a:t>
            </a:r>
            <a:endParaRPr lang="en-US" dirty="0"/>
          </a:p>
        </p:txBody>
      </p:sp>
      <p:sp>
        <p:nvSpPr>
          <p:cNvPr id="3" name="Content Placeholder 2"/>
          <p:cNvSpPr>
            <a:spLocks noGrp="1"/>
          </p:cNvSpPr>
          <p:nvPr>
            <p:ph idx="1"/>
          </p:nvPr>
        </p:nvSpPr>
        <p:spPr>
          <a:xfrm>
            <a:off x="5543550" y="3629025"/>
            <a:ext cx="5972174" cy="2986088"/>
          </a:xfrm>
        </p:spPr>
        <p:txBody>
          <a:bodyPr>
            <a:normAutofit fontScale="92500" lnSpcReduction="10000"/>
          </a:bodyPr>
          <a:lstStyle/>
          <a:p>
            <a:r>
              <a:rPr lang="en-US" dirty="0" smtClean="0"/>
              <a:t>Mother-infant </a:t>
            </a:r>
            <a:r>
              <a:rPr lang="en-US" dirty="0"/>
              <a:t>pairs in the intervention groups received either six or three home visits from peer counsellors. In the six-visit group, mothers were visited in mid and late pregnancy, in the first week and weeks 2, 4, and 8 post partum. In the three-visit intervention group, mothers were visited in late pregnancy, in the first week, and week 2 post partum. </a:t>
            </a:r>
          </a:p>
        </p:txBody>
      </p:sp>
      <p:pic>
        <p:nvPicPr>
          <p:cNvPr id="8" name="Picture 7"/>
          <p:cNvPicPr>
            <a:picLocks noChangeAspect="1"/>
          </p:cNvPicPr>
          <p:nvPr/>
        </p:nvPicPr>
        <p:blipFill>
          <a:blip r:embed="rId2"/>
          <a:stretch>
            <a:fillRect/>
          </a:stretch>
        </p:blipFill>
        <p:spPr>
          <a:xfrm>
            <a:off x="5543550" y="1690688"/>
            <a:ext cx="6081712" cy="1518114"/>
          </a:xfrm>
          <a:prstGeom prst="rect">
            <a:avLst/>
          </a:prstGeom>
        </p:spPr>
      </p:pic>
      <p:pic>
        <p:nvPicPr>
          <p:cNvPr id="9" name="Picture 8"/>
          <p:cNvPicPr>
            <a:picLocks noChangeAspect="1"/>
          </p:cNvPicPr>
          <p:nvPr/>
        </p:nvPicPr>
        <p:blipFill>
          <a:blip r:embed="rId3"/>
          <a:stretch>
            <a:fillRect/>
          </a:stretch>
        </p:blipFill>
        <p:spPr>
          <a:xfrm>
            <a:off x="304799" y="2334120"/>
            <a:ext cx="4953001" cy="4133356"/>
          </a:xfrm>
          <a:prstGeom prst="rect">
            <a:avLst/>
          </a:prstGeom>
        </p:spPr>
      </p:pic>
    </p:spTree>
    <p:extLst>
      <p:ext uri="{BB962C8B-B14F-4D97-AF65-F5344CB8AC3E}">
        <p14:creationId xmlns:p14="http://schemas.microsoft.com/office/powerpoint/2010/main" val="1578408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Gaps</a:t>
            </a:r>
            <a:endParaRPr lang="en-US" dirty="0"/>
          </a:p>
        </p:txBody>
      </p:sp>
      <p:sp>
        <p:nvSpPr>
          <p:cNvPr id="3" name="Content Placeholder 2"/>
          <p:cNvSpPr>
            <a:spLocks noGrp="1"/>
          </p:cNvSpPr>
          <p:nvPr>
            <p:ph idx="1"/>
          </p:nvPr>
        </p:nvSpPr>
        <p:spPr/>
        <p:txBody>
          <a:bodyPr/>
          <a:lstStyle/>
          <a:p>
            <a:r>
              <a:rPr lang="en-US" dirty="0" smtClean="0"/>
              <a:t>Coverage Gaps are Vivarium’s mechanism to make interventions fit within the risk factor framework</a:t>
            </a:r>
          </a:p>
          <a:p>
            <a:r>
              <a:rPr lang="en-US" dirty="0" smtClean="0"/>
              <a:t>Example: </a:t>
            </a:r>
          </a:p>
          <a:p>
            <a:pPr lvl="1"/>
            <a:r>
              <a:rPr lang="en-US" dirty="0" smtClean="0"/>
              <a:t>Intervention: breastfeeding promotion</a:t>
            </a:r>
          </a:p>
          <a:p>
            <a:pPr lvl="1"/>
            <a:r>
              <a:rPr lang="en-US" dirty="0" smtClean="0"/>
              <a:t>Coverage gap: lack of </a:t>
            </a:r>
            <a:r>
              <a:rPr lang="en-US" dirty="0"/>
              <a:t>breastfeeding promotion </a:t>
            </a:r>
            <a:endParaRPr lang="en-US" dirty="0" smtClean="0"/>
          </a:p>
          <a:p>
            <a:pPr lvl="2"/>
            <a:r>
              <a:rPr lang="en-US" dirty="0" smtClean="0"/>
              <a:t>Exposure = 1 – intervention coverage </a:t>
            </a:r>
          </a:p>
        </p:txBody>
      </p:sp>
    </p:spTree>
    <p:extLst>
      <p:ext uri="{BB962C8B-B14F-4D97-AF65-F5344CB8AC3E}">
        <p14:creationId xmlns:p14="http://schemas.microsoft.com/office/powerpoint/2010/main" val="3775514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and Coverage Gap </a:t>
            </a:r>
            <a:r>
              <a:rPr lang="en-US" dirty="0" smtClean="0"/>
              <a:t>RRs</a:t>
            </a:r>
            <a:endParaRPr lang="en-US" dirty="0"/>
          </a:p>
        </p:txBody>
      </p:sp>
      <p:sp>
        <p:nvSpPr>
          <p:cNvPr id="3" name="Content Placeholder 2"/>
          <p:cNvSpPr>
            <a:spLocks noGrp="1"/>
          </p:cNvSpPr>
          <p:nvPr>
            <p:ph idx="1"/>
          </p:nvPr>
        </p:nvSpPr>
        <p:spPr/>
        <p:txBody>
          <a:bodyPr>
            <a:normAutofit lnSpcReduction="10000"/>
          </a:bodyPr>
          <a:lstStyle/>
          <a:p>
            <a:r>
              <a:rPr lang="en-US" dirty="0"/>
              <a:t>Relative risk: ratio of the probability of an outcome in an exposed group to the probability of an outcome in an unexposed group</a:t>
            </a:r>
            <a:endParaRPr lang="en-US" dirty="0" smtClean="0"/>
          </a:p>
          <a:p>
            <a:endParaRPr lang="en-US" dirty="0" smtClean="0"/>
          </a:p>
          <a:p>
            <a:endParaRPr lang="en-US" dirty="0"/>
          </a:p>
          <a:p>
            <a:r>
              <a:rPr lang="en-US" dirty="0" smtClean="0"/>
              <a:t>Treatment RR (generally what’s reported by RCTs)</a:t>
            </a:r>
          </a:p>
          <a:p>
            <a:pPr lvl="1"/>
            <a:r>
              <a:rPr lang="en-US" dirty="0" smtClean="0"/>
              <a:t>Exposure: the treatment</a:t>
            </a:r>
          </a:p>
          <a:p>
            <a:pPr lvl="1"/>
            <a:r>
              <a:rPr lang="en-US" dirty="0" smtClean="0"/>
              <a:t>Outcome: exclusive breastfeeding</a:t>
            </a:r>
          </a:p>
          <a:p>
            <a:r>
              <a:rPr lang="en-US" dirty="0" smtClean="0"/>
              <a:t>Coverage gap RR (Vivarium implementation)</a:t>
            </a:r>
          </a:p>
          <a:p>
            <a:pPr lvl="1"/>
            <a:r>
              <a:rPr lang="en-US" dirty="0" smtClean="0"/>
              <a:t>Exposure: </a:t>
            </a:r>
            <a:r>
              <a:rPr lang="en-US" i="1" dirty="0" smtClean="0"/>
              <a:t>lack</a:t>
            </a:r>
            <a:r>
              <a:rPr lang="en-US" dirty="0" smtClean="0"/>
              <a:t> of the treatment</a:t>
            </a:r>
          </a:p>
          <a:p>
            <a:pPr lvl="1"/>
            <a:r>
              <a:rPr lang="en-US" dirty="0" smtClean="0"/>
              <a:t>Outcome: non-exclusive breastfeeding</a:t>
            </a:r>
            <a:endParaRPr lang="en-US" dirty="0"/>
          </a:p>
        </p:txBody>
      </p:sp>
      <p:pic>
        <p:nvPicPr>
          <p:cNvPr id="4" name="Picture 3"/>
          <p:cNvPicPr>
            <a:picLocks noChangeAspect="1"/>
          </p:cNvPicPr>
          <p:nvPr/>
        </p:nvPicPr>
        <p:blipFill>
          <a:blip r:embed="rId2"/>
          <a:stretch>
            <a:fillRect/>
          </a:stretch>
        </p:blipFill>
        <p:spPr>
          <a:xfrm>
            <a:off x="3648075" y="2700337"/>
            <a:ext cx="3301365" cy="732209"/>
          </a:xfrm>
          <a:prstGeom prst="rect">
            <a:avLst/>
          </a:prstGeom>
        </p:spPr>
      </p:pic>
      <p:pic>
        <p:nvPicPr>
          <p:cNvPr id="5" name="Picture 4"/>
          <p:cNvPicPr>
            <a:picLocks noChangeAspect="1"/>
          </p:cNvPicPr>
          <p:nvPr/>
        </p:nvPicPr>
        <p:blipFill>
          <a:blip r:embed="rId3"/>
          <a:stretch>
            <a:fillRect/>
          </a:stretch>
        </p:blipFill>
        <p:spPr>
          <a:xfrm>
            <a:off x="8846453" y="3566657"/>
            <a:ext cx="2757692" cy="869273"/>
          </a:xfrm>
          <a:prstGeom prst="rect">
            <a:avLst/>
          </a:prstGeom>
        </p:spPr>
      </p:pic>
      <p:pic>
        <p:nvPicPr>
          <p:cNvPr id="6" name="Picture 5"/>
          <p:cNvPicPr>
            <a:picLocks noChangeAspect="1"/>
          </p:cNvPicPr>
          <p:nvPr/>
        </p:nvPicPr>
        <p:blipFill>
          <a:blip r:embed="rId4"/>
          <a:stretch>
            <a:fillRect/>
          </a:stretch>
        </p:blipFill>
        <p:spPr>
          <a:xfrm>
            <a:off x="8586625" y="5131371"/>
            <a:ext cx="3017520" cy="771603"/>
          </a:xfrm>
          <a:prstGeom prst="rect">
            <a:avLst/>
          </a:prstGeom>
        </p:spPr>
      </p:pic>
    </p:spTree>
    <p:extLst>
      <p:ext uri="{BB962C8B-B14F-4D97-AF65-F5344CB8AC3E}">
        <p14:creationId xmlns:p14="http://schemas.microsoft.com/office/powerpoint/2010/main" val="1196188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EBF given </a:t>
            </a:r>
            <a:r>
              <a:rPr lang="en-US" dirty="0" err="1" smtClean="0"/>
              <a:t>RRcg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862" y="2186247"/>
            <a:ext cx="7028809" cy="3725270"/>
          </a:xfrm>
          <a:prstGeom prst="rect">
            <a:avLst/>
          </a:prstGeom>
        </p:spPr>
      </p:pic>
    </p:spTree>
    <p:extLst>
      <p:ext uri="{BB962C8B-B14F-4D97-AF65-F5344CB8AC3E}">
        <p14:creationId xmlns:p14="http://schemas.microsoft.com/office/powerpoint/2010/main" val="1301074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008" y="0"/>
            <a:ext cx="11583459" cy="6788871"/>
          </a:xfrm>
          <a:prstGeom prst="rect">
            <a:avLst/>
          </a:prstGeom>
        </p:spPr>
      </p:pic>
      <p:sp>
        <p:nvSpPr>
          <p:cNvPr id="6" name="Rounded Rectangle 5"/>
          <p:cNvSpPr/>
          <p:nvPr/>
        </p:nvSpPr>
        <p:spPr>
          <a:xfrm>
            <a:off x="4547062" y="1286886"/>
            <a:ext cx="7348451" cy="157110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744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4262"/>
          <a:stretch/>
        </p:blipFill>
        <p:spPr>
          <a:xfrm>
            <a:off x="5350932" y="365125"/>
            <a:ext cx="6688667" cy="5966355"/>
          </a:xfrm>
          <a:prstGeom prst="rect">
            <a:avLst/>
          </a:prstGeom>
        </p:spPr>
      </p:pic>
      <p:sp>
        <p:nvSpPr>
          <p:cNvPr id="2" name="Title 1"/>
          <p:cNvSpPr>
            <a:spLocks noGrp="1"/>
          </p:cNvSpPr>
          <p:nvPr>
            <p:ph type="title"/>
          </p:nvPr>
        </p:nvSpPr>
        <p:spPr/>
        <p:txBody>
          <a:bodyPr/>
          <a:lstStyle/>
          <a:p>
            <a:r>
              <a:rPr lang="en-US" dirty="0" smtClean="0"/>
              <a:t>Meta-analysis</a:t>
            </a:r>
            <a:endParaRPr lang="en-US" dirty="0"/>
          </a:p>
        </p:txBody>
      </p:sp>
      <p:sp>
        <p:nvSpPr>
          <p:cNvPr id="3" name="Content Placeholder 2"/>
          <p:cNvSpPr>
            <a:spLocks noGrp="1"/>
          </p:cNvSpPr>
          <p:nvPr>
            <p:ph idx="1"/>
          </p:nvPr>
        </p:nvSpPr>
        <p:spPr>
          <a:xfrm>
            <a:off x="364066" y="1835415"/>
            <a:ext cx="4614333" cy="4351338"/>
          </a:xfrm>
        </p:spPr>
        <p:txBody>
          <a:bodyPr>
            <a:normAutofit/>
          </a:bodyPr>
          <a:lstStyle/>
          <a:p>
            <a:pPr marL="0" indent="0">
              <a:buNone/>
            </a:pPr>
            <a:r>
              <a:rPr lang="en-US" sz="2400" dirty="0" smtClean="0"/>
              <a:t>Subset to SSA and two important trials in India and Bangladesh</a:t>
            </a:r>
          </a:p>
          <a:p>
            <a:pPr marL="0" indent="0">
              <a:buNone/>
            </a:pPr>
            <a:endParaRPr lang="en-US" sz="2400" dirty="0"/>
          </a:p>
          <a:p>
            <a:pPr marL="0" indent="0">
              <a:buNone/>
            </a:pPr>
            <a:r>
              <a:rPr lang="en-US" sz="2400" dirty="0" smtClean="0"/>
              <a:t>Random effects meta-analysis</a:t>
            </a:r>
          </a:p>
          <a:p>
            <a:pPr lvl="1"/>
            <a:r>
              <a:rPr lang="en-US" sz="2000" dirty="0" smtClean="0"/>
              <a:t>1.95 (1.63 – 2.33)</a:t>
            </a:r>
          </a:p>
        </p:txBody>
      </p:sp>
      <p:sp>
        <p:nvSpPr>
          <p:cNvPr id="7" name="TextBox 6"/>
          <p:cNvSpPr txBox="1"/>
          <p:nvPr/>
        </p:nvSpPr>
        <p:spPr>
          <a:xfrm>
            <a:off x="6096000" y="365125"/>
            <a:ext cx="6096000" cy="461665"/>
          </a:xfrm>
          <a:prstGeom prst="rect">
            <a:avLst/>
          </a:prstGeom>
          <a:noFill/>
        </p:spPr>
        <p:txBody>
          <a:bodyPr wrap="square" rtlCol="0">
            <a:spAutoFit/>
          </a:bodyPr>
          <a:lstStyle/>
          <a:p>
            <a:r>
              <a:rPr lang="en-US" sz="2400" dirty="0" smtClean="0"/>
              <a:t>Random Effects Meta-analysis</a:t>
            </a:r>
            <a:endParaRPr lang="en-US" sz="2400" dirty="0"/>
          </a:p>
        </p:txBody>
      </p:sp>
    </p:spTree>
    <p:extLst>
      <p:ext uri="{BB962C8B-B14F-4D97-AF65-F5344CB8AC3E}">
        <p14:creationId xmlns:p14="http://schemas.microsoft.com/office/powerpoint/2010/main" val="67081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Breastfeeding Promotion (BFP)</a:t>
            </a:r>
            <a:endParaRPr lang="en-US" dirty="0"/>
          </a:p>
        </p:txBody>
      </p:sp>
      <p:sp>
        <p:nvSpPr>
          <p:cNvPr id="3" name="Content Placeholder 2"/>
          <p:cNvSpPr>
            <a:spLocks noGrp="1"/>
          </p:cNvSpPr>
          <p:nvPr>
            <p:ph idx="1"/>
          </p:nvPr>
        </p:nvSpPr>
        <p:spPr>
          <a:xfrm>
            <a:off x="838200" y="1825625"/>
            <a:ext cx="10515600" cy="1127397"/>
          </a:xfrm>
        </p:spPr>
        <p:txBody>
          <a:bodyPr/>
          <a:lstStyle/>
          <a:p>
            <a:r>
              <a:rPr lang="en-US" dirty="0" smtClean="0"/>
              <a:t>BMGF interest: If BMGF programs increase BFP coverage from </a:t>
            </a:r>
            <a:r>
              <a:rPr lang="en-US" dirty="0" smtClean="0"/>
              <a:t>A </a:t>
            </a:r>
            <a:r>
              <a:rPr lang="en-US" dirty="0" smtClean="0"/>
              <a:t>to </a:t>
            </a:r>
            <a:r>
              <a:rPr lang="en-US" dirty="0" smtClean="0"/>
              <a:t>B from </a:t>
            </a:r>
            <a:r>
              <a:rPr lang="en-US" dirty="0" smtClean="0"/>
              <a:t>2015-2020, how many lives are saved? </a:t>
            </a:r>
          </a:p>
        </p:txBody>
      </p:sp>
      <p:pic>
        <p:nvPicPr>
          <p:cNvPr id="4" name="Picture 3"/>
          <p:cNvPicPr>
            <a:picLocks noChangeAspect="1"/>
          </p:cNvPicPr>
          <p:nvPr/>
        </p:nvPicPr>
        <p:blipFill rotWithShape="1">
          <a:blip r:embed="rId2"/>
          <a:srcRect l="3994" t="843"/>
          <a:stretch/>
        </p:blipFill>
        <p:spPr>
          <a:xfrm>
            <a:off x="6096000" y="2998789"/>
            <a:ext cx="5723389" cy="3330573"/>
          </a:xfrm>
          <a:prstGeom prst="rect">
            <a:avLst/>
          </a:prstGeom>
        </p:spPr>
      </p:pic>
      <p:sp>
        <p:nvSpPr>
          <p:cNvPr id="5" name="Content Placeholder 2"/>
          <p:cNvSpPr txBox="1">
            <a:spLocks/>
          </p:cNvSpPr>
          <p:nvPr/>
        </p:nvSpPr>
        <p:spPr>
          <a:xfrm>
            <a:off x="990600" y="2953023"/>
            <a:ext cx="5239886" cy="337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Intervention protocol isn’t clear</a:t>
            </a:r>
          </a:p>
          <a:p>
            <a:r>
              <a:rPr lang="en-US" dirty="0" smtClean="0"/>
              <a:t>The best BFP evidence is on individual counseling through multiple pre- and postnatal sessions </a:t>
            </a:r>
            <a:endParaRPr lang="en-US" dirty="0"/>
          </a:p>
        </p:txBody>
      </p:sp>
    </p:spTree>
    <p:extLst>
      <p:ext uri="{BB962C8B-B14F-4D97-AF65-F5344CB8AC3E}">
        <p14:creationId xmlns:p14="http://schemas.microsoft.com/office/powerpoint/2010/main" val="3069875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965285" y="365125"/>
            <a:ext cx="4146665" cy="6002424"/>
          </a:xfrm>
        </p:spPr>
        <p:txBody>
          <a:bodyPr/>
          <a:lstStyle/>
          <a:p>
            <a:r>
              <a:rPr lang="en-US" dirty="0" smtClean="0"/>
              <a:t>Verification of exposure using </a:t>
            </a:r>
            <a:r>
              <a:rPr lang="en-US" dirty="0" err="1" smtClean="0"/>
              <a:t>RRcg</a:t>
            </a:r>
            <a:endParaRPr lang="en-US" dirty="0" smtClean="0"/>
          </a:p>
          <a:p>
            <a:pPr lvl="1"/>
            <a:endParaRPr lang="en-US" dirty="0" smtClean="0"/>
          </a:p>
          <a:p>
            <a:endParaRPr lang="en-US" dirty="0" smtClean="0"/>
          </a:p>
          <a:p>
            <a:endParaRPr lang="en-US" dirty="0"/>
          </a:p>
          <a:p>
            <a:endParaRPr lang="en-US" dirty="0"/>
          </a:p>
          <a:p>
            <a:endParaRPr lang="en-US" dirty="0" smtClean="0"/>
          </a:p>
          <a:p>
            <a:endParaRPr lang="en-US" dirty="0"/>
          </a:p>
          <a:p>
            <a:r>
              <a:rPr lang="en-US" dirty="0" smtClean="0"/>
              <a:t>Verification: using change in exposure and NEBF PAF estimate</a:t>
            </a:r>
            <a:endParaRPr lang="en-US" dirty="0"/>
          </a:p>
        </p:txBody>
      </p:sp>
      <p:pic>
        <p:nvPicPr>
          <p:cNvPr id="5" name="Picture 4"/>
          <p:cNvPicPr>
            <a:picLocks noChangeAspect="1"/>
          </p:cNvPicPr>
          <p:nvPr/>
        </p:nvPicPr>
        <p:blipFill>
          <a:blip r:embed="rId2"/>
          <a:stretch>
            <a:fillRect/>
          </a:stretch>
        </p:blipFill>
        <p:spPr>
          <a:xfrm>
            <a:off x="175954" y="3459318"/>
            <a:ext cx="5920046" cy="3461582"/>
          </a:xfrm>
          <a:prstGeom prst="rect">
            <a:avLst/>
          </a:prstGeom>
        </p:spPr>
      </p:pic>
      <p:pic>
        <p:nvPicPr>
          <p:cNvPr id="8" name="Picture 7"/>
          <p:cNvPicPr>
            <a:picLocks noChangeAspect="1"/>
          </p:cNvPicPr>
          <p:nvPr/>
        </p:nvPicPr>
        <p:blipFill rotWithShape="1">
          <a:blip r:embed="rId3"/>
          <a:srcRect t="78945"/>
          <a:stretch/>
        </p:blipFill>
        <p:spPr>
          <a:xfrm>
            <a:off x="6096000" y="1912221"/>
            <a:ext cx="6096000" cy="376382"/>
          </a:xfrm>
          <a:prstGeom prst="rect">
            <a:avLst/>
          </a:prstGeom>
        </p:spPr>
      </p:pic>
      <p:pic>
        <p:nvPicPr>
          <p:cNvPr id="9" name="Picture 8"/>
          <p:cNvPicPr>
            <a:picLocks noChangeAspect="1"/>
          </p:cNvPicPr>
          <p:nvPr/>
        </p:nvPicPr>
        <p:blipFill>
          <a:blip r:embed="rId4"/>
          <a:stretch>
            <a:fillRect/>
          </a:stretch>
        </p:blipFill>
        <p:spPr>
          <a:xfrm>
            <a:off x="563081" y="365125"/>
            <a:ext cx="5291069" cy="3094193"/>
          </a:xfrm>
          <a:prstGeom prst="rect">
            <a:avLst/>
          </a:prstGeom>
        </p:spPr>
      </p:pic>
    </p:spTree>
    <p:extLst>
      <p:ext uri="{BB962C8B-B14F-4D97-AF65-F5344CB8AC3E}">
        <p14:creationId xmlns:p14="http://schemas.microsoft.com/office/powerpoint/2010/main" val="853193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36502" y="2184055"/>
            <a:ext cx="2486890" cy="1972361"/>
          </a:xfrm>
          <a:prstGeom prst="rect">
            <a:avLst/>
          </a:prstGeom>
        </p:spPr>
      </p:pic>
    </p:spTree>
    <p:extLst>
      <p:ext uri="{BB962C8B-B14F-4D97-AF65-F5344CB8AC3E}">
        <p14:creationId xmlns:p14="http://schemas.microsoft.com/office/powerpoint/2010/main" val="3576526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910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 </a:t>
            </a:r>
            <a:r>
              <a:rPr lang="en-US" dirty="0"/>
              <a:t>Vivarium </a:t>
            </a:r>
            <a:r>
              <a:rPr lang="en-US" dirty="0" smtClean="0"/>
              <a:t>Implementation of Coverage Gaps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52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Gap Implementation in Vivarium</a:t>
            </a:r>
          </a:p>
        </p:txBody>
      </p:sp>
      <p:sp>
        <p:nvSpPr>
          <p:cNvPr id="3" name="Content Placeholder 2"/>
          <p:cNvSpPr>
            <a:spLocks noGrp="1"/>
          </p:cNvSpPr>
          <p:nvPr>
            <p:ph idx="1"/>
          </p:nvPr>
        </p:nvSpPr>
        <p:spPr/>
        <p:txBody>
          <a:bodyPr/>
          <a:lstStyle/>
          <a:p>
            <a:r>
              <a:rPr lang="en-US" dirty="0" err="1"/>
              <a:t>Exposure_parameter</a:t>
            </a:r>
            <a:r>
              <a:rPr lang="en-US" dirty="0"/>
              <a:t>: the probability that a simulant will be exposed to the risk factor (to be precise, if their propensity is &lt; </a:t>
            </a:r>
            <a:r>
              <a:rPr lang="en-US" dirty="0" err="1"/>
              <a:t>exposure_parameter</a:t>
            </a:r>
            <a:r>
              <a:rPr lang="en-US" dirty="0"/>
              <a:t>, they are exposed to the coverage gap</a:t>
            </a:r>
            <a:r>
              <a:rPr lang="en-US" dirty="0" smtClean="0"/>
              <a:t>)</a:t>
            </a:r>
          </a:p>
          <a:p>
            <a:endParaRPr lang="en-US" dirty="0"/>
          </a:p>
          <a:p>
            <a:r>
              <a:rPr lang="en-US" dirty="0" smtClean="0"/>
              <a:t>Do you understand why </a:t>
            </a:r>
            <a:r>
              <a:rPr lang="en-US" dirty="0" err="1" smtClean="0"/>
              <a:t>exposure_parameter</a:t>
            </a:r>
            <a:r>
              <a:rPr lang="en-US" dirty="0" smtClean="0"/>
              <a:t> of exposed to a coverage gap is analogous to the following formulation? </a:t>
            </a:r>
          </a:p>
          <a:p>
            <a:endParaRPr lang="en-US" dirty="0"/>
          </a:p>
          <a:p>
            <a:endParaRPr lang="en-US" dirty="0"/>
          </a:p>
        </p:txBody>
      </p:sp>
      <p:pic>
        <p:nvPicPr>
          <p:cNvPr id="4" name="Picture 3"/>
          <p:cNvPicPr>
            <a:picLocks noChangeAspect="1"/>
          </p:cNvPicPr>
          <p:nvPr/>
        </p:nvPicPr>
        <p:blipFill rotWithShape="1">
          <a:blip r:embed="rId2"/>
          <a:srcRect r="64344" b="-5892"/>
          <a:stretch/>
        </p:blipFill>
        <p:spPr>
          <a:xfrm>
            <a:off x="4016133" y="4588993"/>
            <a:ext cx="2350802" cy="893368"/>
          </a:xfrm>
          <a:prstGeom prst="rect">
            <a:avLst/>
          </a:prstGeom>
        </p:spPr>
      </p:pic>
    </p:spTree>
    <p:extLst>
      <p:ext uri="{BB962C8B-B14F-4D97-AF65-F5344CB8AC3E}">
        <p14:creationId xmlns:p14="http://schemas.microsoft.com/office/powerpoint/2010/main" val="981529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Gap Implementation in Vivarium</a:t>
            </a:r>
            <a:endParaRPr lang="en-US" dirty="0"/>
          </a:p>
        </p:txBody>
      </p:sp>
      <p:sp>
        <p:nvSpPr>
          <p:cNvPr id="3" name="Content Placeholder 2"/>
          <p:cNvSpPr>
            <a:spLocks noGrp="1"/>
          </p:cNvSpPr>
          <p:nvPr>
            <p:ph idx="1"/>
          </p:nvPr>
        </p:nvSpPr>
        <p:spPr>
          <a:xfrm>
            <a:off x="838200" y="1825624"/>
            <a:ext cx="10515600" cy="4946111"/>
          </a:xfrm>
        </p:spPr>
        <p:txBody>
          <a:bodyPr>
            <a:normAutofit fontScale="77500" lnSpcReduction="20000"/>
          </a:bodyPr>
          <a:lstStyle/>
          <a:p>
            <a:r>
              <a:rPr lang="en-US" dirty="0"/>
              <a:t>Goal: extrapolate the effect size from study populations to a population of interest </a:t>
            </a:r>
            <a:endParaRPr lang="en-US" dirty="0" smtClean="0"/>
          </a:p>
          <a:p>
            <a:endParaRPr lang="en-US" dirty="0" smtClean="0"/>
          </a:p>
          <a:p>
            <a:endParaRPr lang="en-US" dirty="0" smtClean="0"/>
          </a:p>
          <a:p>
            <a:endParaRPr lang="en-US" dirty="0"/>
          </a:p>
          <a:p>
            <a:endParaRPr lang="en-US" dirty="0"/>
          </a:p>
          <a:p>
            <a:endParaRPr lang="en-US" dirty="0" smtClean="0"/>
          </a:p>
          <a:p>
            <a:endParaRPr lang="en-US" dirty="0"/>
          </a:p>
          <a:p>
            <a:endParaRPr lang="en-US" dirty="0" smtClean="0"/>
          </a:p>
          <a:p>
            <a:endParaRPr lang="en-US" dirty="0"/>
          </a:p>
          <a:p>
            <a:r>
              <a:rPr lang="en-US" dirty="0"/>
              <a:t>Interpretation: </a:t>
            </a:r>
          </a:p>
          <a:p>
            <a:pPr lvl="1"/>
            <a:r>
              <a:rPr lang="en-US" dirty="0" err="1"/>
              <a:t>Exposure_parameter</a:t>
            </a:r>
            <a:r>
              <a:rPr lang="en-US" dirty="0"/>
              <a:t>: the probability that a simulant will be exposed to the risk factor (to be precise, if their propensity is &lt; </a:t>
            </a:r>
            <a:r>
              <a:rPr lang="en-US" dirty="0" err="1"/>
              <a:t>exposure_parameter</a:t>
            </a:r>
            <a:r>
              <a:rPr lang="en-US" dirty="0"/>
              <a:t>, they are exposed to the coverage gap)</a:t>
            </a:r>
          </a:p>
          <a:p>
            <a:pPr lvl="1"/>
            <a:r>
              <a:rPr lang="en-US" dirty="0"/>
              <a:t>If RR=2, a simulant is twice as likely to be exposed to the risk factor if they are exposed to the coverage gap</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6671167" y="3514193"/>
            <a:ext cx="5520833" cy="374075"/>
          </a:xfrm>
          <a:prstGeom prst="rect">
            <a:avLst/>
          </a:prstGeom>
        </p:spPr>
      </p:pic>
      <p:pic>
        <p:nvPicPr>
          <p:cNvPr id="5" name="Picture 4"/>
          <p:cNvPicPr>
            <a:picLocks noChangeAspect="1"/>
          </p:cNvPicPr>
          <p:nvPr/>
        </p:nvPicPr>
        <p:blipFill>
          <a:blip r:embed="rId3"/>
          <a:stretch>
            <a:fillRect/>
          </a:stretch>
        </p:blipFill>
        <p:spPr>
          <a:xfrm>
            <a:off x="7194743" y="4023205"/>
            <a:ext cx="4687019" cy="955606"/>
          </a:xfrm>
          <a:prstGeom prst="rect">
            <a:avLst/>
          </a:prstGeom>
        </p:spPr>
      </p:pic>
      <p:pic>
        <p:nvPicPr>
          <p:cNvPr id="6" name="Picture 5"/>
          <p:cNvPicPr>
            <a:picLocks noChangeAspect="1"/>
          </p:cNvPicPr>
          <p:nvPr/>
        </p:nvPicPr>
        <p:blipFill>
          <a:blip r:embed="rId4"/>
          <a:stretch>
            <a:fillRect/>
          </a:stretch>
        </p:blipFill>
        <p:spPr>
          <a:xfrm>
            <a:off x="1181413" y="2796020"/>
            <a:ext cx="1768726" cy="452277"/>
          </a:xfrm>
          <a:prstGeom prst="rect">
            <a:avLst/>
          </a:prstGeom>
        </p:spPr>
      </p:pic>
      <p:pic>
        <p:nvPicPr>
          <p:cNvPr id="7" name="Picture 6"/>
          <p:cNvPicPr>
            <a:picLocks noChangeAspect="1"/>
          </p:cNvPicPr>
          <p:nvPr/>
        </p:nvPicPr>
        <p:blipFill>
          <a:blip r:embed="rId5"/>
          <a:stretch>
            <a:fillRect/>
          </a:stretch>
        </p:blipFill>
        <p:spPr>
          <a:xfrm>
            <a:off x="341598" y="3437525"/>
            <a:ext cx="4123498" cy="527652"/>
          </a:xfrm>
          <a:prstGeom prst="rect">
            <a:avLst/>
          </a:prstGeom>
        </p:spPr>
      </p:pic>
      <p:sp>
        <p:nvSpPr>
          <p:cNvPr id="8" name="Right Arrow 7"/>
          <p:cNvSpPr/>
          <p:nvPr/>
        </p:nvSpPr>
        <p:spPr>
          <a:xfrm>
            <a:off x="4875340" y="3623094"/>
            <a:ext cx="1427048" cy="26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Assumptions</a:t>
            </a:r>
            <a:endParaRPr lang="en-US" sz="1400" dirty="0"/>
          </a:p>
        </p:txBody>
      </p:sp>
      <p:sp>
        <p:nvSpPr>
          <p:cNvPr id="10" name="TextBox 9"/>
          <p:cNvSpPr txBox="1"/>
          <p:nvPr/>
        </p:nvSpPr>
        <p:spPr>
          <a:xfrm>
            <a:off x="7194743" y="2349400"/>
            <a:ext cx="3450566" cy="369332"/>
          </a:xfrm>
          <a:prstGeom prst="rect">
            <a:avLst/>
          </a:prstGeom>
          <a:noFill/>
        </p:spPr>
        <p:txBody>
          <a:bodyPr wrap="square" rtlCol="0">
            <a:spAutoFit/>
          </a:bodyPr>
          <a:lstStyle/>
          <a:p>
            <a:r>
              <a:rPr lang="en-US" dirty="0" smtClean="0">
                <a:solidFill>
                  <a:schemeClr val="accent6"/>
                </a:solidFill>
              </a:rPr>
              <a:t>Population of interest (Vivarium)</a:t>
            </a:r>
            <a:endParaRPr lang="en-US" dirty="0">
              <a:solidFill>
                <a:schemeClr val="accent6"/>
              </a:solidFill>
            </a:endParaRPr>
          </a:p>
        </p:txBody>
      </p:sp>
      <p:sp>
        <p:nvSpPr>
          <p:cNvPr id="11" name="TextBox 10"/>
          <p:cNvSpPr txBox="1"/>
          <p:nvPr/>
        </p:nvSpPr>
        <p:spPr>
          <a:xfrm>
            <a:off x="744029" y="2291751"/>
            <a:ext cx="3450566" cy="369332"/>
          </a:xfrm>
          <a:prstGeom prst="rect">
            <a:avLst/>
          </a:prstGeom>
          <a:noFill/>
        </p:spPr>
        <p:txBody>
          <a:bodyPr wrap="square" rtlCol="0">
            <a:spAutoFit/>
          </a:bodyPr>
          <a:lstStyle/>
          <a:p>
            <a:r>
              <a:rPr lang="en-US" dirty="0" smtClean="0">
                <a:solidFill>
                  <a:schemeClr val="accent6"/>
                </a:solidFill>
              </a:rPr>
              <a:t>Study population (e.g. RCT)</a:t>
            </a:r>
            <a:endParaRPr lang="en-US" dirty="0">
              <a:solidFill>
                <a:schemeClr val="accent6"/>
              </a:solidFill>
            </a:endParaRPr>
          </a:p>
        </p:txBody>
      </p:sp>
    </p:spTree>
    <p:extLst>
      <p:ext uri="{BB962C8B-B14F-4D97-AF65-F5344CB8AC3E}">
        <p14:creationId xmlns:p14="http://schemas.microsoft.com/office/powerpoint/2010/main" val="2883094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smtClean="0"/>
              <a:t>Coverage Gap Implementation in Vivarium</a:t>
            </a:r>
            <a:endParaRPr lang="en-US" dirty="0"/>
          </a:p>
        </p:txBody>
      </p:sp>
      <p:sp>
        <p:nvSpPr>
          <p:cNvPr id="3" name="Content Placeholder 2"/>
          <p:cNvSpPr>
            <a:spLocks noGrp="1"/>
          </p:cNvSpPr>
          <p:nvPr>
            <p:ph idx="1"/>
          </p:nvPr>
        </p:nvSpPr>
        <p:spPr>
          <a:xfrm>
            <a:off x="838200" y="1825624"/>
            <a:ext cx="10515600" cy="4946111"/>
          </a:xfrm>
        </p:spPr>
        <p:txBody>
          <a:bodyPr>
            <a:normAutofit fontScale="77500" lnSpcReduction="20000"/>
          </a:bodyPr>
          <a:lstStyle/>
          <a:p>
            <a:r>
              <a:rPr lang="en-US" dirty="0"/>
              <a:t>Goal: extrapolate the effect size from study populations to a population of interest </a:t>
            </a:r>
            <a:endParaRPr lang="en-US" dirty="0" smtClean="0"/>
          </a:p>
          <a:p>
            <a:endParaRPr lang="en-US" dirty="0" smtClean="0"/>
          </a:p>
          <a:p>
            <a:endParaRPr lang="en-US" dirty="0" smtClean="0"/>
          </a:p>
          <a:p>
            <a:endParaRPr lang="en-US" dirty="0"/>
          </a:p>
          <a:p>
            <a:endParaRPr lang="en-US" dirty="0"/>
          </a:p>
          <a:p>
            <a:endParaRPr lang="en-US" dirty="0" smtClean="0"/>
          </a:p>
          <a:p>
            <a:endParaRPr lang="en-US" dirty="0"/>
          </a:p>
          <a:p>
            <a:endParaRPr lang="en-US" dirty="0" smtClean="0"/>
          </a:p>
          <a:p>
            <a:endParaRPr lang="en-US" dirty="0"/>
          </a:p>
          <a:p>
            <a:r>
              <a:rPr lang="en-US" dirty="0"/>
              <a:t>Interpretation: </a:t>
            </a:r>
          </a:p>
          <a:p>
            <a:pPr lvl="1"/>
            <a:r>
              <a:rPr lang="en-US" dirty="0" err="1"/>
              <a:t>Exposure_parameter</a:t>
            </a:r>
            <a:r>
              <a:rPr lang="en-US" dirty="0"/>
              <a:t>: the probability that a simulant will be exposed to the risk factor (to be precise, if their propensity is &lt; </a:t>
            </a:r>
            <a:r>
              <a:rPr lang="en-US" dirty="0" err="1"/>
              <a:t>exposure_parameter</a:t>
            </a:r>
            <a:r>
              <a:rPr lang="en-US" dirty="0"/>
              <a:t>, they are exposed to the coverage gap)</a:t>
            </a:r>
          </a:p>
          <a:p>
            <a:pPr lvl="1"/>
            <a:r>
              <a:rPr lang="en-US" dirty="0"/>
              <a:t>If RR=2, a simulant is twice as likely to be exposed to the risk factor if they are exposed to the coverage gap</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6671167" y="3514193"/>
            <a:ext cx="5520833" cy="374075"/>
          </a:xfrm>
          <a:prstGeom prst="rect">
            <a:avLst/>
          </a:prstGeom>
        </p:spPr>
      </p:pic>
      <p:pic>
        <p:nvPicPr>
          <p:cNvPr id="5" name="Picture 4"/>
          <p:cNvPicPr>
            <a:picLocks noChangeAspect="1"/>
          </p:cNvPicPr>
          <p:nvPr/>
        </p:nvPicPr>
        <p:blipFill>
          <a:blip r:embed="rId3"/>
          <a:stretch>
            <a:fillRect/>
          </a:stretch>
        </p:blipFill>
        <p:spPr>
          <a:xfrm>
            <a:off x="7194743" y="4023205"/>
            <a:ext cx="4687019" cy="955606"/>
          </a:xfrm>
          <a:prstGeom prst="rect">
            <a:avLst/>
          </a:prstGeom>
        </p:spPr>
      </p:pic>
      <p:pic>
        <p:nvPicPr>
          <p:cNvPr id="6" name="Picture 5"/>
          <p:cNvPicPr>
            <a:picLocks noChangeAspect="1"/>
          </p:cNvPicPr>
          <p:nvPr/>
        </p:nvPicPr>
        <p:blipFill>
          <a:blip r:embed="rId4"/>
          <a:stretch>
            <a:fillRect/>
          </a:stretch>
        </p:blipFill>
        <p:spPr>
          <a:xfrm>
            <a:off x="1181413" y="2796020"/>
            <a:ext cx="1768726" cy="452277"/>
          </a:xfrm>
          <a:prstGeom prst="rect">
            <a:avLst/>
          </a:prstGeom>
        </p:spPr>
      </p:pic>
      <p:pic>
        <p:nvPicPr>
          <p:cNvPr id="7" name="Picture 6"/>
          <p:cNvPicPr>
            <a:picLocks noChangeAspect="1"/>
          </p:cNvPicPr>
          <p:nvPr/>
        </p:nvPicPr>
        <p:blipFill>
          <a:blip r:embed="rId5"/>
          <a:stretch>
            <a:fillRect/>
          </a:stretch>
        </p:blipFill>
        <p:spPr>
          <a:xfrm>
            <a:off x="341598" y="3437525"/>
            <a:ext cx="4123498" cy="527652"/>
          </a:xfrm>
          <a:prstGeom prst="rect">
            <a:avLst/>
          </a:prstGeom>
        </p:spPr>
      </p:pic>
      <p:sp>
        <p:nvSpPr>
          <p:cNvPr id="8" name="Right Arrow 7"/>
          <p:cNvSpPr/>
          <p:nvPr/>
        </p:nvSpPr>
        <p:spPr>
          <a:xfrm>
            <a:off x="4875340" y="3623094"/>
            <a:ext cx="1427048" cy="26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Assumptions</a:t>
            </a:r>
            <a:endParaRPr lang="en-US" sz="1400" dirty="0"/>
          </a:p>
        </p:txBody>
      </p:sp>
      <p:sp>
        <p:nvSpPr>
          <p:cNvPr id="10" name="TextBox 9"/>
          <p:cNvSpPr txBox="1"/>
          <p:nvPr/>
        </p:nvSpPr>
        <p:spPr>
          <a:xfrm>
            <a:off x="7194743" y="2349400"/>
            <a:ext cx="3450566" cy="369332"/>
          </a:xfrm>
          <a:prstGeom prst="rect">
            <a:avLst/>
          </a:prstGeom>
          <a:noFill/>
        </p:spPr>
        <p:txBody>
          <a:bodyPr wrap="square" rtlCol="0">
            <a:spAutoFit/>
          </a:bodyPr>
          <a:lstStyle/>
          <a:p>
            <a:r>
              <a:rPr lang="en-US" dirty="0" smtClean="0">
                <a:solidFill>
                  <a:schemeClr val="accent6"/>
                </a:solidFill>
              </a:rPr>
              <a:t>Population of interest (Vivarium)</a:t>
            </a:r>
            <a:endParaRPr lang="en-US" dirty="0">
              <a:solidFill>
                <a:schemeClr val="accent6"/>
              </a:solidFill>
            </a:endParaRPr>
          </a:p>
        </p:txBody>
      </p:sp>
      <p:sp>
        <p:nvSpPr>
          <p:cNvPr id="11" name="TextBox 10"/>
          <p:cNvSpPr txBox="1"/>
          <p:nvPr/>
        </p:nvSpPr>
        <p:spPr>
          <a:xfrm>
            <a:off x="744029" y="2291751"/>
            <a:ext cx="3450566" cy="369332"/>
          </a:xfrm>
          <a:prstGeom prst="rect">
            <a:avLst/>
          </a:prstGeom>
          <a:noFill/>
        </p:spPr>
        <p:txBody>
          <a:bodyPr wrap="square" rtlCol="0">
            <a:spAutoFit/>
          </a:bodyPr>
          <a:lstStyle/>
          <a:p>
            <a:r>
              <a:rPr lang="en-US" dirty="0" smtClean="0">
                <a:solidFill>
                  <a:schemeClr val="accent6"/>
                </a:solidFill>
              </a:rPr>
              <a:t>Study population (e.g. RCT)</a:t>
            </a:r>
            <a:endParaRPr lang="en-US" dirty="0">
              <a:solidFill>
                <a:schemeClr val="accent6"/>
              </a:solidFill>
            </a:endParaRPr>
          </a:p>
        </p:txBody>
      </p:sp>
      <p:sp>
        <p:nvSpPr>
          <p:cNvPr id="12" name="Oval 11"/>
          <p:cNvSpPr/>
          <p:nvPr/>
        </p:nvSpPr>
        <p:spPr>
          <a:xfrm>
            <a:off x="7259392" y="3421376"/>
            <a:ext cx="1979499" cy="60182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49508" y="2667488"/>
            <a:ext cx="2943807" cy="830997"/>
          </a:xfrm>
          <a:prstGeom prst="rect">
            <a:avLst/>
          </a:prstGeom>
          <a:noFill/>
        </p:spPr>
        <p:txBody>
          <a:bodyPr wrap="square" rtlCol="0">
            <a:spAutoFit/>
          </a:bodyPr>
          <a:lstStyle/>
          <a:p>
            <a:r>
              <a:rPr lang="en-US" sz="1600" dirty="0">
                <a:solidFill>
                  <a:schemeClr val="accent1"/>
                </a:solidFill>
              </a:rPr>
              <a:t>P</a:t>
            </a:r>
            <a:r>
              <a:rPr lang="en-US" sz="1600" dirty="0" smtClean="0">
                <a:solidFill>
                  <a:schemeClr val="accent1"/>
                </a:solidFill>
              </a:rPr>
              <a:t>robability of exposure in counterfactual population with no coverage gap exposure</a:t>
            </a:r>
            <a:endParaRPr lang="en-US" sz="1600" dirty="0">
              <a:solidFill>
                <a:schemeClr val="accent1"/>
              </a:solidFill>
            </a:endParaRPr>
          </a:p>
        </p:txBody>
      </p:sp>
      <p:sp>
        <p:nvSpPr>
          <p:cNvPr id="16" name="TextBox 15"/>
          <p:cNvSpPr txBox="1"/>
          <p:nvPr/>
        </p:nvSpPr>
        <p:spPr>
          <a:xfrm>
            <a:off x="9593389" y="2697453"/>
            <a:ext cx="2500343" cy="584775"/>
          </a:xfrm>
          <a:prstGeom prst="rect">
            <a:avLst/>
          </a:prstGeom>
          <a:noFill/>
        </p:spPr>
        <p:txBody>
          <a:bodyPr wrap="square" rtlCol="0">
            <a:spAutoFit/>
          </a:bodyPr>
          <a:lstStyle/>
          <a:p>
            <a:r>
              <a:rPr lang="en-US" sz="1600" dirty="0" smtClean="0">
                <a:solidFill>
                  <a:srgbClr val="00B050"/>
                </a:solidFill>
              </a:rPr>
              <a:t>Note that if </a:t>
            </a:r>
            <a:r>
              <a:rPr lang="en-US" sz="1600" dirty="0" err="1" smtClean="0">
                <a:solidFill>
                  <a:srgbClr val="00B050"/>
                </a:solidFill>
              </a:rPr>
              <a:t>CGi</a:t>
            </a:r>
            <a:r>
              <a:rPr lang="en-US" sz="1600" dirty="0" smtClean="0">
                <a:solidFill>
                  <a:srgbClr val="00B050"/>
                </a:solidFill>
              </a:rPr>
              <a:t> = 1, this expression reduces to </a:t>
            </a:r>
            <a:r>
              <a:rPr lang="en-US" sz="1600" dirty="0" err="1" smtClean="0">
                <a:solidFill>
                  <a:srgbClr val="00B050"/>
                </a:solidFill>
              </a:rPr>
              <a:t>RRcg</a:t>
            </a:r>
            <a:endParaRPr lang="en-US" sz="1600" dirty="0">
              <a:solidFill>
                <a:srgbClr val="00B050"/>
              </a:solidFill>
            </a:endParaRPr>
          </a:p>
        </p:txBody>
      </p:sp>
      <p:sp>
        <p:nvSpPr>
          <p:cNvPr id="17" name="Oval 16"/>
          <p:cNvSpPr/>
          <p:nvPr/>
        </p:nvSpPr>
        <p:spPr>
          <a:xfrm>
            <a:off x="9358736" y="3387571"/>
            <a:ext cx="2761377" cy="627317"/>
          </a:xfrm>
          <a:prstGeom prst="ellips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012942" y="3416253"/>
            <a:ext cx="1494977" cy="56995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40925" y="3451160"/>
            <a:ext cx="888820" cy="51401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55098" y="4037069"/>
            <a:ext cx="3174647" cy="523220"/>
          </a:xfrm>
          <a:prstGeom prst="rect">
            <a:avLst/>
          </a:prstGeom>
          <a:noFill/>
        </p:spPr>
        <p:txBody>
          <a:bodyPr wrap="square" rtlCol="0">
            <a:spAutoFit/>
          </a:bodyPr>
          <a:lstStyle/>
          <a:p>
            <a:r>
              <a:rPr lang="en-US" sz="1400" dirty="0" smtClean="0">
                <a:solidFill>
                  <a:schemeClr val="accent1"/>
                </a:solidFill>
              </a:rPr>
              <a:t>Conditional probability of exposure in treatment group of the study population </a:t>
            </a:r>
            <a:endParaRPr lang="en-US" sz="1400" dirty="0">
              <a:solidFill>
                <a:schemeClr val="accent1"/>
              </a:solidFill>
            </a:endParaRPr>
          </a:p>
        </p:txBody>
      </p:sp>
    </p:spTree>
    <p:extLst>
      <p:ext uri="{BB962C8B-B14F-4D97-AF65-F5344CB8AC3E}">
        <p14:creationId xmlns:p14="http://schemas.microsoft.com/office/powerpoint/2010/main" val="1050864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Assumes </a:t>
            </a:r>
            <a:r>
              <a:rPr lang="en-US" dirty="0" err="1" smtClean="0"/>
              <a:t>RR_tmrel</a:t>
            </a:r>
            <a:r>
              <a:rPr lang="en-US" dirty="0" smtClean="0"/>
              <a:t> = 1       </a:t>
            </a:r>
            <a:r>
              <a:rPr lang="en-US" dirty="0"/>
              <a:t>(I’m not sure when this is violated</a:t>
            </a:r>
            <a:r>
              <a:rPr lang="en-US" dirty="0" smtClean="0"/>
              <a:t>)</a:t>
            </a:r>
          </a:p>
          <a:p>
            <a:r>
              <a:rPr lang="en-US" dirty="0" smtClean="0"/>
              <a:t>As stated in the previous slide, the following extrapolation has several assumptions about how the population of interest matches the study population (e.g. from the RCT), including that there’s  </a:t>
            </a:r>
            <a:r>
              <a:rPr lang="en-US" b="1" dirty="0" smtClean="0"/>
              <a:t>no correlation </a:t>
            </a:r>
            <a:r>
              <a:rPr lang="en-US" dirty="0" smtClean="0"/>
              <a:t>between risk exposure and treatment propensity </a:t>
            </a:r>
          </a:p>
          <a:p>
            <a:endParaRPr lang="en-US" dirty="0"/>
          </a:p>
          <a:p>
            <a:endParaRPr lang="en-US" dirty="0" smtClean="0"/>
          </a:p>
          <a:p>
            <a:endParaRPr lang="en-US" dirty="0"/>
          </a:p>
          <a:p>
            <a:r>
              <a:rPr lang="en-US" dirty="0" smtClean="0"/>
              <a:t>I </a:t>
            </a:r>
            <a:r>
              <a:rPr lang="en-US" dirty="0"/>
              <a:t>don’t fully understand </a:t>
            </a:r>
            <a:r>
              <a:rPr lang="en-US" dirty="0" smtClean="0"/>
              <a:t>the implications of correlation.</a:t>
            </a:r>
          </a:p>
          <a:p>
            <a:r>
              <a:rPr lang="en-US" dirty="0" smtClean="0"/>
              <a:t>I don’t fully understand how this approach compares to mediation (see later slide for details) </a:t>
            </a:r>
            <a:endParaRPr lang="en-US" dirty="0"/>
          </a:p>
        </p:txBody>
      </p:sp>
      <p:pic>
        <p:nvPicPr>
          <p:cNvPr id="6" name="Picture 5"/>
          <p:cNvPicPr>
            <a:picLocks noChangeAspect="1"/>
          </p:cNvPicPr>
          <p:nvPr/>
        </p:nvPicPr>
        <p:blipFill>
          <a:blip r:embed="rId2"/>
          <a:stretch>
            <a:fillRect/>
          </a:stretch>
        </p:blipFill>
        <p:spPr>
          <a:xfrm>
            <a:off x="2326957" y="4001294"/>
            <a:ext cx="6883506" cy="735330"/>
          </a:xfrm>
          <a:prstGeom prst="rect">
            <a:avLst/>
          </a:prstGeom>
        </p:spPr>
      </p:pic>
    </p:spTree>
    <p:extLst>
      <p:ext uri="{BB962C8B-B14F-4D97-AF65-F5344CB8AC3E}">
        <p14:creationId xmlns:p14="http://schemas.microsoft.com/office/powerpoint/2010/main" val="3191595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using coverage gap RRs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Treatment effect in the literature (and meta-analyses) report </a:t>
            </a:r>
            <a:r>
              <a:rPr lang="en-US" dirty="0" err="1" smtClean="0"/>
              <a:t>RRtx</a:t>
            </a:r>
            <a:r>
              <a:rPr lang="en-US" dirty="0" smtClean="0"/>
              <a:t>, NOT coverage gap RR. </a:t>
            </a:r>
          </a:p>
          <a:p>
            <a:r>
              <a:rPr lang="en-US" dirty="0" smtClean="0"/>
              <a:t>If the outcome is a disease rate or risk (e.g. preterm birth or nutritional deficiency), you can convert using 1/</a:t>
            </a:r>
            <a:r>
              <a:rPr lang="en-US" dirty="0" err="1" smtClean="0"/>
              <a:t>RRtx</a:t>
            </a:r>
            <a:endParaRPr lang="en-US" dirty="0" smtClean="0"/>
          </a:p>
          <a:p>
            <a:r>
              <a:rPr lang="en-US" dirty="0" smtClean="0"/>
              <a:t>If the outcome is the lack of the risk (e.g. exclusive breastfeeding), we will likely need to use primary data </a:t>
            </a:r>
          </a:p>
          <a:p>
            <a:r>
              <a:rPr lang="en-US" dirty="0" smtClean="0"/>
              <a:t>This is much more involved than it seems, as there is extreme heterogeneity in study design, etc. The numbers to extract are not always clear. It’s basically as much work as doing the whole meta-analysis over again minus the title/abstract screen.</a:t>
            </a:r>
          </a:p>
          <a:p>
            <a:r>
              <a:rPr lang="en-US" dirty="0" smtClean="0"/>
              <a:t>I think it </a:t>
            </a:r>
            <a:r>
              <a:rPr lang="en-US" b="1" dirty="0" smtClean="0"/>
              <a:t>is</a:t>
            </a:r>
            <a:r>
              <a:rPr lang="en-US" i="1" dirty="0"/>
              <a:t> </a:t>
            </a:r>
            <a:r>
              <a:rPr lang="en-US" dirty="0" smtClean="0"/>
              <a:t>possible to implement coverage gaps to properly use </a:t>
            </a:r>
            <a:r>
              <a:rPr lang="en-US" dirty="0" err="1" smtClean="0"/>
              <a:t>RRtx</a:t>
            </a:r>
            <a:r>
              <a:rPr lang="en-US" dirty="0" smtClean="0"/>
              <a:t> (basically, by reversing the direction of </a:t>
            </a:r>
            <a:r>
              <a:rPr lang="en-US" dirty="0" err="1" smtClean="0"/>
              <a:t>exposure_parameters</a:t>
            </a:r>
            <a:r>
              <a:rPr lang="en-US" dirty="0" smtClean="0"/>
              <a:t>), but I think the earlier plot shows the fallacy of </a:t>
            </a:r>
            <a:r>
              <a:rPr lang="en-US" dirty="0" err="1" smtClean="0"/>
              <a:t>RRtx</a:t>
            </a:r>
            <a:r>
              <a:rPr lang="en-US" dirty="0" smtClean="0"/>
              <a:t> for dichotomous outcomes. </a:t>
            </a:r>
          </a:p>
        </p:txBody>
      </p:sp>
    </p:spTree>
    <p:extLst>
      <p:ext uri="{BB962C8B-B14F-4D97-AF65-F5344CB8AC3E}">
        <p14:creationId xmlns:p14="http://schemas.microsoft.com/office/powerpoint/2010/main" val="1221323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324"/>
            <a:ext cx="10515600" cy="1325563"/>
          </a:xfrm>
        </p:spPr>
        <p:txBody>
          <a:bodyPr/>
          <a:lstStyle/>
          <a:p>
            <a:r>
              <a:rPr lang="en-US" dirty="0" smtClean="0"/>
              <a:t>Meditation on Mediation</a:t>
            </a:r>
            <a:endParaRPr lang="en-US" dirty="0"/>
          </a:p>
        </p:txBody>
      </p:sp>
      <p:sp>
        <p:nvSpPr>
          <p:cNvPr id="3" name="Content Placeholder 2"/>
          <p:cNvSpPr>
            <a:spLocks noGrp="1"/>
          </p:cNvSpPr>
          <p:nvPr>
            <p:ph idx="1"/>
          </p:nvPr>
        </p:nvSpPr>
        <p:spPr>
          <a:xfrm>
            <a:off x="838200" y="1534002"/>
            <a:ext cx="10515600" cy="5323998"/>
          </a:xfrm>
        </p:spPr>
        <p:txBody>
          <a:bodyPr>
            <a:normAutofit fontScale="77500" lnSpcReduction="20000"/>
          </a:bodyPr>
          <a:lstStyle/>
          <a:p>
            <a:r>
              <a:rPr lang="en-US" dirty="0" smtClean="0"/>
              <a:t>What is risk factor mediation?</a:t>
            </a:r>
          </a:p>
          <a:p>
            <a:pPr lvl="1"/>
            <a:r>
              <a:rPr lang="en-US" dirty="0" smtClean="0"/>
              <a:t> </a:t>
            </a:r>
            <a:r>
              <a:rPr lang="en-US" i="1" dirty="0" smtClean="0"/>
              <a:t>If </a:t>
            </a:r>
            <a:r>
              <a:rPr lang="en-US" i="1" dirty="0"/>
              <a:t>part of the effect of A is through B, a mediator, we do not adjust the effect </a:t>
            </a:r>
            <a:r>
              <a:rPr lang="en-US" i="1" dirty="0" smtClean="0"/>
              <a:t>of A </a:t>
            </a:r>
            <a:r>
              <a:rPr lang="en-US" i="1" dirty="0"/>
              <a:t>for B. For example, we do not adjust the RR of BMI for cholesterol as cholesterol lies in the </a:t>
            </a:r>
            <a:r>
              <a:rPr lang="en-US" i="1" dirty="0" smtClean="0"/>
              <a:t>biological pathway </a:t>
            </a:r>
            <a:r>
              <a:rPr lang="en-US" i="1" dirty="0"/>
              <a:t>between BMI and cardiovascular </a:t>
            </a:r>
            <a:r>
              <a:rPr lang="en-US" i="1" dirty="0" smtClean="0"/>
              <a:t>outcomes </a:t>
            </a:r>
            <a:r>
              <a:rPr lang="en-US" dirty="0" smtClean="0"/>
              <a:t>(GBD 2016 RF appendix)</a:t>
            </a:r>
          </a:p>
          <a:p>
            <a:r>
              <a:rPr lang="en-US" dirty="0"/>
              <a:t>(</a:t>
            </a:r>
            <a:r>
              <a:rPr lang="en-US" dirty="0" smtClean="0"/>
              <a:t>The </a:t>
            </a:r>
            <a:r>
              <a:rPr lang="en-US" dirty="0"/>
              <a:t>only mediation of GBD risk factors is the metabolic RFs which are not relevant to </a:t>
            </a:r>
            <a:r>
              <a:rPr lang="en-US" dirty="0" smtClean="0"/>
              <a:t>CONIC)</a:t>
            </a:r>
          </a:p>
          <a:p>
            <a:r>
              <a:rPr lang="en-US" dirty="0" smtClean="0"/>
              <a:t>Mediation is a tool for </a:t>
            </a:r>
            <a:r>
              <a:rPr lang="en-US" b="1" dirty="0" smtClean="0"/>
              <a:t>descriptive epidemiology</a:t>
            </a:r>
            <a:r>
              <a:rPr lang="en-US" dirty="0" smtClean="0"/>
              <a:t> to handle causal relationships </a:t>
            </a:r>
            <a:r>
              <a:rPr lang="en-US" b="1" dirty="0" smtClean="0"/>
              <a:t>without fully describing the causal relationship</a:t>
            </a:r>
            <a:r>
              <a:rPr lang="en-US" dirty="0" smtClean="0"/>
              <a:t>. For example, while sugar sweetened beverages (SSB) are fully mediated through BMI, that doesn’t say what the effect of SSB is on BMI.</a:t>
            </a:r>
          </a:p>
          <a:p>
            <a:pPr lvl="1"/>
            <a:r>
              <a:rPr lang="en-US" dirty="0" smtClean="0"/>
              <a:t>Mediation as a way to aggregate PAFs up the risk hierarchy (</a:t>
            </a:r>
            <a:r>
              <a:rPr lang="en-US" dirty="0" err="1" smtClean="0"/>
              <a:t>ie</a:t>
            </a:r>
            <a:r>
              <a:rPr lang="en-US" dirty="0" smtClean="0"/>
              <a:t>, you can’t just add the PAFs of SSB and BMI)</a:t>
            </a:r>
          </a:p>
          <a:p>
            <a:r>
              <a:rPr lang="en-US" dirty="0" smtClean="0"/>
              <a:t>The coverage gap framework can be thought of as handling mediation </a:t>
            </a:r>
            <a:r>
              <a:rPr lang="en-US" b="1" dirty="0" smtClean="0"/>
              <a:t>by explicitly describing the causal relationship</a:t>
            </a:r>
            <a:r>
              <a:rPr lang="en-US" dirty="0" smtClean="0"/>
              <a:t>, which is </a:t>
            </a:r>
            <a:r>
              <a:rPr lang="en-US" b="1" dirty="0" smtClean="0"/>
              <a:t>necessary for simulation modelling.</a:t>
            </a:r>
            <a:r>
              <a:rPr lang="en-US" dirty="0" smtClean="0"/>
              <a:t> </a:t>
            </a:r>
          </a:p>
          <a:p>
            <a:r>
              <a:rPr lang="en-US" dirty="0" smtClean="0"/>
              <a:t>Other considerations for mediation: </a:t>
            </a:r>
          </a:p>
          <a:p>
            <a:pPr lvl="1"/>
            <a:r>
              <a:rPr lang="en-US" dirty="0" smtClean="0"/>
              <a:t>To use a mediation approach, you would treat lack of BFP as a risk factor. That means you’d need the effect of BFP on the final outcome (e.g. diarrhea and LRI incidence), which would be rather hard to come by (and would likely not pass GBD causal criteria). </a:t>
            </a:r>
          </a:p>
          <a:p>
            <a:pPr lvl="1"/>
            <a:r>
              <a:rPr lang="en-US" dirty="0" smtClean="0"/>
              <a:t>While mediation has the benefit of already being in the GBD framework (</a:t>
            </a:r>
            <a:r>
              <a:rPr lang="en-US" dirty="0"/>
              <a:t>“coverage gaps” </a:t>
            </a:r>
            <a:r>
              <a:rPr lang="en-US" dirty="0" smtClean="0"/>
              <a:t>affecting risks is </a:t>
            </a:r>
            <a:r>
              <a:rPr lang="en-US" dirty="0"/>
              <a:t>a novel concept</a:t>
            </a:r>
            <a:r>
              <a:rPr lang="en-US" dirty="0" smtClean="0"/>
              <a:t>), I think Vivarium needs the causal relationship not provided by mediation </a:t>
            </a:r>
            <a:endParaRPr lang="en-US" dirty="0"/>
          </a:p>
        </p:txBody>
      </p:sp>
      <p:pic>
        <p:nvPicPr>
          <p:cNvPr id="5" name="Picture 4"/>
          <p:cNvPicPr>
            <a:picLocks noChangeAspect="1"/>
          </p:cNvPicPr>
          <p:nvPr/>
        </p:nvPicPr>
        <p:blipFill>
          <a:blip r:embed="rId2"/>
          <a:stretch>
            <a:fillRect/>
          </a:stretch>
        </p:blipFill>
        <p:spPr>
          <a:xfrm>
            <a:off x="7554277" y="0"/>
            <a:ext cx="3163644" cy="1671797"/>
          </a:xfrm>
          <a:prstGeom prst="rect">
            <a:avLst/>
          </a:prstGeom>
        </p:spPr>
      </p:pic>
      <p:sp>
        <p:nvSpPr>
          <p:cNvPr id="6" name="TextBox 5"/>
          <p:cNvSpPr txBox="1"/>
          <p:nvPr/>
        </p:nvSpPr>
        <p:spPr>
          <a:xfrm>
            <a:off x="609600" y="121920"/>
            <a:ext cx="5623560" cy="646331"/>
          </a:xfrm>
          <a:prstGeom prst="rect">
            <a:avLst/>
          </a:prstGeom>
          <a:noFill/>
        </p:spPr>
        <p:txBody>
          <a:bodyPr wrap="square" rtlCol="0">
            <a:spAutoFit/>
          </a:bodyPr>
          <a:lstStyle/>
          <a:p>
            <a:r>
              <a:rPr lang="en-US" dirty="0" smtClean="0">
                <a:solidFill>
                  <a:srgbClr val="FF0000"/>
                </a:solidFill>
              </a:rPr>
              <a:t>Disclaimer: these claims are my current understanding but are NOT verified with GBD experts</a:t>
            </a:r>
          </a:p>
        </p:txBody>
      </p:sp>
    </p:spTree>
    <p:extLst>
      <p:ext uri="{BB962C8B-B14F-4D97-AF65-F5344CB8AC3E}">
        <p14:creationId xmlns:p14="http://schemas.microsoft.com/office/powerpoint/2010/main" val="83665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Vivarium Breastfeeding Promotion Model</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80999" y="2085960"/>
            <a:ext cx="11572875" cy="2709877"/>
          </a:xfrm>
          <a:prstGeom prst="rect">
            <a:avLst/>
          </a:prstGeom>
        </p:spPr>
      </p:pic>
    </p:spTree>
    <p:extLst>
      <p:ext uri="{BB962C8B-B14F-4D97-AF65-F5344CB8AC3E}">
        <p14:creationId xmlns:p14="http://schemas.microsoft.com/office/powerpoint/2010/main" val="253309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18329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7065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SLIDES TO DELETE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121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Gaps</a:t>
            </a:r>
            <a:endParaRPr lang="en-US" dirty="0"/>
          </a:p>
        </p:txBody>
      </p:sp>
      <p:sp>
        <p:nvSpPr>
          <p:cNvPr id="3" name="Content Placeholder 2"/>
          <p:cNvSpPr>
            <a:spLocks noGrp="1"/>
          </p:cNvSpPr>
          <p:nvPr>
            <p:ph idx="1"/>
          </p:nvPr>
        </p:nvSpPr>
        <p:spPr/>
        <p:txBody>
          <a:bodyPr/>
          <a:lstStyle/>
          <a:p>
            <a:r>
              <a:rPr lang="en-US" dirty="0" smtClean="0"/>
              <a:t>Coverage Gaps are Vivarium’s mechanism to make interventions fit within the risk factor framework</a:t>
            </a:r>
          </a:p>
          <a:p>
            <a:r>
              <a:rPr lang="en-US" dirty="0" smtClean="0"/>
              <a:t>Example: </a:t>
            </a:r>
          </a:p>
          <a:p>
            <a:pPr lvl="1"/>
            <a:r>
              <a:rPr lang="en-US" dirty="0" smtClean="0"/>
              <a:t>Intervention: breastfeeding promotion</a:t>
            </a:r>
          </a:p>
          <a:p>
            <a:pPr lvl="1"/>
            <a:r>
              <a:rPr lang="en-US" dirty="0" smtClean="0"/>
              <a:t>Coverage gap: lack of </a:t>
            </a:r>
            <a:r>
              <a:rPr lang="en-US" dirty="0"/>
              <a:t>breastfeeding promotion </a:t>
            </a:r>
            <a:endParaRPr lang="en-US" dirty="0" smtClean="0"/>
          </a:p>
          <a:p>
            <a:pPr lvl="2"/>
            <a:r>
              <a:rPr lang="en-US" dirty="0" smtClean="0"/>
              <a:t>Exposure = 1 – intervention coverage </a:t>
            </a:r>
          </a:p>
        </p:txBody>
      </p:sp>
    </p:spTree>
    <p:extLst>
      <p:ext uri="{BB962C8B-B14F-4D97-AF65-F5344CB8AC3E}">
        <p14:creationId xmlns:p14="http://schemas.microsoft.com/office/powerpoint/2010/main" val="1498155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and Coverage Gap </a:t>
            </a:r>
            <a:r>
              <a:rPr lang="en-US" dirty="0" smtClean="0"/>
              <a:t>RRs</a:t>
            </a:r>
            <a:endParaRPr lang="en-US" dirty="0"/>
          </a:p>
        </p:txBody>
      </p:sp>
      <p:sp>
        <p:nvSpPr>
          <p:cNvPr id="3" name="Content Placeholder 2"/>
          <p:cNvSpPr>
            <a:spLocks noGrp="1"/>
          </p:cNvSpPr>
          <p:nvPr>
            <p:ph idx="1"/>
          </p:nvPr>
        </p:nvSpPr>
        <p:spPr/>
        <p:txBody>
          <a:bodyPr>
            <a:normAutofit/>
          </a:bodyPr>
          <a:lstStyle/>
          <a:p>
            <a:r>
              <a:rPr lang="en-US" dirty="0"/>
              <a:t>Relative risk: ratio of the probability of an outcome in an exposed group to the probability of an outcome in an unexposed </a:t>
            </a:r>
            <a:r>
              <a:rPr lang="en-US" dirty="0" smtClean="0"/>
              <a:t>group</a:t>
            </a:r>
          </a:p>
          <a:p>
            <a:endParaRPr lang="en-US" dirty="0"/>
          </a:p>
          <a:p>
            <a:endParaRPr lang="en-US" dirty="0" smtClean="0"/>
          </a:p>
          <a:p>
            <a:endParaRPr lang="en-US" dirty="0"/>
          </a:p>
          <a:p>
            <a:r>
              <a:rPr lang="en-US" i="1" dirty="0" smtClean="0"/>
              <a:t>We must be very precise with defining outcome &amp; exposure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648075" y="2700337"/>
            <a:ext cx="3301365" cy="732209"/>
          </a:xfrm>
          <a:prstGeom prst="rect">
            <a:avLst/>
          </a:prstGeom>
        </p:spPr>
      </p:pic>
    </p:spTree>
    <p:extLst>
      <p:ext uri="{BB962C8B-B14F-4D97-AF65-F5344CB8AC3E}">
        <p14:creationId xmlns:p14="http://schemas.microsoft.com/office/powerpoint/2010/main" val="17628522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and Coverage Gap </a:t>
            </a:r>
            <a:r>
              <a:rPr lang="en-US" dirty="0" smtClean="0"/>
              <a:t>RRs</a:t>
            </a:r>
            <a:endParaRPr lang="en-US" dirty="0"/>
          </a:p>
        </p:txBody>
      </p:sp>
      <p:sp>
        <p:nvSpPr>
          <p:cNvPr id="3" name="Content Placeholder 2"/>
          <p:cNvSpPr>
            <a:spLocks noGrp="1"/>
          </p:cNvSpPr>
          <p:nvPr>
            <p:ph idx="1"/>
          </p:nvPr>
        </p:nvSpPr>
        <p:spPr/>
        <p:txBody>
          <a:bodyPr>
            <a:normAutofit lnSpcReduction="10000"/>
          </a:bodyPr>
          <a:lstStyle/>
          <a:p>
            <a:r>
              <a:rPr lang="en-US" dirty="0"/>
              <a:t>Relative risk: ratio of the probability of an outcome in an exposed group to the probability of an outcome in an unexposed group</a:t>
            </a:r>
            <a:endParaRPr lang="en-US" dirty="0" smtClean="0"/>
          </a:p>
          <a:p>
            <a:endParaRPr lang="en-US" dirty="0" smtClean="0"/>
          </a:p>
          <a:p>
            <a:endParaRPr lang="en-US" dirty="0"/>
          </a:p>
          <a:p>
            <a:r>
              <a:rPr lang="en-US" dirty="0" smtClean="0"/>
              <a:t>Treatment RR (generally what’s reported by RCTs)</a:t>
            </a:r>
          </a:p>
          <a:p>
            <a:pPr lvl="1"/>
            <a:r>
              <a:rPr lang="en-US" dirty="0" smtClean="0"/>
              <a:t>Exposure: the treatment</a:t>
            </a:r>
          </a:p>
          <a:p>
            <a:pPr lvl="1"/>
            <a:r>
              <a:rPr lang="en-US" dirty="0" smtClean="0"/>
              <a:t>Outcome: desired behavior (</a:t>
            </a:r>
            <a:r>
              <a:rPr lang="en-US" dirty="0" err="1" smtClean="0"/>
              <a:t>ie</a:t>
            </a:r>
            <a:r>
              <a:rPr lang="en-US" dirty="0" smtClean="0"/>
              <a:t>, </a:t>
            </a:r>
            <a:r>
              <a:rPr lang="en-US" i="1" dirty="0" smtClean="0"/>
              <a:t>lack</a:t>
            </a:r>
            <a:r>
              <a:rPr lang="en-US" dirty="0" smtClean="0"/>
              <a:t> of risk)</a:t>
            </a:r>
          </a:p>
          <a:p>
            <a:r>
              <a:rPr lang="en-US" dirty="0" smtClean="0"/>
              <a:t>Coverage gap RR (Vivarium implementation)</a:t>
            </a:r>
          </a:p>
          <a:p>
            <a:pPr lvl="1"/>
            <a:r>
              <a:rPr lang="en-US" dirty="0" smtClean="0"/>
              <a:t>Exposure: </a:t>
            </a:r>
            <a:r>
              <a:rPr lang="en-US" i="1" dirty="0" smtClean="0"/>
              <a:t>lack</a:t>
            </a:r>
            <a:r>
              <a:rPr lang="en-US" dirty="0" smtClean="0"/>
              <a:t> of the treatment</a:t>
            </a:r>
          </a:p>
          <a:p>
            <a:pPr lvl="1"/>
            <a:r>
              <a:rPr lang="en-US" dirty="0" smtClean="0"/>
              <a:t>Outcome: the GBD risk factor </a:t>
            </a:r>
            <a:endParaRPr lang="en-US" dirty="0"/>
          </a:p>
        </p:txBody>
      </p:sp>
      <p:pic>
        <p:nvPicPr>
          <p:cNvPr id="4" name="Picture 3"/>
          <p:cNvPicPr>
            <a:picLocks noChangeAspect="1"/>
          </p:cNvPicPr>
          <p:nvPr/>
        </p:nvPicPr>
        <p:blipFill>
          <a:blip r:embed="rId2"/>
          <a:stretch>
            <a:fillRect/>
          </a:stretch>
        </p:blipFill>
        <p:spPr>
          <a:xfrm>
            <a:off x="3648075" y="2700337"/>
            <a:ext cx="3301365" cy="732209"/>
          </a:xfrm>
          <a:prstGeom prst="rect">
            <a:avLst/>
          </a:prstGeom>
        </p:spPr>
      </p:pic>
    </p:spTree>
    <p:extLst>
      <p:ext uri="{BB962C8B-B14F-4D97-AF65-F5344CB8AC3E}">
        <p14:creationId xmlns:p14="http://schemas.microsoft.com/office/powerpoint/2010/main" val="42075387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and Coverage Gap </a:t>
            </a:r>
            <a:r>
              <a:rPr lang="en-US" dirty="0" smtClean="0"/>
              <a:t>RRs</a:t>
            </a:r>
            <a:endParaRPr lang="en-US" dirty="0"/>
          </a:p>
        </p:txBody>
      </p:sp>
      <p:sp>
        <p:nvSpPr>
          <p:cNvPr id="3" name="Content Placeholder 2"/>
          <p:cNvSpPr>
            <a:spLocks noGrp="1"/>
          </p:cNvSpPr>
          <p:nvPr>
            <p:ph idx="1"/>
          </p:nvPr>
        </p:nvSpPr>
        <p:spPr/>
        <p:txBody>
          <a:bodyPr>
            <a:normAutofit lnSpcReduction="10000"/>
          </a:bodyPr>
          <a:lstStyle/>
          <a:p>
            <a:r>
              <a:rPr lang="en-US" dirty="0"/>
              <a:t>Relative risk: ratio of the probability of an outcome in an exposed group to the probability of an outcome in an unexposed group</a:t>
            </a:r>
            <a:endParaRPr lang="en-US" dirty="0" smtClean="0"/>
          </a:p>
          <a:p>
            <a:endParaRPr lang="en-US" dirty="0" smtClean="0"/>
          </a:p>
          <a:p>
            <a:endParaRPr lang="en-US" dirty="0"/>
          </a:p>
          <a:p>
            <a:r>
              <a:rPr lang="en-US" dirty="0" smtClean="0"/>
              <a:t>Treatment RR (generally what’s reported by RCTs)</a:t>
            </a:r>
          </a:p>
          <a:p>
            <a:pPr lvl="1"/>
            <a:r>
              <a:rPr lang="en-US" dirty="0" smtClean="0"/>
              <a:t>Exposure: the treatment</a:t>
            </a:r>
          </a:p>
          <a:p>
            <a:pPr lvl="1"/>
            <a:r>
              <a:rPr lang="en-US" dirty="0" smtClean="0"/>
              <a:t>Outcome: desired behavior (</a:t>
            </a:r>
            <a:r>
              <a:rPr lang="en-US" dirty="0" err="1" smtClean="0"/>
              <a:t>ie</a:t>
            </a:r>
            <a:r>
              <a:rPr lang="en-US" dirty="0" smtClean="0"/>
              <a:t>, </a:t>
            </a:r>
            <a:r>
              <a:rPr lang="en-US" i="1" dirty="0" smtClean="0"/>
              <a:t>lack</a:t>
            </a:r>
            <a:r>
              <a:rPr lang="en-US" dirty="0" smtClean="0"/>
              <a:t> of risk)</a:t>
            </a:r>
          </a:p>
          <a:p>
            <a:r>
              <a:rPr lang="en-US" dirty="0" smtClean="0"/>
              <a:t>Coverage gap RR (Vivarium implementation)</a:t>
            </a:r>
          </a:p>
          <a:p>
            <a:pPr lvl="1"/>
            <a:r>
              <a:rPr lang="en-US" dirty="0" smtClean="0"/>
              <a:t>Exposure: </a:t>
            </a:r>
            <a:r>
              <a:rPr lang="en-US" i="1" dirty="0" smtClean="0"/>
              <a:t>lack</a:t>
            </a:r>
            <a:r>
              <a:rPr lang="en-US" dirty="0" smtClean="0"/>
              <a:t> of the treatment</a:t>
            </a:r>
          </a:p>
          <a:p>
            <a:pPr lvl="1"/>
            <a:r>
              <a:rPr lang="en-US" dirty="0" smtClean="0"/>
              <a:t>Outcome: the GBD risk factor </a:t>
            </a:r>
            <a:endParaRPr lang="en-US" dirty="0"/>
          </a:p>
        </p:txBody>
      </p:sp>
      <p:pic>
        <p:nvPicPr>
          <p:cNvPr id="4" name="Picture 3"/>
          <p:cNvPicPr>
            <a:picLocks noChangeAspect="1"/>
          </p:cNvPicPr>
          <p:nvPr/>
        </p:nvPicPr>
        <p:blipFill>
          <a:blip r:embed="rId2"/>
          <a:stretch>
            <a:fillRect/>
          </a:stretch>
        </p:blipFill>
        <p:spPr>
          <a:xfrm>
            <a:off x="3648075" y="2700337"/>
            <a:ext cx="3301365" cy="732209"/>
          </a:xfrm>
          <a:prstGeom prst="rect">
            <a:avLst/>
          </a:prstGeom>
        </p:spPr>
      </p:pic>
      <p:pic>
        <p:nvPicPr>
          <p:cNvPr id="5" name="Picture 4"/>
          <p:cNvPicPr>
            <a:picLocks noChangeAspect="1"/>
          </p:cNvPicPr>
          <p:nvPr/>
        </p:nvPicPr>
        <p:blipFill>
          <a:blip r:embed="rId3"/>
          <a:stretch>
            <a:fillRect/>
          </a:stretch>
        </p:blipFill>
        <p:spPr>
          <a:xfrm>
            <a:off x="8846453" y="3566657"/>
            <a:ext cx="2757692" cy="869273"/>
          </a:xfrm>
          <a:prstGeom prst="rect">
            <a:avLst/>
          </a:prstGeom>
        </p:spPr>
      </p:pic>
      <p:pic>
        <p:nvPicPr>
          <p:cNvPr id="6" name="Picture 5"/>
          <p:cNvPicPr>
            <a:picLocks noChangeAspect="1"/>
          </p:cNvPicPr>
          <p:nvPr/>
        </p:nvPicPr>
        <p:blipFill>
          <a:blip r:embed="rId4"/>
          <a:stretch>
            <a:fillRect/>
          </a:stretch>
        </p:blipFill>
        <p:spPr>
          <a:xfrm>
            <a:off x="8586625" y="5131371"/>
            <a:ext cx="3017520" cy="771603"/>
          </a:xfrm>
          <a:prstGeom prst="rect">
            <a:avLst/>
          </a:prstGeom>
        </p:spPr>
      </p:pic>
    </p:spTree>
    <p:extLst>
      <p:ext uri="{BB962C8B-B14F-4D97-AF65-F5344CB8AC3E}">
        <p14:creationId xmlns:p14="http://schemas.microsoft.com/office/powerpoint/2010/main" val="39010666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and Coverage Gap RRs - Logic</a:t>
            </a:r>
            <a:endParaRPr lang="en-US" dirty="0"/>
          </a:p>
        </p:txBody>
      </p:sp>
      <p:sp>
        <p:nvSpPr>
          <p:cNvPr id="3" name="Content Placeholder 2"/>
          <p:cNvSpPr>
            <a:spLocks noGrp="1"/>
          </p:cNvSpPr>
          <p:nvPr>
            <p:ph idx="1"/>
          </p:nvPr>
        </p:nvSpPr>
        <p:spPr>
          <a:xfrm>
            <a:off x="5845359" y="1825625"/>
            <a:ext cx="5508439" cy="3157855"/>
          </a:xfrm>
        </p:spPr>
        <p:txBody>
          <a:bodyPr/>
          <a:lstStyle/>
          <a:p>
            <a:r>
              <a:rPr lang="en-US" dirty="0" smtClean="0"/>
              <a:t>RR = 2 </a:t>
            </a:r>
          </a:p>
          <a:p>
            <a:r>
              <a:rPr lang="en-US" dirty="0" smtClean="0"/>
              <a:t>Treatment RR: those treated are twice as likely to exclusively breastfeed</a:t>
            </a:r>
          </a:p>
          <a:p>
            <a:r>
              <a:rPr lang="en-US" dirty="0" smtClean="0"/>
              <a:t>Coverage gap RR: those treated are half as likely to be exposed to non-exclusive breastfeeding risk </a:t>
            </a:r>
          </a:p>
          <a:p>
            <a:pPr marL="0" indent="0">
              <a:buNone/>
            </a:pPr>
            <a:endParaRPr lang="en-US" dirty="0"/>
          </a:p>
        </p:txBody>
      </p:sp>
      <p:sp>
        <p:nvSpPr>
          <p:cNvPr id="8" name="Rectangle 7"/>
          <p:cNvSpPr/>
          <p:nvPr/>
        </p:nvSpPr>
        <p:spPr>
          <a:xfrm>
            <a:off x="472440" y="5573376"/>
            <a:ext cx="6096000" cy="923330"/>
          </a:xfrm>
          <a:prstGeom prst="rect">
            <a:avLst/>
          </a:prstGeom>
        </p:spPr>
        <p:txBody>
          <a:bodyPr>
            <a:spAutoFit/>
          </a:bodyPr>
          <a:lstStyle/>
          <a:p>
            <a:r>
              <a:rPr lang="en-US" dirty="0"/>
              <a:t>Treatment RR </a:t>
            </a:r>
          </a:p>
          <a:p>
            <a:pPr marL="742950" lvl="1" indent="-285750">
              <a:buFont typeface="Arial" panose="020B0604020202020204" pitchFamily="34" charset="0"/>
              <a:buChar char="•"/>
            </a:pPr>
            <a:r>
              <a:rPr lang="en-US" dirty="0"/>
              <a:t>Exposure: the treatment</a:t>
            </a:r>
          </a:p>
          <a:p>
            <a:pPr marL="742950" lvl="1" indent="-285750">
              <a:buFont typeface="Arial" panose="020B0604020202020204" pitchFamily="34" charset="0"/>
              <a:buChar char="•"/>
            </a:pPr>
            <a:r>
              <a:rPr lang="en-US" dirty="0"/>
              <a:t>Outcome: desired behavior (</a:t>
            </a:r>
            <a:r>
              <a:rPr lang="en-US" dirty="0" err="1"/>
              <a:t>ie</a:t>
            </a:r>
            <a:r>
              <a:rPr lang="en-US" dirty="0"/>
              <a:t>, </a:t>
            </a:r>
            <a:r>
              <a:rPr lang="en-US" i="1" dirty="0"/>
              <a:t>lack</a:t>
            </a:r>
            <a:r>
              <a:rPr lang="en-US" dirty="0"/>
              <a:t> of risk</a:t>
            </a:r>
            <a:r>
              <a:rPr lang="en-US" dirty="0" smtClean="0"/>
              <a:t>)</a:t>
            </a:r>
            <a:endParaRPr lang="en-US" dirty="0"/>
          </a:p>
        </p:txBody>
      </p:sp>
      <p:sp>
        <p:nvSpPr>
          <p:cNvPr id="10" name="TextBox 9"/>
          <p:cNvSpPr txBox="1"/>
          <p:nvPr/>
        </p:nvSpPr>
        <p:spPr>
          <a:xfrm>
            <a:off x="5943600" y="5623560"/>
            <a:ext cx="5654040" cy="1200329"/>
          </a:xfrm>
          <a:prstGeom prst="rect">
            <a:avLst/>
          </a:prstGeom>
          <a:noFill/>
        </p:spPr>
        <p:txBody>
          <a:bodyPr wrap="square" rtlCol="0">
            <a:spAutoFit/>
          </a:bodyPr>
          <a:lstStyle/>
          <a:p>
            <a:r>
              <a:rPr lang="en-US" dirty="0"/>
              <a:t>Coverage gap </a:t>
            </a:r>
            <a:r>
              <a:rPr lang="en-US" dirty="0" smtClean="0"/>
              <a:t>RR</a:t>
            </a:r>
            <a:endParaRPr lang="en-US" dirty="0"/>
          </a:p>
          <a:p>
            <a:pPr marL="742950" lvl="1" indent="-285750">
              <a:buFont typeface="Arial" panose="020B0604020202020204" pitchFamily="34" charset="0"/>
              <a:buChar char="•"/>
            </a:pPr>
            <a:r>
              <a:rPr lang="en-US" dirty="0"/>
              <a:t>Exposure: </a:t>
            </a:r>
            <a:r>
              <a:rPr lang="en-US" i="1" dirty="0"/>
              <a:t>lack</a:t>
            </a:r>
            <a:r>
              <a:rPr lang="en-US" dirty="0"/>
              <a:t> of the treatment</a:t>
            </a:r>
          </a:p>
          <a:p>
            <a:pPr marL="742950" lvl="1" indent="-285750">
              <a:buFont typeface="Arial" panose="020B0604020202020204" pitchFamily="34" charset="0"/>
              <a:buChar char="•"/>
            </a:pPr>
            <a:r>
              <a:rPr lang="en-US" dirty="0"/>
              <a:t>Outcome: the risk factor </a:t>
            </a:r>
          </a:p>
          <a:p>
            <a:endParaRPr lang="en-US" dirty="0"/>
          </a:p>
        </p:txBody>
      </p:sp>
      <p:pic>
        <p:nvPicPr>
          <p:cNvPr id="4" name="Picture 3"/>
          <p:cNvPicPr>
            <a:picLocks noChangeAspect="1"/>
          </p:cNvPicPr>
          <p:nvPr/>
        </p:nvPicPr>
        <p:blipFill>
          <a:blip r:embed="rId2"/>
          <a:stretch>
            <a:fillRect/>
          </a:stretch>
        </p:blipFill>
        <p:spPr>
          <a:xfrm>
            <a:off x="301809" y="1366202"/>
            <a:ext cx="5543550" cy="4076700"/>
          </a:xfrm>
          <a:prstGeom prst="rect">
            <a:avLst/>
          </a:prstGeom>
        </p:spPr>
      </p:pic>
    </p:spTree>
    <p:extLst>
      <p:ext uri="{BB962C8B-B14F-4D97-AF65-F5344CB8AC3E}">
        <p14:creationId xmlns:p14="http://schemas.microsoft.com/office/powerpoint/2010/main" val="26508201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estimate Coverage Gap RR? </a:t>
            </a:r>
            <a:endParaRPr lang="en-US" dirty="0"/>
          </a:p>
        </p:txBody>
      </p:sp>
      <p:sp>
        <p:nvSpPr>
          <p:cNvPr id="3" name="Content Placeholder 2"/>
          <p:cNvSpPr>
            <a:spLocks noGrp="1"/>
          </p:cNvSpPr>
          <p:nvPr>
            <p:ph idx="1"/>
          </p:nvPr>
        </p:nvSpPr>
        <p:spPr/>
        <p:txBody>
          <a:bodyPr/>
          <a:lstStyle/>
          <a:p>
            <a:r>
              <a:rPr lang="en-US" dirty="0" smtClean="0"/>
              <a:t>First, we look at published meta-analyses for the intervention </a:t>
            </a:r>
          </a:p>
          <a:p>
            <a:endParaRPr lang="en-US" dirty="0"/>
          </a:p>
          <a:p>
            <a:endParaRPr lang="en-US" dirty="0" smtClean="0"/>
          </a:p>
          <a:p>
            <a:r>
              <a:rPr lang="en-US" dirty="0" smtClean="0"/>
              <a:t>Key insight: Across interventions, the outcome reported in Relative Risk estimation is different</a:t>
            </a:r>
            <a:endParaRPr lang="en-US" dirty="0"/>
          </a:p>
        </p:txBody>
      </p:sp>
    </p:spTree>
    <p:extLst>
      <p:ext uri="{BB962C8B-B14F-4D97-AF65-F5344CB8AC3E}">
        <p14:creationId xmlns:p14="http://schemas.microsoft.com/office/powerpoint/2010/main" val="3178158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65" y="275185"/>
            <a:ext cx="11133667" cy="1325563"/>
          </a:xfrm>
        </p:spPr>
        <p:txBody>
          <a:bodyPr/>
          <a:lstStyle/>
          <a:p>
            <a:r>
              <a:rPr lang="en-US" dirty="0"/>
              <a:t>Treatment and Coverage Gap </a:t>
            </a:r>
            <a:r>
              <a:rPr lang="en-US" dirty="0" smtClean="0"/>
              <a:t>RRs – 3 situations</a:t>
            </a:r>
            <a:endParaRPr lang="en-US" dirty="0"/>
          </a:p>
        </p:txBody>
      </p:sp>
      <p:sp>
        <p:nvSpPr>
          <p:cNvPr id="3" name="Content Placeholder 2"/>
          <p:cNvSpPr>
            <a:spLocks noGrp="1"/>
          </p:cNvSpPr>
          <p:nvPr>
            <p:ph idx="1"/>
          </p:nvPr>
        </p:nvSpPr>
        <p:spPr>
          <a:xfrm>
            <a:off x="2194479" y="1865256"/>
            <a:ext cx="3052156" cy="4351338"/>
          </a:xfrm>
        </p:spPr>
        <p:txBody>
          <a:bodyPr>
            <a:normAutofit/>
          </a:bodyPr>
          <a:lstStyle/>
          <a:p>
            <a:pPr marL="0" indent="0">
              <a:buNone/>
            </a:pPr>
            <a:r>
              <a:rPr lang="en-US" sz="1800" b="1" dirty="0" smtClean="0"/>
              <a:t>Outcome is a rate</a:t>
            </a:r>
          </a:p>
          <a:p>
            <a:pPr marL="0" indent="0">
              <a:buNone/>
            </a:pPr>
            <a:r>
              <a:rPr lang="en-US" sz="1800" dirty="0" smtClean="0"/>
              <a:t>Rotavirus vaccination  &amp; diarrhea incidence</a:t>
            </a:r>
            <a:endParaRPr lang="en-US" sz="1800" dirty="0"/>
          </a:p>
        </p:txBody>
      </p:sp>
      <p:sp>
        <p:nvSpPr>
          <p:cNvPr id="4" name="Content Placeholder 2"/>
          <p:cNvSpPr txBox="1">
            <a:spLocks/>
          </p:cNvSpPr>
          <p:nvPr/>
        </p:nvSpPr>
        <p:spPr>
          <a:xfrm>
            <a:off x="5404577" y="1865256"/>
            <a:ext cx="31283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Outcome is the risk exposure</a:t>
            </a:r>
          </a:p>
          <a:p>
            <a:pPr marL="0" indent="0">
              <a:buFont typeface="Arial" panose="020B0604020202020204" pitchFamily="34" charset="0"/>
              <a:buNone/>
            </a:pPr>
            <a:r>
              <a:rPr lang="en-US" sz="1800" dirty="0" smtClean="0"/>
              <a:t>Iron supplementation  &amp; preterm birth</a:t>
            </a:r>
            <a:endParaRPr lang="en-US" sz="1800" dirty="0"/>
          </a:p>
        </p:txBody>
      </p:sp>
      <p:sp>
        <p:nvSpPr>
          <p:cNvPr id="5" name="Content Placeholder 2"/>
          <p:cNvSpPr txBox="1">
            <a:spLocks/>
          </p:cNvSpPr>
          <p:nvPr/>
        </p:nvSpPr>
        <p:spPr>
          <a:xfrm>
            <a:off x="8896004" y="1865256"/>
            <a:ext cx="32959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Outcome is absence of risk</a:t>
            </a:r>
          </a:p>
          <a:p>
            <a:pPr marL="0" indent="0">
              <a:buFont typeface="Arial" panose="020B0604020202020204" pitchFamily="34" charset="0"/>
              <a:buNone/>
            </a:pPr>
            <a:r>
              <a:rPr lang="en-US" sz="1800" dirty="0" smtClean="0"/>
              <a:t>Breastfeeding promotion &amp; exclusive breastfeeding</a:t>
            </a:r>
            <a:endParaRPr lang="en-US" sz="1800" dirty="0"/>
          </a:p>
        </p:txBody>
      </p:sp>
      <p:sp>
        <p:nvSpPr>
          <p:cNvPr id="6" name="Content Placeholder 2"/>
          <p:cNvSpPr txBox="1">
            <a:spLocks/>
          </p:cNvSpPr>
          <p:nvPr/>
        </p:nvSpPr>
        <p:spPr>
          <a:xfrm>
            <a:off x="134308" y="1765502"/>
            <a:ext cx="2060171" cy="4840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solidFill>
              </a:rPr>
              <a:t>Situation</a:t>
            </a:r>
          </a:p>
          <a:p>
            <a:pPr marL="0" indent="0">
              <a:buFont typeface="Arial" panose="020B0604020202020204" pitchFamily="34" charset="0"/>
              <a:buNone/>
            </a:pPr>
            <a:r>
              <a:rPr lang="en-US" b="1" dirty="0" smtClean="0">
                <a:solidFill>
                  <a:schemeClr val="accent6"/>
                </a:solidFill>
              </a:rPr>
              <a:t>Example</a:t>
            </a:r>
          </a:p>
          <a:p>
            <a:pPr marL="0" indent="0">
              <a:buFont typeface="Arial" panose="020B0604020202020204" pitchFamily="34" charset="0"/>
              <a:buNone/>
            </a:pPr>
            <a:endParaRPr lang="en-US" b="1" dirty="0">
              <a:solidFill>
                <a:schemeClr val="accent6"/>
              </a:solidFill>
            </a:endParaRPr>
          </a:p>
          <a:p>
            <a:pPr marL="0" indent="0">
              <a:buFont typeface="Arial" panose="020B0604020202020204" pitchFamily="34" charset="0"/>
              <a:buNone/>
            </a:pPr>
            <a:endParaRPr lang="en-US" b="1" dirty="0" smtClean="0">
              <a:solidFill>
                <a:schemeClr val="accent6"/>
              </a:solidFill>
            </a:endParaRPr>
          </a:p>
          <a:p>
            <a:pPr marL="0" indent="0">
              <a:buFont typeface="Arial" panose="020B0604020202020204" pitchFamily="34" charset="0"/>
              <a:buNone/>
            </a:pPr>
            <a:endParaRPr lang="en-US" b="1" dirty="0" smtClean="0">
              <a:solidFill>
                <a:schemeClr val="accent6"/>
              </a:solidFill>
            </a:endParaRPr>
          </a:p>
          <a:p>
            <a:pPr marL="0" indent="0">
              <a:buFont typeface="Arial" panose="020B0604020202020204" pitchFamily="34" charset="0"/>
              <a:buNone/>
            </a:pPr>
            <a:endParaRPr lang="en-US" b="1" dirty="0">
              <a:solidFill>
                <a:schemeClr val="accent6"/>
              </a:solidFill>
            </a:endParaRPr>
          </a:p>
          <a:p>
            <a:pPr marL="0" indent="0">
              <a:buFont typeface="Arial" panose="020B0604020202020204" pitchFamily="34" charset="0"/>
              <a:buNone/>
            </a:pPr>
            <a:endParaRPr lang="en-US" b="1" dirty="0">
              <a:solidFill>
                <a:schemeClr val="accent6"/>
              </a:solidFill>
            </a:endParaRPr>
          </a:p>
        </p:txBody>
      </p:sp>
    </p:spTree>
    <p:extLst>
      <p:ext uri="{BB962C8B-B14F-4D97-AF65-F5344CB8AC3E}">
        <p14:creationId xmlns:p14="http://schemas.microsoft.com/office/powerpoint/2010/main" val="2129923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Breastfeeding Promotion Model</a:t>
            </a:r>
            <a:endParaRPr lang="en-US" dirty="0"/>
          </a:p>
        </p:txBody>
      </p:sp>
      <p:sp>
        <p:nvSpPr>
          <p:cNvPr id="3" name="Content Placeholder 2"/>
          <p:cNvSpPr>
            <a:spLocks noGrp="1"/>
          </p:cNvSpPr>
          <p:nvPr>
            <p:ph idx="1"/>
          </p:nvPr>
        </p:nvSpPr>
        <p:spPr>
          <a:xfrm>
            <a:off x="838200" y="1825625"/>
            <a:ext cx="5228492" cy="4540006"/>
          </a:xfrm>
        </p:spPr>
        <p:txBody>
          <a:bodyPr>
            <a:normAutofit lnSpcReduction="10000"/>
          </a:bodyPr>
          <a:lstStyle/>
          <a:p>
            <a:r>
              <a:rPr lang="en-US" dirty="0" smtClean="0"/>
              <a:t>Open cohort </a:t>
            </a:r>
          </a:p>
          <a:p>
            <a:pPr lvl="1"/>
            <a:r>
              <a:rPr lang="en-US" dirty="0" smtClean="0"/>
              <a:t>Ages 0-5</a:t>
            </a:r>
          </a:p>
          <a:p>
            <a:pPr lvl="1"/>
            <a:r>
              <a:rPr lang="en-US" dirty="0" smtClean="0"/>
              <a:t>n=10,000 at start</a:t>
            </a:r>
          </a:p>
          <a:p>
            <a:pPr lvl="1"/>
            <a:r>
              <a:rPr lang="en-US" dirty="0" smtClean="0"/>
              <a:t>Fertility: crude birth </a:t>
            </a:r>
            <a:r>
              <a:rPr lang="en-US" dirty="0" smtClean="0"/>
              <a:t>rate</a:t>
            </a:r>
          </a:p>
          <a:p>
            <a:pPr lvl="1"/>
            <a:r>
              <a:rPr lang="en-US" dirty="0" smtClean="0"/>
              <a:t>100 draws</a:t>
            </a:r>
            <a:endParaRPr lang="en-US" dirty="0" smtClean="0"/>
          </a:p>
          <a:p>
            <a:r>
              <a:rPr lang="en-US" dirty="0" smtClean="0"/>
              <a:t>2015-2020</a:t>
            </a:r>
          </a:p>
          <a:p>
            <a:r>
              <a:rPr lang="en-US" dirty="0" smtClean="0"/>
              <a:t>Counterfactual analysis: compare 2020 </a:t>
            </a:r>
            <a:r>
              <a:rPr lang="en-US" dirty="0" smtClean="0"/>
              <a:t>risk exposure and disease </a:t>
            </a:r>
            <a:r>
              <a:rPr lang="en-US" dirty="0" smtClean="0"/>
              <a:t>rates under two scenarios: </a:t>
            </a:r>
          </a:p>
          <a:p>
            <a:pPr lvl="1"/>
            <a:r>
              <a:rPr lang="en-US" dirty="0" smtClean="0"/>
              <a:t> </a:t>
            </a:r>
            <a:r>
              <a:rPr lang="en-US" dirty="0" smtClean="0"/>
              <a:t>S</a:t>
            </a:r>
            <a:r>
              <a:rPr lang="en-US" dirty="0" smtClean="0"/>
              <a:t>cale-up to BMGF targets</a:t>
            </a:r>
          </a:p>
          <a:p>
            <a:pPr lvl="1"/>
            <a:r>
              <a:rPr lang="en-US" dirty="0"/>
              <a:t>C</a:t>
            </a:r>
            <a:r>
              <a:rPr lang="en-US" dirty="0" smtClean="0"/>
              <a:t>ontinued baseline coverage</a:t>
            </a:r>
            <a:endParaRPr lang="en-US" dirty="0"/>
          </a:p>
        </p:txBody>
      </p:sp>
      <p:pic>
        <p:nvPicPr>
          <p:cNvPr id="4" name="Picture 3"/>
          <p:cNvPicPr>
            <a:picLocks noChangeAspect="1"/>
          </p:cNvPicPr>
          <p:nvPr/>
        </p:nvPicPr>
        <p:blipFill rotWithShape="1">
          <a:blip r:embed="rId2"/>
          <a:srcRect l="4633" t="1789"/>
          <a:stretch/>
        </p:blipFill>
        <p:spPr>
          <a:xfrm>
            <a:off x="6372224" y="2105024"/>
            <a:ext cx="5685289" cy="3298783"/>
          </a:xfrm>
          <a:prstGeom prst="rect">
            <a:avLst/>
          </a:prstGeom>
        </p:spPr>
      </p:pic>
    </p:spTree>
    <p:extLst>
      <p:ext uri="{BB962C8B-B14F-4D97-AF65-F5344CB8AC3E}">
        <p14:creationId xmlns:p14="http://schemas.microsoft.com/office/powerpoint/2010/main" val="3292174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65" y="275185"/>
            <a:ext cx="11133667" cy="1325563"/>
          </a:xfrm>
        </p:spPr>
        <p:txBody>
          <a:bodyPr/>
          <a:lstStyle/>
          <a:p>
            <a:r>
              <a:rPr lang="en-US" dirty="0"/>
              <a:t>Treatment and Coverage Gap </a:t>
            </a:r>
            <a:r>
              <a:rPr lang="en-US" dirty="0" smtClean="0"/>
              <a:t>RRs – 3 situations</a:t>
            </a:r>
            <a:endParaRPr lang="en-US" dirty="0"/>
          </a:p>
        </p:txBody>
      </p:sp>
      <p:sp>
        <p:nvSpPr>
          <p:cNvPr id="3" name="Content Placeholder 2"/>
          <p:cNvSpPr>
            <a:spLocks noGrp="1"/>
          </p:cNvSpPr>
          <p:nvPr>
            <p:ph idx="1"/>
          </p:nvPr>
        </p:nvSpPr>
        <p:spPr>
          <a:xfrm>
            <a:off x="2194479" y="1865256"/>
            <a:ext cx="3052156" cy="4351338"/>
          </a:xfrm>
        </p:spPr>
        <p:txBody>
          <a:bodyPr>
            <a:normAutofit/>
          </a:bodyPr>
          <a:lstStyle/>
          <a:p>
            <a:pPr marL="0" indent="0">
              <a:buNone/>
            </a:pPr>
            <a:r>
              <a:rPr lang="en-US" sz="1800" b="1" dirty="0" smtClean="0"/>
              <a:t>Outcome is a rate</a:t>
            </a:r>
          </a:p>
          <a:p>
            <a:pPr marL="0" indent="0">
              <a:buNone/>
            </a:pPr>
            <a:r>
              <a:rPr lang="en-US" sz="1800" dirty="0" smtClean="0"/>
              <a:t>Rotavirus vaccination  &amp; diarrhea incidence</a:t>
            </a:r>
            <a:endParaRPr lang="en-US" sz="1800" dirty="0"/>
          </a:p>
        </p:txBody>
      </p:sp>
      <p:sp>
        <p:nvSpPr>
          <p:cNvPr id="4" name="Content Placeholder 2"/>
          <p:cNvSpPr txBox="1">
            <a:spLocks/>
          </p:cNvSpPr>
          <p:nvPr/>
        </p:nvSpPr>
        <p:spPr>
          <a:xfrm>
            <a:off x="5404577" y="1865256"/>
            <a:ext cx="31283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Outcome is the risk exposure</a:t>
            </a:r>
          </a:p>
          <a:p>
            <a:pPr marL="0" indent="0">
              <a:buFont typeface="Arial" panose="020B0604020202020204" pitchFamily="34" charset="0"/>
              <a:buNone/>
            </a:pPr>
            <a:r>
              <a:rPr lang="en-US" sz="1800" dirty="0" smtClean="0"/>
              <a:t>Iron supplementation  &amp; preterm birth</a:t>
            </a:r>
            <a:endParaRPr lang="en-US" sz="1800" dirty="0"/>
          </a:p>
        </p:txBody>
      </p:sp>
      <p:sp>
        <p:nvSpPr>
          <p:cNvPr id="5" name="Content Placeholder 2"/>
          <p:cNvSpPr txBox="1">
            <a:spLocks/>
          </p:cNvSpPr>
          <p:nvPr/>
        </p:nvSpPr>
        <p:spPr>
          <a:xfrm>
            <a:off x="8896004" y="1865256"/>
            <a:ext cx="32959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Outcome is absence of risk</a:t>
            </a:r>
          </a:p>
          <a:p>
            <a:pPr marL="0" indent="0">
              <a:buFont typeface="Arial" panose="020B0604020202020204" pitchFamily="34" charset="0"/>
              <a:buNone/>
            </a:pPr>
            <a:r>
              <a:rPr lang="en-US" sz="1800" dirty="0" smtClean="0"/>
              <a:t>Breastfeeding promotion &amp; exclusive breastfeeding</a:t>
            </a:r>
            <a:endParaRPr lang="en-US" sz="1800" dirty="0"/>
          </a:p>
        </p:txBody>
      </p:sp>
      <p:sp>
        <p:nvSpPr>
          <p:cNvPr id="6" name="Content Placeholder 2"/>
          <p:cNvSpPr txBox="1">
            <a:spLocks/>
          </p:cNvSpPr>
          <p:nvPr/>
        </p:nvSpPr>
        <p:spPr>
          <a:xfrm>
            <a:off x="55337" y="1781021"/>
            <a:ext cx="2060171" cy="4840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solidFill>
              </a:rPr>
              <a:t>Situation</a:t>
            </a:r>
          </a:p>
          <a:p>
            <a:pPr marL="0" indent="0">
              <a:buFont typeface="Arial" panose="020B0604020202020204" pitchFamily="34" charset="0"/>
              <a:buNone/>
            </a:pPr>
            <a:r>
              <a:rPr lang="en-US" b="1" dirty="0" smtClean="0">
                <a:solidFill>
                  <a:schemeClr val="accent6"/>
                </a:solidFill>
              </a:rPr>
              <a:t>Example</a:t>
            </a:r>
          </a:p>
          <a:p>
            <a:pPr marL="0" indent="0">
              <a:buFont typeface="Arial" panose="020B0604020202020204" pitchFamily="34" charset="0"/>
              <a:buNone/>
            </a:pPr>
            <a:endParaRPr lang="en-US" b="1" dirty="0">
              <a:solidFill>
                <a:schemeClr val="accent6"/>
              </a:solidFill>
            </a:endParaRPr>
          </a:p>
          <a:p>
            <a:pPr marL="0" indent="0">
              <a:buFont typeface="Arial" panose="020B0604020202020204" pitchFamily="34" charset="0"/>
              <a:buNone/>
            </a:pPr>
            <a:r>
              <a:rPr lang="en-US" b="1" dirty="0" err="1" smtClean="0">
                <a:solidFill>
                  <a:schemeClr val="accent6"/>
                </a:solidFill>
              </a:rPr>
              <a:t>RRtx</a:t>
            </a:r>
            <a:r>
              <a:rPr lang="en-US" b="1" dirty="0" smtClean="0">
                <a:solidFill>
                  <a:schemeClr val="accent6"/>
                </a:solidFill>
              </a:rPr>
              <a:t> formulation</a:t>
            </a:r>
          </a:p>
          <a:p>
            <a:pPr marL="0" indent="0">
              <a:buFont typeface="Arial" panose="020B0604020202020204" pitchFamily="34" charset="0"/>
              <a:buNone/>
            </a:pPr>
            <a:endParaRPr lang="en-US" b="1" dirty="0">
              <a:solidFill>
                <a:schemeClr val="accent6"/>
              </a:solidFill>
            </a:endParaRPr>
          </a:p>
          <a:p>
            <a:pPr marL="0" indent="0">
              <a:buNone/>
            </a:pPr>
            <a:r>
              <a:rPr lang="en-US" b="1" dirty="0" err="1" smtClean="0">
                <a:solidFill>
                  <a:schemeClr val="accent6"/>
                </a:solidFill>
              </a:rPr>
              <a:t>RRcg</a:t>
            </a:r>
            <a:r>
              <a:rPr lang="en-US" b="1" dirty="0" smtClean="0">
                <a:solidFill>
                  <a:schemeClr val="accent6"/>
                </a:solidFill>
              </a:rPr>
              <a:t> formulation</a:t>
            </a:r>
          </a:p>
          <a:p>
            <a:pPr marL="0" indent="0">
              <a:buNone/>
            </a:pPr>
            <a:endParaRPr lang="en-US" b="1" dirty="0">
              <a:solidFill>
                <a:schemeClr val="accent6"/>
              </a:solidFill>
            </a:endParaRPr>
          </a:p>
          <a:p>
            <a:pPr marL="0" indent="0">
              <a:buNone/>
            </a:pPr>
            <a:r>
              <a:rPr lang="en-US" b="1" dirty="0" smtClean="0">
                <a:solidFill>
                  <a:schemeClr val="accent6"/>
                </a:solidFill>
              </a:rPr>
              <a:t>Conversion</a:t>
            </a:r>
            <a:endParaRPr lang="en-US" b="1" dirty="0">
              <a:solidFill>
                <a:schemeClr val="accent6"/>
              </a:solidFill>
            </a:endParaRPr>
          </a:p>
          <a:p>
            <a:pPr marL="0" indent="0">
              <a:buFont typeface="Arial" panose="020B0604020202020204" pitchFamily="34" charset="0"/>
              <a:buNone/>
            </a:pPr>
            <a:endParaRPr lang="en-US" b="1" dirty="0" smtClean="0">
              <a:solidFill>
                <a:schemeClr val="accent6"/>
              </a:solidFill>
            </a:endParaRPr>
          </a:p>
          <a:p>
            <a:pPr marL="0" indent="0">
              <a:buFont typeface="Arial" panose="020B0604020202020204" pitchFamily="34" charset="0"/>
              <a:buNone/>
            </a:pPr>
            <a:endParaRPr lang="en-US" b="1" dirty="0" smtClean="0">
              <a:solidFill>
                <a:schemeClr val="accent6"/>
              </a:solidFill>
            </a:endParaRPr>
          </a:p>
          <a:p>
            <a:pPr marL="0" indent="0">
              <a:buFont typeface="Arial" panose="020B0604020202020204" pitchFamily="34" charset="0"/>
              <a:buNone/>
            </a:pPr>
            <a:endParaRPr lang="en-US" b="1" dirty="0">
              <a:solidFill>
                <a:schemeClr val="accent6"/>
              </a:solidFill>
            </a:endParaRPr>
          </a:p>
          <a:p>
            <a:pPr marL="0" indent="0">
              <a:buFont typeface="Arial" panose="020B0604020202020204" pitchFamily="34" charset="0"/>
              <a:buNone/>
            </a:pPr>
            <a:endParaRPr lang="en-US" b="1" dirty="0">
              <a:solidFill>
                <a:schemeClr val="accent6"/>
              </a:solidFill>
            </a:endParaRPr>
          </a:p>
        </p:txBody>
      </p:sp>
      <p:pic>
        <p:nvPicPr>
          <p:cNvPr id="13" name="Picture 12"/>
          <p:cNvPicPr>
            <a:picLocks noChangeAspect="1"/>
          </p:cNvPicPr>
          <p:nvPr/>
        </p:nvPicPr>
        <p:blipFill>
          <a:blip r:embed="rId2"/>
          <a:stretch>
            <a:fillRect/>
          </a:stretch>
        </p:blipFill>
        <p:spPr>
          <a:xfrm>
            <a:off x="2112511" y="6136430"/>
            <a:ext cx="2259709" cy="429531"/>
          </a:xfrm>
          <a:prstGeom prst="rect">
            <a:avLst/>
          </a:prstGeom>
        </p:spPr>
      </p:pic>
      <p:pic>
        <p:nvPicPr>
          <p:cNvPr id="14" name="Picture 13"/>
          <p:cNvPicPr>
            <a:picLocks noChangeAspect="1"/>
          </p:cNvPicPr>
          <p:nvPr/>
        </p:nvPicPr>
        <p:blipFill>
          <a:blip r:embed="rId2"/>
          <a:stretch>
            <a:fillRect/>
          </a:stretch>
        </p:blipFill>
        <p:spPr>
          <a:xfrm>
            <a:off x="5417424" y="6125796"/>
            <a:ext cx="2371601" cy="450800"/>
          </a:xfrm>
          <a:prstGeom prst="rect">
            <a:avLst/>
          </a:prstGeom>
        </p:spPr>
      </p:pic>
      <p:sp>
        <p:nvSpPr>
          <p:cNvPr id="15" name="TextBox 14"/>
          <p:cNvSpPr txBox="1"/>
          <p:nvPr/>
        </p:nvSpPr>
        <p:spPr>
          <a:xfrm>
            <a:off x="8929013" y="6216594"/>
            <a:ext cx="2952621" cy="338554"/>
          </a:xfrm>
          <a:prstGeom prst="rect">
            <a:avLst/>
          </a:prstGeom>
          <a:noFill/>
        </p:spPr>
        <p:txBody>
          <a:bodyPr wrap="square" rtlCol="0">
            <a:spAutoFit/>
          </a:bodyPr>
          <a:lstStyle/>
          <a:p>
            <a:r>
              <a:rPr lang="en-US" sz="1600" dirty="0" smtClean="0">
                <a:solidFill>
                  <a:srgbClr val="FF0000"/>
                </a:solidFill>
              </a:rPr>
              <a:t>No summary measure conversion</a:t>
            </a:r>
            <a:endParaRPr lang="en-US" sz="1600" dirty="0">
              <a:solidFill>
                <a:srgbClr val="FF0000"/>
              </a:solidFill>
            </a:endParaRPr>
          </a:p>
        </p:txBody>
      </p:sp>
      <p:pic>
        <p:nvPicPr>
          <p:cNvPr id="16" name="Picture 15"/>
          <p:cNvPicPr>
            <a:picLocks noChangeAspect="1"/>
          </p:cNvPicPr>
          <p:nvPr/>
        </p:nvPicPr>
        <p:blipFill>
          <a:blip r:embed="rId3"/>
          <a:stretch>
            <a:fillRect/>
          </a:stretch>
        </p:blipFill>
        <p:spPr>
          <a:xfrm>
            <a:off x="2036537" y="3329735"/>
            <a:ext cx="2698875" cy="711190"/>
          </a:xfrm>
          <a:prstGeom prst="rect">
            <a:avLst/>
          </a:prstGeom>
        </p:spPr>
      </p:pic>
      <p:pic>
        <p:nvPicPr>
          <p:cNvPr id="17" name="Picture 16"/>
          <p:cNvPicPr>
            <a:picLocks noChangeAspect="1"/>
          </p:cNvPicPr>
          <p:nvPr/>
        </p:nvPicPr>
        <p:blipFill>
          <a:blip r:embed="rId4"/>
          <a:stretch>
            <a:fillRect/>
          </a:stretch>
        </p:blipFill>
        <p:spPr>
          <a:xfrm>
            <a:off x="2092958" y="4907776"/>
            <a:ext cx="2642454" cy="597628"/>
          </a:xfrm>
          <a:prstGeom prst="rect">
            <a:avLst/>
          </a:prstGeom>
        </p:spPr>
      </p:pic>
      <p:pic>
        <p:nvPicPr>
          <p:cNvPr id="18" name="Picture 17"/>
          <p:cNvPicPr>
            <a:picLocks noChangeAspect="1"/>
          </p:cNvPicPr>
          <p:nvPr/>
        </p:nvPicPr>
        <p:blipFill>
          <a:blip r:embed="rId5"/>
          <a:stretch>
            <a:fillRect/>
          </a:stretch>
        </p:blipFill>
        <p:spPr>
          <a:xfrm>
            <a:off x="5281282" y="3258600"/>
            <a:ext cx="2745861" cy="738274"/>
          </a:xfrm>
          <a:prstGeom prst="rect">
            <a:avLst/>
          </a:prstGeom>
        </p:spPr>
      </p:pic>
      <p:pic>
        <p:nvPicPr>
          <p:cNvPr id="19" name="Picture 18"/>
          <p:cNvPicPr>
            <a:picLocks noChangeAspect="1"/>
          </p:cNvPicPr>
          <p:nvPr/>
        </p:nvPicPr>
        <p:blipFill>
          <a:blip r:embed="rId6"/>
          <a:stretch>
            <a:fillRect/>
          </a:stretch>
        </p:blipFill>
        <p:spPr>
          <a:xfrm>
            <a:off x="5404577" y="4940466"/>
            <a:ext cx="2453771" cy="564938"/>
          </a:xfrm>
          <a:prstGeom prst="rect">
            <a:avLst/>
          </a:prstGeom>
        </p:spPr>
      </p:pic>
      <p:pic>
        <p:nvPicPr>
          <p:cNvPr id="20" name="Picture 19"/>
          <p:cNvPicPr>
            <a:picLocks noChangeAspect="1"/>
          </p:cNvPicPr>
          <p:nvPr/>
        </p:nvPicPr>
        <p:blipFill>
          <a:blip r:embed="rId7"/>
          <a:stretch>
            <a:fillRect/>
          </a:stretch>
        </p:blipFill>
        <p:spPr>
          <a:xfrm>
            <a:off x="9060837" y="3348295"/>
            <a:ext cx="2567958" cy="692630"/>
          </a:xfrm>
          <a:prstGeom prst="rect">
            <a:avLst/>
          </a:prstGeom>
        </p:spPr>
      </p:pic>
      <p:pic>
        <p:nvPicPr>
          <p:cNvPr id="21" name="Picture 20"/>
          <p:cNvPicPr>
            <a:picLocks noChangeAspect="1"/>
          </p:cNvPicPr>
          <p:nvPr/>
        </p:nvPicPr>
        <p:blipFill>
          <a:blip r:embed="rId8"/>
          <a:stretch>
            <a:fillRect/>
          </a:stretch>
        </p:blipFill>
        <p:spPr>
          <a:xfrm>
            <a:off x="9252316" y="4940466"/>
            <a:ext cx="2306016" cy="663853"/>
          </a:xfrm>
          <a:prstGeom prst="rect">
            <a:avLst/>
          </a:prstGeom>
        </p:spPr>
      </p:pic>
    </p:spTree>
    <p:extLst>
      <p:ext uri="{BB962C8B-B14F-4D97-AF65-F5344CB8AC3E}">
        <p14:creationId xmlns:p14="http://schemas.microsoft.com/office/powerpoint/2010/main" val="3895315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Breastfeeding Promotion Efficacy Data</a:t>
            </a:r>
            <a:endParaRPr lang="en-US" dirty="0"/>
          </a:p>
        </p:txBody>
      </p:sp>
      <p:sp>
        <p:nvSpPr>
          <p:cNvPr id="3" name="Content Placeholder 2"/>
          <p:cNvSpPr>
            <a:spLocks noGrp="1"/>
          </p:cNvSpPr>
          <p:nvPr>
            <p:ph idx="1"/>
          </p:nvPr>
        </p:nvSpPr>
        <p:spPr/>
        <p:txBody>
          <a:bodyPr/>
          <a:lstStyle/>
          <a:p>
            <a:r>
              <a:rPr lang="en-US" dirty="0" smtClean="0"/>
              <a:t>As the treatment efficacy RR summary measure cannot be converted to coverage gap RR, we need to extract primary sources</a:t>
            </a:r>
          </a:p>
          <a:p>
            <a:r>
              <a:rPr lang="en-US" dirty="0" smtClean="0"/>
              <a:t>This data may elucidate the proper risk effect framework</a:t>
            </a:r>
            <a:endParaRPr lang="en-US" dirty="0"/>
          </a:p>
        </p:txBody>
      </p:sp>
      <p:pic>
        <p:nvPicPr>
          <p:cNvPr id="4" name="Picture 3"/>
          <p:cNvPicPr>
            <a:picLocks noChangeAspect="1"/>
          </p:cNvPicPr>
          <p:nvPr/>
        </p:nvPicPr>
        <p:blipFill>
          <a:blip r:embed="rId2"/>
          <a:stretch>
            <a:fillRect/>
          </a:stretch>
        </p:blipFill>
        <p:spPr>
          <a:xfrm>
            <a:off x="3725333" y="3228546"/>
            <a:ext cx="5047471" cy="3629453"/>
          </a:xfrm>
          <a:prstGeom prst="rect">
            <a:avLst/>
          </a:prstGeom>
        </p:spPr>
      </p:pic>
    </p:spTree>
    <p:extLst>
      <p:ext uri="{BB962C8B-B14F-4D97-AF65-F5344CB8AC3E}">
        <p14:creationId xmlns:p14="http://schemas.microsoft.com/office/powerpoint/2010/main" val="1917437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Source Selection</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Reviewed the 45 sources from Sinha 2017 (</a:t>
            </a:r>
            <a:r>
              <a:rPr lang="en-US" sz="2400" dirty="0" err="1" smtClean="0"/>
              <a:t>LiST</a:t>
            </a:r>
            <a:r>
              <a:rPr lang="en-US" sz="2400" dirty="0"/>
              <a:t> </a:t>
            </a:r>
            <a:r>
              <a:rPr lang="en-US" sz="2400" dirty="0" smtClean="0"/>
              <a:t>meta-analysis) on Breastfeeding Promotion effect on exclusive breastfeeding</a:t>
            </a:r>
          </a:p>
          <a:p>
            <a:r>
              <a:rPr lang="en-US" sz="2400" dirty="0" smtClean="0"/>
              <a:t>Inclusion criteria: RCTs with multiple visits of individual counseling</a:t>
            </a:r>
          </a:p>
          <a:p>
            <a:r>
              <a:rPr lang="en-US" sz="2400" dirty="0" smtClean="0"/>
              <a:t>14 sources fit inclusion criteria and were extracted</a:t>
            </a:r>
          </a:p>
        </p:txBody>
      </p:sp>
    </p:spTree>
    <p:extLst>
      <p:ext uri="{BB962C8B-B14F-4D97-AF65-F5344CB8AC3E}">
        <p14:creationId xmlns:p14="http://schemas.microsoft.com/office/powerpoint/2010/main" val="32242106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pic>
        <p:nvPicPr>
          <p:cNvPr id="6" name="Picture 5"/>
          <p:cNvPicPr>
            <a:picLocks noChangeAspect="1"/>
          </p:cNvPicPr>
          <p:nvPr/>
        </p:nvPicPr>
        <p:blipFill>
          <a:blip r:embed="rId2"/>
          <a:stretch>
            <a:fillRect/>
          </a:stretch>
        </p:blipFill>
        <p:spPr>
          <a:xfrm>
            <a:off x="1357060" y="3371570"/>
            <a:ext cx="3105990" cy="2080291"/>
          </a:xfrm>
          <a:prstGeom prst="rect">
            <a:avLst/>
          </a:prstGeom>
        </p:spPr>
      </p:pic>
      <p:pic>
        <p:nvPicPr>
          <p:cNvPr id="7" name="Picture 6"/>
          <p:cNvPicPr>
            <a:picLocks noChangeAspect="1"/>
          </p:cNvPicPr>
          <p:nvPr/>
        </p:nvPicPr>
        <p:blipFill>
          <a:blip r:embed="rId3"/>
          <a:stretch>
            <a:fillRect/>
          </a:stretch>
        </p:blipFill>
        <p:spPr>
          <a:xfrm>
            <a:off x="7391103" y="1661867"/>
            <a:ext cx="2425509" cy="764563"/>
          </a:xfrm>
          <a:prstGeom prst="rect">
            <a:avLst/>
          </a:prstGeom>
        </p:spPr>
      </p:pic>
      <p:pic>
        <p:nvPicPr>
          <p:cNvPr id="10" name="Picture 9"/>
          <p:cNvPicPr>
            <a:picLocks noChangeAspect="1"/>
          </p:cNvPicPr>
          <p:nvPr/>
        </p:nvPicPr>
        <p:blipFill>
          <a:blip r:embed="rId4"/>
          <a:stretch>
            <a:fillRect/>
          </a:stretch>
        </p:blipFill>
        <p:spPr>
          <a:xfrm>
            <a:off x="1070839" y="1827917"/>
            <a:ext cx="3678432" cy="815839"/>
          </a:xfrm>
          <a:prstGeom prst="rect">
            <a:avLst/>
          </a:prstGeom>
          <a:ln>
            <a:solidFill>
              <a:srgbClr val="FF0000"/>
            </a:solidFill>
          </a:ln>
        </p:spPr>
      </p:pic>
      <p:pic>
        <p:nvPicPr>
          <p:cNvPr id="3" name="Picture 2"/>
          <p:cNvPicPr>
            <a:picLocks noChangeAspect="1"/>
          </p:cNvPicPr>
          <p:nvPr/>
        </p:nvPicPr>
        <p:blipFill>
          <a:blip r:embed="rId5"/>
          <a:stretch>
            <a:fillRect/>
          </a:stretch>
        </p:blipFill>
        <p:spPr>
          <a:xfrm>
            <a:off x="7391103" y="3033051"/>
            <a:ext cx="2492730" cy="677038"/>
          </a:xfrm>
          <a:prstGeom prst="rect">
            <a:avLst/>
          </a:prstGeom>
        </p:spPr>
      </p:pic>
      <p:pic>
        <p:nvPicPr>
          <p:cNvPr id="4" name="Picture 3"/>
          <p:cNvPicPr>
            <a:picLocks noChangeAspect="1"/>
          </p:cNvPicPr>
          <p:nvPr/>
        </p:nvPicPr>
        <p:blipFill>
          <a:blip r:embed="rId6"/>
          <a:stretch>
            <a:fillRect/>
          </a:stretch>
        </p:blipFill>
        <p:spPr>
          <a:xfrm>
            <a:off x="7468842" y="5703144"/>
            <a:ext cx="2414992" cy="717971"/>
          </a:xfrm>
          <a:prstGeom prst="rect">
            <a:avLst/>
          </a:prstGeom>
        </p:spPr>
      </p:pic>
      <p:pic>
        <p:nvPicPr>
          <p:cNvPr id="12" name="Picture 11"/>
          <p:cNvPicPr>
            <a:picLocks noChangeAspect="1"/>
          </p:cNvPicPr>
          <p:nvPr/>
        </p:nvPicPr>
        <p:blipFill>
          <a:blip r:embed="rId7"/>
          <a:stretch>
            <a:fillRect/>
          </a:stretch>
        </p:blipFill>
        <p:spPr>
          <a:xfrm>
            <a:off x="7468841" y="4445832"/>
            <a:ext cx="2680999" cy="621572"/>
          </a:xfrm>
          <a:prstGeom prst="rect">
            <a:avLst/>
          </a:prstGeom>
        </p:spPr>
      </p:pic>
    </p:spTree>
    <p:extLst>
      <p:ext uri="{BB962C8B-B14F-4D97-AF65-F5344CB8AC3E}">
        <p14:creationId xmlns:p14="http://schemas.microsoft.com/office/powerpoint/2010/main" val="12025547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2055812"/>
            <a:ext cx="4902200" cy="4351338"/>
          </a:xfrm>
        </p:spPr>
        <p:txBody>
          <a:bodyPr>
            <a:normAutofit/>
          </a:bodyPr>
          <a:lstStyle/>
          <a:p>
            <a:pPr marL="0" indent="0">
              <a:buNone/>
            </a:pPr>
            <a:r>
              <a:rPr lang="en-US" sz="2400" dirty="0" smtClean="0"/>
              <a:t>Random effects meta-analysis</a:t>
            </a:r>
          </a:p>
          <a:p>
            <a:pPr marL="0" indent="0">
              <a:buNone/>
            </a:pPr>
            <a:endParaRPr lang="en-US" sz="2400" dirty="0"/>
          </a:p>
          <a:p>
            <a:pPr marL="0" indent="0">
              <a:buNone/>
            </a:pPr>
            <a:r>
              <a:rPr lang="en-US" sz="2400" dirty="0" smtClean="0"/>
              <a:t>RR 2.12 (1.84-2.51)</a:t>
            </a:r>
            <a:endParaRPr lang="en-US" sz="2400" dirty="0"/>
          </a:p>
        </p:txBody>
      </p:sp>
      <p:sp>
        <p:nvSpPr>
          <p:cNvPr id="5" name="Title 1"/>
          <p:cNvSpPr>
            <a:spLocks noGrp="1"/>
          </p:cNvSpPr>
          <p:nvPr>
            <p:ph type="title"/>
          </p:nvPr>
        </p:nvSpPr>
        <p:spPr>
          <a:xfrm>
            <a:off x="838200" y="365125"/>
            <a:ext cx="10515600" cy="1325563"/>
          </a:xfrm>
        </p:spPr>
        <p:txBody>
          <a:bodyPr/>
          <a:lstStyle/>
          <a:p>
            <a:r>
              <a:rPr lang="en-US" dirty="0" smtClean="0"/>
              <a:t>Meta-analysis</a:t>
            </a:r>
            <a:endParaRPr lang="en-US" dirty="0"/>
          </a:p>
        </p:txBody>
      </p:sp>
      <p:pic>
        <p:nvPicPr>
          <p:cNvPr id="6" name="Picture 5"/>
          <p:cNvPicPr>
            <a:picLocks noChangeAspect="1"/>
          </p:cNvPicPr>
          <p:nvPr/>
        </p:nvPicPr>
        <p:blipFill>
          <a:blip r:embed="rId2"/>
          <a:stretch>
            <a:fillRect/>
          </a:stretch>
        </p:blipFill>
        <p:spPr>
          <a:xfrm>
            <a:off x="4809067" y="-162096"/>
            <a:ext cx="7382933" cy="7020096"/>
          </a:xfrm>
          <a:prstGeom prst="rect">
            <a:avLst/>
          </a:prstGeom>
        </p:spPr>
      </p:pic>
    </p:spTree>
    <p:extLst>
      <p:ext uri="{BB962C8B-B14F-4D97-AF65-F5344CB8AC3E}">
        <p14:creationId xmlns:p14="http://schemas.microsoft.com/office/powerpoint/2010/main" val="8337519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4262"/>
          <a:stretch/>
        </p:blipFill>
        <p:spPr>
          <a:xfrm>
            <a:off x="5350932" y="365125"/>
            <a:ext cx="6688667" cy="5966355"/>
          </a:xfrm>
          <a:prstGeom prst="rect">
            <a:avLst/>
          </a:prstGeom>
        </p:spPr>
      </p:pic>
      <p:sp>
        <p:nvSpPr>
          <p:cNvPr id="2" name="Title 1"/>
          <p:cNvSpPr>
            <a:spLocks noGrp="1"/>
          </p:cNvSpPr>
          <p:nvPr>
            <p:ph type="title"/>
          </p:nvPr>
        </p:nvSpPr>
        <p:spPr/>
        <p:txBody>
          <a:bodyPr/>
          <a:lstStyle/>
          <a:p>
            <a:r>
              <a:rPr lang="en-US" dirty="0" smtClean="0"/>
              <a:t>Meta-analysis</a:t>
            </a:r>
            <a:endParaRPr lang="en-US" dirty="0"/>
          </a:p>
        </p:txBody>
      </p:sp>
      <p:sp>
        <p:nvSpPr>
          <p:cNvPr id="3" name="Content Placeholder 2"/>
          <p:cNvSpPr>
            <a:spLocks noGrp="1"/>
          </p:cNvSpPr>
          <p:nvPr>
            <p:ph idx="1"/>
          </p:nvPr>
        </p:nvSpPr>
        <p:spPr>
          <a:xfrm>
            <a:off x="364066" y="1835415"/>
            <a:ext cx="4614333" cy="4351338"/>
          </a:xfrm>
        </p:spPr>
        <p:txBody>
          <a:bodyPr>
            <a:normAutofit/>
          </a:bodyPr>
          <a:lstStyle/>
          <a:p>
            <a:pPr marL="0" indent="0">
              <a:buNone/>
            </a:pPr>
            <a:r>
              <a:rPr lang="en-US" sz="2400" dirty="0" smtClean="0"/>
              <a:t>Subset to SSA and two important trials in India and Bangladesh</a:t>
            </a:r>
          </a:p>
          <a:p>
            <a:pPr marL="0" indent="0">
              <a:buNone/>
            </a:pPr>
            <a:endParaRPr lang="en-US" sz="2400" dirty="0"/>
          </a:p>
          <a:p>
            <a:pPr marL="0" indent="0">
              <a:buNone/>
            </a:pPr>
            <a:r>
              <a:rPr lang="en-US" sz="2400" dirty="0" smtClean="0"/>
              <a:t>Random effects meta-analysis</a:t>
            </a:r>
          </a:p>
          <a:p>
            <a:pPr lvl="1"/>
            <a:r>
              <a:rPr lang="en-US" sz="2000" dirty="0" smtClean="0"/>
              <a:t>1.95 (1.63 – 2.33)</a:t>
            </a:r>
          </a:p>
        </p:txBody>
      </p:sp>
      <p:sp>
        <p:nvSpPr>
          <p:cNvPr id="7" name="TextBox 6"/>
          <p:cNvSpPr txBox="1"/>
          <p:nvPr/>
        </p:nvSpPr>
        <p:spPr>
          <a:xfrm>
            <a:off x="6096000" y="365125"/>
            <a:ext cx="6096000" cy="461665"/>
          </a:xfrm>
          <a:prstGeom prst="rect">
            <a:avLst/>
          </a:prstGeom>
          <a:noFill/>
        </p:spPr>
        <p:txBody>
          <a:bodyPr wrap="square" rtlCol="0">
            <a:spAutoFit/>
          </a:bodyPr>
          <a:lstStyle/>
          <a:p>
            <a:r>
              <a:rPr lang="en-US" sz="2400" dirty="0" smtClean="0"/>
              <a:t>Random Effects Meta-analysis</a:t>
            </a:r>
            <a:endParaRPr lang="en-US" sz="2400" dirty="0"/>
          </a:p>
        </p:txBody>
      </p:sp>
    </p:spTree>
    <p:extLst>
      <p:ext uri="{BB962C8B-B14F-4D97-AF65-F5344CB8AC3E}">
        <p14:creationId xmlns:p14="http://schemas.microsoft.com/office/powerpoint/2010/main" val="21149846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0224" y="558801"/>
            <a:ext cx="8886415" cy="5450945"/>
          </a:xfrm>
          <a:prstGeom prst="rect">
            <a:avLst/>
          </a:prstGeom>
        </p:spPr>
      </p:pic>
    </p:spTree>
    <p:extLst>
      <p:ext uri="{BB962C8B-B14F-4D97-AF65-F5344CB8AC3E}">
        <p14:creationId xmlns:p14="http://schemas.microsoft.com/office/powerpoint/2010/main" val="17252549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20833" y="1360112"/>
            <a:ext cx="10515600" cy="4351338"/>
          </a:xfrm>
        </p:spPr>
        <p:txBody>
          <a:bodyPr/>
          <a:lstStyle/>
          <a:p>
            <a:endParaRPr lang="en-US" dirty="0"/>
          </a:p>
        </p:txBody>
      </p:sp>
      <p:pic>
        <p:nvPicPr>
          <p:cNvPr id="5" name="Picture 4"/>
          <p:cNvPicPr>
            <a:picLocks noChangeAspect="1"/>
          </p:cNvPicPr>
          <p:nvPr/>
        </p:nvPicPr>
        <p:blipFill>
          <a:blip r:embed="rId2"/>
          <a:stretch>
            <a:fillRect/>
          </a:stretch>
        </p:blipFill>
        <p:spPr>
          <a:xfrm>
            <a:off x="2072943" y="1395849"/>
            <a:ext cx="8611379" cy="4279863"/>
          </a:xfrm>
          <a:prstGeom prst="rect">
            <a:avLst/>
          </a:prstGeom>
        </p:spPr>
      </p:pic>
    </p:spTree>
    <p:extLst>
      <p:ext uri="{BB962C8B-B14F-4D97-AF65-F5344CB8AC3E}">
        <p14:creationId xmlns:p14="http://schemas.microsoft.com/office/powerpoint/2010/main" val="725365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Cannot </a:t>
            </a:r>
            <a:r>
              <a:rPr lang="en-US" dirty="0"/>
              <a:t>really get important subgroups (healthcare worker vs peer, home vs </a:t>
            </a:r>
            <a:r>
              <a:rPr lang="en-US" dirty="0" smtClean="0"/>
              <a:t>facility, age at outcome) </a:t>
            </a:r>
            <a:r>
              <a:rPr lang="en-US" dirty="0"/>
              <a:t>if we want this level of study design consistency</a:t>
            </a:r>
          </a:p>
          <a:p>
            <a:r>
              <a:rPr lang="en-US" dirty="0" smtClean="0"/>
              <a:t>These studies only report non-exclusive breastfeeding. There are &lt;10 citations for discontinued breastfeeding, and they don’t match our intervention (individual BF counseling) </a:t>
            </a:r>
          </a:p>
          <a:p>
            <a:pPr lvl="1"/>
            <a:r>
              <a:rPr lang="en-US" dirty="0" smtClean="0"/>
              <a:t>For now, we will use the non-exclusive BF RR</a:t>
            </a:r>
          </a:p>
          <a:p>
            <a:pPr lvl="1"/>
            <a:r>
              <a:rPr lang="en-US" dirty="0" smtClean="0"/>
              <a:t>Discontinued BF PAF is 5-10X smaller than non-exclusive BF</a:t>
            </a:r>
            <a:endParaRPr lang="en-US" dirty="0"/>
          </a:p>
          <a:p>
            <a:endParaRPr lang="en-US" dirty="0"/>
          </a:p>
        </p:txBody>
      </p:sp>
    </p:spTree>
    <p:extLst>
      <p:ext uri="{BB962C8B-B14F-4D97-AF65-F5344CB8AC3E}">
        <p14:creationId xmlns:p14="http://schemas.microsoft.com/office/powerpoint/2010/main" val="5840861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id:image002.jpg@01D48197.468604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 y="1615281"/>
            <a:ext cx="10401301"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6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300153"/>
            <a:ext cx="10515600" cy="2876810"/>
          </a:xfrm>
        </p:spPr>
        <p:txBody>
          <a:bodyPr>
            <a:normAutofit/>
          </a:bodyPr>
          <a:lstStyle/>
          <a:p>
            <a:r>
              <a:rPr lang="en-US" dirty="0" smtClean="0"/>
              <a:t>2020 population </a:t>
            </a:r>
            <a:r>
              <a:rPr lang="en-US" dirty="0" smtClean="0"/>
              <a:t>risk exposure in baseline and intervention </a:t>
            </a:r>
          </a:p>
          <a:p>
            <a:r>
              <a:rPr lang="en-US" dirty="0" smtClean="0"/>
              <a:t>Vivarium’s use of common random </a:t>
            </a:r>
            <a:r>
              <a:rPr lang="en-US" dirty="0" smtClean="0"/>
              <a:t>numbers allows us to assess effect size isolating input uncertainty from stochastic uncertainty </a:t>
            </a:r>
          </a:p>
        </p:txBody>
      </p:sp>
      <p:pic>
        <p:nvPicPr>
          <p:cNvPr id="8" name="Picture 7"/>
          <p:cNvPicPr>
            <a:picLocks noChangeAspect="1"/>
          </p:cNvPicPr>
          <p:nvPr/>
        </p:nvPicPr>
        <p:blipFill>
          <a:blip r:embed="rId2"/>
          <a:stretch>
            <a:fillRect/>
          </a:stretch>
        </p:blipFill>
        <p:spPr>
          <a:xfrm>
            <a:off x="6078820" y="148935"/>
            <a:ext cx="5432324" cy="3151218"/>
          </a:xfrm>
          <a:prstGeom prst="rect">
            <a:avLst/>
          </a:prstGeom>
        </p:spPr>
      </p:pic>
      <p:pic>
        <p:nvPicPr>
          <p:cNvPr id="9" name="Picture 8"/>
          <p:cNvPicPr>
            <a:picLocks noChangeAspect="1"/>
          </p:cNvPicPr>
          <p:nvPr/>
        </p:nvPicPr>
        <p:blipFill>
          <a:blip r:embed="rId3"/>
          <a:stretch>
            <a:fillRect/>
          </a:stretch>
        </p:blipFill>
        <p:spPr>
          <a:xfrm>
            <a:off x="-1" y="148935"/>
            <a:ext cx="5244253" cy="3089816"/>
          </a:xfrm>
          <a:prstGeom prst="rect">
            <a:avLst/>
          </a:prstGeom>
        </p:spPr>
      </p:pic>
    </p:spTree>
    <p:extLst>
      <p:ext uri="{BB962C8B-B14F-4D97-AF65-F5344CB8AC3E}">
        <p14:creationId xmlns:p14="http://schemas.microsoft.com/office/powerpoint/2010/main" val="4059785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3383" y="2899077"/>
            <a:ext cx="6022617" cy="3958923"/>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419599" y="288356"/>
            <a:ext cx="7392043" cy="3494241"/>
          </a:xfrm>
          <a:prstGeom prst="rect">
            <a:avLst/>
          </a:prstGeom>
        </p:spPr>
      </p:pic>
    </p:spTree>
    <p:extLst>
      <p:ext uri="{BB962C8B-B14F-4D97-AF65-F5344CB8AC3E}">
        <p14:creationId xmlns:p14="http://schemas.microsoft.com/office/powerpoint/2010/main" val="3558064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2668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6266" y="365125"/>
            <a:ext cx="11858913" cy="5949421"/>
          </a:xfrm>
          <a:prstGeom prst="rect">
            <a:avLst/>
          </a:prstGeom>
        </p:spPr>
      </p:pic>
      <p:pic>
        <p:nvPicPr>
          <p:cNvPr id="5" name="Picture 4"/>
          <p:cNvPicPr>
            <a:picLocks noChangeAspect="1"/>
          </p:cNvPicPr>
          <p:nvPr/>
        </p:nvPicPr>
        <p:blipFill>
          <a:blip r:embed="rId3"/>
          <a:stretch>
            <a:fillRect/>
          </a:stretch>
        </p:blipFill>
        <p:spPr>
          <a:xfrm>
            <a:off x="5389006" y="3893819"/>
            <a:ext cx="615554" cy="923330"/>
          </a:xfrm>
          <a:prstGeom prst="rect">
            <a:avLst/>
          </a:prstGeom>
        </p:spPr>
      </p:pic>
      <p:sp>
        <p:nvSpPr>
          <p:cNvPr id="6" name="TextBox 5"/>
          <p:cNvSpPr txBox="1"/>
          <p:nvPr/>
        </p:nvSpPr>
        <p:spPr>
          <a:xfrm>
            <a:off x="6004560" y="3893819"/>
            <a:ext cx="1889760" cy="923330"/>
          </a:xfrm>
          <a:prstGeom prst="rect">
            <a:avLst/>
          </a:prstGeom>
          <a:noFill/>
        </p:spPr>
        <p:txBody>
          <a:bodyPr wrap="square" rtlCol="0">
            <a:spAutoFit/>
          </a:bodyPr>
          <a:lstStyle/>
          <a:p>
            <a:r>
              <a:rPr lang="en-US" dirty="0" err="1" smtClean="0"/>
              <a:t>RRtx</a:t>
            </a:r>
            <a:endParaRPr lang="en-US" dirty="0" smtClean="0"/>
          </a:p>
          <a:p>
            <a:r>
              <a:rPr lang="en-US" dirty="0" smtClean="0"/>
              <a:t>Absolute </a:t>
            </a:r>
            <a:r>
              <a:rPr lang="en-US" dirty="0" err="1" smtClean="0"/>
              <a:t>dif</a:t>
            </a:r>
            <a:endParaRPr lang="en-US" dirty="0" smtClean="0"/>
          </a:p>
          <a:p>
            <a:r>
              <a:rPr lang="en-US" dirty="0" err="1" smtClean="0"/>
              <a:t>RRgbd</a:t>
            </a:r>
            <a:endParaRPr lang="en-US" dirty="0"/>
          </a:p>
        </p:txBody>
      </p:sp>
    </p:spTree>
    <p:extLst>
      <p:ext uri="{BB962C8B-B14F-4D97-AF65-F5344CB8AC3E}">
        <p14:creationId xmlns:p14="http://schemas.microsoft.com/office/powerpoint/2010/main" val="3308643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risk framework is appropriate? </a:t>
            </a:r>
            <a:endParaRPr lang="en-US" dirty="0"/>
          </a:p>
        </p:txBody>
      </p:sp>
      <p:sp>
        <p:nvSpPr>
          <p:cNvPr id="3" name="Content Placeholder 2"/>
          <p:cNvSpPr>
            <a:spLocks noGrp="1"/>
          </p:cNvSpPr>
          <p:nvPr>
            <p:ph idx="1"/>
          </p:nvPr>
        </p:nvSpPr>
        <p:spPr>
          <a:xfrm>
            <a:off x="1238840" y="5945900"/>
            <a:ext cx="9742668" cy="428775"/>
          </a:xfrm>
        </p:spPr>
        <p:txBody>
          <a:bodyPr>
            <a:normAutofit/>
          </a:bodyPr>
          <a:lstStyle/>
          <a:p>
            <a:r>
              <a:rPr lang="en-US" sz="2400" dirty="0" smtClean="0"/>
              <a:t>We need to be careful how we account for study design heterogeneity!</a:t>
            </a:r>
            <a:endParaRPr lang="en-US" sz="2400" dirty="0"/>
          </a:p>
        </p:txBody>
      </p:sp>
      <p:pic>
        <p:nvPicPr>
          <p:cNvPr id="5" name="Picture 4"/>
          <p:cNvPicPr>
            <a:picLocks noChangeAspect="1"/>
          </p:cNvPicPr>
          <p:nvPr/>
        </p:nvPicPr>
        <p:blipFill>
          <a:blip r:embed="rId2"/>
          <a:stretch>
            <a:fillRect/>
          </a:stretch>
        </p:blipFill>
        <p:spPr>
          <a:xfrm>
            <a:off x="6502930" y="1959503"/>
            <a:ext cx="5496144" cy="3582593"/>
          </a:xfrm>
          <a:prstGeom prst="rect">
            <a:avLst/>
          </a:prstGeom>
        </p:spPr>
      </p:pic>
      <p:pic>
        <p:nvPicPr>
          <p:cNvPr id="6" name="Picture 5"/>
          <p:cNvPicPr>
            <a:picLocks noChangeAspect="1"/>
          </p:cNvPicPr>
          <p:nvPr/>
        </p:nvPicPr>
        <p:blipFill>
          <a:blip r:embed="rId3"/>
          <a:stretch>
            <a:fillRect/>
          </a:stretch>
        </p:blipFill>
        <p:spPr>
          <a:xfrm>
            <a:off x="290429" y="1491197"/>
            <a:ext cx="5897462" cy="4050899"/>
          </a:xfrm>
          <a:prstGeom prst="rect">
            <a:avLst/>
          </a:prstGeom>
        </p:spPr>
      </p:pic>
    </p:spTree>
    <p:extLst>
      <p:ext uri="{BB962C8B-B14F-4D97-AF65-F5344CB8AC3E}">
        <p14:creationId xmlns:p14="http://schemas.microsoft.com/office/powerpoint/2010/main" val="37728424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Baby Friendly Hospital Initiative Efficacy</a:t>
            </a:r>
            <a:endParaRPr lang="en-US" dirty="0"/>
          </a:p>
        </p:txBody>
      </p:sp>
      <p:sp>
        <p:nvSpPr>
          <p:cNvPr id="3" name="Content Placeholder 2"/>
          <p:cNvSpPr>
            <a:spLocks noGrp="1"/>
          </p:cNvSpPr>
          <p:nvPr>
            <p:ph idx="1"/>
          </p:nvPr>
        </p:nvSpPr>
        <p:spPr>
          <a:xfrm>
            <a:off x="7080068" y="1825625"/>
            <a:ext cx="4273731" cy="4351338"/>
          </a:xfrm>
        </p:spPr>
        <p:txBody>
          <a:bodyPr>
            <a:normAutofit fontScale="85000" lnSpcReduction="20000"/>
          </a:bodyPr>
          <a:lstStyle/>
          <a:p>
            <a:r>
              <a:rPr lang="en-US" dirty="0" smtClean="0"/>
              <a:t>BFHI sources (</a:t>
            </a:r>
            <a:r>
              <a:rPr lang="en-US" b="1" dirty="0" smtClean="0"/>
              <a:t>n=3</a:t>
            </a:r>
            <a:r>
              <a:rPr lang="en-US" dirty="0" smtClean="0"/>
              <a:t>) from Sinha 2017</a:t>
            </a:r>
          </a:p>
          <a:p>
            <a:r>
              <a:rPr lang="en-US" dirty="0" smtClean="0"/>
              <a:t>Simple mean, NOT proper meta-analysis</a:t>
            </a:r>
          </a:p>
          <a:p>
            <a:r>
              <a:rPr lang="en-US" b="1" dirty="0" smtClean="0"/>
              <a:t>Dot size is sample size</a:t>
            </a:r>
          </a:p>
          <a:p>
            <a:r>
              <a:rPr lang="en-US" b="1" dirty="0" smtClean="0"/>
              <a:t>Dot color is study design</a:t>
            </a:r>
          </a:p>
          <a:p>
            <a:r>
              <a:rPr lang="en-US" dirty="0" smtClean="0"/>
              <a:t>A meta-analysis would weight on sample size but not study design</a:t>
            </a:r>
          </a:p>
          <a:p>
            <a:endParaRPr lang="en-US" dirty="0"/>
          </a:p>
          <a:p>
            <a:r>
              <a:rPr lang="en-US" dirty="0" smtClean="0"/>
              <a:t>There are many more studies for BFP counseling, if we are to do that</a:t>
            </a:r>
            <a:endParaRPr lang="en-US" dirty="0"/>
          </a:p>
        </p:txBody>
      </p:sp>
      <p:pic>
        <p:nvPicPr>
          <p:cNvPr id="4" name="Picture 3"/>
          <p:cNvPicPr>
            <a:picLocks noChangeAspect="1"/>
          </p:cNvPicPr>
          <p:nvPr/>
        </p:nvPicPr>
        <p:blipFill>
          <a:blip r:embed="rId2"/>
          <a:stretch>
            <a:fillRect/>
          </a:stretch>
        </p:blipFill>
        <p:spPr>
          <a:xfrm>
            <a:off x="0" y="1904002"/>
            <a:ext cx="7148497" cy="4066887"/>
          </a:xfrm>
          <a:prstGeom prst="rect">
            <a:avLst/>
          </a:prstGeom>
        </p:spPr>
      </p:pic>
    </p:spTree>
    <p:extLst>
      <p:ext uri="{BB962C8B-B14F-4D97-AF65-F5344CB8AC3E}">
        <p14:creationId xmlns:p14="http://schemas.microsoft.com/office/powerpoint/2010/main" val="3356891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0576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05501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 Protocol</a:t>
            </a:r>
            <a:endParaRPr lang="en-US" dirty="0"/>
          </a:p>
        </p:txBody>
      </p:sp>
      <p:sp>
        <p:nvSpPr>
          <p:cNvPr id="3" name="Content Placeholder 2"/>
          <p:cNvSpPr>
            <a:spLocks noGrp="1"/>
          </p:cNvSpPr>
          <p:nvPr>
            <p:ph idx="1"/>
          </p:nvPr>
        </p:nvSpPr>
        <p:spPr/>
        <p:txBody>
          <a:bodyPr/>
          <a:lstStyle/>
          <a:p>
            <a:r>
              <a:rPr lang="en-US" dirty="0" smtClean="0"/>
              <a:t>Often, BMGF teams have specific protocols they want to estimate impact of, rather than our current approach of estimating baseline coverage.</a:t>
            </a:r>
            <a:endParaRPr lang="en-US" dirty="0"/>
          </a:p>
        </p:txBody>
      </p:sp>
    </p:spTree>
    <p:extLst>
      <p:ext uri="{BB962C8B-B14F-4D97-AF65-F5344CB8AC3E}">
        <p14:creationId xmlns:p14="http://schemas.microsoft.com/office/powerpoint/2010/main" val="42569388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008" y="0"/>
            <a:ext cx="11583459" cy="6788871"/>
          </a:xfrm>
          <a:prstGeom prst="rect">
            <a:avLst/>
          </a:prstGeom>
        </p:spPr>
      </p:pic>
      <p:sp>
        <p:nvSpPr>
          <p:cNvPr id="5" name="Oval 4"/>
          <p:cNvSpPr/>
          <p:nvPr/>
        </p:nvSpPr>
        <p:spPr>
          <a:xfrm>
            <a:off x="4477109" y="1216325"/>
            <a:ext cx="1414733" cy="1682150"/>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6276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Breastfeeding Promotion in Nigeria</a:t>
            </a:r>
            <a:endParaRPr lang="en-US" dirty="0"/>
          </a:p>
        </p:txBody>
      </p:sp>
      <p:sp>
        <p:nvSpPr>
          <p:cNvPr id="3" name="Content Placeholder 2"/>
          <p:cNvSpPr>
            <a:spLocks noGrp="1"/>
          </p:cNvSpPr>
          <p:nvPr>
            <p:ph idx="1"/>
          </p:nvPr>
        </p:nvSpPr>
        <p:spPr>
          <a:xfrm>
            <a:off x="838200" y="1509884"/>
            <a:ext cx="10515600" cy="5348116"/>
          </a:xfrm>
        </p:spPr>
        <p:txBody>
          <a:bodyPr>
            <a:normAutofit/>
          </a:bodyPr>
          <a:lstStyle/>
          <a:p>
            <a:r>
              <a:rPr lang="en-US" sz="2000" dirty="0"/>
              <a:t>`</a:t>
            </a:r>
            <a:r>
              <a:rPr lang="en-US" sz="2000" dirty="0" err="1" smtClean="0"/>
              <a:t>MagicWandBFP</a:t>
            </a:r>
            <a:r>
              <a:rPr lang="en-US" sz="2000" dirty="0" smtClean="0"/>
              <a:t>` manually sets coverage level (to either a specified level, or ‘baseline’)</a:t>
            </a:r>
          </a:p>
          <a:p>
            <a:pPr lvl="1"/>
            <a:r>
              <a:rPr lang="en-US" sz="1600" dirty="0" smtClean="0"/>
              <a:t>Allows comparison to either our estimates for baseline coverage, or an arbitrary counterfactual</a:t>
            </a:r>
            <a:endParaRPr lang="en-US" sz="1600" dirty="0"/>
          </a:p>
          <a:p>
            <a:pPr marL="0" indent="0">
              <a:buNone/>
            </a:pPr>
            <a:endParaRPr lang="en-US" sz="2000" dirty="0"/>
          </a:p>
          <a:p>
            <a:r>
              <a:rPr lang="en-US" sz="2000" dirty="0" smtClean="0"/>
              <a:t>`</a:t>
            </a:r>
            <a:r>
              <a:rPr lang="en-US" sz="2000" dirty="0" err="1" smtClean="0"/>
              <a:t>FinalExposureObserver</a:t>
            </a:r>
            <a:r>
              <a:rPr lang="en-US" sz="2000" dirty="0" smtClean="0"/>
              <a:t>` records exposure of </a:t>
            </a:r>
            <a:r>
              <a:rPr lang="en-US" sz="2000" b="1" i="1" dirty="0" smtClean="0"/>
              <a:t>categorical risks</a:t>
            </a:r>
            <a:r>
              <a:rPr lang="en-US" sz="2000" dirty="0" smtClean="0"/>
              <a:t> for </a:t>
            </a:r>
            <a:r>
              <a:rPr lang="en-US" sz="2000" b="1" i="1" dirty="0" smtClean="0"/>
              <a:t>specified categories</a:t>
            </a:r>
            <a:r>
              <a:rPr lang="en-US" sz="2000" dirty="0" smtClean="0"/>
              <a:t> for </a:t>
            </a:r>
            <a:r>
              <a:rPr lang="en-US" sz="2000" b="1" i="1" dirty="0" smtClean="0"/>
              <a:t>specified age groups</a:t>
            </a:r>
            <a:r>
              <a:rPr lang="en-US" sz="2000" dirty="0" smtClean="0"/>
              <a:t> in the </a:t>
            </a:r>
            <a:r>
              <a:rPr lang="en-US" sz="2000" b="1" i="1" dirty="0" smtClean="0"/>
              <a:t>final population table</a:t>
            </a:r>
          </a:p>
          <a:p>
            <a:r>
              <a:rPr lang="en-US" sz="2000" dirty="0"/>
              <a:t>B</a:t>
            </a:r>
            <a:r>
              <a:rPr lang="en-US" sz="2000" dirty="0" smtClean="0"/>
              <a:t>e careful!!!</a:t>
            </a:r>
          </a:p>
          <a:p>
            <a:pPr lvl="1"/>
            <a:r>
              <a:rPr lang="en-US" sz="1600" dirty="0" smtClean="0"/>
              <a:t>Remember re-binning!</a:t>
            </a:r>
          </a:p>
          <a:p>
            <a:pPr lvl="1"/>
            <a:r>
              <a:rPr lang="en-US" sz="1600" dirty="0" smtClean="0"/>
              <a:t>Exposures for ages outside the age range are inconsistent!</a:t>
            </a:r>
            <a:endParaRPr lang="en-US" sz="1600" dirty="0"/>
          </a:p>
        </p:txBody>
      </p:sp>
      <p:pic>
        <p:nvPicPr>
          <p:cNvPr id="6" name="Picture 5"/>
          <p:cNvPicPr>
            <a:picLocks noChangeAspect="1"/>
          </p:cNvPicPr>
          <p:nvPr/>
        </p:nvPicPr>
        <p:blipFill>
          <a:blip r:embed="rId2"/>
          <a:stretch>
            <a:fillRect/>
          </a:stretch>
        </p:blipFill>
        <p:spPr>
          <a:xfrm>
            <a:off x="3769809" y="4659036"/>
            <a:ext cx="8422191" cy="1814155"/>
          </a:xfrm>
          <a:prstGeom prst="rect">
            <a:avLst/>
          </a:prstGeom>
        </p:spPr>
      </p:pic>
      <p:sp>
        <p:nvSpPr>
          <p:cNvPr id="7" name="Oval 6"/>
          <p:cNvSpPr/>
          <p:nvPr/>
        </p:nvSpPr>
        <p:spPr>
          <a:xfrm>
            <a:off x="3769809" y="5857936"/>
            <a:ext cx="1041357" cy="576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21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6078820" y="148935"/>
            <a:ext cx="5432324" cy="3151218"/>
          </a:xfrm>
          <a:prstGeom prst="rect">
            <a:avLst/>
          </a:prstGeom>
        </p:spPr>
      </p:pic>
      <p:pic>
        <p:nvPicPr>
          <p:cNvPr id="9" name="Picture 8"/>
          <p:cNvPicPr>
            <a:picLocks noChangeAspect="1"/>
          </p:cNvPicPr>
          <p:nvPr/>
        </p:nvPicPr>
        <p:blipFill>
          <a:blip r:embed="rId3"/>
          <a:stretch>
            <a:fillRect/>
          </a:stretch>
        </p:blipFill>
        <p:spPr>
          <a:xfrm>
            <a:off x="-1" y="148935"/>
            <a:ext cx="5244253" cy="3089816"/>
          </a:xfrm>
          <a:prstGeom prst="rect">
            <a:avLst/>
          </a:prstGeom>
        </p:spPr>
      </p:pic>
      <p:pic>
        <p:nvPicPr>
          <p:cNvPr id="4" name="Picture 3"/>
          <p:cNvPicPr>
            <a:picLocks noChangeAspect="1"/>
          </p:cNvPicPr>
          <p:nvPr/>
        </p:nvPicPr>
        <p:blipFill>
          <a:blip r:embed="rId4"/>
          <a:stretch>
            <a:fillRect/>
          </a:stretch>
        </p:blipFill>
        <p:spPr>
          <a:xfrm>
            <a:off x="2902857" y="3238751"/>
            <a:ext cx="8233364" cy="3619249"/>
          </a:xfrm>
          <a:prstGeom prst="rect">
            <a:avLst/>
          </a:prstGeom>
        </p:spPr>
      </p:pic>
      <p:sp>
        <p:nvSpPr>
          <p:cNvPr id="5" name="TextBox 4"/>
          <p:cNvSpPr txBox="1"/>
          <p:nvPr/>
        </p:nvSpPr>
        <p:spPr>
          <a:xfrm>
            <a:off x="527957" y="4366451"/>
            <a:ext cx="2685141" cy="1200329"/>
          </a:xfrm>
          <a:prstGeom prst="rect">
            <a:avLst/>
          </a:prstGeom>
          <a:noFill/>
        </p:spPr>
        <p:txBody>
          <a:bodyPr wrap="square" rtlCol="0">
            <a:spAutoFit/>
          </a:bodyPr>
          <a:lstStyle/>
          <a:p>
            <a:r>
              <a:rPr lang="en-US" sz="3600" dirty="0" smtClean="0"/>
              <a:t>Draw-level comparison</a:t>
            </a:r>
            <a:endParaRPr lang="en-US" sz="3600" dirty="0"/>
          </a:p>
        </p:txBody>
      </p:sp>
    </p:spTree>
    <p:extLst>
      <p:ext uri="{BB962C8B-B14F-4D97-AF65-F5344CB8AC3E}">
        <p14:creationId xmlns:p14="http://schemas.microsoft.com/office/powerpoint/2010/main" val="193473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Interventions</a:t>
            </a:r>
            <a:endParaRPr lang="en-US" dirty="0"/>
          </a:p>
        </p:txBody>
      </p:sp>
      <p:sp>
        <p:nvSpPr>
          <p:cNvPr id="3" name="Content Placeholder 2"/>
          <p:cNvSpPr>
            <a:spLocks noGrp="1"/>
          </p:cNvSpPr>
          <p:nvPr>
            <p:ph idx="1"/>
          </p:nvPr>
        </p:nvSpPr>
        <p:spPr>
          <a:xfrm>
            <a:off x="838199" y="1825625"/>
            <a:ext cx="10981267" cy="4351338"/>
          </a:xfrm>
        </p:spPr>
        <p:txBody>
          <a:bodyPr/>
          <a:lstStyle/>
          <a:p>
            <a:r>
              <a:rPr lang="en-US" dirty="0" smtClean="0"/>
              <a:t>To match the effect size and coverage of breastfeeding promotion, it was proposed we could either </a:t>
            </a:r>
          </a:p>
          <a:p>
            <a:pPr lvl="1"/>
            <a:r>
              <a:rPr lang="en-US" dirty="0" smtClean="0"/>
              <a:t>Have a “step-down” of the trial efficacy to match the standard-of-care BFP</a:t>
            </a:r>
          </a:p>
          <a:p>
            <a:pPr lvl="1"/>
            <a:r>
              <a:rPr lang="en-US" dirty="0" smtClean="0"/>
              <a:t>Crosswalk “coverage” to “effective coverage”, e.g. some proportion of ANC4/8</a:t>
            </a:r>
          </a:p>
          <a:p>
            <a:r>
              <a:rPr lang="en-US" dirty="0" smtClean="0"/>
              <a:t>I propose we avoid that rabbit hole, and make simplifying assumptions for two (or more) interventions that match the meta-analysis effect sizes</a:t>
            </a:r>
          </a:p>
          <a:p>
            <a:pPr lvl="1"/>
            <a:r>
              <a:rPr lang="en-US" dirty="0" smtClean="0"/>
              <a:t>Intensive interventions (e.g. 1:1 counseling, support groups) that are not standard of case – assume 0 coverage (sensitivity: use some fraction of ANC4/8)</a:t>
            </a:r>
            <a:endParaRPr lang="en-US" dirty="0"/>
          </a:p>
          <a:p>
            <a:pPr lvl="1"/>
            <a:r>
              <a:rPr lang="en-US" dirty="0" smtClean="0"/>
              <a:t>Baby-friendly hospital initiative (BFHI) – the WHO has reported coverage (% of births in these facilities) that seem plausible, we could scale up to in-facility birth proportion</a:t>
            </a:r>
          </a:p>
        </p:txBody>
      </p:sp>
    </p:spTree>
    <p:extLst>
      <p:ext uri="{BB962C8B-B14F-4D97-AF65-F5344CB8AC3E}">
        <p14:creationId xmlns:p14="http://schemas.microsoft.com/office/powerpoint/2010/main" val="22764968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6358" y="586215"/>
            <a:ext cx="11859284" cy="5838049"/>
          </a:xfrm>
          <a:prstGeom prst="rect">
            <a:avLst/>
          </a:prstGeom>
        </p:spPr>
      </p:pic>
    </p:spTree>
    <p:extLst>
      <p:ext uri="{BB962C8B-B14F-4D97-AF65-F5344CB8AC3E}">
        <p14:creationId xmlns:p14="http://schemas.microsoft.com/office/powerpoint/2010/main" val="20943215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BFHI coverage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287216" y="1872985"/>
            <a:ext cx="7617568" cy="4256617"/>
          </a:xfrm>
          <a:prstGeom prst="rect">
            <a:avLst/>
          </a:prstGeom>
        </p:spPr>
      </p:pic>
    </p:spTree>
    <p:extLst>
      <p:ext uri="{BB962C8B-B14F-4D97-AF65-F5344CB8AC3E}">
        <p14:creationId xmlns:p14="http://schemas.microsoft.com/office/powerpoint/2010/main" val="3911453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281862" y="91572"/>
            <a:ext cx="5327004" cy="3050639"/>
          </a:xfrm>
          <a:prstGeom prst="rect">
            <a:avLst/>
          </a:prstGeom>
        </p:spPr>
      </p:pic>
      <p:pic>
        <p:nvPicPr>
          <p:cNvPr id="7" name="Picture 6"/>
          <p:cNvPicPr>
            <a:picLocks noChangeAspect="1"/>
          </p:cNvPicPr>
          <p:nvPr/>
        </p:nvPicPr>
        <p:blipFill>
          <a:blip r:embed="rId3"/>
          <a:stretch>
            <a:fillRect/>
          </a:stretch>
        </p:blipFill>
        <p:spPr>
          <a:xfrm>
            <a:off x="5974011" y="159786"/>
            <a:ext cx="5342536" cy="3061804"/>
          </a:xfrm>
          <a:prstGeom prst="rect">
            <a:avLst/>
          </a:prstGeom>
        </p:spPr>
      </p:pic>
      <p:pic>
        <p:nvPicPr>
          <p:cNvPr id="11" name="Picture 10"/>
          <p:cNvPicPr>
            <a:picLocks noChangeAspect="1"/>
          </p:cNvPicPr>
          <p:nvPr/>
        </p:nvPicPr>
        <p:blipFill>
          <a:blip r:embed="rId4"/>
          <a:stretch>
            <a:fillRect/>
          </a:stretch>
        </p:blipFill>
        <p:spPr>
          <a:xfrm>
            <a:off x="1095828" y="3221590"/>
            <a:ext cx="11154686" cy="3636410"/>
          </a:xfrm>
          <a:prstGeom prst="rect">
            <a:avLst/>
          </a:prstGeom>
        </p:spPr>
      </p:pic>
    </p:spTree>
    <p:extLst>
      <p:ext uri="{BB962C8B-B14F-4D97-AF65-F5344CB8AC3E}">
        <p14:creationId xmlns:p14="http://schemas.microsoft.com/office/powerpoint/2010/main" val="1981834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rotWithShape="1">
          <a:blip r:embed="rId2"/>
          <a:srcRect t="521" b="450"/>
          <a:stretch/>
        </p:blipFill>
        <p:spPr>
          <a:xfrm>
            <a:off x="40352" y="178367"/>
            <a:ext cx="7042092" cy="6544167"/>
          </a:xfrm>
          <a:prstGeom prst="rect">
            <a:avLst/>
          </a:prstGeom>
        </p:spPr>
      </p:pic>
      <p:pic>
        <p:nvPicPr>
          <p:cNvPr id="5" name="Picture 4"/>
          <p:cNvPicPr>
            <a:picLocks noChangeAspect="1"/>
          </p:cNvPicPr>
          <p:nvPr/>
        </p:nvPicPr>
        <p:blipFill rotWithShape="1">
          <a:blip r:embed="rId3"/>
          <a:srcRect t="78945"/>
          <a:stretch/>
        </p:blipFill>
        <p:spPr>
          <a:xfrm>
            <a:off x="5517562" y="3542878"/>
            <a:ext cx="6598917" cy="407433"/>
          </a:xfrm>
          <a:prstGeom prst="rect">
            <a:avLst/>
          </a:prstGeom>
          <a:ln w="28575">
            <a:solidFill>
              <a:schemeClr val="accent2"/>
            </a:solidFill>
          </a:ln>
        </p:spPr>
      </p:pic>
      <p:sp>
        <p:nvSpPr>
          <p:cNvPr id="3" name="Content Placeholder 2"/>
          <p:cNvSpPr>
            <a:spLocks noGrp="1"/>
          </p:cNvSpPr>
          <p:nvPr>
            <p:ph idx="1"/>
          </p:nvPr>
        </p:nvSpPr>
        <p:spPr>
          <a:xfrm>
            <a:off x="6664889" y="3013209"/>
            <a:ext cx="4653742" cy="4351338"/>
          </a:xfrm>
        </p:spPr>
        <p:txBody>
          <a:bodyPr/>
          <a:lstStyle/>
          <a:p>
            <a:r>
              <a:rPr lang="en-US" dirty="0"/>
              <a:t>Verification of exposure</a:t>
            </a:r>
          </a:p>
        </p:txBody>
      </p:sp>
    </p:spTree>
    <p:extLst>
      <p:ext uri="{BB962C8B-B14F-4D97-AF65-F5344CB8AC3E}">
        <p14:creationId xmlns:p14="http://schemas.microsoft.com/office/powerpoint/2010/main" val="3620324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12316</TotalTime>
  <Words>2393</Words>
  <Application>Microsoft Office PowerPoint</Application>
  <PresentationFormat>Widescreen</PresentationFormat>
  <Paragraphs>297</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Vivarium Intervention Effect Size Methodology: Breastfeeding Promotion</vt:lpstr>
      <vt:lpstr>Outline</vt:lpstr>
      <vt:lpstr>Breastfeeding Promotion (BFP)</vt:lpstr>
      <vt:lpstr>Vivarium Breastfeeding Promotion Model</vt:lpstr>
      <vt:lpstr>Breastfeeding Promotion Model</vt:lpstr>
      <vt:lpstr>PowerPoint Presentation</vt:lpstr>
      <vt:lpstr>PowerPoint Presentation</vt:lpstr>
      <vt:lpstr>PowerPoint Presentation</vt:lpstr>
      <vt:lpstr>PowerPoint Presentation</vt:lpstr>
      <vt:lpstr>BFP Efficacy Analysis</vt:lpstr>
      <vt:lpstr>Exemplar study</vt:lpstr>
      <vt:lpstr>PowerPoint Presentation</vt:lpstr>
      <vt:lpstr>PowerPoint Presentation</vt:lpstr>
      <vt:lpstr>Breastfeeding Promotion RCT data</vt:lpstr>
      <vt:lpstr>Treatment Relative Risk</vt:lpstr>
      <vt:lpstr>Coverage Gap Relative Risk</vt:lpstr>
      <vt:lpstr>Treatment and Coverage Gap RRs - Logic</vt:lpstr>
      <vt:lpstr>Meta-analysis</vt:lpstr>
      <vt:lpstr>Heterogeneity </vt:lpstr>
      <vt:lpstr>Coverage Gap RR Meta-analysis</vt:lpstr>
      <vt:lpstr>Limitations</vt:lpstr>
      <vt:lpstr>PowerPoint Presentation</vt:lpstr>
      <vt:lpstr>Extra Slides</vt:lpstr>
      <vt:lpstr>Intervention intensity</vt:lpstr>
      <vt:lpstr>Coverage Gaps</vt:lpstr>
      <vt:lpstr>Treatment and Coverage Gap RRs</vt:lpstr>
      <vt:lpstr>Derivation of EBF given RRcg</vt:lpstr>
      <vt:lpstr>PowerPoint Presentation</vt:lpstr>
      <vt:lpstr>Meta-analysis</vt:lpstr>
      <vt:lpstr>PowerPoint Presentation</vt:lpstr>
      <vt:lpstr>PowerPoint Presentation</vt:lpstr>
      <vt:lpstr>PowerPoint Presentation</vt:lpstr>
      <vt:lpstr>Extra Slides: Vivarium Implementation of Coverage Gaps</vt:lpstr>
      <vt:lpstr>Coverage Gap Implementation in Vivarium</vt:lpstr>
      <vt:lpstr>Coverage Gap Implementation in Vivarium</vt:lpstr>
      <vt:lpstr>Coverage Gap Implementation in Vivarium</vt:lpstr>
      <vt:lpstr>Caveats </vt:lpstr>
      <vt:lpstr>Implications of using coverage gap RRs</vt:lpstr>
      <vt:lpstr>Meditation on Mediation</vt:lpstr>
      <vt:lpstr>PowerPoint Presentation</vt:lpstr>
      <vt:lpstr>PowerPoint Presentation</vt:lpstr>
      <vt:lpstr>OLD SLIDES TO DELETE</vt:lpstr>
      <vt:lpstr>Coverage Gaps</vt:lpstr>
      <vt:lpstr>Treatment and Coverage Gap RRs</vt:lpstr>
      <vt:lpstr>Treatment and Coverage Gap RRs</vt:lpstr>
      <vt:lpstr>Treatment and Coverage Gap RRs</vt:lpstr>
      <vt:lpstr>Treatment and Coverage Gap RRs - Logic</vt:lpstr>
      <vt:lpstr>So how do we estimate Coverage Gap RR? </vt:lpstr>
      <vt:lpstr>Treatment and Coverage Gap RRs – 3 situations</vt:lpstr>
      <vt:lpstr>Treatment and Coverage Gap RRs – 3 situations</vt:lpstr>
      <vt:lpstr>Breastfeeding Promotion Efficacy Data</vt:lpstr>
      <vt:lpstr>Primary Source Selection</vt:lpstr>
      <vt:lpstr>Data extraction</vt:lpstr>
      <vt:lpstr>Meta-analysis</vt:lpstr>
      <vt:lpstr>Meta-analysis</vt:lpstr>
      <vt:lpstr>PowerPoint Presentation</vt:lpstr>
      <vt:lpstr>PowerPoint Presentation</vt:lpstr>
      <vt:lpstr>Limitations</vt:lpstr>
      <vt:lpstr>PowerPoint Presentation</vt:lpstr>
      <vt:lpstr>PowerPoint Presentation</vt:lpstr>
      <vt:lpstr>PowerPoint Presentation</vt:lpstr>
      <vt:lpstr>PowerPoint Presentation</vt:lpstr>
      <vt:lpstr>Which risk framework is appropriate? </vt:lpstr>
      <vt:lpstr>Baby Friendly Hospital Initiative Efficacy</vt:lpstr>
      <vt:lpstr>PowerPoint Presentation</vt:lpstr>
      <vt:lpstr>PowerPoint Presentation</vt:lpstr>
      <vt:lpstr>Intervention Protocol</vt:lpstr>
      <vt:lpstr>PowerPoint Presentation</vt:lpstr>
      <vt:lpstr>Breastfeeding Promotion in Nigeria</vt:lpstr>
      <vt:lpstr>Interventions</vt:lpstr>
      <vt:lpstr>PowerPoint Presentation</vt:lpstr>
      <vt:lpstr>BFHI coverage</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Zane Rankin</dc:creator>
  <cp:lastModifiedBy>Zane Rankin</cp:lastModifiedBy>
  <cp:revision>143</cp:revision>
  <dcterms:created xsi:type="dcterms:W3CDTF">2018-11-01T16:35:24Z</dcterms:created>
  <dcterms:modified xsi:type="dcterms:W3CDTF">2018-12-12T22:31:12Z</dcterms:modified>
</cp:coreProperties>
</file>