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78363-1F96-4EC3-903D-696A4CF5577A}" type="datetimeFigureOut">
              <a:rPr lang="en-US" smtClean="0"/>
              <a:t>4/2/2020</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21FA2-1231-4DB4-A02A-E3801E0F3C2D}" type="slidenum">
              <a:rPr lang="en-US" smtClean="0"/>
              <a:t>‹#›</a:t>
            </a:fld>
            <a:endParaRPr lang="en-US"/>
          </a:p>
        </p:txBody>
      </p:sp>
    </p:spTree>
    <p:extLst>
      <p:ext uri="{BB962C8B-B14F-4D97-AF65-F5344CB8AC3E}">
        <p14:creationId xmlns:p14="http://schemas.microsoft.com/office/powerpoint/2010/main" val="351543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sz="quarter" idx="10"/>
          </p:nvPr>
        </p:nvSpPr>
        <p:spPr/>
        <p:txBody>
          <a:bodyPr/>
          <a:lstStyle/>
          <a:p>
            <a:fld id="{03A21FA2-1231-4DB4-A02A-E3801E0F3C2D}" type="slidenum">
              <a:rPr lang="en-US" smtClean="0"/>
              <a:t>6</a:t>
            </a:fld>
            <a:endParaRPr lang="en-US"/>
          </a:p>
        </p:txBody>
      </p:sp>
    </p:spTree>
    <p:extLst>
      <p:ext uri="{BB962C8B-B14F-4D97-AF65-F5344CB8AC3E}">
        <p14:creationId xmlns:p14="http://schemas.microsoft.com/office/powerpoint/2010/main" val="373928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33757" y="167268"/>
            <a:ext cx="7766936" cy="1077590"/>
          </a:xfrm>
        </p:spPr>
        <p:txBody>
          <a:bodyPr/>
          <a:lstStyle/>
          <a:p>
            <a:r>
              <a:rPr lang="en-US" sz="6600" dirty="0" smtClean="0"/>
              <a:t>Logic Families</a:t>
            </a:r>
            <a:endParaRPr lang="en-US" dirty="0"/>
          </a:p>
        </p:txBody>
      </p:sp>
      <p:sp>
        <p:nvSpPr>
          <p:cNvPr id="3" name="Подзаголовок 2"/>
          <p:cNvSpPr>
            <a:spLocks noGrp="1"/>
          </p:cNvSpPr>
          <p:nvPr>
            <p:ph type="subTitle" idx="1"/>
          </p:nvPr>
        </p:nvSpPr>
        <p:spPr>
          <a:xfrm>
            <a:off x="1596276" y="1244858"/>
            <a:ext cx="7766936" cy="427825"/>
          </a:xfrm>
        </p:spPr>
        <p:txBody>
          <a:bodyPr>
            <a:noAutofit/>
          </a:bodyPr>
          <a:lstStyle/>
          <a:p>
            <a:r>
              <a:rPr lang="en-US" sz="2400" dirty="0" smtClean="0"/>
              <a:t>Designed by: </a:t>
            </a:r>
            <a:r>
              <a:rPr lang="en-US" sz="2400" dirty="0" err="1" smtClean="0"/>
              <a:t>Asadullah</a:t>
            </a:r>
            <a:r>
              <a:rPr lang="en-US" sz="2400" dirty="0" smtClean="0"/>
              <a:t> </a:t>
            </a:r>
            <a:r>
              <a:rPr lang="en-US" sz="2400" dirty="0" err="1" smtClean="0"/>
              <a:t>Jamalov</a:t>
            </a:r>
            <a:endParaRPr lang="en-US" sz="2400" dirty="0"/>
          </a:p>
        </p:txBody>
      </p:sp>
      <p:sp>
        <p:nvSpPr>
          <p:cNvPr id="4" name="TextBox 3"/>
          <p:cNvSpPr txBox="1"/>
          <p:nvPr/>
        </p:nvSpPr>
        <p:spPr>
          <a:xfrm>
            <a:off x="1271239" y="2329521"/>
            <a:ext cx="8091973"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a:t>
            </a:r>
            <a:r>
              <a:rPr lang="en-US" dirty="0" smtClean="0">
                <a:latin typeface="Arial" panose="020B0604020202020204" pitchFamily="34" charset="0"/>
                <a:cs typeface="Arial" panose="020B0604020202020204" pitchFamily="34" charset="0"/>
              </a:rPr>
              <a:t>ogic </a:t>
            </a:r>
            <a:r>
              <a:rPr lang="en-US" dirty="0">
                <a:latin typeface="Arial" panose="020B0604020202020204" pitchFamily="34" charset="0"/>
                <a:cs typeface="Arial" panose="020B0604020202020204" pitchFamily="34" charset="0"/>
              </a:rPr>
              <a:t>family </a:t>
            </a:r>
            <a:r>
              <a:rPr lang="en-US" dirty="0" smtClean="0">
                <a:latin typeface="Arial" panose="020B0604020202020204" pitchFamily="34" charset="0"/>
                <a:cs typeface="Arial" panose="020B0604020202020204" pitchFamily="34" charset="0"/>
              </a:rPr>
              <a:t>is </a:t>
            </a:r>
            <a:r>
              <a:rPr lang="en-US" dirty="0">
                <a:latin typeface="Arial" panose="020B0604020202020204" pitchFamily="34" charset="0"/>
                <a:cs typeface="Arial" panose="020B0604020202020204" pitchFamily="34" charset="0"/>
              </a:rPr>
              <a:t>a group of electronic logic gates constructed using one of several different designs. The list of </a:t>
            </a:r>
            <a:r>
              <a:rPr lang="en-US" dirty="0" smtClean="0">
                <a:latin typeface="Arial" panose="020B0604020202020204" pitchFamily="34" charset="0"/>
                <a:cs typeface="Arial" panose="020B0604020202020204" pitchFamily="34" charset="0"/>
              </a:rPr>
              <a:t>logic </a:t>
            </a:r>
            <a:r>
              <a:rPr lang="en-US" dirty="0">
                <a:latin typeface="Arial" panose="020B0604020202020204" pitchFamily="34" charset="0"/>
                <a:cs typeface="Arial" panose="020B0604020202020204" pitchFamily="34" charset="0"/>
              </a:rPr>
              <a:t>families can be divided into </a:t>
            </a:r>
            <a:r>
              <a:rPr lang="en-US" dirty="0" smtClean="0">
                <a:latin typeface="Arial" panose="020B0604020202020204" pitchFamily="34" charset="0"/>
                <a:cs typeface="Arial" panose="020B0604020202020204" pitchFamily="34" charset="0"/>
              </a:rPr>
              <a:t>categories: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Resistor–transistor logic (RTL</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Diode–resistor </a:t>
            </a:r>
            <a:r>
              <a:rPr lang="en-US" dirty="0">
                <a:latin typeface="Arial" panose="020B0604020202020204" pitchFamily="34" charset="0"/>
                <a:cs typeface="Arial" panose="020B0604020202020204" pitchFamily="34" charset="0"/>
              </a:rPr>
              <a:t>logic (</a:t>
            </a:r>
            <a:r>
              <a:rPr lang="en-US" dirty="0" smtClean="0">
                <a:latin typeface="Arial" panose="020B0604020202020204" pitchFamily="34" charset="0"/>
                <a:cs typeface="Arial" panose="020B0604020202020204" pitchFamily="34" charset="0"/>
              </a:rPr>
              <a:t>DRL)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Complementary MOS (CMOS) </a:t>
            </a:r>
            <a:r>
              <a:rPr lang="en-US" dirty="0" smtClean="0">
                <a:latin typeface="Arial" panose="020B0604020202020204" pitchFamily="34" charset="0"/>
                <a:cs typeface="Arial" panose="020B0604020202020204" pitchFamily="34" charset="0"/>
              </a:rPr>
              <a:t>logic</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Emitter-coupled logic (ECL</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Transistor–transistor logic (TTL</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Bipolar MOS (</a:t>
            </a:r>
            <a:r>
              <a:rPr lang="en-US" dirty="0" err="1">
                <a:latin typeface="Arial" panose="020B0604020202020204" pitchFamily="34" charset="0"/>
                <a:cs typeface="Arial" panose="020B0604020202020204" pitchFamily="34" charset="0"/>
              </a:rPr>
              <a:t>BiMOS</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logic</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Bipolar CMOS (</a:t>
            </a:r>
            <a:r>
              <a:rPr lang="en-US" dirty="0" err="1">
                <a:latin typeface="Arial" panose="020B0604020202020204" pitchFamily="34" charset="0"/>
                <a:cs typeface="Arial" panose="020B0604020202020204" pitchFamily="34" charset="0"/>
              </a:rPr>
              <a:t>BiCMOS</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Diode–transistor logic (DTL)</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Gunning transceiver logic (GTL</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Integrated injection logic (I2L</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And others.</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201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42553" y="90152"/>
            <a:ext cx="7895964" cy="2472743"/>
          </a:xfrm>
        </p:spPr>
        <p:txBody>
          <a:bodyPr/>
          <a:lstStyle/>
          <a:p>
            <a:r>
              <a:rPr lang="en-US" dirty="0"/>
              <a:t>Resistor–transistor logic (RTL)</a:t>
            </a:r>
            <a:br>
              <a:rPr lang="en-US" dirty="0"/>
            </a:br>
            <a:endParaRPr lang="en-US" dirty="0"/>
          </a:p>
        </p:txBody>
      </p:sp>
      <p:sp>
        <p:nvSpPr>
          <p:cNvPr id="3" name="Подзаголовок 2"/>
          <p:cNvSpPr>
            <a:spLocks noGrp="1"/>
          </p:cNvSpPr>
          <p:nvPr>
            <p:ph type="subTitle" idx="1"/>
          </p:nvPr>
        </p:nvSpPr>
        <p:spPr>
          <a:xfrm>
            <a:off x="798730" y="1072763"/>
            <a:ext cx="5872527" cy="1490132"/>
          </a:xfrm>
        </p:spPr>
        <p:txBody>
          <a:bodyPr>
            <a:normAutofit fontScale="92500" lnSpcReduction="20000"/>
          </a:bodyPr>
          <a:lstStyle/>
          <a:p>
            <a:pPr algn="just"/>
            <a:r>
              <a:rPr lang="en-US" dirty="0"/>
              <a:t>Resistor–transistor logic (RTL</a:t>
            </a:r>
            <a:r>
              <a:rPr lang="en-US" dirty="0" smtClean="0"/>
              <a:t>) is </a:t>
            </a:r>
            <a:r>
              <a:rPr lang="en-US" dirty="0"/>
              <a:t>a class of digital circuits built using resistors as the input network and bipolar junction transistors (BJTs) as switching devices. Several early transistorized computers (e.g., IBM 1620, 1959) used RTL, where it was implemented using discrete components.</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628" y="2705518"/>
            <a:ext cx="4138411" cy="2011009"/>
          </a:xfrm>
          <a:prstGeom prst="rect">
            <a:avLst/>
          </a:prstGeom>
        </p:spPr>
      </p:pic>
      <p:pic>
        <p:nvPicPr>
          <p:cNvPr id="5" name="Рисунок 4"/>
          <p:cNvPicPr>
            <a:picLocks noChangeAspect="1"/>
          </p:cNvPicPr>
          <p:nvPr/>
        </p:nvPicPr>
        <p:blipFill>
          <a:blip r:embed="rId3"/>
          <a:stretch>
            <a:fillRect/>
          </a:stretch>
        </p:blipFill>
        <p:spPr>
          <a:xfrm>
            <a:off x="932081" y="2499930"/>
            <a:ext cx="4048965" cy="2296256"/>
          </a:xfrm>
          <a:prstGeom prst="rect">
            <a:avLst/>
          </a:prstGeom>
        </p:spPr>
      </p:pic>
      <p:sp>
        <p:nvSpPr>
          <p:cNvPr id="6" name="TextBox 5"/>
          <p:cNvSpPr txBox="1"/>
          <p:nvPr/>
        </p:nvSpPr>
        <p:spPr>
          <a:xfrm>
            <a:off x="511102" y="4733221"/>
            <a:ext cx="5760910" cy="2031325"/>
          </a:xfrm>
          <a:prstGeom prst="rect">
            <a:avLst/>
          </a:prstGeom>
          <a:noFill/>
        </p:spPr>
        <p:txBody>
          <a:bodyPr wrap="square" rtlCol="0">
            <a:spAutoFit/>
          </a:bodyPr>
          <a:lstStyle/>
          <a:p>
            <a:r>
              <a:rPr lang="en-US" dirty="0" smtClean="0"/>
              <a:t>Above picture represents RTL logic NOR gate. According to the principles of BJT, if we give high voltage (or “1”) to the any of input terminals (A,B,C), transistor will be activated and that is why voltage will go to the ground eventually output (Q) will be low (or “0”). If all input terminals are “0”, output will be “1”. So the truth table of NOR gate is proved.</a:t>
            </a:r>
            <a:endParaRPr lang="en-US" dirty="0"/>
          </a:p>
        </p:txBody>
      </p:sp>
      <p:sp>
        <p:nvSpPr>
          <p:cNvPr id="7" name="Прямоугольник 6"/>
          <p:cNvSpPr/>
          <p:nvPr/>
        </p:nvSpPr>
        <p:spPr>
          <a:xfrm>
            <a:off x="6339159" y="4859150"/>
            <a:ext cx="4227347" cy="923330"/>
          </a:xfrm>
          <a:prstGeom prst="rect">
            <a:avLst/>
          </a:prstGeom>
        </p:spPr>
        <p:txBody>
          <a:bodyPr wrap="square">
            <a:spAutoFit/>
          </a:bodyPr>
          <a:lstStyle/>
          <a:p>
            <a:r>
              <a:rPr lang="en-US" dirty="0" smtClean="0"/>
              <a:t>Above picture represents the vacuum tubes which is used to make RTL and DRL logic computers. </a:t>
            </a:r>
            <a:endParaRPr lang="en-US" dirty="0"/>
          </a:p>
        </p:txBody>
      </p:sp>
    </p:spTree>
    <p:extLst>
      <p:ext uri="{BB962C8B-B14F-4D97-AF65-F5344CB8AC3E}">
        <p14:creationId xmlns:p14="http://schemas.microsoft.com/office/powerpoint/2010/main" val="95283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7067" y="0"/>
            <a:ext cx="7869967" cy="2762949"/>
          </a:xfrm>
        </p:spPr>
        <p:txBody>
          <a:bodyPr/>
          <a:lstStyle/>
          <a:p>
            <a:r>
              <a:rPr lang="en-US" dirty="0" smtClean="0"/>
              <a:t>Diode–resistor </a:t>
            </a:r>
            <a:r>
              <a:rPr lang="en-US" dirty="0"/>
              <a:t>logic (</a:t>
            </a:r>
            <a:r>
              <a:rPr lang="en-US" dirty="0" smtClean="0"/>
              <a:t>DRL</a:t>
            </a:r>
            <a:r>
              <a:rPr lang="en-US" dirty="0"/>
              <a:t>)</a:t>
            </a:r>
            <a:br>
              <a:rPr lang="en-US" dirty="0"/>
            </a:br>
            <a:endParaRPr lang="en-US" dirty="0"/>
          </a:p>
        </p:txBody>
      </p:sp>
      <p:sp>
        <p:nvSpPr>
          <p:cNvPr id="3" name="Подзаголовок 2"/>
          <p:cNvSpPr>
            <a:spLocks noGrp="1"/>
          </p:cNvSpPr>
          <p:nvPr>
            <p:ph type="subTitle" idx="1"/>
          </p:nvPr>
        </p:nvSpPr>
        <p:spPr>
          <a:xfrm>
            <a:off x="991912" y="1197735"/>
            <a:ext cx="4919491" cy="1438617"/>
          </a:xfrm>
        </p:spPr>
        <p:txBody>
          <a:bodyPr>
            <a:normAutofit fontScale="92500" lnSpcReduction="20000"/>
          </a:bodyPr>
          <a:lstStyle/>
          <a:p>
            <a:pPr algn="just"/>
            <a:r>
              <a:rPr lang="en-US" dirty="0" smtClean="0"/>
              <a:t>Diode-resistor </a:t>
            </a:r>
            <a:r>
              <a:rPr lang="en-US" dirty="0"/>
              <a:t>logic (DRL), is the construction of Boolean logic gates from diodes. Diode logic was used extensively in the construction of early computers, where semiconductor diodes could replace bulky and costly active vacuum tube </a:t>
            </a:r>
            <a:r>
              <a:rPr lang="en-US" dirty="0" smtClean="0"/>
              <a:t>elements.</a:t>
            </a:r>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177" y="2558623"/>
            <a:ext cx="3838083" cy="2128937"/>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686" y="2579338"/>
            <a:ext cx="3800740" cy="2108222"/>
          </a:xfrm>
          <a:prstGeom prst="rect">
            <a:avLst/>
          </a:prstGeom>
        </p:spPr>
      </p:pic>
      <p:sp>
        <p:nvSpPr>
          <p:cNvPr id="6" name="TextBox 5"/>
          <p:cNvSpPr txBox="1"/>
          <p:nvPr/>
        </p:nvSpPr>
        <p:spPr>
          <a:xfrm>
            <a:off x="774007" y="4790590"/>
            <a:ext cx="7664838" cy="1754326"/>
          </a:xfrm>
          <a:prstGeom prst="rect">
            <a:avLst/>
          </a:prstGeom>
          <a:noFill/>
        </p:spPr>
        <p:txBody>
          <a:bodyPr wrap="square" rtlCol="0">
            <a:spAutoFit/>
          </a:bodyPr>
          <a:lstStyle/>
          <a:p>
            <a:r>
              <a:rPr lang="en-US" dirty="0" smtClean="0"/>
              <a:t>Above picture represents DRL logic OR gate. According to the principles of diode, if we give high voltage (or “1”) to the any of input terminals (A,B,C), diode will be short and that is why voltage will go to the output eventually output will be high (or “1”). If all input terminals are “0”,</a:t>
            </a:r>
            <a:r>
              <a:rPr lang="en-US" dirty="0"/>
              <a:t> diode will be </a:t>
            </a:r>
            <a:r>
              <a:rPr lang="en-US" dirty="0" smtClean="0"/>
              <a:t>open and output will be “1”. So the truth table of OR gate is proved. Analogically, we can easily prove the truth table for AND gate.</a:t>
            </a:r>
            <a:endParaRPr lang="en-US" dirty="0"/>
          </a:p>
        </p:txBody>
      </p:sp>
    </p:spTree>
    <p:extLst>
      <p:ext uri="{BB962C8B-B14F-4D97-AF65-F5344CB8AC3E}">
        <p14:creationId xmlns:p14="http://schemas.microsoft.com/office/powerpoint/2010/main" val="54190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67437" y="0"/>
            <a:ext cx="7406566" cy="2569766"/>
          </a:xfrm>
        </p:spPr>
        <p:txBody>
          <a:bodyPr/>
          <a:lstStyle/>
          <a:p>
            <a:r>
              <a:rPr lang="en-US" dirty="0"/>
              <a:t>Complementary </a:t>
            </a:r>
            <a:r>
              <a:rPr lang="en-US" dirty="0" smtClean="0"/>
              <a:t>MOS</a:t>
            </a:r>
            <a:br>
              <a:rPr lang="en-US" dirty="0" smtClean="0"/>
            </a:br>
            <a:r>
              <a:rPr lang="en-US" dirty="0" smtClean="0"/>
              <a:t>(CMOS</a:t>
            </a:r>
            <a:r>
              <a:rPr lang="en-US" dirty="0"/>
              <a:t>) logic</a:t>
            </a:r>
            <a:br>
              <a:rPr lang="en-US" dirty="0"/>
            </a:br>
            <a:endParaRPr lang="en-US" dirty="0"/>
          </a:p>
        </p:txBody>
      </p:sp>
      <p:sp>
        <p:nvSpPr>
          <p:cNvPr id="3" name="Подзаголовок 2"/>
          <p:cNvSpPr>
            <a:spLocks noGrp="1"/>
          </p:cNvSpPr>
          <p:nvPr>
            <p:ph type="subTitle" idx="1"/>
          </p:nvPr>
        </p:nvSpPr>
        <p:spPr>
          <a:xfrm>
            <a:off x="656822" y="1056069"/>
            <a:ext cx="4700789" cy="2082560"/>
          </a:xfrm>
        </p:spPr>
        <p:txBody>
          <a:bodyPr>
            <a:normAutofit fontScale="92500" lnSpcReduction="20000"/>
          </a:bodyPr>
          <a:lstStyle/>
          <a:p>
            <a:pPr algn="just"/>
            <a:r>
              <a:rPr lang="en-US" dirty="0" smtClean="0"/>
              <a:t>Complementary metal–oxide–semiconductor </a:t>
            </a:r>
            <a:r>
              <a:rPr lang="en-US" dirty="0"/>
              <a:t>(</a:t>
            </a:r>
            <a:r>
              <a:rPr lang="en-US" dirty="0" smtClean="0"/>
              <a:t>CMOS) is a type </a:t>
            </a:r>
            <a:r>
              <a:rPr lang="en-US" dirty="0"/>
              <a:t>of </a:t>
            </a:r>
            <a:r>
              <a:rPr lang="en-US" dirty="0" smtClean="0"/>
              <a:t>MOSFET fabrication </a:t>
            </a:r>
            <a:r>
              <a:rPr lang="en-US" dirty="0"/>
              <a:t>process that uses complementary and symmetrical pairs of p-type and n-type MOSFETs for logic </a:t>
            </a:r>
            <a:r>
              <a:rPr lang="en-US" dirty="0" smtClean="0"/>
              <a:t>functions. CMOS </a:t>
            </a:r>
            <a:r>
              <a:rPr lang="en-US" dirty="0"/>
              <a:t>technology is used for constructing </a:t>
            </a:r>
            <a:r>
              <a:rPr lang="en-US" dirty="0" smtClean="0"/>
              <a:t>ICs, </a:t>
            </a:r>
            <a:r>
              <a:rPr lang="en-US" dirty="0"/>
              <a:t>chips, including microprocessors, microcontrollers, memory chips (including CMOS BIOS), and other digital logic </a:t>
            </a:r>
            <a:r>
              <a:rPr lang="en-US" dirty="0" smtClean="0"/>
              <a:t>circuits.</a:t>
            </a:r>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720" y="1688796"/>
            <a:ext cx="1927069" cy="289966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898" y="1688796"/>
            <a:ext cx="1989432" cy="3243786"/>
          </a:xfrm>
          <a:prstGeom prst="rect">
            <a:avLst/>
          </a:prstGeom>
        </p:spPr>
      </p:pic>
      <p:sp>
        <p:nvSpPr>
          <p:cNvPr id="6" name="TextBox 5"/>
          <p:cNvSpPr txBox="1"/>
          <p:nvPr/>
        </p:nvSpPr>
        <p:spPr>
          <a:xfrm>
            <a:off x="6297770" y="4563250"/>
            <a:ext cx="1030310" cy="369332"/>
          </a:xfrm>
          <a:prstGeom prst="rect">
            <a:avLst/>
          </a:prstGeom>
          <a:noFill/>
        </p:spPr>
        <p:txBody>
          <a:bodyPr wrap="square" rtlCol="0">
            <a:spAutoFit/>
          </a:bodyPr>
          <a:lstStyle/>
          <a:p>
            <a:r>
              <a:rPr lang="en-US" dirty="0" smtClean="0"/>
              <a:t>Inverter</a:t>
            </a:r>
            <a:endParaRPr lang="en-US" dirty="0"/>
          </a:p>
        </p:txBody>
      </p:sp>
      <p:sp>
        <p:nvSpPr>
          <p:cNvPr id="7" name="TextBox 6"/>
          <p:cNvSpPr txBox="1"/>
          <p:nvPr/>
        </p:nvSpPr>
        <p:spPr>
          <a:xfrm>
            <a:off x="8315204" y="5191622"/>
            <a:ext cx="780819" cy="369332"/>
          </a:xfrm>
          <a:prstGeom prst="rect">
            <a:avLst/>
          </a:prstGeom>
          <a:noFill/>
        </p:spPr>
        <p:txBody>
          <a:bodyPr wrap="square" rtlCol="0">
            <a:spAutoFit/>
          </a:bodyPr>
          <a:lstStyle/>
          <a:p>
            <a:r>
              <a:rPr lang="en-US" dirty="0" smtClean="0"/>
              <a:t>NAND</a:t>
            </a:r>
            <a:endParaRPr lang="en-US" dirty="0"/>
          </a:p>
        </p:txBody>
      </p:sp>
      <p:sp>
        <p:nvSpPr>
          <p:cNvPr id="8" name="TextBox 7"/>
          <p:cNvSpPr txBox="1"/>
          <p:nvPr/>
        </p:nvSpPr>
        <p:spPr>
          <a:xfrm>
            <a:off x="656822" y="3085922"/>
            <a:ext cx="4740574" cy="3693319"/>
          </a:xfrm>
          <a:prstGeom prst="rect">
            <a:avLst/>
          </a:prstGeom>
          <a:noFill/>
        </p:spPr>
        <p:txBody>
          <a:bodyPr wrap="square" rtlCol="0">
            <a:spAutoFit/>
          </a:bodyPr>
          <a:lstStyle/>
          <a:p>
            <a:pPr algn="just"/>
            <a:r>
              <a:rPr lang="en-US" dirty="0" smtClean="0"/>
              <a:t>Right </a:t>
            </a:r>
            <a:r>
              <a:rPr lang="en-US" dirty="0" smtClean="0"/>
              <a:t>picture represents </a:t>
            </a:r>
            <a:r>
              <a:rPr lang="en-US" dirty="0" smtClean="0"/>
              <a:t>CMOS </a:t>
            </a:r>
            <a:r>
              <a:rPr lang="en-US" dirty="0" smtClean="0"/>
              <a:t>logic </a:t>
            </a:r>
            <a:r>
              <a:rPr lang="en-US" dirty="0" smtClean="0"/>
              <a:t>NOT </a:t>
            </a:r>
            <a:r>
              <a:rPr lang="en-US" dirty="0" smtClean="0"/>
              <a:t>gate. According to the principles of </a:t>
            </a:r>
            <a:r>
              <a:rPr lang="en-US" dirty="0" smtClean="0"/>
              <a:t>MOSFET, </a:t>
            </a:r>
            <a:r>
              <a:rPr lang="en-US" dirty="0" smtClean="0"/>
              <a:t>if we give high voltage (or “1”) to the </a:t>
            </a:r>
            <a:r>
              <a:rPr lang="en-US" dirty="0" smtClean="0"/>
              <a:t>input terminal (Vin), </a:t>
            </a:r>
            <a:r>
              <a:rPr lang="en-US" dirty="0" smtClean="0"/>
              <a:t>p-channel MOSFET </a:t>
            </a:r>
            <a:r>
              <a:rPr lang="en-US" dirty="0" smtClean="0"/>
              <a:t>will </a:t>
            </a:r>
            <a:r>
              <a:rPr lang="en-US" dirty="0" smtClean="0"/>
              <a:t>be </a:t>
            </a:r>
            <a:r>
              <a:rPr lang="en-US" dirty="0" smtClean="0"/>
              <a:t>OFF </a:t>
            </a:r>
            <a:r>
              <a:rPr lang="en-US" dirty="0" smtClean="0"/>
              <a:t>and </a:t>
            </a:r>
            <a:r>
              <a:rPr lang="en-US" dirty="0" smtClean="0"/>
              <a:t>n</a:t>
            </a:r>
            <a:r>
              <a:rPr lang="en-US" dirty="0" smtClean="0"/>
              <a:t>-channel </a:t>
            </a:r>
            <a:r>
              <a:rPr lang="en-US" dirty="0"/>
              <a:t>MOSFET will be </a:t>
            </a:r>
            <a:r>
              <a:rPr lang="en-US" dirty="0" smtClean="0"/>
              <a:t>ON </a:t>
            </a:r>
            <a:r>
              <a:rPr lang="en-US" dirty="0"/>
              <a:t>that </a:t>
            </a:r>
            <a:r>
              <a:rPr lang="en-US" dirty="0" smtClean="0"/>
              <a:t>is why voltage will go to the </a:t>
            </a:r>
            <a:r>
              <a:rPr lang="en-US" dirty="0" smtClean="0"/>
              <a:t>ground </a:t>
            </a:r>
            <a:r>
              <a:rPr lang="en-US" dirty="0" smtClean="0"/>
              <a:t>eventually output will be </a:t>
            </a:r>
            <a:r>
              <a:rPr lang="en-US" dirty="0" smtClean="0"/>
              <a:t>low </a:t>
            </a:r>
            <a:r>
              <a:rPr lang="en-US" dirty="0" smtClean="0"/>
              <a:t>(or </a:t>
            </a:r>
            <a:r>
              <a:rPr lang="en-US" dirty="0" smtClean="0"/>
              <a:t>“0”). </a:t>
            </a:r>
            <a:r>
              <a:rPr lang="en-US" dirty="0" smtClean="0"/>
              <a:t>If </a:t>
            </a:r>
            <a:r>
              <a:rPr lang="en-US" dirty="0" smtClean="0"/>
              <a:t>input terminal </a:t>
            </a:r>
            <a:r>
              <a:rPr lang="en-US" dirty="0" smtClean="0"/>
              <a:t>are “0”,</a:t>
            </a:r>
            <a:r>
              <a:rPr lang="en-US" dirty="0"/>
              <a:t> </a:t>
            </a:r>
            <a:r>
              <a:rPr lang="en-US" dirty="0"/>
              <a:t>p-channel MOSFET will be </a:t>
            </a:r>
            <a:r>
              <a:rPr lang="en-US" dirty="0" smtClean="0"/>
              <a:t>ON </a:t>
            </a:r>
            <a:r>
              <a:rPr lang="en-US" dirty="0"/>
              <a:t>and n-channel MOSFET will be </a:t>
            </a:r>
            <a:r>
              <a:rPr lang="en-US" dirty="0" smtClean="0"/>
              <a:t>OFF </a:t>
            </a:r>
            <a:r>
              <a:rPr lang="en-US" dirty="0"/>
              <a:t>and </a:t>
            </a:r>
            <a:r>
              <a:rPr lang="en-US" dirty="0" smtClean="0"/>
              <a:t>output will be “1”. So the truth table of </a:t>
            </a:r>
            <a:r>
              <a:rPr lang="en-US" dirty="0" smtClean="0"/>
              <a:t>NOT </a:t>
            </a:r>
            <a:r>
              <a:rPr lang="en-US" dirty="0" smtClean="0"/>
              <a:t>gate is proved. Analogically, we can easily prove the truth table for </a:t>
            </a:r>
            <a:r>
              <a:rPr lang="en-US" dirty="0" smtClean="0"/>
              <a:t>NAND </a:t>
            </a:r>
            <a:r>
              <a:rPr lang="en-US" dirty="0" smtClean="0"/>
              <a:t>gate.</a:t>
            </a:r>
            <a:endParaRPr lang="en-US" dirty="0"/>
          </a:p>
        </p:txBody>
      </p:sp>
    </p:spTree>
    <p:extLst>
      <p:ext uri="{BB962C8B-B14F-4D97-AF65-F5344CB8AC3E}">
        <p14:creationId xmlns:p14="http://schemas.microsoft.com/office/powerpoint/2010/main" val="407745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93194" y="0"/>
            <a:ext cx="7380809" cy="2588653"/>
          </a:xfrm>
        </p:spPr>
        <p:txBody>
          <a:bodyPr/>
          <a:lstStyle/>
          <a:p>
            <a:r>
              <a:rPr lang="en-US" dirty="0"/>
              <a:t>Emitter-coupled logic (ECL)</a:t>
            </a:r>
            <a:br>
              <a:rPr lang="en-US" dirty="0"/>
            </a:br>
            <a:endParaRPr lang="en-US" dirty="0"/>
          </a:p>
        </p:txBody>
      </p:sp>
      <p:sp>
        <p:nvSpPr>
          <p:cNvPr id="3" name="Подзаголовок 2"/>
          <p:cNvSpPr>
            <a:spLocks noGrp="1"/>
          </p:cNvSpPr>
          <p:nvPr>
            <p:ph type="subTitle" idx="1"/>
          </p:nvPr>
        </p:nvSpPr>
        <p:spPr>
          <a:xfrm>
            <a:off x="1120700" y="965915"/>
            <a:ext cx="5228584" cy="1622738"/>
          </a:xfrm>
        </p:spPr>
        <p:txBody>
          <a:bodyPr>
            <a:normAutofit lnSpcReduction="10000"/>
          </a:bodyPr>
          <a:lstStyle/>
          <a:p>
            <a:pPr algn="just"/>
            <a:r>
              <a:rPr lang="en-US" dirty="0" smtClean="0"/>
              <a:t>Emitter-coupled </a:t>
            </a:r>
            <a:r>
              <a:rPr lang="en-US" dirty="0"/>
              <a:t>logic (ECL) is a high-speed integrated circuit bipolar transistor logic family. ECL uses an overdriven BJT differential amplifier with single-ended input and limited emitter current to avoid the saturated (fully on) region of operation and its slow turn-off </a:t>
            </a:r>
            <a:r>
              <a:rPr lang="en-US" dirty="0" smtClean="0"/>
              <a:t>behavior.</a:t>
            </a:r>
            <a:endParaRPr lang="en-US" dirty="0"/>
          </a:p>
        </p:txBody>
      </p:sp>
      <p:pic>
        <p:nvPicPr>
          <p:cNvPr id="5" name="Рисунок 4"/>
          <p:cNvPicPr>
            <a:picLocks noChangeAspect="1"/>
          </p:cNvPicPr>
          <p:nvPr/>
        </p:nvPicPr>
        <p:blipFill rotWithShape="1">
          <a:blip r:embed="rId2">
            <a:extLst>
              <a:ext uri="{28A0092B-C50C-407E-A947-70E740481C1C}">
                <a14:useLocalDpi xmlns:a14="http://schemas.microsoft.com/office/drawing/2010/main" val="0"/>
              </a:ext>
            </a:extLst>
          </a:blip>
          <a:srcRect l="-1" t="-1" r="467" b="645"/>
          <a:stretch/>
        </p:blipFill>
        <p:spPr>
          <a:xfrm>
            <a:off x="1577183" y="2588653"/>
            <a:ext cx="7064541" cy="3966693"/>
          </a:xfrm>
          <a:prstGeom prst="rect">
            <a:avLst/>
          </a:prstGeom>
        </p:spPr>
      </p:pic>
    </p:spTree>
    <p:extLst>
      <p:ext uri="{BB962C8B-B14F-4D97-AF65-F5344CB8AC3E}">
        <p14:creationId xmlns:p14="http://schemas.microsoft.com/office/powerpoint/2010/main" val="407072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67437" y="0"/>
            <a:ext cx="7406566" cy="2569766"/>
          </a:xfrm>
        </p:spPr>
        <p:txBody>
          <a:bodyPr/>
          <a:lstStyle/>
          <a:p>
            <a:r>
              <a:rPr lang="en-US" dirty="0"/>
              <a:t>Transistor–transistor logic (TTL)</a:t>
            </a:r>
            <a:br>
              <a:rPr lang="en-US" dirty="0"/>
            </a:br>
            <a:endParaRPr lang="en-US" dirty="0"/>
          </a:p>
        </p:txBody>
      </p:sp>
      <p:sp>
        <p:nvSpPr>
          <p:cNvPr id="4" name="Подзаголовок 2"/>
          <p:cNvSpPr txBox="1">
            <a:spLocks/>
          </p:cNvSpPr>
          <p:nvPr/>
        </p:nvSpPr>
        <p:spPr>
          <a:xfrm>
            <a:off x="870169" y="947028"/>
            <a:ext cx="4700551" cy="1622738"/>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dirty="0" smtClean="0"/>
              <a:t>Transistor–transistor logic (TTL) is a logic family built from bipolar junction transistors. Its name signifies that transistors perform both the logic function (the first "transistor") and the amplifying function (the second "transistor</a:t>
            </a:r>
            <a:r>
              <a:rPr lang="en-US" dirty="0" smtClean="0"/>
              <a:t>").</a:t>
            </a:r>
            <a:endParaRPr lang="en-US"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6711" y="2446986"/>
            <a:ext cx="3904105" cy="3441090"/>
          </a:xfrm>
          <a:prstGeom prst="rect">
            <a:avLst/>
          </a:prstGeom>
        </p:spPr>
      </p:pic>
      <p:sp>
        <p:nvSpPr>
          <p:cNvPr id="5" name="TextBox 4"/>
          <p:cNvSpPr txBox="1"/>
          <p:nvPr/>
        </p:nvSpPr>
        <p:spPr>
          <a:xfrm>
            <a:off x="5177914" y="4167531"/>
            <a:ext cx="785611" cy="369332"/>
          </a:xfrm>
          <a:prstGeom prst="rect">
            <a:avLst/>
          </a:prstGeom>
          <a:noFill/>
        </p:spPr>
        <p:txBody>
          <a:bodyPr wrap="square" rtlCol="0">
            <a:spAutoFit/>
          </a:bodyPr>
          <a:lstStyle/>
          <a:p>
            <a:r>
              <a:rPr lang="en-US" dirty="0" smtClean="0"/>
              <a:t>input</a:t>
            </a:r>
            <a:endParaRPr lang="en-US" dirty="0"/>
          </a:p>
        </p:txBody>
      </p:sp>
      <p:sp>
        <p:nvSpPr>
          <p:cNvPr id="6" name="TextBox 5"/>
          <p:cNvSpPr txBox="1"/>
          <p:nvPr/>
        </p:nvSpPr>
        <p:spPr>
          <a:xfrm>
            <a:off x="7933993" y="3572956"/>
            <a:ext cx="900914" cy="369332"/>
          </a:xfrm>
          <a:prstGeom prst="rect">
            <a:avLst/>
          </a:prstGeom>
          <a:noFill/>
        </p:spPr>
        <p:txBody>
          <a:bodyPr wrap="square" rtlCol="0">
            <a:spAutoFit/>
          </a:bodyPr>
          <a:lstStyle/>
          <a:p>
            <a:r>
              <a:rPr lang="en-US" dirty="0" smtClean="0"/>
              <a:t>output</a:t>
            </a:r>
            <a:endParaRPr lang="en-US" dirty="0"/>
          </a:p>
        </p:txBody>
      </p:sp>
      <p:sp>
        <p:nvSpPr>
          <p:cNvPr id="8" name="TextBox 7"/>
          <p:cNvSpPr txBox="1"/>
          <p:nvPr/>
        </p:nvSpPr>
        <p:spPr>
          <a:xfrm>
            <a:off x="6219591" y="6027313"/>
            <a:ext cx="1558344" cy="369332"/>
          </a:xfrm>
          <a:prstGeom prst="rect">
            <a:avLst/>
          </a:prstGeom>
          <a:noFill/>
        </p:spPr>
        <p:txBody>
          <a:bodyPr wrap="square" rtlCol="0">
            <a:spAutoFit/>
          </a:bodyPr>
          <a:lstStyle/>
          <a:p>
            <a:r>
              <a:rPr lang="en-US" dirty="0" smtClean="0"/>
              <a:t>TTL Inverter</a:t>
            </a:r>
            <a:endParaRPr lang="en-US" dirty="0"/>
          </a:p>
        </p:txBody>
      </p:sp>
      <p:sp>
        <p:nvSpPr>
          <p:cNvPr id="9" name="TextBox 8"/>
          <p:cNvSpPr txBox="1"/>
          <p:nvPr/>
        </p:nvSpPr>
        <p:spPr>
          <a:xfrm>
            <a:off x="1119862" y="3154049"/>
            <a:ext cx="3580327" cy="2585323"/>
          </a:xfrm>
          <a:prstGeom prst="rect">
            <a:avLst/>
          </a:prstGeom>
          <a:noFill/>
        </p:spPr>
        <p:txBody>
          <a:bodyPr wrap="square" rtlCol="0">
            <a:spAutoFit/>
          </a:bodyPr>
          <a:lstStyle/>
          <a:p>
            <a:r>
              <a:rPr lang="en-US" dirty="0" smtClean="0"/>
              <a:t>Right picture shows the TTL NOT gate design. BJT transistor is biased using R1 and R3 resistors. R2 is used to avoid short circuit. When we give high to the input, we will get low in the output and vice verse. Eventually, we proved the truth table for the inverter.</a:t>
            </a:r>
            <a:endParaRPr lang="en-US" dirty="0"/>
          </a:p>
        </p:txBody>
      </p:sp>
    </p:spTree>
    <p:extLst>
      <p:ext uri="{BB962C8B-B14F-4D97-AF65-F5344CB8AC3E}">
        <p14:creationId xmlns:p14="http://schemas.microsoft.com/office/powerpoint/2010/main" val="231865150"/>
      </p:ext>
    </p:extLst>
  </p:cSld>
  <p:clrMapOvr>
    <a:masterClrMapping/>
  </p:clrMapOvr>
</p:sld>
</file>

<file path=ppt/theme/theme1.xml><?xml version="1.0" encoding="utf-8"?>
<a:theme xmlns:a="http://schemas.openxmlformats.org/drawingml/2006/main" name="Грань">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272</TotalTime>
  <Words>724</Words>
  <Application>Microsoft Office PowerPoint</Application>
  <PresentationFormat>Широкоэкранный</PresentationFormat>
  <Paragraphs>35</Paragraphs>
  <Slides>6</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Trebuchet MS</vt:lpstr>
      <vt:lpstr>Wingdings 3</vt:lpstr>
      <vt:lpstr>Грань</vt:lpstr>
      <vt:lpstr>Logic Families</vt:lpstr>
      <vt:lpstr>Resistor–transistor logic (RTL) </vt:lpstr>
      <vt:lpstr>Diode–resistor logic (DRL) </vt:lpstr>
      <vt:lpstr>Complementary MOS (CMOS) logic </vt:lpstr>
      <vt:lpstr>Emitter-coupled logic (ECL) </vt:lpstr>
      <vt:lpstr>Transistor–transistor logic (TTL)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Families</dc:title>
  <dc:creator>HP</dc:creator>
  <cp:lastModifiedBy>HP</cp:lastModifiedBy>
  <cp:revision>16</cp:revision>
  <dcterms:created xsi:type="dcterms:W3CDTF">2020-04-01T05:40:36Z</dcterms:created>
  <dcterms:modified xsi:type="dcterms:W3CDTF">2020-04-02T17:57:58Z</dcterms:modified>
</cp:coreProperties>
</file>