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omments/modernComment_110_B367CE0B.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handoutMasterIdLst>
    <p:handoutMasterId r:id="rId34"/>
  </p:handoutMasterIdLst>
  <p:sldIdLst>
    <p:sldId id="256" r:id="rId5"/>
    <p:sldId id="266" r:id="rId6"/>
    <p:sldId id="267" r:id="rId7"/>
    <p:sldId id="290" r:id="rId8"/>
    <p:sldId id="289" r:id="rId9"/>
    <p:sldId id="291" r:id="rId10"/>
    <p:sldId id="268" r:id="rId11"/>
    <p:sldId id="299" r:id="rId12"/>
    <p:sldId id="298" r:id="rId13"/>
    <p:sldId id="300" r:id="rId14"/>
    <p:sldId id="269" r:id="rId15"/>
    <p:sldId id="271" r:id="rId16"/>
    <p:sldId id="270" r:id="rId17"/>
    <p:sldId id="272" r:id="rId18"/>
    <p:sldId id="292" r:id="rId19"/>
    <p:sldId id="273" r:id="rId20"/>
    <p:sldId id="287" r:id="rId21"/>
    <p:sldId id="288" r:id="rId22"/>
    <p:sldId id="293" r:id="rId23"/>
    <p:sldId id="294" r:id="rId24"/>
    <p:sldId id="275" r:id="rId25"/>
    <p:sldId id="276" r:id="rId26"/>
    <p:sldId id="284" r:id="rId27"/>
    <p:sldId id="282" r:id="rId28"/>
    <p:sldId id="278" r:id="rId29"/>
    <p:sldId id="295" r:id="rId30"/>
    <p:sldId id="281" r:id="rId31"/>
    <p:sldId id="296" r:id="rId3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FCC3623-3680-5D23-6D4D-ED66957217F5}" name="Cheng, Huike" initials="CH" userId="S::hc1017@ic.ac.uk::e9c01860-82e5-466e-84b2-b6252159ab82" providerId="AD"/>
  <p188:author id="{D61FD73D-3AF3-1F59-1138-AE2E1C9DE482}" name="Ensor, David" initials="ED" userId="S::de322@ic.ac.uk::68abd4ea-edd2-4804-a997-d646b5155fd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D9D9D"/>
    <a:srgbClr val="003E74"/>
    <a:srgbClr val="CFD5EA"/>
    <a:srgbClr val="E9EBF5"/>
    <a:srgbClr val="EBEEEE"/>
    <a:srgbClr val="002548"/>
    <a:srgbClr val="D4EFFC"/>
    <a:srgbClr val="0085C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397B9F-E269-4F38-9705-D3B2181665CC}" v="67" dt="2022-12-14T12:56:49.944"/>
    <p1510:client id="{16A9CDEF-7D65-4976-8937-B8A04E550E4C}" v="163" dt="2022-12-14T20:49:48.732"/>
    <p1510:client id="{A569372B-15CC-4575-95C4-A68D6168AAA2}" v="65" dt="2022-12-12T16:56:18.739"/>
    <p1510:client id="{4F912B27-10FF-4A6D-85B4-C4ADC9F66F66}" v="600" dt="2022-12-14T17:20:31.128"/>
    <p1510:client id="{1668F19D-2BA6-486B-8773-2638F7AEBA84}" v="1260" dt="2022-12-14T20:47:34.251"/>
    <p1510:client id="{2E0E4AB3-2A99-4E69-A7C9-120A180A43F7}" v="36" dt="2022-12-14T19:10:51.034"/>
    <p1510:client id="{5AFDF578-91AE-42A6-8DB8-59D6F4BE476C}" v="130" dt="2022-12-14T13:22:21.739"/>
    <p1510:client id="{A57AFE46-A0B7-496E-85F4-76DE67EAB353}" v="186" dt="2022-12-14T12:49:51.561"/>
    <p1510:client id="{5F5C5236-E458-40DC-A168-2A594F4ED0C8}" v="867" dt="2022-12-14T11:21:25.623"/>
    <p1510:client id="{87E0C2ED-9817-4C51-A278-40A43E519DAE}" v="66" dt="2022-12-14T19:40:43.630"/>
    <p1510:client id="{A9C76E41-DAC7-4B3C-848A-1317AEA2ABCE}" v="799" dt="2022-12-12T16:46:02.240"/>
    <p1510:client id="{B1816573-A721-488B-B906-F75CC0AB31F0}" v="359" dt="2022-12-12T16:43:40.507"/>
    <p1510:client id="{BF59BF27-868E-4284-8831-5BB03910092C}" v="86" dt="2022-12-14T14:11:43.293"/>
    <p1510:client id="{C17C68B9-4B9B-421D-8892-222CDEEB453C}" v="5059" dt="2022-12-14T04:31:53.518"/>
    <p1510:client id="{C38E0AA4-2048-4B43-8C03-2FD549EFA748}" v="41" dt="2022-12-14T18:19:42.025"/>
    <p1510:client id="{D59F4708-E340-49EF-9C2F-0E29837BB203}" v="66" dt="2022-12-14T19:56:26.2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omments/modernComment_110_B367CE0B.xml><?xml version="1.0" encoding="utf-8"?>
<p188:cmLst xmlns:a="http://schemas.openxmlformats.org/drawingml/2006/main" xmlns:r="http://schemas.openxmlformats.org/officeDocument/2006/relationships" xmlns:p188="http://schemas.microsoft.com/office/powerpoint/2018/8/main">
  <p188:cm id="{6647418F-58AE-468A-8D5A-11747550FEAC}" authorId="{D61FD73D-3AF3-1F59-1138-AE2E1C9DE482}" status="resolved" created="2022-12-14T15:09:05.997" complete="100000">
    <ac:txMkLst xmlns:ac="http://schemas.microsoft.com/office/drawing/2013/main/command">
      <pc:docMk xmlns:pc="http://schemas.microsoft.com/office/powerpoint/2013/main/command"/>
      <pc:sldMk xmlns:pc="http://schemas.microsoft.com/office/powerpoint/2013/main/command" cId="3009924619" sldId="272"/>
      <ac:graphicFrameMk id="9" creationId="{BBAC309B-0B52-BF7B-11A8-F5FA36AB25B1}"/>
      <ac:tblMk/>
      <ac:tcMk rowId="3778706970" colId="2057050103"/>
      <ac:txMk cp="59">
        <ac:context len="60" hash="2469800146"/>
      </ac:txMk>
    </ac:txMkLst>
    <p188:pos x="7364801" y="1455707"/>
    <p188:replyLst>
      <p188:reply id="{06D23327-723C-486C-B5E7-1441DD5585E0}" authorId="{5FCC3623-3680-5D23-6D4D-ED66957217F5}" created="2022-12-14T15:10:09.398">
        <p188:txBody>
          <a:bodyPr/>
          <a:lstStyle/>
          <a:p>
            <a:r>
              <a:rPr lang="en-US"/>
              <a:t>Not sure why added this to the reasoning</a:t>
            </a:r>
          </a:p>
        </p188:txBody>
      </p188:reply>
    </p188:replyLst>
    <p188:txBody>
      <a:bodyPr/>
      <a:lstStyle/>
      <a:p>
        <a:r>
          <a:rPr lang="en-US"/>
          <a:t>is there a reason this is highlighted?</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b="1">
                <a:solidFill>
                  <a:srgbClr val="003E74"/>
                </a:solidFill>
              </a:rPr>
              <a:t>Name of presentation</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B0EE2D-335A-3546-9D75-E17F32E16FE9}" type="datetime3">
              <a:rPr lang="en-GB" smtClean="0">
                <a:solidFill>
                  <a:srgbClr val="003E74"/>
                </a:solidFill>
              </a:rPr>
              <a:t>14 December, 2022</a:t>
            </a:fld>
            <a:endParaRPr lang="en-US">
              <a:solidFill>
                <a:srgbClr val="003E74"/>
              </a:solidFill>
            </a:endParaRPr>
          </a:p>
        </p:txBody>
      </p:sp>
    </p:spTree>
    <p:extLst>
      <p:ext uri="{BB962C8B-B14F-4D97-AF65-F5344CB8AC3E}">
        <p14:creationId xmlns:p14="http://schemas.microsoft.com/office/powerpoint/2010/main" val="3306949037"/>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solidFill>
                  <a:srgbClr val="003E74"/>
                </a:solidFill>
              </a:defRPr>
            </a:lvl1pPr>
          </a:lstStyle>
          <a:p>
            <a:r>
              <a:rPr lang="en-US"/>
              <a:t>Name of presentation</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rgbClr val="003E74"/>
                </a:solidFill>
              </a:defRPr>
            </a:lvl1pPr>
          </a:lstStyle>
          <a:p>
            <a:fld id="{8D35C32B-10D1-1447-A35B-280119DE9D12}" type="datetime3">
              <a:rPr lang="en-GB" smtClean="0"/>
              <a:pPr/>
              <a:t>14 December, 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2133265648"/>
      </p:ext>
    </p:extLst>
  </p:cSld>
  <p:clrMap bg1="lt1" tx1="dk1" bg2="lt2" tx2="dk2" accent1="accent1" accent2="accent2" accent3="accent3" accent4="accent4" accent5="accent5" accent6="accent6" hlink="hlink" folHlink="folHlink"/>
  <p:hf sldNum="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legislation.gov.uk/ukpga/2018/12/contents/enacted"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latin typeface="Calibri"/>
                <a:cs typeface="Calibri"/>
              </a:rPr>
              <a:t>Hello,</a:t>
            </a:r>
          </a:p>
          <a:p>
            <a:endParaRPr lang="en-US">
              <a:latin typeface="Calibri"/>
              <a:cs typeface="Calibri"/>
            </a:endParaRPr>
          </a:p>
          <a:p>
            <a:r>
              <a:rPr lang="en-US">
                <a:latin typeface="Calibri"/>
                <a:cs typeface="Calibri"/>
              </a:rPr>
              <a:t>Thank you for having us come to speak to you today. </a:t>
            </a:r>
          </a:p>
          <a:p>
            <a:r>
              <a:rPr lang="en-US">
                <a:latin typeface="Calibri"/>
                <a:cs typeface="Calibri"/>
              </a:rPr>
              <a:t>We are group 2 and we are here to present our methods for data privacy sharing of data </a:t>
            </a:r>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14 December, 2022</a:t>
            </a:fld>
            <a:endParaRPr lang="en-US"/>
          </a:p>
        </p:txBody>
      </p:sp>
    </p:spTree>
    <p:extLst>
      <p:ext uri="{BB962C8B-B14F-4D97-AF65-F5344CB8AC3E}">
        <p14:creationId xmlns:p14="http://schemas.microsoft.com/office/powerpoint/2010/main" val="2803258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a:t>We decided to generate two different datasets for researchers and government collaborators. For the researchers, we removed the direct identifiers and replaced them with a randomly generated unique id which will allow us to re-identify customers after the analysis, if needed.</a:t>
            </a:r>
            <a:endParaRPr lang="en-US"/>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14 December, 2022</a:t>
            </a:fld>
            <a:endParaRPr lang="en-US"/>
          </a:p>
        </p:txBody>
      </p:sp>
    </p:spTree>
    <p:extLst>
      <p:ext uri="{BB962C8B-B14F-4D97-AF65-F5344CB8AC3E}">
        <p14:creationId xmlns:p14="http://schemas.microsoft.com/office/powerpoint/2010/main" val="3836183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a:t>For the quasi-identifiers, we coded gender with 0 and 1. We converted birthdate to age and then banded it into 4 categories by quartiles. We banded education levels into 3 </a:t>
            </a:r>
            <a:r>
              <a:rPr lang="en-US"/>
              <a:t>categories: combining 'primary' and 'secondary' as 'School'; 'bachelor', 'masters' and 'P</a:t>
            </a:r>
            <a:r>
              <a:rPr lang="en-GB" err="1"/>
              <a:t>hD</a:t>
            </a:r>
            <a:r>
              <a:rPr lang="en-GB"/>
              <a:t>' as 'College', and left the 'other' category as it is. We then coded them using letters. We removed the other quasi-identifiers because they are not required for the analysis. </a:t>
            </a:r>
            <a:endParaRPr lang="en-US"/>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14 December, 2022</a:t>
            </a:fld>
            <a:endParaRPr lang="en-US"/>
          </a:p>
        </p:txBody>
      </p:sp>
    </p:spTree>
    <p:extLst>
      <p:ext uri="{BB962C8B-B14F-4D97-AF65-F5344CB8AC3E}">
        <p14:creationId xmlns:p14="http://schemas.microsoft.com/office/powerpoint/2010/main" val="3498574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a:t>For the continuous sensitive attributes, we standardised them, with the aim of retaining granularity while removing the true values. We recorded down the mean and standard deviations so that we can find the true values back when needed.</a:t>
            </a:r>
            <a:r>
              <a:rPr lang="en-US"/>
              <a:t> </a:t>
            </a:r>
            <a:r>
              <a:rPr lang="en-GB"/>
              <a:t>Blood groups are coded using alphabet letters with no particular orders. And we left cc status unchanged.</a:t>
            </a:r>
            <a:endParaRPr lang="en-US">
              <a:cs typeface="Arial"/>
            </a:endParaRPr>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14 December, 2022</a:t>
            </a:fld>
            <a:endParaRPr lang="en-US"/>
          </a:p>
        </p:txBody>
      </p:sp>
    </p:spTree>
    <p:extLst>
      <p:ext uri="{BB962C8B-B14F-4D97-AF65-F5344CB8AC3E}">
        <p14:creationId xmlns:p14="http://schemas.microsoft.com/office/powerpoint/2010/main" val="700529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latin typeface="Calibri"/>
                <a:cs typeface="Calibri"/>
              </a:rPr>
              <a:t>This shows a sample of our resulting dataset.</a:t>
            </a:r>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14 December, 2022</a:t>
            </a:fld>
            <a:endParaRPr lang="en-US"/>
          </a:p>
        </p:txBody>
      </p:sp>
    </p:spTree>
    <p:extLst>
      <p:ext uri="{BB962C8B-B14F-4D97-AF65-F5344CB8AC3E}">
        <p14:creationId xmlns:p14="http://schemas.microsoft.com/office/powerpoint/2010/main" val="3161539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latin typeface="Calibri"/>
                <a:cs typeface="Calibri"/>
              </a:rPr>
              <a:t>For the dataset given to the government collaborators, we did the same for direct identifiers.</a:t>
            </a:r>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14 December, 2022</a:t>
            </a:fld>
            <a:endParaRPr lang="en-US"/>
          </a:p>
        </p:txBody>
      </p:sp>
    </p:spTree>
    <p:extLst>
      <p:ext uri="{BB962C8B-B14F-4D97-AF65-F5344CB8AC3E}">
        <p14:creationId xmlns:p14="http://schemas.microsoft.com/office/powerpoint/2010/main" val="3465335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latin typeface="Calibri"/>
                <a:cs typeface="Calibri"/>
              </a:rPr>
              <a:t>For the quasi-identifiers, we </a:t>
            </a:r>
            <a:r>
              <a:rPr lang="en-US" err="1">
                <a:latin typeface="Calibri"/>
                <a:cs typeface="Calibri"/>
              </a:rPr>
              <a:t>generalised</a:t>
            </a:r>
            <a:r>
              <a:rPr lang="en-US">
                <a:latin typeface="Calibri"/>
                <a:cs typeface="Calibri"/>
              </a:rPr>
              <a:t> postcode to UK regions, country of birth to continent, and banded education level to 4 categories, so, compared to the researchers dataset, we have separated 'bachelor' out as its own category.</a:t>
            </a:r>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14 December, 2022</a:t>
            </a:fld>
            <a:endParaRPr lang="en-US"/>
          </a:p>
        </p:txBody>
      </p:sp>
    </p:spTree>
    <p:extLst>
      <p:ext uri="{BB962C8B-B14F-4D97-AF65-F5344CB8AC3E}">
        <p14:creationId xmlns:p14="http://schemas.microsoft.com/office/powerpoint/2010/main" val="822623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latin typeface="Calibri"/>
                <a:cs typeface="Calibri"/>
              </a:rPr>
              <a:t>For the sensitive attributes, we only kept cc status because the others are not required for the analysis. And we have left it unchanged.</a:t>
            </a:r>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14 December, 2022</a:t>
            </a:fld>
            <a:endParaRPr lang="en-US"/>
          </a:p>
        </p:txBody>
      </p:sp>
    </p:spTree>
    <p:extLst>
      <p:ext uri="{BB962C8B-B14F-4D97-AF65-F5344CB8AC3E}">
        <p14:creationId xmlns:p14="http://schemas.microsoft.com/office/powerpoint/2010/main" val="2211208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latin typeface="Calibri"/>
                <a:cs typeface="Calibri"/>
              </a:rPr>
              <a:t>This shows a sample of our resulting dataset</a:t>
            </a:r>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14 December, 2022</a:t>
            </a:fld>
            <a:endParaRPr lang="en-US"/>
          </a:p>
        </p:txBody>
      </p:sp>
    </p:spTree>
    <p:extLst>
      <p:ext uri="{BB962C8B-B14F-4D97-AF65-F5344CB8AC3E}">
        <p14:creationId xmlns:p14="http://schemas.microsoft.com/office/powerpoint/2010/main" val="4230141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t>The next step is to ensure the secure delivery of the datasets to the relevant stakeholders</a:t>
            </a:r>
          </a:p>
          <a:p>
            <a:r>
              <a:rPr lang="en-US"/>
              <a:t> </a:t>
            </a:r>
            <a:endParaRPr lang="en-GB"/>
          </a:p>
          <a:p>
            <a:r>
              <a:rPr lang="en-US"/>
              <a:t>For both stakeholders, our methods produce CSVs of </a:t>
            </a:r>
            <a:r>
              <a:rPr lang="en-US" err="1"/>
              <a:t>anonymised</a:t>
            </a:r>
            <a:r>
              <a:rPr lang="en-US"/>
              <a:t> data, as well as random 5-character strings saved in txt files and a decoding </a:t>
            </a:r>
            <a:r>
              <a:rPr lang="en-US" err="1"/>
              <a:t>json</a:t>
            </a:r>
            <a:r>
              <a:rPr lang="en-US"/>
              <a:t> file for the researchers, which I will elaborate on later</a:t>
            </a:r>
            <a:endParaRPr lang="en-GB"/>
          </a:p>
          <a:p>
            <a:r>
              <a:rPr lang="en-US"/>
              <a:t> </a:t>
            </a:r>
            <a:endParaRPr lang="en-GB"/>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14 December, 2022</a:t>
            </a:fld>
            <a:endParaRPr lang="en-US"/>
          </a:p>
        </p:txBody>
      </p:sp>
    </p:spTree>
    <p:extLst>
      <p:ext uri="{BB962C8B-B14F-4D97-AF65-F5344CB8AC3E}">
        <p14:creationId xmlns:p14="http://schemas.microsoft.com/office/powerpoint/2010/main" val="3160123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t>We deliver datasets using Proton mail</a:t>
            </a:r>
          </a:p>
          <a:p>
            <a:r>
              <a:rPr lang="en-US"/>
              <a:t> </a:t>
            </a:r>
            <a:endParaRPr lang="en-US">
              <a:cs typeface="Arial"/>
            </a:endParaRPr>
          </a:p>
          <a:p>
            <a:r>
              <a:rPr lang="en-US"/>
              <a:t>Proton mail has a feature that allows password protection of emails</a:t>
            </a:r>
            <a:endParaRPr lang="en-US">
              <a:cs typeface="Arial"/>
            </a:endParaRPr>
          </a:p>
          <a:p>
            <a:r>
              <a:rPr lang="en-US"/>
              <a:t> </a:t>
            </a:r>
            <a:endParaRPr lang="en-US">
              <a:cs typeface="Arial"/>
            </a:endParaRPr>
          </a:p>
          <a:p>
            <a:r>
              <a:rPr lang="en-US"/>
              <a:t>These passwords are sent by Signal</a:t>
            </a:r>
            <a:endParaRPr lang="en-US">
              <a:cs typeface="Arial"/>
            </a:endParaRPr>
          </a:p>
          <a:p>
            <a:r>
              <a:rPr lang="en-US"/>
              <a:t> </a:t>
            </a:r>
            <a:endParaRPr lang="en-US">
              <a:cs typeface="Arial"/>
            </a:endParaRPr>
          </a:p>
          <a:p>
            <a:r>
              <a:rPr lang="en-US"/>
              <a:t>Both are end-to-end file transfer channels that use end-to-end encryption </a:t>
            </a:r>
            <a:endParaRPr lang="en-US">
              <a:cs typeface="Arial"/>
            </a:endParaRPr>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14 December, 2022</a:t>
            </a:fld>
            <a:endParaRPr lang="en-US"/>
          </a:p>
        </p:txBody>
      </p:sp>
    </p:spTree>
    <p:extLst>
      <p:ext uri="{BB962C8B-B14F-4D97-AF65-F5344CB8AC3E}">
        <p14:creationId xmlns:p14="http://schemas.microsoft.com/office/powerpoint/2010/main" val="3341491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latin typeface="Calibri"/>
                <a:cs typeface="Calibri"/>
              </a:rPr>
              <a:t>We have been asked by the CEO of I insure you 123 to review customer information database.</a:t>
            </a:r>
            <a:endParaRPr lang="en-US"/>
          </a:p>
          <a:p>
            <a:r>
              <a:rPr lang="en-US">
                <a:latin typeface="Calibri"/>
                <a:cs typeface="Calibri"/>
              </a:rPr>
              <a:t>She would like to understand if she can increase the policy fee for customers with a particular gene variant gene DRD4 also known as the </a:t>
            </a:r>
            <a:r>
              <a:rPr lang="en-US" err="1">
                <a:latin typeface="Calibri"/>
                <a:cs typeface="Calibri"/>
              </a:rPr>
              <a:t>wunderlust</a:t>
            </a:r>
            <a:r>
              <a:rPr lang="en-US">
                <a:latin typeface="Calibri"/>
                <a:cs typeface="Calibri"/>
              </a:rPr>
              <a:t> gene. </a:t>
            </a:r>
          </a:p>
          <a:p>
            <a:endParaRPr lang="en-US">
              <a:latin typeface="Calibri"/>
              <a:cs typeface="Calibri"/>
            </a:endParaRPr>
          </a:p>
          <a:p>
            <a:r>
              <a:rPr lang="en-US">
                <a:latin typeface="Calibri"/>
                <a:cs typeface="Calibri"/>
              </a:rPr>
              <a:t>Her hypothesis is that customers with this gene </a:t>
            </a:r>
            <a:r>
              <a:rPr lang="en-US"/>
              <a:t>variant travel more - and consequently are at greater risk - than those that don’t have this variant. </a:t>
            </a:r>
            <a:endParaRPr lang="en-US">
              <a:latin typeface="Calibri"/>
              <a:cs typeface="Calibri"/>
            </a:endParaRPr>
          </a:p>
          <a:p>
            <a:endParaRPr lang="en-US">
              <a:latin typeface="Calibri"/>
              <a:cs typeface="Calibri"/>
            </a:endParaRPr>
          </a:p>
          <a:p>
            <a:r>
              <a:rPr lang="en-US">
                <a:latin typeface="Calibri"/>
                <a:cs typeface="Calibri"/>
              </a:rPr>
              <a:t>She has asked her researchers to investigate the data and aid justification for this policy increase, but would like help from imperial university with analysis</a:t>
            </a:r>
          </a:p>
          <a:p>
            <a:endParaRPr lang="en-US">
              <a:latin typeface="Calibri"/>
              <a:cs typeface="Calibri"/>
            </a:endParaRPr>
          </a:p>
          <a:p>
            <a:r>
              <a:rPr lang="en-US"/>
              <a:t>she is also collaborating with the government on a larger insurance project and wants to share her data with the government. </a:t>
            </a:r>
            <a:endParaRPr lang="en-US">
              <a:cs typeface="Arial"/>
            </a:endParaRPr>
          </a:p>
          <a:p>
            <a:endParaRPr lang="en-US">
              <a:latin typeface="Calibri"/>
              <a:cs typeface="Calibri"/>
            </a:endParaRPr>
          </a:p>
          <a:p>
            <a:r>
              <a:rPr lang="en-US">
                <a:latin typeface="Calibri"/>
                <a:cs typeface="Calibri"/>
              </a:rPr>
              <a:t>so that it can be shared between a research group at Imperial and also with government and ensure that data privacy is maintained in the data sharing whilst allowing for sufficient granularity for data analysis. </a:t>
            </a:r>
            <a:endParaRPr lang="en-US">
              <a:cs typeface="Arial"/>
            </a:endParaRPr>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14 December, 2022</a:t>
            </a:fld>
            <a:endParaRPr lang="en-US"/>
          </a:p>
        </p:txBody>
      </p:sp>
    </p:spTree>
    <p:extLst>
      <p:ext uri="{BB962C8B-B14F-4D97-AF65-F5344CB8AC3E}">
        <p14:creationId xmlns:p14="http://schemas.microsoft.com/office/powerpoint/2010/main" val="3541057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t>For the researcher dataset, we applied </a:t>
            </a:r>
            <a:r>
              <a:rPr lang="en-US" err="1"/>
              <a:t>standardisation</a:t>
            </a:r>
            <a:r>
              <a:rPr lang="en-US"/>
              <a:t> and </a:t>
            </a:r>
            <a:r>
              <a:rPr lang="en-US" err="1"/>
              <a:t>pseudonymisation</a:t>
            </a:r>
            <a:r>
              <a:rPr lang="en-US"/>
              <a:t> to sensitive data</a:t>
            </a:r>
            <a:endParaRPr lang="en-GB"/>
          </a:p>
          <a:p>
            <a:r>
              <a:rPr lang="en-US"/>
              <a:t>  </a:t>
            </a:r>
            <a:endParaRPr lang="en-GB"/>
          </a:p>
          <a:p>
            <a:r>
              <a:rPr lang="en-US"/>
              <a:t>Our methods produce a </a:t>
            </a:r>
            <a:r>
              <a:rPr lang="en-US" err="1"/>
              <a:t>coding.json</a:t>
            </a:r>
            <a:r>
              <a:rPr lang="en-US"/>
              <a:t> file that contains the instructions, as well as the values that can be used to decode and de-</a:t>
            </a:r>
            <a:r>
              <a:rPr lang="en-US" err="1"/>
              <a:t>standardise</a:t>
            </a:r>
            <a:r>
              <a:rPr lang="en-US"/>
              <a:t> the data</a:t>
            </a:r>
            <a:endParaRPr lang="en-GB"/>
          </a:p>
          <a:p>
            <a:endParaRPr lang="en-US">
              <a:latin typeface="Calibri"/>
              <a:cs typeface="Calibri"/>
            </a:endParaRPr>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14 December, 2022</a:t>
            </a:fld>
            <a:endParaRPr lang="en-US"/>
          </a:p>
        </p:txBody>
      </p:sp>
    </p:spTree>
    <p:extLst>
      <p:ext uri="{BB962C8B-B14F-4D97-AF65-F5344CB8AC3E}">
        <p14:creationId xmlns:p14="http://schemas.microsoft.com/office/powerpoint/2010/main" val="4274328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t>For the government dataset, only CSV and Readme.txt files are produced, again sent using </a:t>
            </a:r>
            <a:r>
              <a:rPr lang="en-US" err="1"/>
              <a:t>ProtonMail</a:t>
            </a:r>
            <a:r>
              <a:rPr lang="en-US"/>
              <a:t> and Signal.</a:t>
            </a:r>
            <a:endParaRPr lang="en-GB">
              <a:cs typeface="Arial"/>
            </a:endParaRPr>
          </a:p>
          <a:p>
            <a:endParaRPr lang="en-US"/>
          </a:p>
          <a:p>
            <a:r>
              <a:rPr lang="en-US">
                <a:cs typeface="Arial"/>
              </a:rPr>
              <a:t>The readme.txt includes instructions in which the government collaborators are asked o remove the '</a:t>
            </a:r>
            <a:r>
              <a:rPr lang="en-US" err="1">
                <a:cs typeface="Arial"/>
              </a:rPr>
              <a:t>sid</a:t>
            </a:r>
            <a:r>
              <a:rPr lang="en-US">
                <a:cs typeface="Arial"/>
              </a:rPr>
              <a:t>' column before published the dataset</a:t>
            </a:r>
            <a:endParaRPr lang="en-GB"/>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14 December, 2022</a:t>
            </a:fld>
            <a:endParaRPr lang="en-US"/>
          </a:p>
        </p:txBody>
      </p:sp>
    </p:spTree>
    <p:extLst>
      <p:ext uri="{BB962C8B-B14F-4D97-AF65-F5344CB8AC3E}">
        <p14:creationId xmlns:p14="http://schemas.microsoft.com/office/powerpoint/2010/main" val="15489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t>After our inhouse team of data </a:t>
            </a:r>
            <a:r>
              <a:rPr lang="en-US" err="1"/>
              <a:t>anonymisation</a:t>
            </a:r>
            <a:r>
              <a:rPr lang="en-US"/>
              <a:t> and security experts have applied the relevant methods</a:t>
            </a:r>
          </a:p>
          <a:p>
            <a:r>
              <a:rPr lang="en-US"/>
              <a:t> </a:t>
            </a:r>
            <a:endParaRPr lang="en-GB"/>
          </a:p>
          <a:p>
            <a:r>
              <a:rPr lang="en-US"/>
              <a:t>We calculate the respective k-anonymity scores to ensure that we adhere to the data privacy laws outlined previously</a:t>
            </a:r>
            <a:endParaRPr lang="en-GB"/>
          </a:p>
          <a:p>
            <a:r>
              <a:rPr lang="en-US"/>
              <a:t> </a:t>
            </a:r>
            <a:endParaRPr lang="en-GB"/>
          </a:p>
          <a:p>
            <a:r>
              <a:rPr lang="en-US"/>
              <a:t>K-anonymity is the number of individuals that can be identified using a combination of quasi-identifiers, as defined by Kate in the previous section</a:t>
            </a:r>
            <a:endParaRPr lang="en-GB"/>
          </a:p>
          <a:p>
            <a:r>
              <a:rPr lang="en-US"/>
              <a:t> </a:t>
            </a:r>
            <a:endParaRPr lang="en-GB"/>
          </a:p>
          <a:p>
            <a:r>
              <a:rPr lang="en-US"/>
              <a:t>For the researchers dataset, we calculated 2 scores due to multiple layers of security, which we will explain shortly</a:t>
            </a:r>
            <a:endParaRPr lang="en-GB"/>
          </a:p>
          <a:p>
            <a:r>
              <a:rPr lang="en-US"/>
              <a:t> </a:t>
            </a:r>
            <a:endParaRPr lang="en-GB"/>
          </a:p>
          <a:p>
            <a:r>
              <a:rPr lang="en-US"/>
              <a:t>Access to only the CSV file yields a k-score of 87, meaning that the minimum number of individuals that can be identified using any given permutation of the data set is 87</a:t>
            </a:r>
            <a:endParaRPr lang="en-GB"/>
          </a:p>
          <a:p>
            <a:r>
              <a:rPr lang="en-US"/>
              <a:t> </a:t>
            </a:r>
            <a:endParaRPr lang="en-GB"/>
          </a:p>
          <a:p>
            <a:r>
              <a:rPr lang="en-US"/>
              <a:t>Access to both the CSV and the secure encoding file reduces this number to 9, which is still good</a:t>
            </a:r>
            <a:endParaRPr lang="en-GB"/>
          </a:p>
          <a:p>
            <a:r>
              <a:rPr lang="en-US"/>
              <a:t> </a:t>
            </a:r>
            <a:endParaRPr lang="en-GB"/>
          </a:p>
          <a:p>
            <a:r>
              <a:rPr lang="en-US"/>
              <a:t>The government dataset involved a trade-off between anonymity and granularity of information for analysis</a:t>
            </a:r>
            <a:endParaRPr lang="en-GB"/>
          </a:p>
          <a:p>
            <a:r>
              <a:rPr lang="en-US"/>
              <a:t> </a:t>
            </a:r>
            <a:endParaRPr lang="en-GB"/>
          </a:p>
          <a:p>
            <a:r>
              <a:rPr lang="en-US"/>
              <a:t>No combination of </a:t>
            </a:r>
            <a:r>
              <a:rPr lang="en-US" err="1"/>
              <a:t>anonymisation</a:t>
            </a:r>
            <a:r>
              <a:rPr lang="en-US"/>
              <a:t> techniques could yield a k-score greater than 1</a:t>
            </a:r>
            <a:endParaRPr lang="en-GB"/>
          </a:p>
          <a:p>
            <a:r>
              <a:rPr lang="en-US"/>
              <a:t> </a:t>
            </a:r>
            <a:endParaRPr lang="en-GB"/>
          </a:p>
          <a:p>
            <a:r>
              <a:rPr lang="en-US"/>
              <a:t>As such, we decided to remove the 27 rows for which k = 1. 977 records remained</a:t>
            </a:r>
            <a:endParaRPr lang="en-GB"/>
          </a:p>
          <a:p>
            <a:endParaRPr lang="en-US">
              <a:latin typeface="Calibri"/>
              <a:cs typeface="Calibri"/>
            </a:endParaRPr>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14 December, 2022</a:t>
            </a:fld>
            <a:endParaRPr lang="en-US"/>
          </a:p>
        </p:txBody>
      </p:sp>
    </p:spTree>
    <p:extLst>
      <p:ext uri="{BB962C8B-B14F-4D97-AF65-F5344CB8AC3E}">
        <p14:creationId xmlns:p14="http://schemas.microsoft.com/office/powerpoint/2010/main" val="777273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t>As records are removed from the government dataset, this could </a:t>
            </a:r>
            <a:r>
              <a:rPr lang="en-US" altLang="ja-JP">
                <a:ea typeface="ＭＳ Ｐゴシック"/>
              </a:rPr>
              <a:t>introduce b</a:t>
            </a:r>
            <a:r>
              <a:rPr lang="en-US"/>
              <a:t>ias.</a:t>
            </a:r>
            <a:endParaRPr lang="en-US">
              <a:cs typeface="Arial"/>
            </a:endParaRPr>
          </a:p>
          <a:p>
            <a:r>
              <a:rPr lang="en-US"/>
              <a:t>Removal and banding of attributes also lead to information loss.</a:t>
            </a:r>
            <a:endParaRPr lang="en-US">
              <a:cs typeface="Arial"/>
            </a:endParaRPr>
          </a:p>
          <a:p>
            <a:r>
              <a:rPr lang="en-US"/>
              <a:t>Moreover, the added layers of security cause inconvenience.</a:t>
            </a:r>
            <a:endParaRPr lang="en-US">
              <a:cs typeface="Arial"/>
            </a:endParaRPr>
          </a:p>
          <a:p>
            <a:r>
              <a:rPr lang="en-US"/>
              <a:t> </a:t>
            </a:r>
            <a:endParaRPr lang="en-US">
              <a:cs typeface="Arial"/>
            </a:endParaRPr>
          </a:p>
          <a:p>
            <a:r>
              <a:rPr lang="en-US"/>
              <a:t>L-diversity could be considered as an extension of k-anonymity. </a:t>
            </a:r>
            <a:endParaRPr lang="en-US">
              <a:cs typeface="Arial"/>
            </a:endParaRPr>
          </a:p>
          <a:p>
            <a:r>
              <a:rPr lang="en-US"/>
              <a:t>L-diversity is the number of distinct values of each sensitive attribute for each set of records with the same quasi-identifier values.</a:t>
            </a:r>
            <a:endParaRPr lang="en-US">
              <a:cs typeface="Arial"/>
            </a:endParaRPr>
          </a:p>
          <a:p>
            <a:r>
              <a:rPr lang="en-US"/>
              <a:t>It could be addressed by further </a:t>
            </a:r>
            <a:r>
              <a:rPr lang="en-US" err="1"/>
              <a:t>generalisation</a:t>
            </a:r>
            <a:r>
              <a:rPr lang="en-US"/>
              <a:t> with wider bands.</a:t>
            </a:r>
            <a:endParaRPr lang="en-US">
              <a:cs typeface="Arial"/>
            </a:endParaRPr>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14 December, 2022</a:t>
            </a:fld>
            <a:endParaRPr lang="en-US"/>
          </a:p>
        </p:txBody>
      </p:sp>
    </p:spTree>
    <p:extLst>
      <p:ext uri="{BB962C8B-B14F-4D97-AF65-F5344CB8AC3E}">
        <p14:creationId xmlns:p14="http://schemas.microsoft.com/office/powerpoint/2010/main" val="616493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Arial"/>
              </a:rPr>
              <a:t>Consider these two tables, the top one is taken from our government dataset and the bottom is a hypothetical scenario.</a:t>
            </a:r>
            <a:endParaRPr lang="en-US"/>
          </a:p>
          <a:p>
            <a:r>
              <a:rPr lang="en-US">
                <a:cs typeface="Arial"/>
              </a:rPr>
              <a:t>Both datasets have a k value of 5. </a:t>
            </a:r>
          </a:p>
          <a:p>
            <a:endParaRPr lang="en-US">
              <a:cs typeface="Arial"/>
            </a:endParaRPr>
          </a:p>
          <a:p>
            <a:r>
              <a:rPr lang="en-US">
                <a:cs typeface="Arial"/>
              </a:rPr>
              <a:t>However, if the top dataset got attacked, the attacker would know for sure that people in this group do not have the gene variant even without</a:t>
            </a:r>
            <a:r>
              <a:rPr lang="en-US"/>
              <a:t> re-identifying them individually.</a:t>
            </a:r>
            <a:endParaRPr lang="en-US">
              <a:cs typeface="Arial"/>
            </a:endParaRPr>
          </a:p>
          <a:p>
            <a:r>
              <a:rPr lang="en-US">
                <a:cs typeface="Arial"/>
              </a:rPr>
              <a:t>Whereas for the bottom table, the attacker would not know the cc status of a particular person in the group. </a:t>
            </a:r>
            <a:endParaRPr lang="en-US"/>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14 December, 2022</a:t>
            </a:fld>
            <a:endParaRPr lang="en-US"/>
          </a:p>
        </p:txBody>
      </p:sp>
    </p:spTree>
    <p:extLst>
      <p:ext uri="{BB962C8B-B14F-4D97-AF65-F5344CB8AC3E}">
        <p14:creationId xmlns:p14="http://schemas.microsoft.com/office/powerpoint/2010/main" val="2651284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latin typeface="Calibri"/>
                <a:cs typeface="Calibri"/>
              </a:rPr>
              <a:t>The research group has different requirements </a:t>
            </a:r>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14 December, 2022</a:t>
            </a:fld>
            <a:endParaRPr lang="en-US"/>
          </a:p>
        </p:txBody>
      </p:sp>
    </p:spTree>
    <p:extLst>
      <p:ext uri="{BB962C8B-B14F-4D97-AF65-F5344CB8AC3E}">
        <p14:creationId xmlns:p14="http://schemas.microsoft.com/office/powerpoint/2010/main" val="179492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latin typeface="Calibri"/>
                <a:cs typeface="Calibri"/>
              </a:rPr>
              <a:t>Ref: Data Protection Act 2018, which is the UK's implementation of General Data Protection Regulation (GDPR)</a:t>
            </a:r>
          </a:p>
          <a:p>
            <a:r>
              <a:rPr lang="en-US">
                <a:hlinkClick r:id="rId3"/>
              </a:rPr>
              <a:t>https://www.legislation.gov.uk/ukpga/2018/12/contents/enacted</a:t>
            </a:r>
            <a:endParaRPr lang="en-US">
              <a:cs typeface="Arial"/>
            </a:endParaRPr>
          </a:p>
          <a:p>
            <a:endParaRPr lang="en-US">
              <a:cs typeface="Arial"/>
            </a:endParaRPr>
          </a:p>
          <a:p>
            <a:r>
              <a:rPr lang="en-US">
                <a:cs typeface="Arial"/>
              </a:rPr>
              <a:t>Under the data protection act the controller is the insurance company and determines the purpose and means of processing. It is the company </a:t>
            </a:r>
            <a:r>
              <a:rPr lang="en-US" err="1">
                <a:cs typeface="Arial"/>
              </a:rPr>
              <a:t>repsonsibility</a:t>
            </a:r>
            <a:r>
              <a:rPr lang="en-US">
                <a:cs typeface="Arial"/>
              </a:rPr>
              <a:t> </a:t>
            </a:r>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14 December, 2022</a:t>
            </a:fld>
            <a:endParaRPr lang="en-US"/>
          </a:p>
        </p:txBody>
      </p:sp>
    </p:spTree>
    <p:extLst>
      <p:ext uri="{BB962C8B-B14F-4D97-AF65-F5344CB8AC3E}">
        <p14:creationId xmlns:p14="http://schemas.microsoft.com/office/powerpoint/2010/main" val="314115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latin typeface="Calibri"/>
                <a:cs typeface="Calibri"/>
              </a:rPr>
              <a:t>GDPR sets out regulations on how personal data should be handled, and defined personal data as </a:t>
            </a:r>
            <a:r>
              <a:rPr lang="en-US"/>
              <a:t>‘any information relating to an identified or identifiable living individual’ , thus the ICO states that when data is </a:t>
            </a:r>
            <a:r>
              <a:rPr lang="en-US" err="1"/>
              <a:t>anonymised</a:t>
            </a:r>
            <a:r>
              <a:rPr lang="en-US"/>
              <a:t> in a way that individuals are not identifiable, then it is no longer personal data and is not subject to data protection requirements.</a:t>
            </a:r>
            <a:endParaRPr lang="en-US">
              <a:latin typeface="Calibri"/>
              <a:cs typeface="Calibri"/>
            </a:endParaRPr>
          </a:p>
          <a:p>
            <a:r>
              <a:rPr lang="en-US">
                <a:latin typeface="Calibri"/>
                <a:cs typeface="Calibri"/>
              </a:rPr>
              <a:t>Ref: </a:t>
            </a:r>
            <a:r>
              <a:rPr lang="en-US"/>
              <a:t>Introduction to </a:t>
            </a:r>
            <a:r>
              <a:rPr lang="en-US" err="1"/>
              <a:t>Anonymisation</a:t>
            </a:r>
            <a:r>
              <a:rPr lang="en-US"/>
              <a:t> draft guidance document</a:t>
            </a:r>
            <a:endParaRPr lang="en-US">
              <a:latin typeface="Arial"/>
              <a:cs typeface="Arial"/>
            </a:endParaRPr>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14 December, 2022</a:t>
            </a:fld>
            <a:endParaRPr lang="en-US"/>
          </a:p>
        </p:txBody>
      </p:sp>
    </p:spTree>
    <p:extLst>
      <p:ext uri="{BB962C8B-B14F-4D97-AF65-F5344CB8AC3E}">
        <p14:creationId xmlns:p14="http://schemas.microsoft.com/office/powerpoint/2010/main" val="2251854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latin typeface="Calibri"/>
                <a:cs typeface="Calibri"/>
              </a:rPr>
              <a:t>To carry out </a:t>
            </a:r>
            <a:r>
              <a:rPr lang="en-US" err="1">
                <a:latin typeface="Calibri"/>
                <a:cs typeface="Calibri"/>
              </a:rPr>
              <a:t>anonymisation</a:t>
            </a:r>
            <a:r>
              <a:rPr lang="en-US">
                <a:latin typeface="Calibri"/>
                <a:cs typeface="Calibri"/>
              </a:rPr>
              <a:t>, we first </a:t>
            </a:r>
            <a:r>
              <a:rPr lang="en-US" err="1">
                <a:latin typeface="Calibri"/>
                <a:cs typeface="Calibri"/>
              </a:rPr>
              <a:t>categorised</a:t>
            </a:r>
            <a:r>
              <a:rPr lang="en-US">
                <a:latin typeface="Calibri"/>
                <a:cs typeface="Calibri"/>
              </a:rPr>
              <a:t> the variables in our dataset into 3 categories</a:t>
            </a:r>
          </a:p>
          <a:p>
            <a:r>
              <a:rPr lang="en-US">
                <a:latin typeface="Calibri"/>
                <a:cs typeface="Calibri"/>
              </a:rPr>
              <a:t>Note: sometimes direct identifiers are called sensitive PII and Quasi-identifiers are called non-sensitive PII, these are not the same as the sensitive attributes we are talking about here.</a:t>
            </a:r>
          </a:p>
          <a:p>
            <a:r>
              <a:rPr lang="en-US">
                <a:latin typeface="Calibri"/>
                <a:cs typeface="Calibri"/>
              </a:rPr>
              <a:t>Ref: </a:t>
            </a:r>
            <a:r>
              <a:rPr lang="en-US"/>
              <a:t>k-ANONYMITY:A MODEL FOR PROTECTING PRIVACY LATANYA SWEENEY</a:t>
            </a:r>
            <a:endParaRPr lang="en-US">
              <a:latin typeface="Calibri"/>
              <a:cs typeface="Calibri"/>
            </a:endParaRPr>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14 December, 2022</a:t>
            </a:fld>
            <a:endParaRPr lang="en-US"/>
          </a:p>
        </p:txBody>
      </p:sp>
    </p:spTree>
    <p:extLst>
      <p:ext uri="{BB962C8B-B14F-4D97-AF65-F5344CB8AC3E}">
        <p14:creationId xmlns:p14="http://schemas.microsoft.com/office/powerpoint/2010/main" val="2162661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a:t>Then we looked at the distributions of variables in our dataset. We can see that gender is evenly distributed; we have 6 categories for education level; all customers are currently living in the UK and 4.7% of the customers have the gene.</a:t>
            </a:r>
            <a:endParaRPr lang="en-US"/>
          </a:p>
          <a:p>
            <a:endParaRPr lang="en-US">
              <a:cs typeface="Arial"/>
            </a:endParaRPr>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14 December, 2022</a:t>
            </a:fld>
            <a:endParaRPr lang="en-US"/>
          </a:p>
        </p:txBody>
      </p:sp>
    </p:spTree>
    <p:extLst>
      <p:ext uri="{BB962C8B-B14F-4D97-AF65-F5344CB8AC3E}">
        <p14:creationId xmlns:p14="http://schemas.microsoft.com/office/powerpoint/2010/main" val="1152278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t>For the continuous variables, they are all uniformly distributed. And for blood group, we have 8 categories.</a:t>
            </a:r>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14 December, 2022</a:t>
            </a:fld>
            <a:endParaRPr lang="en-US"/>
          </a:p>
        </p:txBody>
      </p:sp>
    </p:spTree>
    <p:extLst>
      <p:ext uri="{BB962C8B-B14F-4D97-AF65-F5344CB8AC3E}">
        <p14:creationId xmlns:p14="http://schemas.microsoft.com/office/powerpoint/2010/main" val="1273756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a:t>After looking at our data, we decided on the following methods of </a:t>
            </a:r>
            <a:r>
              <a:rPr lang="en-US" err="1"/>
              <a:t>anonymisation</a:t>
            </a:r>
            <a:r>
              <a:rPr lang="en-US"/>
              <a:t>. We will remove the direct identifiers. We will apply banding, coding with random digits or </a:t>
            </a:r>
            <a:r>
              <a:rPr lang="en-US" err="1"/>
              <a:t>standardisation</a:t>
            </a:r>
            <a:r>
              <a:rPr lang="en-US"/>
              <a:t> for quasi-identifiers and sensitive attributes.</a:t>
            </a:r>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14 December, 2022</a:t>
            </a:fld>
            <a:endParaRPr lang="en-US"/>
          </a:p>
        </p:txBody>
      </p:sp>
    </p:spTree>
    <p:extLst>
      <p:ext uri="{BB962C8B-B14F-4D97-AF65-F5344CB8AC3E}">
        <p14:creationId xmlns:p14="http://schemas.microsoft.com/office/powerpoint/2010/main" val="3047331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no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957124"/>
            <a:ext cx="6400800" cy="453385"/>
          </a:xfrm>
        </p:spPr>
        <p:txBody>
          <a:bodyPr/>
          <a:lstStyle>
            <a:lvl1pPr marL="0" indent="0" algn="l">
              <a:buNone/>
              <a:defRPr sz="24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13" name="Title 12"/>
          <p:cNvSpPr>
            <a:spLocks noGrp="1"/>
          </p:cNvSpPr>
          <p:nvPr>
            <p:ph type="title"/>
          </p:nvPr>
        </p:nvSpPr>
        <p:spPr>
          <a:xfrm>
            <a:off x="457200" y="1572517"/>
            <a:ext cx="8229600" cy="857250"/>
          </a:xfrm>
        </p:spPr>
        <p:txBody>
          <a:bodyPr/>
          <a:lstStyle>
            <a:lvl1pPr algn="l">
              <a:defRPr sz="4000" b="0">
                <a:solidFill>
                  <a:srgbClr val="003E74"/>
                </a:solidFill>
              </a:defRPr>
            </a:lvl1pPr>
          </a:lstStyle>
          <a:p>
            <a:r>
              <a:rPr lang="en-GB"/>
              <a:t>Click to edit Master title style</a:t>
            </a:r>
            <a:endParaRPr lang="en-US"/>
          </a:p>
        </p:txBody>
      </p:sp>
      <p:sp>
        <p:nvSpPr>
          <p:cNvPr id="10" name="Text Placeholder 9"/>
          <p:cNvSpPr>
            <a:spLocks noGrp="1"/>
          </p:cNvSpPr>
          <p:nvPr>
            <p:ph type="body" sz="quarter" idx="11" hasCustomPrompt="1"/>
          </p:nvPr>
        </p:nvSpPr>
        <p:spPr>
          <a:xfrm>
            <a:off x="457200" y="3955186"/>
            <a:ext cx="6400800" cy="254858"/>
          </a:xfrm>
        </p:spPr>
        <p:txBody>
          <a:bodyPr/>
          <a:lstStyle>
            <a:lvl1pPr marL="0" indent="0" algn="l">
              <a:buNone/>
              <a:defRPr sz="1200" baseline="0">
                <a:solidFill>
                  <a:srgbClr val="002548"/>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a:t>Click to edit author name</a:t>
            </a:r>
            <a:endParaRPr lang="en-US"/>
          </a:p>
        </p:txBody>
      </p:sp>
      <p:sp>
        <p:nvSpPr>
          <p:cNvPr id="9"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a:t>Click to edit presentation title</a:t>
            </a:r>
            <a:endParaRPr lang="en-US"/>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a:t>Click to add the date</a:t>
            </a:r>
          </a:p>
        </p:txBody>
      </p:sp>
    </p:spTree>
    <p:extLst>
      <p:ext uri="{BB962C8B-B14F-4D97-AF65-F5344CB8AC3E}">
        <p14:creationId xmlns:p14="http://schemas.microsoft.com/office/powerpoint/2010/main" val="3718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82581"/>
            <a:ext cx="3711608" cy="718386"/>
          </a:xfrm>
        </p:spPr>
        <p:txBody>
          <a:bodyPr/>
          <a:lstStyle>
            <a:lvl1pPr marL="0" indent="0" algn="l">
              <a:buNone/>
              <a:defRPr sz="24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Title 12"/>
          <p:cNvSpPr>
            <a:spLocks noGrp="1"/>
          </p:cNvSpPr>
          <p:nvPr>
            <p:ph type="title"/>
          </p:nvPr>
        </p:nvSpPr>
        <p:spPr>
          <a:xfrm>
            <a:off x="457200" y="1159487"/>
            <a:ext cx="3711608" cy="1615001"/>
          </a:xfrm>
        </p:spPr>
        <p:txBody>
          <a:bodyPr/>
          <a:lstStyle>
            <a:lvl1pPr>
              <a:defRPr sz="4000" b="0">
                <a:solidFill>
                  <a:srgbClr val="003E74"/>
                </a:solidFill>
              </a:defRPr>
            </a:lvl1pPr>
          </a:lstStyle>
          <a:p>
            <a:r>
              <a:rPr lang="en-GB"/>
              <a:t>Click to edit Master title style</a:t>
            </a:r>
            <a:endParaRPr lang="en-US"/>
          </a:p>
        </p:txBody>
      </p:sp>
      <p:sp>
        <p:nvSpPr>
          <p:cNvPr id="5" name="Text Placeholder 9"/>
          <p:cNvSpPr>
            <a:spLocks noGrp="1"/>
          </p:cNvSpPr>
          <p:nvPr>
            <p:ph type="body" sz="quarter" idx="11" hasCustomPrompt="1"/>
          </p:nvPr>
        </p:nvSpPr>
        <p:spPr>
          <a:xfrm>
            <a:off x="457200" y="4118513"/>
            <a:ext cx="3601176" cy="254858"/>
          </a:xfrm>
        </p:spPr>
        <p:txBody>
          <a:bodyPr/>
          <a:lstStyle>
            <a:lvl1pPr marL="0" indent="0" algn="l">
              <a:buNone/>
              <a:defRPr sz="1200" baseline="0">
                <a:solidFill>
                  <a:srgbClr val="002548"/>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a:t>Click to edit author name</a:t>
            </a:r>
            <a:endParaRPr lang="en-US"/>
          </a:p>
        </p:txBody>
      </p:sp>
      <p:sp>
        <p:nvSpPr>
          <p:cNvPr id="7" name="Picture Placeholder 6"/>
          <p:cNvSpPr>
            <a:spLocks noGrp="1"/>
          </p:cNvSpPr>
          <p:nvPr>
            <p:ph type="pic" sz="quarter" idx="12"/>
          </p:nvPr>
        </p:nvSpPr>
        <p:spPr>
          <a:xfrm>
            <a:off x="4756151" y="1159669"/>
            <a:ext cx="3930650" cy="3213702"/>
          </a:xfrm>
        </p:spPr>
        <p:txBody>
          <a:bodyPr/>
          <a:lstStyle>
            <a:lvl1pPr>
              <a:buClr>
                <a:srgbClr val="002548"/>
              </a:buClr>
              <a:defRPr/>
            </a:lvl1pPr>
          </a:lstStyle>
          <a:p>
            <a:endParaRPr lang="en-US"/>
          </a:p>
        </p:txBody>
      </p:sp>
      <p:sp>
        <p:nvSpPr>
          <p:cNvPr id="11"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a:t>Click to edit presentation title</a:t>
            </a:r>
            <a:endParaRPr lang="en-US"/>
          </a:p>
        </p:txBody>
      </p:sp>
      <p:sp>
        <p:nvSpPr>
          <p:cNvPr id="12" name="Text Placeholder 3"/>
          <p:cNvSpPr>
            <a:spLocks noGrp="1"/>
          </p:cNvSpPr>
          <p:nvPr>
            <p:ph type="body" sz="quarter" idx="13" hasCustomPrompt="1"/>
          </p:nvPr>
        </p:nvSpPr>
        <p:spPr>
          <a:xfrm>
            <a:off x="7239941" y="738262"/>
            <a:ext cx="1446859" cy="192881"/>
          </a:xfrm>
        </p:spPr>
        <p:txBody>
          <a:bodyPr/>
          <a:lstStyle>
            <a:lvl1pPr marL="0" indent="0" algn="r">
              <a:buNone/>
              <a:defRPr sz="1000">
                <a:solidFill>
                  <a:srgbClr val="003E74"/>
                </a:solidFill>
              </a:defRPr>
            </a:lvl1pPr>
          </a:lstStyle>
          <a:p>
            <a:pPr lvl="0"/>
            <a:r>
              <a:rPr lang="en-US"/>
              <a:t>Click to add the date</a:t>
            </a:r>
          </a:p>
        </p:txBody>
      </p:sp>
    </p:spTree>
    <p:extLst>
      <p:ext uri="{BB962C8B-B14F-4D97-AF65-F5344CB8AC3E}">
        <p14:creationId xmlns:p14="http://schemas.microsoft.com/office/powerpoint/2010/main" val="137203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GB"/>
              <a:t>Click to edit Master title style</a:t>
            </a:r>
            <a:endParaRPr lang="en-US"/>
          </a:p>
        </p:txBody>
      </p:sp>
      <p:sp>
        <p:nvSpPr>
          <p:cNvPr id="3" name="Content Placeholder 2"/>
          <p:cNvSpPr>
            <a:spLocks noGrp="1"/>
          </p:cNvSpPr>
          <p:nvPr>
            <p:ph idx="1"/>
          </p:nvPr>
        </p:nvSpPr>
        <p:spPr>
          <a:xfrm>
            <a:off x="457200" y="1759936"/>
            <a:ext cx="8229600" cy="2613435"/>
          </a:xfrm>
        </p:spPr>
        <p:txBody>
          <a:bodyPr/>
          <a:lstStyle>
            <a:lvl1pPr>
              <a:buClr>
                <a:srgbClr val="002548"/>
              </a:buClr>
              <a:defRPr/>
            </a:lvl1pPr>
            <a:lvl2pPr>
              <a:buClr>
                <a:srgbClr val="002548"/>
              </a:buClr>
              <a:defRPr/>
            </a:lvl2pPr>
            <a:lvl3pPr>
              <a:buClr>
                <a:srgbClr val="002548"/>
              </a:buClr>
              <a:defRPr sz="1200"/>
            </a:lvl3pPr>
            <a:lvl4pPr>
              <a:buClr>
                <a:srgbClr val="002548"/>
              </a:buClr>
              <a:defRPr sz="1200"/>
            </a:lvl4pPr>
            <a:lvl5pPr>
              <a:buClr>
                <a:srgbClr val="002548"/>
              </a:buClr>
              <a:defRPr sz="1200">
                <a:latin typeface="+mn-lt"/>
              </a:defRPr>
            </a:lvl5pPr>
            <a:lvl6pPr marL="2286000" indent="0">
              <a:buNone/>
              <a:defRPr sz="1400" baseline="0">
                <a:latin typeface="+mn-lt"/>
              </a:defRPr>
            </a:lvl6pPr>
            <a:lvl7pPr>
              <a:defRPr/>
            </a:lvl7pPr>
            <a:lvl8pPr>
              <a:defRPr/>
            </a:lvl8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a:t>Click to edit presentation title</a:t>
            </a:r>
            <a:endParaRPr lang="en-US"/>
          </a:p>
        </p:txBody>
      </p:sp>
      <p:sp>
        <p:nvSpPr>
          <p:cNvPr id="9"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a:t>Click to add the date</a:t>
            </a:r>
          </a:p>
        </p:txBody>
      </p:sp>
    </p:spTree>
    <p:extLst>
      <p:ext uri="{BB962C8B-B14F-4D97-AF65-F5344CB8AC3E}">
        <p14:creationId xmlns:p14="http://schemas.microsoft.com/office/powerpoint/2010/main" val="156925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10" name="Content Placeholder 2"/>
          <p:cNvSpPr>
            <a:spLocks noGrp="1"/>
          </p:cNvSpPr>
          <p:nvPr>
            <p:ph idx="11"/>
          </p:nvPr>
        </p:nvSpPr>
        <p:spPr>
          <a:xfrm>
            <a:off x="457200" y="1759936"/>
            <a:ext cx="3950877" cy="2613435"/>
          </a:xfrm>
        </p:spPr>
        <p:txBody>
          <a:bodyPr/>
          <a:lstStyle>
            <a:lvl1pPr>
              <a:buClr>
                <a:srgbClr val="002548"/>
              </a:buClr>
              <a:defRPr/>
            </a:lvl1pPr>
            <a:lvl2pPr>
              <a:buClr>
                <a:srgbClr val="002548"/>
              </a:buClr>
              <a:defRPr/>
            </a:lvl2pPr>
            <a:lvl3pPr>
              <a:buClr>
                <a:srgbClr val="002548"/>
              </a:buClr>
              <a:defRPr/>
            </a:lvl3pPr>
            <a:lvl4pPr>
              <a:buClr>
                <a:srgbClr val="002548"/>
              </a:buClr>
              <a:defRPr/>
            </a:lvl4pPr>
            <a:lvl5pPr>
              <a:buClr>
                <a:srgbClr val="002548"/>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p:cNvSpPr>
            <a:spLocks noGrp="1"/>
          </p:cNvSpPr>
          <p:nvPr>
            <p:ph type="title"/>
          </p:nvPr>
        </p:nvSpPr>
        <p:spPr/>
        <p:txBody>
          <a:bodyPr/>
          <a:lstStyle>
            <a:lvl1pPr>
              <a:defRPr sz="2400"/>
            </a:lvl1pPr>
          </a:lstStyle>
          <a:p>
            <a:r>
              <a:rPr lang="en-GB"/>
              <a:t>Click to edit Master title style</a:t>
            </a:r>
            <a:endParaRPr lang="en-US"/>
          </a:p>
        </p:txBody>
      </p:sp>
      <p:sp>
        <p:nvSpPr>
          <p:cNvPr id="12" name="Content Placeholder 2"/>
          <p:cNvSpPr>
            <a:spLocks noGrp="1"/>
          </p:cNvSpPr>
          <p:nvPr>
            <p:ph idx="12"/>
          </p:nvPr>
        </p:nvSpPr>
        <p:spPr>
          <a:xfrm>
            <a:off x="4735923" y="1759936"/>
            <a:ext cx="3950878" cy="2613435"/>
          </a:xfrm>
        </p:spPr>
        <p:txBody>
          <a:bodyPr/>
          <a:lstStyle>
            <a:lvl1pPr>
              <a:buClr>
                <a:srgbClr val="002548"/>
              </a:buClr>
              <a:defRPr/>
            </a:lvl1pPr>
            <a:lvl2pPr>
              <a:buClr>
                <a:srgbClr val="002548"/>
              </a:buClr>
              <a:defRPr/>
            </a:lvl2pPr>
            <a:lvl3pPr>
              <a:buClr>
                <a:srgbClr val="002548"/>
              </a:buClr>
              <a:defRPr/>
            </a:lvl3pPr>
            <a:lvl4pPr>
              <a:buClr>
                <a:srgbClr val="002548"/>
              </a:buClr>
              <a:defRPr/>
            </a:lvl4pPr>
            <a:lvl5pPr>
              <a:buClr>
                <a:srgbClr val="002548"/>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a:t>Click to edit presentation title</a:t>
            </a:r>
            <a:endParaRPr lang="en-US"/>
          </a:p>
        </p:txBody>
      </p:sp>
      <p:sp>
        <p:nvSpPr>
          <p:cNvPr id="14" name="Text Placeholder 3"/>
          <p:cNvSpPr>
            <a:spLocks noGrp="1"/>
          </p:cNvSpPr>
          <p:nvPr>
            <p:ph type="body" sz="quarter" idx="13" hasCustomPrompt="1"/>
          </p:nvPr>
        </p:nvSpPr>
        <p:spPr>
          <a:xfrm>
            <a:off x="7239941" y="738262"/>
            <a:ext cx="1446859" cy="192881"/>
          </a:xfrm>
        </p:spPr>
        <p:txBody>
          <a:bodyPr/>
          <a:lstStyle>
            <a:lvl1pPr marL="0" indent="0" algn="r">
              <a:buNone/>
              <a:defRPr sz="1000">
                <a:solidFill>
                  <a:srgbClr val="003E74"/>
                </a:solidFill>
              </a:defRPr>
            </a:lvl1pPr>
          </a:lstStyle>
          <a:p>
            <a:pPr lvl="0"/>
            <a:r>
              <a:rPr lang="en-US"/>
              <a:t>Click to add the date</a:t>
            </a:r>
          </a:p>
        </p:txBody>
      </p:sp>
    </p:spTree>
    <p:extLst>
      <p:ext uri="{BB962C8B-B14F-4D97-AF65-F5344CB8AC3E}">
        <p14:creationId xmlns:p14="http://schemas.microsoft.com/office/powerpoint/2010/main" val="262275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quote)">
    <p:spTree>
      <p:nvGrpSpPr>
        <p:cNvPr id="1" name=""/>
        <p:cNvGrpSpPr/>
        <p:nvPr/>
      </p:nvGrpSpPr>
      <p:grpSpPr>
        <a:xfrm>
          <a:off x="0" y="0"/>
          <a:ext cx="0" cy="0"/>
          <a:chOff x="0" y="0"/>
          <a:chExt cx="0" cy="0"/>
        </a:xfrm>
      </p:grpSpPr>
      <p:sp>
        <p:nvSpPr>
          <p:cNvPr id="3" name="Content Placeholder 2"/>
          <p:cNvSpPr>
            <a:spLocks noGrp="1"/>
          </p:cNvSpPr>
          <p:nvPr>
            <p:ph idx="11"/>
          </p:nvPr>
        </p:nvSpPr>
        <p:spPr>
          <a:xfrm>
            <a:off x="457200" y="1759936"/>
            <a:ext cx="3950877" cy="2613435"/>
          </a:xfrm>
        </p:spPr>
        <p:txBody>
          <a:bodyPr/>
          <a:lstStyle>
            <a:lvl1pPr>
              <a:buClr>
                <a:srgbClr val="002548"/>
              </a:buClr>
              <a:defRPr/>
            </a:lvl1pPr>
            <a:lvl2pPr>
              <a:buClr>
                <a:srgbClr val="002548"/>
              </a:buClr>
              <a:defRPr/>
            </a:lvl2pPr>
            <a:lvl3pPr>
              <a:buClr>
                <a:srgbClr val="002548"/>
              </a:buClr>
              <a:defRPr/>
            </a:lvl3pPr>
            <a:lvl4pPr>
              <a:buClr>
                <a:srgbClr val="002548"/>
              </a:buClr>
              <a:defRPr/>
            </a:lvl4pPr>
            <a:lvl5pPr>
              <a:buClr>
                <a:srgbClr val="002548"/>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itle 1"/>
          <p:cNvSpPr>
            <a:spLocks noGrp="1"/>
          </p:cNvSpPr>
          <p:nvPr>
            <p:ph type="title"/>
          </p:nvPr>
        </p:nvSpPr>
        <p:spPr>
          <a:xfrm>
            <a:off x="457200" y="1115931"/>
            <a:ext cx="8229600" cy="380667"/>
          </a:xfrm>
        </p:spPr>
        <p:txBody>
          <a:bodyPr/>
          <a:lstStyle>
            <a:lvl1pPr>
              <a:defRPr sz="2400"/>
            </a:lvl1pPr>
          </a:lstStyle>
          <a:p>
            <a:r>
              <a:rPr lang="en-GB"/>
              <a:t>Click to edit Master title style</a:t>
            </a:r>
            <a:endParaRPr lang="en-US"/>
          </a:p>
        </p:txBody>
      </p:sp>
      <p:sp>
        <p:nvSpPr>
          <p:cNvPr id="6" name="Content Placeholder 2"/>
          <p:cNvSpPr>
            <a:spLocks noGrp="1"/>
          </p:cNvSpPr>
          <p:nvPr>
            <p:ph idx="12" hasCustomPrompt="1"/>
          </p:nvPr>
        </p:nvSpPr>
        <p:spPr>
          <a:xfrm>
            <a:off x="4735923" y="1759936"/>
            <a:ext cx="3950878" cy="1948997"/>
          </a:xfrm>
        </p:spPr>
        <p:txBody>
          <a:bodyPr/>
          <a:lstStyle>
            <a:lvl1pPr marL="0" indent="0">
              <a:buClr>
                <a:srgbClr val="0085CA"/>
              </a:buClr>
              <a:buNone/>
              <a:defRPr sz="2800" b="0" i="1" baseline="0">
                <a:solidFill>
                  <a:srgbClr val="003E74"/>
                </a:solidFill>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a:t>“Click to add a quote”</a:t>
            </a:r>
            <a:endParaRPr lang="en-US"/>
          </a:p>
        </p:txBody>
      </p:sp>
      <p:sp>
        <p:nvSpPr>
          <p:cNvPr id="8" name="Text Placeholder 12"/>
          <p:cNvSpPr>
            <a:spLocks noGrp="1"/>
          </p:cNvSpPr>
          <p:nvPr>
            <p:ph type="body" sz="quarter" idx="14" hasCustomPrompt="1"/>
          </p:nvPr>
        </p:nvSpPr>
        <p:spPr>
          <a:xfrm>
            <a:off x="4735514" y="3890251"/>
            <a:ext cx="3951287" cy="483120"/>
          </a:xfrm>
        </p:spPr>
        <p:txBody>
          <a:bodyPr/>
          <a:lstStyle>
            <a:lvl1pPr marL="0" marR="0" indent="0" algn="l" defTabSz="457200" rtl="0" eaLnBrk="1" fontAlgn="auto" latinLnBrk="0" hangingPunct="1">
              <a:lnSpc>
                <a:spcPct val="100000"/>
              </a:lnSpc>
              <a:spcBef>
                <a:spcPct val="20000"/>
              </a:spcBef>
              <a:spcAft>
                <a:spcPts val="0"/>
              </a:spcAft>
              <a:buClr>
                <a:srgbClr val="0085CA"/>
              </a:buClr>
              <a:buSzTx/>
              <a:buFont typeface="Arial"/>
              <a:buNone/>
              <a:tabLst/>
              <a:defRPr sz="1200" baseline="0">
                <a:solidFill>
                  <a:srgbClr val="002548"/>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ct val="20000"/>
              </a:spcBef>
              <a:spcAft>
                <a:spcPts val="0"/>
              </a:spcAft>
              <a:buClr>
                <a:srgbClr val="0085CA"/>
              </a:buClr>
              <a:buSzTx/>
              <a:buFont typeface="Arial"/>
              <a:buNone/>
              <a:tabLst/>
              <a:defRPr/>
            </a:pPr>
            <a:r>
              <a:rPr lang="en-GB"/>
              <a:t>Click to add quote attribution</a:t>
            </a:r>
            <a:endParaRPr lang="en-US"/>
          </a:p>
        </p:txBody>
      </p:sp>
      <p:sp>
        <p:nvSpPr>
          <p:cNvPr id="10"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a:t>Click to edit presentation title</a:t>
            </a:r>
            <a:endParaRPr lang="en-US"/>
          </a:p>
        </p:txBody>
      </p:sp>
      <p:sp>
        <p:nvSpPr>
          <p:cNvPr id="11" name="Text Placeholder 3"/>
          <p:cNvSpPr>
            <a:spLocks noGrp="1"/>
          </p:cNvSpPr>
          <p:nvPr>
            <p:ph type="body" sz="quarter" idx="15" hasCustomPrompt="1"/>
          </p:nvPr>
        </p:nvSpPr>
        <p:spPr>
          <a:xfrm>
            <a:off x="7239941" y="738262"/>
            <a:ext cx="1446859" cy="192881"/>
          </a:xfrm>
        </p:spPr>
        <p:txBody>
          <a:bodyPr/>
          <a:lstStyle>
            <a:lvl1pPr marL="0" indent="0" algn="r">
              <a:buNone/>
              <a:defRPr sz="1000">
                <a:solidFill>
                  <a:srgbClr val="003E74"/>
                </a:solidFill>
              </a:defRPr>
            </a:lvl1pPr>
          </a:lstStyle>
          <a:p>
            <a:pPr lvl="0"/>
            <a:r>
              <a:rPr lang="en-US"/>
              <a:t>Click to add the date</a:t>
            </a:r>
          </a:p>
        </p:txBody>
      </p:sp>
    </p:spTree>
    <p:extLst>
      <p:ext uri="{BB962C8B-B14F-4D97-AF65-F5344CB8AC3E}">
        <p14:creationId xmlns:p14="http://schemas.microsoft.com/office/powerpoint/2010/main" val="3128024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two columns with image)">
    <p:spTree>
      <p:nvGrpSpPr>
        <p:cNvPr id="1" name=""/>
        <p:cNvGrpSpPr/>
        <p:nvPr/>
      </p:nvGrpSpPr>
      <p:grpSpPr>
        <a:xfrm>
          <a:off x="0" y="0"/>
          <a:ext cx="0" cy="0"/>
          <a:chOff x="0" y="0"/>
          <a:chExt cx="0" cy="0"/>
        </a:xfrm>
      </p:grpSpPr>
      <p:sp>
        <p:nvSpPr>
          <p:cNvPr id="3" name="Content Placeholder 2"/>
          <p:cNvSpPr>
            <a:spLocks noGrp="1"/>
          </p:cNvSpPr>
          <p:nvPr>
            <p:ph idx="11"/>
          </p:nvPr>
        </p:nvSpPr>
        <p:spPr>
          <a:xfrm>
            <a:off x="457200" y="1759936"/>
            <a:ext cx="3950877" cy="2613435"/>
          </a:xfrm>
        </p:spPr>
        <p:txBody>
          <a:bodyPr/>
          <a:lstStyle>
            <a:lvl1pPr>
              <a:buClr>
                <a:srgbClr val="002548"/>
              </a:buClr>
              <a:defRPr/>
            </a:lvl1pPr>
            <a:lvl2pPr>
              <a:buClr>
                <a:srgbClr val="002548"/>
              </a:buClr>
              <a:defRPr/>
            </a:lvl2pPr>
            <a:lvl3pPr>
              <a:buClr>
                <a:srgbClr val="002548"/>
              </a:buClr>
              <a:defRPr/>
            </a:lvl3pPr>
            <a:lvl4pPr>
              <a:buClr>
                <a:srgbClr val="002548"/>
              </a:buClr>
              <a:defRPr/>
            </a:lvl4pPr>
            <a:lvl5pPr>
              <a:buClr>
                <a:srgbClr val="002548"/>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itle 1"/>
          <p:cNvSpPr>
            <a:spLocks noGrp="1"/>
          </p:cNvSpPr>
          <p:nvPr>
            <p:ph type="title"/>
          </p:nvPr>
        </p:nvSpPr>
        <p:spPr>
          <a:xfrm>
            <a:off x="457200" y="1115931"/>
            <a:ext cx="8229600" cy="380667"/>
          </a:xfrm>
        </p:spPr>
        <p:txBody>
          <a:bodyPr/>
          <a:lstStyle>
            <a:lvl1pPr>
              <a:defRPr sz="2400"/>
            </a:lvl1pPr>
          </a:lstStyle>
          <a:p>
            <a:r>
              <a:rPr lang="en-GB"/>
              <a:t>Click to edit Master title style</a:t>
            </a:r>
            <a:endParaRPr lang="en-US"/>
          </a:p>
        </p:txBody>
      </p:sp>
      <p:sp>
        <p:nvSpPr>
          <p:cNvPr id="9" name="Picture Placeholder 8"/>
          <p:cNvSpPr>
            <a:spLocks noGrp="1"/>
          </p:cNvSpPr>
          <p:nvPr>
            <p:ph type="pic" sz="quarter" idx="13"/>
          </p:nvPr>
        </p:nvSpPr>
        <p:spPr>
          <a:xfrm>
            <a:off x="4735514" y="1759937"/>
            <a:ext cx="3951287" cy="1976608"/>
          </a:xfrm>
        </p:spPr>
        <p:txBody>
          <a:bodyPr/>
          <a:lstStyle>
            <a:lvl1pPr>
              <a:buClr>
                <a:srgbClr val="002548"/>
              </a:buClr>
              <a:defRPr/>
            </a:lvl1pPr>
          </a:lstStyle>
          <a:p>
            <a:endParaRPr lang="en-US"/>
          </a:p>
        </p:txBody>
      </p:sp>
      <p:sp>
        <p:nvSpPr>
          <p:cNvPr id="13" name="Text Placeholder 12"/>
          <p:cNvSpPr>
            <a:spLocks noGrp="1"/>
          </p:cNvSpPr>
          <p:nvPr>
            <p:ph type="body" sz="quarter" idx="14" hasCustomPrompt="1"/>
          </p:nvPr>
        </p:nvSpPr>
        <p:spPr>
          <a:xfrm>
            <a:off x="4735514" y="3942710"/>
            <a:ext cx="3951287" cy="427906"/>
          </a:xfrm>
        </p:spPr>
        <p:txBody>
          <a:bodyPr/>
          <a:lstStyle>
            <a:lvl1pPr marL="0" indent="0">
              <a:buNone/>
              <a:defRPr sz="1000">
                <a:solidFill>
                  <a:srgbClr val="002548"/>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caption</a:t>
            </a:r>
            <a:endParaRPr lang="en-US"/>
          </a:p>
        </p:txBody>
      </p:sp>
      <p:sp>
        <p:nvSpPr>
          <p:cNvPr id="8"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a:t>Click to edit presentation title</a:t>
            </a:r>
            <a:endParaRPr lang="en-US"/>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a:t>Click to add the date</a:t>
            </a:r>
          </a:p>
        </p:txBody>
      </p:sp>
    </p:spTree>
    <p:extLst>
      <p:ext uri="{BB962C8B-B14F-4D97-AF65-F5344CB8AC3E}">
        <p14:creationId xmlns:p14="http://schemas.microsoft.com/office/powerpoint/2010/main" val="847259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image/media and caption">
    <p:spTree>
      <p:nvGrpSpPr>
        <p:cNvPr id="1" name=""/>
        <p:cNvGrpSpPr/>
        <p:nvPr/>
      </p:nvGrpSpPr>
      <p:grpSpPr>
        <a:xfrm>
          <a:off x="0" y="0"/>
          <a:ext cx="0" cy="0"/>
          <a:chOff x="0" y="0"/>
          <a:chExt cx="0" cy="0"/>
        </a:xfrm>
      </p:grpSpPr>
      <p:sp>
        <p:nvSpPr>
          <p:cNvPr id="7" name="Picture Placeholder 8"/>
          <p:cNvSpPr>
            <a:spLocks noGrp="1"/>
          </p:cNvSpPr>
          <p:nvPr>
            <p:ph type="pic" sz="quarter" idx="13"/>
          </p:nvPr>
        </p:nvSpPr>
        <p:spPr>
          <a:xfrm>
            <a:off x="457200" y="1115931"/>
            <a:ext cx="8229601" cy="2639020"/>
          </a:xfrm>
        </p:spPr>
        <p:txBody>
          <a:bodyPr/>
          <a:lstStyle>
            <a:lvl1pPr>
              <a:buClr>
                <a:srgbClr val="002548"/>
              </a:buClr>
              <a:defRPr/>
            </a:lvl1pPr>
          </a:lstStyle>
          <a:p>
            <a:endParaRPr lang="en-US"/>
          </a:p>
        </p:txBody>
      </p:sp>
      <p:sp>
        <p:nvSpPr>
          <p:cNvPr id="9"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a:t>Click to edit presentation title</a:t>
            </a:r>
            <a:endParaRPr lang="en-US"/>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a:t>Click to add the date</a:t>
            </a:r>
          </a:p>
        </p:txBody>
      </p:sp>
      <p:sp>
        <p:nvSpPr>
          <p:cNvPr id="12" name="Text Placeholder 12"/>
          <p:cNvSpPr>
            <a:spLocks noGrp="1"/>
          </p:cNvSpPr>
          <p:nvPr>
            <p:ph type="body" sz="quarter" idx="14" hasCustomPrompt="1"/>
          </p:nvPr>
        </p:nvSpPr>
        <p:spPr>
          <a:xfrm>
            <a:off x="457200" y="3945465"/>
            <a:ext cx="3951287" cy="427906"/>
          </a:xfrm>
        </p:spPr>
        <p:txBody>
          <a:bodyPr/>
          <a:lstStyle>
            <a:lvl1pPr marL="0" indent="0">
              <a:buNone/>
              <a:defRPr sz="1000">
                <a:solidFill>
                  <a:srgbClr val="002548"/>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caption</a:t>
            </a:r>
            <a:endParaRPr lang="en-US"/>
          </a:p>
        </p:txBody>
      </p:sp>
    </p:spTree>
    <p:extLst>
      <p:ext uri="{BB962C8B-B14F-4D97-AF65-F5344CB8AC3E}">
        <p14:creationId xmlns:p14="http://schemas.microsoft.com/office/powerpoint/2010/main" val="392955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ple images/media and caption">
    <p:spTree>
      <p:nvGrpSpPr>
        <p:cNvPr id="1" name=""/>
        <p:cNvGrpSpPr/>
        <p:nvPr/>
      </p:nvGrpSpPr>
      <p:grpSpPr>
        <a:xfrm>
          <a:off x="0" y="0"/>
          <a:ext cx="0" cy="0"/>
          <a:chOff x="0" y="0"/>
          <a:chExt cx="0" cy="0"/>
        </a:xfrm>
      </p:grpSpPr>
      <p:sp>
        <p:nvSpPr>
          <p:cNvPr id="5" name="Picture Placeholder 8"/>
          <p:cNvSpPr>
            <a:spLocks noGrp="1"/>
          </p:cNvSpPr>
          <p:nvPr>
            <p:ph type="pic" sz="quarter" idx="13"/>
          </p:nvPr>
        </p:nvSpPr>
        <p:spPr>
          <a:xfrm>
            <a:off x="457200" y="1115931"/>
            <a:ext cx="3951287" cy="2611410"/>
          </a:xfrm>
        </p:spPr>
        <p:txBody>
          <a:bodyPr/>
          <a:lstStyle>
            <a:lvl1pPr>
              <a:buClr>
                <a:srgbClr val="002548"/>
              </a:buClr>
              <a:defRPr/>
            </a:lvl1pPr>
          </a:lstStyle>
          <a:p>
            <a:endParaRPr lang="en-US"/>
          </a:p>
        </p:txBody>
      </p:sp>
      <p:sp>
        <p:nvSpPr>
          <p:cNvPr id="6" name="Text Placeholder 12"/>
          <p:cNvSpPr>
            <a:spLocks noGrp="1"/>
          </p:cNvSpPr>
          <p:nvPr>
            <p:ph type="body" sz="quarter" idx="14" hasCustomPrompt="1"/>
          </p:nvPr>
        </p:nvSpPr>
        <p:spPr>
          <a:xfrm>
            <a:off x="457200" y="3945465"/>
            <a:ext cx="3951287" cy="427906"/>
          </a:xfrm>
        </p:spPr>
        <p:txBody>
          <a:bodyPr/>
          <a:lstStyle>
            <a:lvl1pPr marL="0" indent="0">
              <a:buNone/>
              <a:defRPr sz="1000">
                <a:solidFill>
                  <a:srgbClr val="002548"/>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caption</a:t>
            </a:r>
            <a:endParaRPr lang="en-US"/>
          </a:p>
        </p:txBody>
      </p:sp>
      <p:sp>
        <p:nvSpPr>
          <p:cNvPr id="7" name="Picture Placeholder 8"/>
          <p:cNvSpPr>
            <a:spLocks noGrp="1"/>
          </p:cNvSpPr>
          <p:nvPr>
            <p:ph type="pic" sz="quarter" idx="15"/>
          </p:nvPr>
        </p:nvSpPr>
        <p:spPr>
          <a:xfrm>
            <a:off x="4735514" y="1115932"/>
            <a:ext cx="3951287" cy="1479401"/>
          </a:xfrm>
        </p:spPr>
        <p:txBody>
          <a:bodyPr/>
          <a:lstStyle>
            <a:lvl1pPr>
              <a:buClr>
                <a:srgbClr val="002548"/>
              </a:buClr>
              <a:defRPr/>
            </a:lvl1pPr>
          </a:lstStyle>
          <a:p>
            <a:endParaRPr lang="en-US"/>
          </a:p>
        </p:txBody>
      </p:sp>
      <p:sp>
        <p:nvSpPr>
          <p:cNvPr id="9" name="Picture Placeholder 8"/>
          <p:cNvSpPr>
            <a:spLocks noGrp="1"/>
          </p:cNvSpPr>
          <p:nvPr>
            <p:ph type="pic" sz="quarter" idx="16"/>
          </p:nvPr>
        </p:nvSpPr>
        <p:spPr>
          <a:xfrm>
            <a:off x="4735514" y="2816214"/>
            <a:ext cx="3951287" cy="1557158"/>
          </a:xfrm>
        </p:spPr>
        <p:txBody>
          <a:bodyPr/>
          <a:lstStyle>
            <a:lvl1pPr>
              <a:buClr>
                <a:srgbClr val="002548"/>
              </a:buClr>
              <a:defRPr/>
            </a:lvl1pPr>
          </a:lstStyle>
          <a:p>
            <a:endParaRPr lang="en-US"/>
          </a:p>
        </p:txBody>
      </p:sp>
      <p:sp>
        <p:nvSpPr>
          <p:cNvPr id="8"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a:t>Click to edit presentation title</a:t>
            </a:r>
            <a:endParaRPr lang="en-US"/>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a:t>Click to add the date</a:t>
            </a:r>
          </a:p>
        </p:txBody>
      </p:sp>
    </p:spTree>
    <p:extLst>
      <p:ext uri="{BB962C8B-B14F-4D97-AF65-F5344CB8AC3E}">
        <p14:creationId xmlns:p14="http://schemas.microsoft.com/office/powerpoint/2010/main" val="1250341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a:t>Click to edit presentation title</a:t>
            </a:r>
            <a:endParaRPr lang="en-US"/>
          </a:p>
        </p:txBody>
      </p:sp>
      <p:sp>
        <p:nvSpPr>
          <p:cNvPr id="7"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a:t>Click to add the date</a:t>
            </a:r>
          </a:p>
        </p:txBody>
      </p:sp>
    </p:spTree>
    <p:extLst>
      <p:ext uri="{BB962C8B-B14F-4D97-AF65-F5344CB8AC3E}">
        <p14:creationId xmlns:p14="http://schemas.microsoft.com/office/powerpoint/2010/main" val="40672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EEE"/>
        </a:solidFill>
        <a:effectLst/>
      </p:bgPr>
    </p:bg>
    <p:spTree>
      <p:nvGrpSpPr>
        <p:cNvPr id="1" name=""/>
        <p:cNvGrpSpPr/>
        <p:nvPr/>
      </p:nvGrpSpPr>
      <p:grpSpPr>
        <a:xfrm>
          <a:off x="0" y="0"/>
          <a:ext cx="0" cy="0"/>
          <a:chOff x="0" y="0"/>
          <a:chExt cx="0" cy="0"/>
        </a:xfrm>
      </p:grpSpPr>
      <p:pic>
        <p:nvPicPr>
          <p:cNvPr id="4" name="Picture 3" descr="College_Powerpoint_Background_16-9.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3" name="Text Placeholder 2"/>
          <p:cNvSpPr>
            <a:spLocks noGrp="1"/>
          </p:cNvSpPr>
          <p:nvPr>
            <p:ph type="body" idx="1"/>
          </p:nvPr>
        </p:nvSpPr>
        <p:spPr>
          <a:xfrm>
            <a:off x="457200" y="1759936"/>
            <a:ext cx="8229600" cy="2613435"/>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Placeholder 1"/>
          <p:cNvSpPr>
            <a:spLocks noGrp="1"/>
          </p:cNvSpPr>
          <p:nvPr>
            <p:ph type="title"/>
          </p:nvPr>
        </p:nvSpPr>
        <p:spPr>
          <a:xfrm>
            <a:off x="457200" y="1115931"/>
            <a:ext cx="8229600" cy="380667"/>
          </a:xfrm>
          <a:prstGeom prst="rect">
            <a:avLst/>
          </a:prstGeom>
        </p:spPr>
        <p:txBody>
          <a:bodyPr vert="horz" lIns="0" tIns="45720" rIns="0" bIns="0" rtlCol="0" anchor="ctr">
            <a:noAutofit/>
          </a:bodyPr>
          <a:lstStyle/>
          <a:p>
            <a:r>
              <a:rPr lang="en-GB"/>
              <a:t>Click to edit Master title style</a:t>
            </a:r>
            <a:endParaRPr lang="en-US"/>
          </a:p>
        </p:txBody>
      </p:sp>
    </p:spTree>
    <p:extLst>
      <p:ext uri="{BB962C8B-B14F-4D97-AF65-F5344CB8AC3E}">
        <p14:creationId xmlns:p14="http://schemas.microsoft.com/office/powerpoint/2010/main" val="2585372813"/>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2" r:id="rId4"/>
    <p:sldLayoutId id="2147483660" r:id="rId5"/>
    <p:sldLayoutId id="2147483657" r:id="rId6"/>
    <p:sldLayoutId id="2147483658" r:id="rId7"/>
    <p:sldLayoutId id="2147483659" r:id="rId8"/>
    <p:sldLayoutId id="2147483655" r:id="rId9"/>
  </p:sldLayoutIdLst>
  <p:hf hdr="0"/>
  <p:txStyles>
    <p:titleStyle>
      <a:lvl1pPr algn="l" defTabSz="457200" rtl="0" eaLnBrk="1" latinLnBrk="0" hangingPunct="1">
        <a:spcBef>
          <a:spcPct val="0"/>
        </a:spcBef>
        <a:buNone/>
        <a:defRPr sz="2400" b="1" kern="1200">
          <a:solidFill>
            <a:srgbClr val="003E74"/>
          </a:solidFill>
          <a:latin typeface="Arial"/>
          <a:ea typeface="+mj-ea"/>
          <a:cs typeface="Arial"/>
        </a:defRPr>
      </a:lvl1pPr>
    </p:titleStyle>
    <p:bodyStyle>
      <a:lvl1pPr marL="342900" indent="-34290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10_B367CE0B.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i="0" u="none" strike="noStrike">
                <a:effectLst/>
              </a:rPr>
              <a:t>CDM </a:t>
            </a:r>
            <a:r>
              <a:rPr lang="en-US" b="1"/>
              <a:t>Group Project</a:t>
            </a:r>
            <a:r>
              <a:rPr lang="en-US" b="1" i="0">
                <a:effectLst/>
              </a:rPr>
              <a:t>​</a:t>
            </a:r>
            <a:endParaRPr lang="en-US" b="1"/>
          </a:p>
        </p:txBody>
      </p:sp>
      <p:sp>
        <p:nvSpPr>
          <p:cNvPr id="4" name="Text Placeholder 3"/>
          <p:cNvSpPr>
            <a:spLocks noGrp="1"/>
          </p:cNvSpPr>
          <p:nvPr>
            <p:ph type="body" sz="quarter" idx="11"/>
          </p:nvPr>
        </p:nvSpPr>
        <p:spPr/>
        <p:txBody>
          <a:bodyPr vert="horz" lIns="0" tIns="0" rIns="0" bIns="0" rtlCol="0" anchor="t">
            <a:noAutofit/>
          </a:bodyPr>
          <a:lstStyle/>
          <a:p>
            <a:r>
              <a:rPr lang="en-US">
                <a:solidFill>
                  <a:srgbClr val="595959"/>
                </a:solidFill>
              </a:rPr>
              <a:t>Group 2: Cameron</a:t>
            </a:r>
            <a:r>
              <a:rPr lang="en-US" b="0" i="0" u="none" strike="noStrike">
                <a:solidFill>
                  <a:srgbClr val="595959"/>
                </a:solidFill>
                <a:effectLst/>
              </a:rPr>
              <a:t> Appel, Kate Cheng, Emily Lui, David Ensor </a:t>
            </a:r>
            <a:r>
              <a:rPr lang="en-US" b="0" i="0">
                <a:solidFill>
                  <a:srgbClr val="595959"/>
                </a:solidFill>
                <a:effectLst/>
              </a:rPr>
              <a:t>​</a:t>
            </a:r>
            <a:endParaRPr lang="en-US">
              <a:solidFill>
                <a:srgbClr val="595959"/>
              </a:solidFill>
            </a:endParaRPr>
          </a:p>
        </p:txBody>
      </p:sp>
      <p:sp>
        <p:nvSpPr>
          <p:cNvPr id="5" name="Text Placeholder 4"/>
          <p:cNvSpPr>
            <a:spLocks noGrp="1"/>
          </p:cNvSpPr>
          <p:nvPr>
            <p:ph type="body" sz="quarter" idx="10"/>
          </p:nvPr>
        </p:nvSpPr>
        <p:spPr/>
        <p:txBody>
          <a:bodyPr/>
          <a:lstStyle/>
          <a:p>
            <a:r>
              <a:rPr lang="en-US"/>
              <a:t>CDM Group Project</a:t>
            </a:r>
          </a:p>
        </p:txBody>
      </p:sp>
      <p:sp>
        <p:nvSpPr>
          <p:cNvPr id="6" name="Text Placeholder 5"/>
          <p:cNvSpPr>
            <a:spLocks noGrp="1"/>
          </p:cNvSpPr>
          <p:nvPr>
            <p:ph type="body" sz="quarter" idx="12"/>
          </p:nvPr>
        </p:nvSpPr>
        <p:spPr/>
        <p:txBody>
          <a:bodyPr/>
          <a:lstStyle/>
          <a:p>
            <a:r>
              <a:rPr lang="en-US"/>
              <a:t>15 December 2022</a:t>
            </a:r>
          </a:p>
        </p:txBody>
      </p:sp>
    </p:spTree>
    <p:extLst>
      <p:ext uri="{BB962C8B-B14F-4D97-AF65-F5344CB8AC3E}">
        <p14:creationId xmlns:p14="http://schemas.microsoft.com/office/powerpoint/2010/main" val="4058368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856C-F99C-E578-B614-8E757EC344D7}"/>
              </a:ext>
            </a:extLst>
          </p:cNvPr>
          <p:cNvSpPr>
            <a:spLocks noGrp="1"/>
          </p:cNvSpPr>
          <p:nvPr>
            <p:ph type="title"/>
          </p:nvPr>
        </p:nvSpPr>
        <p:spPr>
          <a:xfrm>
            <a:off x="390525" y="2249406"/>
            <a:ext cx="8229600" cy="380667"/>
          </a:xfrm>
        </p:spPr>
        <p:txBody>
          <a:bodyPr/>
          <a:lstStyle/>
          <a:p>
            <a:r>
              <a:rPr lang="en-US"/>
              <a:t>Data Exploration</a:t>
            </a:r>
          </a:p>
        </p:txBody>
      </p:sp>
      <p:pic>
        <p:nvPicPr>
          <p:cNvPr id="6" name="Picture 6" descr="Chart, bar chart, histogram&#10;&#10;Description automatically generated">
            <a:extLst>
              <a:ext uri="{FF2B5EF4-FFF2-40B4-BE49-F238E27FC236}">
                <a16:creationId xmlns:a16="http://schemas.microsoft.com/office/drawing/2014/main" id="{346260B4-5D40-A0DC-1F16-AAF6EAFB460A}"/>
              </a:ext>
            </a:extLst>
          </p:cNvPr>
          <p:cNvPicPr>
            <a:picLocks noGrp="1" noChangeAspect="1"/>
          </p:cNvPicPr>
          <p:nvPr>
            <p:ph idx="1"/>
          </p:nvPr>
        </p:nvPicPr>
        <p:blipFill>
          <a:blip r:embed="rId3"/>
          <a:stretch>
            <a:fillRect/>
          </a:stretch>
        </p:blipFill>
        <p:spPr>
          <a:xfrm>
            <a:off x="3115460" y="207361"/>
            <a:ext cx="5780105" cy="4337460"/>
          </a:xfrm>
        </p:spPr>
      </p:pic>
    </p:spTree>
    <p:extLst>
      <p:ext uri="{BB962C8B-B14F-4D97-AF65-F5344CB8AC3E}">
        <p14:creationId xmlns:p14="http://schemas.microsoft.com/office/powerpoint/2010/main" val="3466868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a:t>
            </a:r>
          </a:p>
        </p:txBody>
      </p:sp>
      <p:sp>
        <p:nvSpPr>
          <p:cNvPr id="3" name="Content Placeholder 2"/>
          <p:cNvSpPr>
            <a:spLocks noGrp="1"/>
          </p:cNvSpPr>
          <p:nvPr>
            <p:ph idx="1"/>
          </p:nvPr>
        </p:nvSpPr>
        <p:spPr/>
        <p:txBody>
          <a:bodyPr vert="horz" lIns="0" tIns="0" rIns="0" bIns="0" rtlCol="0" anchor="t">
            <a:noAutofit/>
          </a:bodyPr>
          <a:lstStyle/>
          <a:p>
            <a:pPr marL="0" indent="0" fontAlgn="base">
              <a:buNone/>
            </a:pPr>
            <a:r>
              <a:rPr lang="en-US" b="1">
                <a:solidFill>
                  <a:schemeClr val="tx1">
                    <a:lumMod val="75000"/>
                    <a:lumOff val="25000"/>
                  </a:schemeClr>
                </a:solidFill>
                <a:latin typeface="Calibri"/>
              </a:rPr>
              <a:t>Removal of attribute</a:t>
            </a:r>
          </a:p>
          <a:p>
            <a:pPr marL="0" indent="0">
              <a:buNone/>
            </a:pPr>
            <a:r>
              <a:rPr lang="en-US" b="1" err="1">
                <a:solidFill>
                  <a:schemeClr val="tx1">
                    <a:lumMod val="75000"/>
                    <a:lumOff val="25000"/>
                  </a:schemeClr>
                </a:solidFill>
                <a:latin typeface="Calibri"/>
              </a:rPr>
              <a:t>Generalisation</a:t>
            </a:r>
            <a:endParaRPr lang="en-US" b="1">
              <a:solidFill>
                <a:schemeClr val="tx1">
                  <a:lumMod val="75000"/>
                  <a:lumOff val="25000"/>
                </a:schemeClr>
              </a:solidFill>
              <a:latin typeface="Calibri"/>
            </a:endParaRPr>
          </a:p>
          <a:p>
            <a:pPr marL="285750" indent="-285750"/>
            <a:r>
              <a:rPr lang="en-US">
                <a:solidFill>
                  <a:schemeClr val="tx1">
                    <a:lumMod val="75000"/>
                    <a:lumOff val="25000"/>
                  </a:schemeClr>
                </a:solidFill>
                <a:latin typeface="Calibri"/>
              </a:rPr>
              <a:t>Banding</a:t>
            </a:r>
            <a:r>
              <a:rPr lang="en-US" b="0" i="0">
                <a:solidFill>
                  <a:schemeClr val="tx1">
                    <a:lumMod val="75000"/>
                    <a:lumOff val="25000"/>
                  </a:schemeClr>
                </a:solidFill>
                <a:effectLst/>
                <a:latin typeface="Calibri"/>
              </a:rPr>
              <a:t>​</a:t>
            </a:r>
            <a:endParaRPr lang="en-US" b="1" i="0">
              <a:solidFill>
                <a:schemeClr val="tx1">
                  <a:lumMod val="75000"/>
                  <a:lumOff val="25000"/>
                </a:schemeClr>
              </a:solidFill>
              <a:effectLst/>
              <a:latin typeface="Calibri"/>
            </a:endParaRPr>
          </a:p>
          <a:p>
            <a:pPr marL="0" indent="0" algn="l" rtl="0" fontAlgn="base">
              <a:buNone/>
            </a:pPr>
            <a:r>
              <a:rPr lang="en-US" b="1" i="0" u="none" strike="noStrike">
                <a:solidFill>
                  <a:schemeClr val="tx1">
                    <a:lumMod val="75000"/>
                    <a:lumOff val="25000"/>
                  </a:schemeClr>
                </a:solidFill>
                <a:effectLst/>
                <a:latin typeface="Calibri"/>
              </a:rPr>
              <a:t>Suppression</a:t>
            </a:r>
            <a:r>
              <a:rPr lang="en-US" b="1" i="0">
                <a:solidFill>
                  <a:schemeClr val="tx1">
                    <a:lumMod val="75000"/>
                    <a:lumOff val="25000"/>
                  </a:schemeClr>
                </a:solidFill>
                <a:effectLst/>
                <a:latin typeface="Calibri"/>
              </a:rPr>
              <a:t>​</a:t>
            </a:r>
          </a:p>
          <a:p>
            <a:pPr algn="l" rtl="0" fontAlgn="base">
              <a:buFont typeface="Arial" panose="020B0604020202020204" pitchFamily="34" charset="0"/>
              <a:buChar char="•"/>
            </a:pPr>
            <a:r>
              <a:rPr lang="en-US" b="0" i="0" u="none" strike="noStrike">
                <a:solidFill>
                  <a:schemeClr val="tx1">
                    <a:lumMod val="75000"/>
                    <a:lumOff val="25000"/>
                  </a:schemeClr>
                </a:solidFill>
                <a:effectLst/>
                <a:latin typeface="Calibri"/>
              </a:rPr>
              <a:t>Variable coded with random </a:t>
            </a:r>
            <a:r>
              <a:rPr lang="en-US">
                <a:solidFill>
                  <a:schemeClr val="tx1">
                    <a:lumMod val="75000"/>
                    <a:lumOff val="25000"/>
                  </a:schemeClr>
                </a:solidFill>
                <a:latin typeface="Calibri"/>
              </a:rPr>
              <a:t>digits</a:t>
            </a:r>
            <a:r>
              <a:rPr lang="en-US" b="0" i="0" u="none" strike="noStrike">
                <a:solidFill>
                  <a:schemeClr val="tx1">
                    <a:lumMod val="75000"/>
                    <a:lumOff val="25000"/>
                  </a:schemeClr>
                </a:solidFill>
                <a:effectLst/>
                <a:latin typeface="Calibri"/>
              </a:rPr>
              <a:t> (</a:t>
            </a:r>
            <a:r>
              <a:rPr lang="en-US" b="0" i="0" u="none" strike="noStrike" err="1">
                <a:solidFill>
                  <a:schemeClr val="tx1">
                    <a:lumMod val="75000"/>
                    <a:lumOff val="25000"/>
                  </a:schemeClr>
                </a:solidFill>
                <a:effectLst/>
                <a:latin typeface="Calibri"/>
              </a:rPr>
              <a:t>Pseudonymisation</a:t>
            </a:r>
            <a:r>
              <a:rPr lang="en-US" b="0" i="0" u="none" strike="noStrike">
                <a:solidFill>
                  <a:schemeClr val="tx1">
                    <a:lumMod val="75000"/>
                    <a:lumOff val="25000"/>
                  </a:schemeClr>
                </a:solidFill>
                <a:effectLst/>
                <a:latin typeface="Calibri"/>
              </a:rPr>
              <a:t>)</a:t>
            </a:r>
            <a:r>
              <a:rPr lang="en-US" b="0" i="0">
                <a:solidFill>
                  <a:schemeClr val="tx1">
                    <a:lumMod val="75000"/>
                    <a:lumOff val="25000"/>
                  </a:schemeClr>
                </a:solidFill>
                <a:effectLst/>
                <a:latin typeface="Calibri"/>
              </a:rPr>
              <a:t>​</a:t>
            </a:r>
          </a:p>
          <a:p>
            <a:pPr algn="l" rtl="0" fontAlgn="base">
              <a:buFont typeface="Arial" panose="020B0604020202020204" pitchFamily="34" charset="0"/>
              <a:buChar char="•"/>
            </a:pPr>
            <a:r>
              <a:rPr lang="en-US" b="0" i="0" u="none" strike="noStrike">
                <a:solidFill>
                  <a:schemeClr val="tx1">
                    <a:lumMod val="75000"/>
                    <a:lumOff val="25000"/>
                  </a:schemeClr>
                </a:solidFill>
                <a:effectLst/>
                <a:latin typeface="Calibri"/>
              </a:rPr>
              <a:t>Standardization</a:t>
            </a:r>
            <a:r>
              <a:rPr lang="en-US" b="0" i="0">
                <a:solidFill>
                  <a:schemeClr val="tx1">
                    <a:lumMod val="75000"/>
                    <a:lumOff val="25000"/>
                  </a:schemeClr>
                </a:solidFill>
                <a:effectLst/>
                <a:latin typeface="Calibri"/>
              </a:rPr>
              <a:t>​</a:t>
            </a:r>
          </a:p>
          <a:p>
            <a:pPr algn="l" rtl="0" fontAlgn="base">
              <a:buFont typeface="Arial" panose="020B0604020202020204" pitchFamily="34" charset="0"/>
              <a:buChar char="•"/>
            </a:pPr>
            <a:r>
              <a:rPr lang="en-US" b="0" i="0" u="none" strike="noStrike">
                <a:solidFill>
                  <a:schemeClr val="tx1">
                    <a:lumMod val="75000"/>
                    <a:lumOff val="25000"/>
                  </a:schemeClr>
                </a:solidFill>
                <a:effectLst/>
                <a:latin typeface="Calibri"/>
              </a:rPr>
              <a:t>Issues: reduces quality of data</a:t>
            </a:r>
            <a:r>
              <a:rPr lang="en-US" b="0" i="0">
                <a:solidFill>
                  <a:schemeClr val="tx1">
                    <a:lumMod val="75000"/>
                    <a:lumOff val="25000"/>
                  </a:schemeClr>
                </a:solidFill>
                <a:effectLst/>
                <a:latin typeface="Calibri"/>
              </a:rPr>
              <a:t>​</a:t>
            </a:r>
          </a:p>
          <a:p>
            <a:pPr marL="0" indent="0" algn="l" rtl="0">
              <a:buNone/>
            </a:pPr>
            <a:endParaRPr lang="en-US" i="0">
              <a:solidFill>
                <a:schemeClr val="tx1">
                  <a:lumMod val="75000"/>
                  <a:lumOff val="25000"/>
                </a:schemeClr>
              </a:solidFill>
              <a:effectLst/>
            </a:endParaRPr>
          </a:p>
        </p:txBody>
      </p:sp>
      <p:sp>
        <p:nvSpPr>
          <p:cNvPr id="4" name="Text Placeholder 3"/>
          <p:cNvSpPr>
            <a:spLocks noGrp="1"/>
          </p:cNvSpPr>
          <p:nvPr>
            <p:ph type="body" sz="quarter" idx="10"/>
          </p:nvPr>
        </p:nvSpPr>
        <p:spPr/>
        <p:txBody>
          <a:bodyPr/>
          <a:lstStyle/>
          <a:p>
            <a:r>
              <a:rPr lang="en-US"/>
              <a:t>CDM Group Project</a:t>
            </a:r>
          </a:p>
          <a:p>
            <a:endParaRPr lang="en-US"/>
          </a:p>
        </p:txBody>
      </p:sp>
      <p:sp>
        <p:nvSpPr>
          <p:cNvPr id="5" name="Text Placeholder 4"/>
          <p:cNvSpPr>
            <a:spLocks noGrp="1"/>
          </p:cNvSpPr>
          <p:nvPr>
            <p:ph type="body" sz="quarter" idx="12"/>
          </p:nvPr>
        </p:nvSpPr>
        <p:spPr/>
        <p:txBody>
          <a:bodyPr/>
          <a:lstStyle/>
          <a:p>
            <a:r>
              <a:rPr lang="en-US"/>
              <a:t>15 December 2022</a:t>
            </a:r>
          </a:p>
          <a:p>
            <a:endParaRPr lang="en-US"/>
          </a:p>
        </p:txBody>
      </p:sp>
      <p:sp>
        <p:nvSpPr>
          <p:cNvPr id="6" name="TextBox 5">
            <a:extLst>
              <a:ext uri="{FF2B5EF4-FFF2-40B4-BE49-F238E27FC236}">
                <a16:creationId xmlns:a16="http://schemas.microsoft.com/office/drawing/2014/main" id="{4C49D343-A8DF-9490-4BAC-F1570EE98C2E}"/>
              </a:ext>
            </a:extLst>
          </p:cNvPr>
          <p:cNvSpPr txBox="1"/>
          <p:nvPr/>
        </p:nvSpPr>
        <p:spPr>
          <a:xfrm>
            <a:off x="3735532" y="1691119"/>
            <a:ext cx="1823605" cy="369332"/>
          </a:xfrm>
          <a:prstGeom prst="rect">
            <a:avLst/>
          </a:prstGeom>
          <a:solidFill>
            <a:schemeClr val="tx2">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3F3F3F"/>
                </a:solidFill>
                <a:latin typeface="Calibri"/>
                <a:cs typeface="Arial"/>
              </a:rPr>
              <a:t>Direct identifiers</a:t>
            </a:r>
            <a:endParaRPr lang="en-US">
              <a:solidFill>
                <a:srgbClr val="3F3F3F"/>
              </a:solidFill>
              <a:latin typeface="Calibri"/>
              <a:cs typeface="Calibri"/>
            </a:endParaRPr>
          </a:p>
        </p:txBody>
      </p:sp>
      <p:sp>
        <p:nvSpPr>
          <p:cNvPr id="7" name="TextBox 6">
            <a:extLst>
              <a:ext uri="{FF2B5EF4-FFF2-40B4-BE49-F238E27FC236}">
                <a16:creationId xmlns:a16="http://schemas.microsoft.com/office/drawing/2014/main" id="{2340102F-333E-9DDF-2E75-EFCD67B7DB02}"/>
              </a:ext>
            </a:extLst>
          </p:cNvPr>
          <p:cNvSpPr txBox="1"/>
          <p:nvPr/>
        </p:nvSpPr>
        <p:spPr>
          <a:xfrm>
            <a:off x="6935930" y="2709427"/>
            <a:ext cx="2010641" cy="646331"/>
          </a:xfrm>
          <a:prstGeom prst="rect">
            <a:avLst/>
          </a:prstGeom>
          <a:solidFill>
            <a:schemeClr val="tx2">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3F3F3F"/>
                </a:solidFill>
                <a:latin typeface="Calibri"/>
                <a:cs typeface="Arial"/>
              </a:rPr>
              <a:t>Quasi-identifiers</a:t>
            </a:r>
          </a:p>
          <a:p>
            <a:pPr algn="ctr"/>
            <a:r>
              <a:rPr lang="en-US">
                <a:solidFill>
                  <a:srgbClr val="3F3F3F"/>
                </a:solidFill>
                <a:latin typeface="Calibri"/>
                <a:cs typeface="Arial"/>
              </a:rPr>
              <a:t>Sensitive attributes</a:t>
            </a:r>
          </a:p>
        </p:txBody>
      </p:sp>
      <p:sp>
        <p:nvSpPr>
          <p:cNvPr id="9" name="Right Brace 8">
            <a:extLst>
              <a:ext uri="{FF2B5EF4-FFF2-40B4-BE49-F238E27FC236}">
                <a16:creationId xmlns:a16="http://schemas.microsoft.com/office/drawing/2014/main" id="{535C501F-042D-0BC7-2EA6-E91DA387E5D5}"/>
              </a:ext>
            </a:extLst>
          </p:cNvPr>
          <p:cNvSpPr/>
          <p:nvPr/>
        </p:nvSpPr>
        <p:spPr>
          <a:xfrm>
            <a:off x="6694551" y="2080780"/>
            <a:ext cx="155448" cy="189114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4E1DE6FE-2F2A-749E-56FD-22268E2DD6DA}"/>
              </a:ext>
            </a:extLst>
          </p:cNvPr>
          <p:cNvCxnSpPr/>
          <p:nvPr/>
        </p:nvCxnSpPr>
        <p:spPr>
          <a:xfrm>
            <a:off x="2561359" y="1870365"/>
            <a:ext cx="112221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926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0907-69A5-38BA-C684-0F1199596806}"/>
              </a:ext>
            </a:extLst>
          </p:cNvPr>
          <p:cNvSpPr>
            <a:spLocks noGrp="1"/>
          </p:cNvSpPr>
          <p:nvPr>
            <p:ph type="title"/>
          </p:nvPr>
        </p:nvSpPr>
        <p:spPr/>
        <p:txBody>
          <a:bodyPr/>
          <a:lstStyle/>
          <a:p>
            <a:r>
              <a:rPr lang="en-US"/>
              <a:t>Researcher Data Set – Direct Identifiers</a:t>
            </a:r>
          </a:p>
        </p:txBody>
      </p:sp>
      <p:graphicFrame>
        <p:nvGraphicFramePr>
          <p:cNvPr id="6" name="Content Placeholder 5">
            <a:extLst>
              <a:ext uri="{FF2B5EF4-FFF2-40B4-BE49-F238E27FC236}">
                <a16:creationId xmlns:a16="http://schemas.microsoft.com/office/drawing/2014/main" id="{63432D0C-A3A8-3A57-5382-06D52ED793D7}"/>
              </a:ext>
            </a:extLst>
          </p:cNvPr>
          <p:cNvGraphicFramePr>
            <a:graphicFrameLocks noGrp="1"/>
          </p:cNvGraphicFramePr>
          <p:nvPr>
            <p:ph idx="1"/>
            <p:extLst>
              <p:ext uri="{D42A27DB-BD31-4B8C-83A1-F6EECF244321}">
                <p14:modId xmlns:p14="http://schemas.microsoft.com/office/powerpoint/2010/main" val="2661127698"/>
              </p:ext>
            </p:extLst>
          </p:nvPr>
        </p:nvGraphicFramePr>
        <p:xfrm>
          <a:off x="716973" y="1978932"/>
          <a:ext cx="7695429" cy="2065010"/>
        </p:xfrm>
        <a:graphic>
          <a:graphicData uri="http://schemas.openxmlformats.org/drawingml/2006/table">
            <a:tbl>
              <a:tblPr/>
              <a:tblGrid>
                <a:gridCol w="2576641">
                  <a:extLst>
                    <a:ext uri="{9D8B030D-6E8A-4147-A177-3AD203B41FA5}">
                      <a16:colId xmlns:a16="http://schemas.microsoft.com/office/drawing/2014/main" val="1767092987"/>
                    </a:ext>
                  </a:extLst>
                </a:gridCol>
                <a:gridCol w="2625357">
                  <a:extLst>
                    <a:ext uri="{9D8B030D-6E8A-4147-A177-3AD203B41FA5}">
                      <a16:colId xmlns:a16="http://schemas.microsoft.com/office/drawing/2014/main" val="3127953316"/>
                    </a:ext>
                  </a:extLst>
                </a:gridCol>
                <a:gridCol w="2493431">
                  <a:extLst>
                    <a:ext uri="{9D8B030D-6E8A-4147-A177-3AD203B41FA5}">
                      <a16:colId xmlns:a16="http://schemas.microsoft.com/office/drawing/2014/main" val="3038618249"/>
                    </a:ext>
                  </a:extLst>
                </a:gridCol>
              </a:tblGrid>
              <a:tr h="286506">
                <a:tc>
                  <a:txBody>
                    <a:bodyPr/>
                    <a:lstStyle/>
                    <a:p>
                      <a:pPr algn="l" fontAlgn="base"/>
                      <a:r>
                        <a:rPr lang="en-US" sz="1600" b="1" i="0">
                          <a:solidFill>
                            <a:srgbClr val="FFFFFF"/>
                          </a:solidFill>
                          <a:effectLst/>
                          <a:latin typeface="Calibri"/>
                        </a:rPr>
                        <a:t>Variable​</a:t>
                      </a:r>
                    </a:p>
                  </a:txBody>
                  <a:tcPr marL="71627" marR="71627" marT="35813" marB="3581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l" fontAlgn="base"/>
                      <a:r>
                        <a:rPr lang="en-GB" sz="1600" b="1" i="0">
                          <a:solidFill>
                            <a:srgbClr val="FFFFFF"/>
                          </a:solidFill>
                          <a:effectLst/>
                          <a:latin typeface="Calibri"/>
                        </a:rPr>
                        <a:t>Anonymisation method​</a:t>
                      </a:r>
                    </a:p>
                  </a:txBody>
                  <a:tcPr marL="71627" marR="71627" marT="35813" marB="3581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l" fontAlgn="base"/>
                      <a:r>
                        <a:rPr lang="en-US" sz="1600" b="1" i="0">
                          <a:solidFill>
                            <a:srgbClr val="FFFFFF"/>
                          </a:solidFill>
                          <a:effectLst/>
                          <a:latin typeface="Calibri"/>
                        </a:rPr>
                        <a:t>Reasoning​</a:t>
                      </a:r>
                    </a:p>
                  </a:txBody>
                  <a:tcPr marL="71627" marR="71627" marT="35813" marB="3581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3265357512"/>
                  </a:ext>
                </a:extLst>
              </a:tr>
              <a:tr h="286506">
                <a:tc>
                  <a:txBody>
                    <a:bodyPr/>
                    <a:lstStyle/>
                    <a:p>
                      <a:pPr algn="l" fontAlgn="base"/>
                      <a:r>
                        <a:rPr lang="en-US" sz="1600" b="0" i="0" u="none" strike="noStrike">
                          <a:solidFill>
                            <a:schemeClr val="tx1">
                              <a:lumMod val="75000"/>
                              <a:lumOff val="25000"/>
                            </a:schemeClr>
                          </a:solidFill>
                          <a:effectLst/>
                          <a:latin typeface="Calibri"/>
                        </a:rPr>
                        <a:t>Given name</a:t>
                      </a:r>
                      <a:r>
                        <a:rPr lang="en-US" sz="1600" b="0" i="0">
                          <a:solidFill>
                            <a:schemeClr val="tx1">
                              <a:lumMod val="75000"/>
                              <a:lumOff val="25000"/>
                            </a:schemeClr>
                          </a:solidFill>
                          <a:effectLst/>
                          <a:latin typeface="Calibri"/>
                        </a:rPr>
                        <a:t>​</a:t>
                      </a:r>
                    </a:p>
                  </a:txBody>
                  <a:tcPr marL="71627" marR="71627" marT="35813" marB="3581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rowSpan="2">
                  <a:txBody>
                    <a:bodyPr/>
                    <a:lstStyle/>
                    <a:p>
                      <a:pPr algn="l" fontAlgn="base"/>
                      <a:r>
                        <a:rPr lang="en-US" sz="1600" b="0" i="0" dirty="0">
                          <a:solidFill>
                            <a:schemeClr val="tx1">
                              <a:lumMod val="75000"/>
                              <a:lumOff val="25000"/>
                            </a:schemeClr>
                          </a:solidFill>
                          <a:effectLst/>
                          <a:latin typeface="Calibri"/>
                        </a:rPr>
                        <a:t>Removed​</a:t>
                      </a:r>
                    </a:p>
                    <a:p>
                      <a:pPr algn="l" fontAlgn="base"/>
                      <a:r>
                        <a:rPr lang="en-US" sz="1600" b="0" i="0" dirty="0">
                          <a:solidFill>
                            <a:schemeClr val="tx1">
                              <a:lumMod val="75000"/>
                              <a:lumOff val="25000"/>
                            </a:schemeClr>
                          </a:solidFill>
                          <a:effectLst/>
                          <a:latin typeface="Calibri"/>
                        </a:rPr>
                        <a:t>Replaced with </a:t>
                      </a:r>
                      <a:r>
                        <a:rPr lang="en-US" altLang="zh-CN" sz="1600" b="0" i="0" dirty="0">
                          <a:solidFill>
                            <a:schemeClr val="tx1">
                              <a:lumMod val="75000"/>
                              <a:lumOff val="25000"/>
                            </a:schemeClr>
                          </a:solidFill>
                          <a:effectLst/>
                          <a:latin typeface="Calibri"/>
                        </a:rPr>
                        <a:t>randomly generated </a:t>
                      </a:r>
                      <a:r>
                        <a:rPr lang="en-US" sz="1600" b="0" i="0" dirty="0">
                          <a:solidFill>
                            <a:schemeClr val="tx1">
                              <a:lumMod val="75000"/>
                              <a:lumOff val="25000"/>
                            </a:schemeClr>
                          </a:solidFill>
                          <a:effectLst/>
                          <a:latin typeface="Calibri"/>
                        </a:rPr>
                        <a:t>unique identifier​</a:t>
                      </a:r>
                    </a:p>
                  </a:txBody>
                  <a:tcPr marL="71627" marR="71627" marT="35813" marB="35813"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rowSpan="2">
                  <a:txBody>
                    <a:bodyPr/>
                    <a:lstStyle/>
                    <a:p>
                      <a:pPr algn="l" fontAlgn="base"/>
                      <a:r>
                        <a:rPr lang="en-US" sz="1600" b="0" i="0">
                          <a:solidFill>
                            <a:schemeClr val="tx1">
                              <a:lumMod val="75000"/>
                              <a:lumOff val="25000"/>
                            </a:schemeClr>
                          </a:solidFill>
                          <a:effectLst/>
                          <a:latin typeface="Calibri"/>
                        </a:rPr>
                        <a:t>Allow local re-identification after analysis​</a:t>
                      </a:r>
                    </a:p>
                  </a:txBody>
                  <a:tcPr marL="71627" marR="71627" marT="35813" marB="35813"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83345950"/>
                  </a:ext>
                </a:extLst>
              </a:tr>
              <a:tr h="286506">
                <a:tc>
                  <a:txBody>
                    <a:bodyPr/>
                    <a:lstStyle/>
                    <a:p>
                      <a:pPr algn="l" fontAlgn="base"/>
                      <a:r>
                        <a:rPr lang="en-US" sz="1600" b="0" i="0" u="none" strike="noStrike">
                          <a:solidFill>
                            <a:schemeClr val="tx1">
                              <a:lumMod val="75000"/>
                              <a:lumOff val="25000"/>
                            </a:schemeClr>
                          </a:solidFill>
                          <a:effectLst/>
                          <a:latin typeface="Calibri"/>
                        </a:rPr>
                        <a:t>Surname</a:t>
                      </a:r>
                      <a:r>
                        <a:rPr lang="en-US" sz="1600" b="0" i="0">
                          <a:solidFill>
                            <a:schemeClr val="tx1">
                              <a:lumMod val="75000"/>
                              <a:lumOff val="25000"/>
                            </a:schemeClr>
                          </a:solidFill>
                          <a:effectLst/>
                          <a:latin typeface="Calibri"/>
                        </a:rPr>
                        <a:t>​</a:t>
                      </a:r>
                    </a:p>
                  </a:txBody>
                  <a:tcPr marL="71627" marR="71627" marT="35813" marB="3581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336580669"/>
                  </a:ext>
                </a:extLst>
              </a:tr>
              <a:tr h="286506">
                <a:tc>
                  <a:txBody>
                    <a:bodyPr/>
                    <a:lstStyle/>
                    <a:p>
                      <a:pPr algn="l" fontAlgn="base"/>
                      <a:r>
                        <a:rPr lang="en-US" sz="1600" b="0" i="0" u="none" strike="noStrike">
                          <a:solidFill>
                            <a:schemeClr val="tx1">
                              <a:lumMod val="75000"/>
                              <a:lumOff val="25000"/>
                            </a:schemeClr>
                          </a:solidFill>
                          <a:effectLst/>
                          <a:latin typeface="Calibri"/>
                        </a:rPr>
                        <a:t>Phone number </a:t>
                      </a:r>
                      <a:r>
                        <a:rPr lang="en-US" sz="1600" b="0" i="0">
                          <a:solidFill>
                            <a:schemeClr val="tx1">
                              <a:lumMod val="75000"/>
                              <a:lumOff val="25000"/>
                            </a:schemeClr>
                          </a:solidFill>
                          <a:effectLst/>
                          <a:latin typeface="Calibri"/>
                        </a:rPr>
                        <a:t>​</a:t>
                      </a:r>
                    </a:p>
                  </a:txBody>
                  <a:tcPr marL="71627" marR="71627" marT="35813" marB="3581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rowSpan="3">
                  <a:txBody>
                    <a:bodyPr/>
                    <a:lstStyle/>
                    <a:p>
                      <a:pPr algn="l" fontAlgn="base"/>
                      <a:r>
                        <a:rPr lang="en-US" sz="1600" b="0" i="0" u="none" strike="noStrike">
                          <a:solidFill>
                            <a:schemeClr val="tx1">
                              <a:lumMod val="75000"/>
                              <a:lumOff val="25000"/>
                            </a:schemeClr>
                          </a:solidFill>
                          <a:effectLst/>
                          <a:latin typeface="Calibri"/>
                        </a:rPr>
                        <a:t>Removed</a:t>
                      </a:r>
                      <a:r>
                        <a:rPr lang="en-US" sz="1600" b="0" i="0">
                          <a:solidFill>
                            <a:schemeClr val="tx1">
                              <a:lumMod val="75000"/>
                              <a:lumOff val="25000"/>
                            </a:schemeClr>
                          </a:solidFill>
                          <a:effectLst/>
                          <a:latin typeface="Calibri"/>
                        </a:rPr>
                        <a:t>​</a:t>
                      </a:r>
                    </a:p>
                  </a:txBody>
                  <a:tcPr marL="71627" marR="71627" marT="35813" marB="35813"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rowSpan="3">
                  <a:txBody>
                    <a:bodyPr/>
                    <a:lstStyle/>
                    <a:p>
                      <a:pPr algn="l" fontAlgn="base"/>
                      <a:r>
                        <a:rPr lang="en-US" sz="1600" b="0" i="0">
                          <a:solidFill>
                            <a:schemeClr val="tx1">
                              <a:lumMod val="75000"/>
                              <a:lumOff val="25000"/>
                            </a:schemeClr>
                          </a:solidFill>
                          <a:effectLst/>
                          <a:latin typeface="Calibri"/>
                        </a:rPr>
                        <a:t>Not required for analysis​</a:t>
                      </a:r>
                    </a:p>
                  </a:txBody>
                  <a:tcPr marL="71627" marR="71627" marT="35813" marB="35813"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817305081"/>
                  </a:ext>
                </a:extLst>
              </a:tr>
              <a:tr h="286506">
                <a:tc>
                  <a:txBody>
                    <a:bodyPr/>
                    <a:lstStyle/>
                    <a:p>
                      <a:pPr algn="l" fontAlgn="base"/>
                      <a:r>
                        <a:rPr lang="en-US" sz="1600" b="0" i="0" u="none" strike="noStrike">
                          <a:solidFill>
                            <a:schemeClr val="tx1">
                              <a:lumMod val="75000"/>
                              <a:lumOff val="25000"/>
                            </a:schemeClr>
                          </a:solidFill>
                          <a:effectLst/>
                          <a:latin typeface="Calibri"/>
                        </a:rPr>
                        <a:t>National insurance number</a:t>
                      </a:r>
                      <a:r>
                        <a:rPr lang="en-US" sz="1600" b="0" i="0">
                          <a:solidFill>
                            <a:schemeClr val="tx1">
                              <a:lumMod val="75000"/>
                              <a:lumOff val="25000"/>
                            </a:schemeClr>
                          </a:solidFill>
                          <a:effectLst/>
                          <a:latin typeface="Calibri"/>
                        </a:rPr>
                        <a:t>​</a:t>
                      </a:r>
                    </a:p>
                  </a:txBody>
                  <a:tcPr marL="71627" marR="71627" marT="35813" marB="3581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610425544"/>
                  </a:ext>
                </a:extLst>
              </a:tr>
              <a:tr h="286506">
                <a:tc>
                  <a:txBody>
                    <a:bodyPr/>
                    <a:lstStyle/>
                    <a:p>
                      <a:pPr algn="l" fontAlgn="base"/>
                      <a:r>
                        <a:rPr lang="en-US" sz="1600" b="0" i="0" u="none" strike="noStrike" dirty="0">
                          <a:solidFill>
                            <a:schemeClr val="tx1">
                              <a:lumMod val="75000"/>
                              <a:lumOff val="25000"/>
                            </a:schemeClr>
                          </a:solidFill>
                          <a:effectLst/>
                          <a:latin typeface="Calibri"/>
                        </a:rPr>
                        <a:t>Bank account number</a:t>
                      </a:r>
                      <a:r>
                        <a:rPr lang="en-US" sz="1600" b="0" i="0" dirty="0">
                          <a:solidFill>
                            <a:schemeClr val="tx1">
                              <a:lumMod val="75000"/>
                              <a:lumOff val="25000"/>
                            </a:schemeClr>
                          </a:solidFill>
                          <a:effectLst/>
                          <a:latin typeface="Calibri"/>
                        </a:rPr>
                        <a:t>​</a:t>
                      </a:r>
                    </a:p>
                  </a:txBody>
                  <a:tcPr marL="71627" marR="71627" marT="35813" marB="3581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626990250"/>
                  </a:ext>
                </a:extLst>
              </a:tr>
            </a:tbl>
          </a:graphicData>
        </a:graphic>
      </p:graphicFrame>
      <p:sp>
        <p:nvSpPr>
          <p:cNvPr id="4" name="Text Placeholder 3">
            <a:extLst>
              <a:ext uri="{FF2B5EF4-FFF2-40B4-BE49-F238E27FC236}">
                <a16:creationId xmlns:a16="http://schemas.microsoft.com/office/drawing/2014/main" id="{A6DA6B02-8FDF-7040-942E-A1950A3487E0}"/>
              </a:ext>
            </a:extLst>
          </p:cNvPr>
          <p:cNvSpPr>
            <a:spLocks noGrp="1"/>
          </p:cNvSpPr>
          <p:nvPr>
            <p:ph type="body" sz="quarter" idx="10"/>
          </p:nvPr>
        </p:nvSpPr>
        <p:spPr/>
        <p:txBody>
          <a:bodyPr/>
          <a:lstStyle/>
          <a:p>
            <a:r>
              <a:rPr lang="en-US"/>
              <a:t>CDM Group Project</a:t>
            </a:r>
          </a:p>
          <a:p>
            <a:endParaRPr lang="en-US"/>
          </a:p>
        </p:txBody>
      </p:sp>
      <p:sp>
        <p:nvSpPr>
          <p:cNvPr id="5" name="Text Placeholder 4">
            <a:extLst>
              <a:ext uri="{FF2B5EF4-FFF2-40B4-BE49-F238E27FC236}">
                <a16:creationId xmlns:a16="http://schemas.microsoft.com/office/drawing/2014/main" id="{C4A80FD7-2547-7832-C37E-D3E4EE864164}"/>
              </a:ext>
            </a:extLst>
          </p:cNvPr>
          <p:cNvSpPr>
            <a:spLocks noGrp="1"/>
          </p:cNvSpPr>
          <p:nvPr>
            <p:ph type="body" sz="quarter" idx="12"/>
          </p:nvPr>
        </p:nvSpPr>
        <p:spPr/>
        <p:txBody>
          <a:bodyPr/>
          <a:lstStyle/>
          <a:p>
            <a:r>
              <a:rPr lang="en-US"/>
              <a:t>15 December 2022</a:t>
            </a:r>
          </a:p>
          <a:p>
            <a:endParaRPr lang="en-US"/>
          </a:p>
        </p:txBody>
      </p:sp>
      <p:sp>
        <p:nvSpPr>
          <p:cNvPr id="7" name="Rectangle 1">
            <a:extLst>
              <a:ext uri="{FF2B5EF4-FFF2-40B4-BE49-F238E27FC236}">
                <a16:creationId xmlns:a16="http://schemas.microsoft.com/office/drawing/2014/main" id="{D061BDE4-A82D-3570-B496-97E74443B96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3603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0907-69A5-38BA-C684-0F1199596806}"/>
              </a:ext>
            </a:extLst>
          </p:cNvPr>
          <p:cNvSpPr>
            <a:spLocks noGrp="1"/>
          </p:cNvSpPr>
          <p:nvPr>
            <p:ph type="title"/>
          </p:nvPr>
        </p:nvSpPr>
        <p:spPr/>
        <p:txBody>
          <a:bodyPr/>
          <a:lstStyle/>
          <a:p>
            <a:r>
              <a:rPr lang="en-US"/>
              <a:t>Researcher Data Set – Quasi-identifiers</a:t>
            </a:r>
          </a:p>
        </p:txBody>
      </p:sp>
      <p:graphicFrame>
        <p:nvGraphicFramePr>
          <p:cNvPr id="6" name="Content Placeholder 5">
            <a:extLst>
              <a:ext uri="{FF2B5EF4-FFF2-40B4-BE49-F238E27FC236}">
                <a16:creationId xmlns:a16="http://schemas.microsoft.com/office/drawing/2014/main" id="{D4856D40-D4A2-13AF-976F-C65E34617651}"/>
              </a:ext>
            </a:extLst>
          </p:cNvPr>
          <p:cNvGraphicFramePr>
            <a:graphicFrameLocks noGrp="1"/>
          </p:cNvGraphicFramePr>
          <p:nvPr>
            <p:ph idx="1"/>
            <p:extLst>
              <p:ext uri="{D42A27DB-BD31-4B8C-83A1-F6EECF244321}">
                <p14:modId xmlns:p14="http://schemas.microsoft.com/office/powerpoint/2010/main" val="3467828722"/>
              </p:ext>
            </p:extLst>
          </p:nvPr>
        </p:nvGraphicFramePr>
        <p:xfrm>
          <a:off x="623455" y="1661679"/>
          <a:ext cx="7898770" cy="2737138"/>
        </p:xfrm>
        <a:graphic>
          <a:graphicData uri="http://schemas.openxmlformats.org/drawingml/2006/table">
            <a:tbl>
              <a:tblPr/>
              <a:tblGrid>
                <a:gridCol w="1603131">
                  <a:extLst>
                    <a:ext uri="{9D8B030D-6E8A-4147-A177-3AD203B41FA5}">
                      <a16:colId xmlns:a16="http://schemas.microsoft.com/office/drawing/2014/main" val="3282155941"/>
                    </a:ext>
                  </a:extLst>
                </a:gridCol>
                <a:gridCol w="2279789">
                  <a:extLst>
                    <a:ext uri="{9D8B030D-6E8A-4147-A177-3AD203B41FA5}">
                      <a16:colId xmlns:a16="http://schemas.microsoft.com/office/drawing/2014/main" val="2745893685"/>
                    </a:ext>
                  </a:extLst>
                </a:gridCol>
                <a:gridCol w="2007925">
                  <a:extLst>
                    <a:ext uri="{9D8B030D-6E8A-4147-A177-3AD203B41FA5}">
                      <a16:colId xmlns:a16="http://schemas.microsoft.com/office/drawing/2014/main" val="1315560012"/>
                    </a:ext>
                  </a:extLst>
                </a:gridCol>
                <a:gridCol w="2007925">
                  <a:extLst>
                    <a:ext uri="{9D8B030D-6E8A-4147-A177-3AD203B41FA5}">
                      <a16:colId xmlns:a16="http://schemas.microsoft.com/office/drawing/2014/main" val="1700843725"/>
                    </a:ext>
                  </a:extLst>
                </a:gridCol>
              </a:tblGrid>
              <a:tr h="292810">
                <a:tc>
                  <a:txBody>
                    <a:bodyPr/>
                    <a:lstStyle/>
                    <a:p>
                      <a:pPr algn="l" fontAlgn="base"/>
                      <a:r>
                        <a:rPr lang="en-GB" sz="1400" b="1" i="0">
                          <a:solidFill>
                            <a:srgbClr val="FFFFFF"/>
                          </a:solidFill>
                          <a:effectLst/>
                          <a:latin typeface="Calibri"/>
                        </a:rPr>
                        <a:t>Variable​</a:t>
                      </a:r>
                    </a:p>
                  </a:txBody>
                  <a:tcPr marL="62215" marR="62215" marT="31107" marB="3110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l" fontAlgn="base"/>
                      <a:r>
                        <a:rPr lang="en-GB" sz="1400" b="1" i="0">
                          <a:solidFill>
                            <a:srgbClr val="FFFFFF"/>
                          </a:solidFill>
                          <a:effectLst/>
                          <a:latin typeface="Calibri"/>
                        </a:rPr>
                        <a:t>Anonymisation method​</a:t>
                      </a:r>
                    </a:p>
                  </a:txBody>
                  <a:tcPr marL="62215" marR="62215" marT="31107" marB="3110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l" fontAlgn="base"/>
                      <a:r>
                        <a:rPr lang="en-GB" sz="1400" b="1" i="0">
                          <a:solidFill>
                            <a:srgbClr val="FFFFFF"/>
                          </a:solidFill>
                          <a:effectLst/>
                          <a:latin typeface="Calibri"/>
                        </a:rPr>
                        <a:t>Reasoning​</a:t>
                      </a:r>
                    </a:p>
                  </a:txBody>
                  <a:tcPr marL="62215" marR="62215" marT="31107" marB="3110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lvl="0" algn="l">
                        <a:buNone/>
                      </a:pPr>
                      <a:r>
                        <a:rPr lang="en-GB" sz="1400" b="1" i="0">
                          <a:solidFill>
                            <a:srgbClr val="FFFFFF"/>
                          </a:solidFill>
                          <a:effectLst/>
                          <a:latin typeface="Calibri"/>
                        </a:rPr>
                        <a:t>Details​</a:t>
                      </a:r>
                      <a:endParaRPr lang="en-US" sz="1400">
                        <a:latin typeface="Calibri"/>
                      </a:endParaRPr>
                    </a:p>
                  </a:txBody>
                  <a:tcPr marL="62215" marR="62215" marT="31107" marB="31107">
                    <a:lnL w="9525" cap="flat" cmpd="sng" algn="ctr">
                      <a:solidFill>
                        <a:srgbClr val="FFFFFF"/>
                      </a:solidFill>
                      <a:prstDash val="solid"/>
                      <a:round/>
                      <a:headEnd type="none" w="med" len="med"/>
                      <a:tailEnd type="none" w="med" len="med"/>
                    </a:lnL>
                    <a:lnR w="9524">
                      <a:solidFill>
                        <a:srgbClr val="FFFFFF"/>
                      </a:solidFill>
                    </a:lnR>
                    <a:lnT w="9524">
                      <a:solidFill>
                        <a:srgbClr val="FFFFFF"/>
                      </a:solidFill>
                    </a:lnT>
                    <a:lnB w="9524">
                      <a:solidFill>
                        <a:srgbClr val="FFFFFF"/>
                      </a:solidFill>
                    </a:lnB>
                    <a:solidFill>
                      <a:srgbClr val="4472C4"/>
                    </a:solidFill>
                  </a:tcPr>
                </a:tc>
                <a:extLst>
                  <a:ext uri="{0D108BD9-81ED-4DB2-BD59-A6C34878D82A}">
                    <a16:rowId xmlns:a16="http://schemas.microsoft.com/office/drawing/2014/main" val="3503465029"/>
                  </a:ext>
                </a:extLst>
              </a:tr>
              <a:tr h="292810">
                <a:tc>
                  <a:txBody>
                    <a:bodyPr/>
                    <a:lstStyle/>
                    <a:p>
                      <a:pPr algn="l" fontAlgn="base"/>
                      <a:r>
                        <a:rPr lang="en-GB" sz="1400" b="0" i="0" u="none" strike="noStrike">
                          <a:solidFill>
                            <a:schemeClr val="tx1">
                              <a:lumMod val="75000"/>
                              <a:lumOff val="25000"/>
                            </a:schemeClr>
                          </a:solidFill>
                          <a:effectLst/>
                          <a:latin typeface="Calibri"/>
                        </a:rPr>
                        <a:t>Gender</a:t>
                      </a:r>
                      <a:r>
                        <a:rPr lang="en-GB" sz="1400" b="0" i="0">
                          <a:solidFill>
                            <a:schemeClr val="tx1">
                              <a:lumMod val="75000"/>
                              <a:lumOff val="25000"/>
                            </a:schemeClr>
                          </a:solidFill>
                          <a:effectLst/>
                          <a:latin typeface="Calibri"/>
                        </a:rPr>
                        <a:t>​</a:t>
                      </a:r>
                    </a:p>
                  </a:txBody>
                  <a:tcPr marL="62215" marR="62215" marT="31107" marB="3110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l" fontAlgn="base"/>
                      <a:r>
                        <a:rPr lang="en-GB" sz="1400" b="0" i="0" u="none" strike="noStrike">
                          <a:solidFill>
                            <a:schemeClr val="tx1">
                              <a:lumMod val="75000"/>
                              <a:lumOff val="25000"/>
                            </a:schemeClr>
                          </a:solidFill>
                          <a:effectLst/>
                          <a:latin typeface="Calibri"/>
                        </a:rPr>
                        <a:t>Coded</a:t>
                      </a:r>
                      <a:endParaRPr lang="en-GB" sz="1400" b="0" i="0">
                        <a:solidFill>
                          <a:schemeClr val="tx1">
                            <a:lumMod val="75000"/>
                            <a:lumOff val="25000"/>
                          </a:schemeClr>
                        </a:solidFill>
                        <a:effectLst/>
                        <a:latin typeface="Calibri"/>
                      </a:endParaRPr>
                    </a:p>
                  </a:txBody>
                  <a:tcPr marL="62215" marR="62215" marT="31107" marB="3110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l" fontAlgn="auto"/>
                      <a:r>
                        <a:rPr lang="en-GB" sz="1400" b="0" i="0">
                          <a:solidFill>
                            <a:schemeClr val="tx1">
                              <a:lumMod val="75000"/>
                              <a:lumOff val="25000"/>
                            </a:schemeClr>
                          </a:solidFill>
                          <a:effectLst/>
                          <a:latin typeface="Calibri"/>
                        </a:rPr>
                        <a:t>​Cannot generalise further</a:t>
                      </a:r>
                    </a:p>
                  </a:txBody>
                  <a:tcPr marL="62215" marR="62215" marT="31107" marB="3110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lvl="0" algn="l">
                        <a:buNone/>
                      </a:pPr>
                      <a:r>
                        <a:rPr lang="en-GB" sz="1400" b="0" i="0" u="none" strike="noStrike">
                          <a:solidFill>
                            <a:schemeClr val="tx1">
                              <a:lumMod val="75000"/>
                              <a:lumOff val="25000"/>
                            </a:schemeClr>
                          </a:solidFill>
                          <a:effectLst/>
                          <a:latin typeface="Calibri"/>
                        </a:rPr>
                        <a:t>F[0], M[1]</a:t>
                      </a:r>
                      <a:endParaRPr lang="en-GB" sz="1400" b="0" i="0">
                        <a:solidFill>
                          <a:schemeClr val="tx1">
                            <a:lumMod val="75000"/>
                            <a:lumOff val="25000"/>
                          </a:schemeClr>
                        </a:solidFill>
                        <a:effectLst/>
                        <a:latin typeface="Calibri"/>
                      </a:endParaRPr>
                    </a:p>
                  </a:txBody>
                  <a:tcPr marL="62215" marR="62215" marT="31107" marB="31107" anchor="ctr">
                    <a:lnL w="9525" cap="flat" cmpd="sng" algn="ctr">
                      <a:solidFill>
                        <a:srgbClr val="FFFFFF"/>
                      </a:solidFill>
                      <a:prstDash val="solid"/>
                      <a:round/>
                      <a:headEnd type="none" w="med" len="med"/>
                      <a:tailEnd type="none" w="med" len="med"/>
                    </a:lnL>
                    <a:lnR w="9524">
                      <a:solidFill>
                        <a:srgbClr val="FFFFFF"/>
                      </a:solidFill>
                    </a:lnR>
                    <a:lnT w="9524">
                      <a:solidFill>
                        <a:srgbClr val="FFFFFF"/>
                      </a:solidFill>
                    </a:lnT>
                    <a:lnB w="9524">
                      <a:solidFill>
                        <a:srgbClr val="FFFFFF"/>
                      </a:solidFill>
                    </a:lnB>
                    <a:solidFill>
                      <a:srgbClr val="CFD5EA"/>
                    </a:solidFill>
                  </a:tcPr>
                </a:tc>
                <a:extLst>
                  <a:ext uri="{0D108BD9-81ED-4DB2-BD59-A6C34878D82A}">
                    <a16:rowId xmlns:a16="http://schemas.microsoft.com/office/drawing/2014/main" val="3472784826"/>
                  </a:ext>
                </a:extLst>
              </a:tr>
              <a:tr h="521966">
                <a:tc>
                  <a:txBody>
                    <a:bodyPr/>
                    <a:lstStyle/>
                    <a:p>
                      <a:pPr algn="l" fontAlgn="base"/>
                      <a:r>
                        <a:rPr lang="en-GB" sz="1400" b="0" i="0" u="none" strike="noStrike">
                          <a:solidFill>
                            <a:schemeClr val="tx1">
                              <a:lumMod val="75000"/>
                              <a:lumOff val="25000"/>
                            </a:schemeClr>
                          </a:solidFill>
                          <a:effectLst/>
                          <a:latin typeface="Calibri"/>
                        </a:rPr>
                        <a:t>Birthdate</a:t>
                      </a:r>
                      <a:r>
                        <a:rPr lang="en-GB" sz="1400" b="0" i="0">
                          <a:solidFill>
                            <a:schemeClr val="tx1">
                              <a:lumMod val="75000"/>
                              <a:lumOff val="25000"/>
                            </a:schemeClr>
                          </a:solidFill>
                          <a:effectLst/>
                          <a:latin typeface="Calibri"/>
                        </a:rPr>
                        <a:t>​</a:t>
                      </a:r>
                    </a:p>
                  </a:txBody>
                  <a:tcPr marL="62215" marR="62215" marT="31107" marB="3110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algn="l" fontAlgn="base"/>
                      <a:r>
                        <a:rPr lang="en-GB" sz="1400" b="0" i="0" u="none" strike="noStrike">
                          <a:solidFill>
                            <a:schemeClr val="tx1">
                              <a:lumMod val="75000"/>
                              <a:lumOff val="25000"/>
                            </a:schemeClr>
                          </a:solidFill>
                          <a:effectLst/>
                          <a:latin typeface="Calibri"/>
                        </a:rPr>
                        <a:t>Convert to age</a:t>
                      </a:r>
                      <a:endParaRPr lang="en-US" sz="1400">
                        <a:latin typeface="Calibri"/>
                      </a:endParaRPr>
                    </a:p>
                    <a:p>
                      <a:pPr lvl="0" algn="l">
                        <a:buNone/>
                      </a:pPr>
                      <a:r>
                        <a:rPr lang="en-GB" sz="1400" b="0" i="0" u="none" strike="noStrike">
                          <a:solidFill>
                            <a:schemeClr val="tx1">
                              <a:lumMod val="75000"/>
                              <a:lumOff val="25000"/>
                            </a:schemeClr>
                          </a:solidFill>
                          <a:effectLst/>
                          <a:latin typeface="Calibri"/>
                        </a:rPr>
                        <a:t>Banding</a:t>
                      </a:r>
                      <a:r>
                        <a:rPr lang="en-GB" sz="1400" b="0" i="0">
                          <a:solidFill>
                            <a:schemeClr val="tx1">
                              <a:lumMod val="75000"/>
                              <a:lumOff val="25000"/>
                            </a:schemeClr>
                          </a:solidFill>
                          <a:effectLst/>
                          <a:latin typeface="Calibri"/>
                        </a:rPr>
                        <a:t>​</a:t>
                      </a:r>
                    </a:p>
                  </a:txBody>
                  <a:tcPr marL="62215" marR="62215" marT="31107" marB="3110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algn="l" fontAlgn="auto"/>
                      <a:r>
                        <a:rPr lang="en-GB" sz="1400" b="0" i="0">
                          <a:solidFill>
                            <a:schemeClr val="tx1">
                              <a:lumMod val="75000"/>
                              <a:lumOff val="25000"/>
                            </a:schemeClr>
                          </a:solidFill>
                          <a:effectLst/>
                          <a:latin typeface="Calibri"/>
                        </a:rPr>
                        <a:t>​Reduce identifiability</a:t>
                      </a:r>
                    </a:p>
                  </a:txBody>
                  <a:tcPr marL="62215" marR="62215" marT="31107" marB="3110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lvl="0" algn="l">
                        <a:buNone/>
                      </a:pPr>
                      <a:r>
                        <a:rPr lang="en-GB" sz="1400" b="0" i="0" u="none" strike="noStrike">
                          <a:solidFill>
                            <a:schemeClr val="tx1">
                              <a:lumMod val="75000"/>
                              <a:lumOff val="25000"/>
                            </a:schemeClr>
                          </a:solidFill>
                          <a:effectLst/>
                          <a:latin typeface="Calibri"/>
                        </a:rPr>
                        <a:t>4 categories by quartiles</a:t>
                      </a:r>
                      <a:r>
                        <a:rPr lang="en-GB" sz="1400" b="0" i="0">
                          <a:solidFill>
                            <a:schemeClr val="tx1">
                              <a:lumMod val="75000"/>
                              <a:lumOff val="25000"/>
                            </a:schemeClr>
                          </a:solidFill>
                          <a:effectLst/>
                          <a:latin typeface="Calibri"/>
                        </a:rPr>
                        <a:t>​</a:t>
                      </a:r>
                      <a:endParaRPr lang="en-US" sz="1400">
                        <a:latin typeface="Calibri"/>
                      </a:endParaRPr>
                    </a:p>
                  </a:txBody>
                  <a:tcPr marL="62215" marR="62215" marT="31107" marB="31107" anchor="ctr">
                    <a:lnL w="9525" cap="flat" cmpd="sng" algn="ctr">
                      <a:solidFill>
                        <a:srgbClr val="FFFFFF"/>
                      </a:solidFill>
                      <a:prstDash val="solid"/>
                      <a:round/>
                      <a:headEnd type="none" w="med" len="med"/>
                      <a:tailEnd type="none" w="med" len="med"/>
                    </a:lnL>
                    <a:lnR w="9524">
                      <a:solidFill>
                        <a:srgbClr val="FFFFFF"/>
                      </a:solidFill>
                    </a:lnR>
                    <a:lnT w="9524">
                      <a:solidFill>
                        <a:srgbClr val="FFFFFF"/>
                      </a:solidFill>
                    </a:lnT>
                    <a:lnB w="9524">
                      <a:solidFill>
                        <a:srgbClr val="FFFFFF"/>
                      </a:solidFill>
                    </a:lnB>
                    <a:solidFill>
                      <a:srgbClr val="E9EBF5"/>
                    </a:solidFill>
                  </a:tcPr>
                </a:tc>
                <a:extLst>
                  <a:ext uri="{0D108BD9-81ED-4DB2-BD59-A6C34878D82A}">
                    <a16:rowId xmlns:a16="http://schemas.microsoft.com/office/drawing/2014/main" val="185330790"/>
                  </a:ext>
                </a:extLst>
              </a:tr>
              <a:tr h="521966">
                <a:tc>
                  <a:txBody>
                    <a:bodyPr/>
                    <a:lstStyle/>
                    <a:p>
                      <a:pPr algn="l" fontAlgn="base"/>
                      <a:r>
                        <a:rPr lang="en-GB" sz="1400" b="0" i="0" u="none" strike="noStrike">
                          <a:solidFill>
                            <a:schemeClr val="tx1">
                              <a:lumMod val="75000"/>
                              <a:lumOff val="25000"/>
                            </a:schemeClr>
                          </a:solidFill>
                          <a:effectLst/>
                          <a:latin typeface="Calibri"/>
                        </a:rPr>
                        <a:t>Education level </a:t>
                      </a:r>
                      <a:r>
                        <a:rPr lang="en-GB" sz="1400" b="0" i="0">
                          <a:solidFill>
                            <a:schemeClr val="tx1">
                              <a:lumMod val="75000"/>
                              <a:lumOff val="25000"/>
                            </a:schemeClr>
                          </a:solidFill>
                          <a:effectLst/>
                          <a:latin typeface="Calibri"/>
                        </a:rPr>
                        <a:t>​</a:t>
                      </a:r>
                    </a:p>
                  </a:txBody>
                  <a:tcPr marL="62215" marR="62215" marT="31107" marB="3110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l" fontAlgn="base"/>
                      <a:r>
                        <a:rPr lang="en-GB" sz="1400" b="0" i="0">
                          <a:solidFill>
                            <a:schemeClr val="tx1">
                              <a:lumMod val="75000"/>
                              <a:lumOff val="25000"/>
                            </a:schemeClr>
                          </a:solidFill>
                          <a:effectLst/>
                          <a:latin typeface="Calibri"/>
                        </a:rPr>
                        <a:t>Banding​</a:t>
                      </a:r>
                    </a:p>
                    <a:p>
                      <a:pPr lvl="0" algn="l">
                        <a:buNone/>
                      </a:pPr>
                      <a:r>
                        <a:rPr lang="en-GB" sz="1400" b="0" i="0">
                          <a:solidFill>
                            <a:schemeClr val="tx1">
                              <a:lumMod val="75000"/>
                              <a:lumOff val="25000"/>
                            </a:schemeClr>
                          </a:solidFill>
                          <a:effectLst/>
                          <a:latin typeface="Calibri"/>
                        </a:rPr>
                        <a:t>Coded</a:t>
                      </a:r>
                    </a:p>
                  </a:txBody>
                  <a:tcPr marL="62215" marR="62215" marT="31107" marB="3110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l" fontAlgn="auto"/>
                      <a:r>
                        <a:rPr lang="en-GB" sz="1400" b="0" i="0">
                          <a:solidFill>
                            <a:schemeClr val="tx1">
                              <a:lumMod val="75000"/>
                              <a:lumOff val="25000"/>
                            </a:schemeClr>
                          </a:solidFill>
                          <a:effectLst/>
                          <a:latin typeface="Calibri"/>
                        </a:rPr>
                        <a:t>​Reduce identifiability</a:t>
                      </a:r>
                    </a:p>
                  </a:txBody>
                  <a:tcPr marL="62215" marR="62215" marT="31107" marB="3110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lvl="0" algn="l">
                        <a:buNone/>
                      </a:pPr>
                      <a:r>
                        <a:rPr lang="en-GB" sz="1400" b="0" i="0">
                          <a:solidFill>
                            <a:schemeClr val="tx1">
                              <a:lumMod val="75000"/>
                              <a:lumOff val="25000"/>
                            </a:schemeClr>
                          </a:solidFill>
                          <a:effectLst/>
                          <a:latin typeface="Calibri"/>
                        </a:rPr>
                        <a:t>3 categories​: School [b], College [a], Other [c]</a:t>
                      </a:r>
                      <a:endParaRPr lang="en-US" sz="1400">
                        <a:latin typeface="Calibri"/>
                      </a:endParaRPr>
                    </a:p>
                  </a:txBody>
                  <a:tcPr marL="62215" marR="62215" marT="31107" marB="31107" anchor="ctr">
                    <a:lnL w="9525" cap="flat" cmpd="sng" algn="ctr">
                      <a:solidFill>
                        <a:srgbClr val="FFFFFF"/>
                      </a:solidFill>
                      <a:prstDash val="solid"/>
                      <a:round/>
                      <a:headEnd type="none" w="med" len="med"/>
                      <a:tailEnd type="none" w="med" len="med"/>
                    </a:lnL>
                    <a:lnR w="9524">
                      <a:solidFill>
                        <a:srgbClr val="FFFFFF"/>
                      </a:solidFill>
                    </a:lnR>
                    <a:lnT w="9524" cap="flat" cmpd="sng" algn="ctr">
                      <a:solidFill>
                        <a:srgbClr val="FFFFFF"/>
                      </a:solidFill>
                      <a:prstDash val="solid"/>
                      <a:round/>
                      <a:headEnd type="none" w="med" len="med"/>
                      <a:tailEnd type="none" w="med" len="med"/>
                    </a:lnT>
                    <a:lnB w="9524"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157201688"/>
                  </a:ext>
                </a:extLst>
              </a:tr>
              <a:tr h="292810">
                <a:tc>
                  <a:txBody>
                    <a:bodyPr/>
                    <a:lstStyle/>
                    <a:p>
                      <a:pPr lvl="0" algn="l">
                        <a:buNone/>
                      </a:pPr>
                      <a:r>
                        <a:rPr lang="en-GB" sz="1400" b="0" i="0" u="none" strike="noStrike">
                          <a:solidFill>
                            <a:schemeClr val="tx1">
                              <a:lumMod val="75000"/>
                              <a:lumOff val="25000"/>
                            </a:schemeClr>
                          </a:solidFill>
                          <a:effectLst/>
                          <a:latin typeface="Calibri"/>
                        </a:rPr>
                        <a:t>Postcode</a:t>
                      </a:r>
                      <a:r>
                        <a:rPr lang="en-GB" sz="1400" b="0" i="0">
                          <a:solidFill>
                            <a:schemeClr val="tx1">
                              <a:lumMod val="75000"/>
                              <a:lumOff val="25000"/>
                            </a:schemeClr>
                          </a:solidFill>
                          <a:effectLst/>
                          <a:latin typeface="Calibri"/>
                        </a:rPr>
                        <a:t>​</a:t>
                      </a:r>
                      <a:endParaRPr lang="en-US"/>
                    </a:p>
                  </a:txBody>
                  <a:tcPr marL="62215" marR="62215" marT="31107" marB="31107" anchor="ctr">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cap="flat" cmpd="sng" algn="ctr">
                      <a:solidFill>
                        <a:srgbClr val="FFFFFF"/>
                      </a:solidFill>
                      <a:prstDash val="solid"/>
                      <a:round/>
                      <a:headEnd type="none" w="med" len="med"/>
                      <a:tailEnd type="none" w="med" len="med"/>
                    </a:lnB>
                    <a:solidFill>
                      <a:srgbClr val="E9EBF5"/>
                    </a:solidFill>
                  </a:tcPr>
                </a:tc>
                <a:tc>
                  <a:txBody>
                    <a:bodyPr/>
                    <a:lstStyle/>
                    <a:p>
                      <a:pPr lvl="0" algn="l">
                        <a:buNone/>
                      </a:pPr>
                      <a:r>
                        <a:rPr lang="en-GB" sz="1400" b="0" i="0">
                          <a:solidFill>
                            <a:schemeClr val="tx1">
                              <a:lumMod val="75000"/>
                              <a:lumOff val="25000"/>
                            </a:schemeClr>
                          </a:solidFill>
                          <a:effectLst/>
                          <a:latin typeface="Calibri"/>
                        </a:rPr>
                        <a:t>Remove​d</a:t>
                      </a:r>
                      <a:endParaRPr lang="en-US"/>
                    </a:p>
                  </a:txBody>
                  <a:tcPr marL="62215" marR="62215" marT="31107" marB="31107" anchor="ctr">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cap="flat" cmpd="sng" algn="ctr">
                      <a:solidFill>
                        <a:srgbClr val="FFFFFF"/>
                      </a:solidFill>
                      <a:prstDash val="solid"/>
                      <a:round/>
                      <a:headEnd type="none" w="med" len="med"/>
                      <a:tailEnd type="none" w="med" len="med"/>
                    </a:lnB>
                    <a:solidFill>
                      <a:srgbClr val="E9EBF5"/>
                    </a:solidFill>
                  </a:tcPr>
                </a:tc>
                <a:tc>
                  <a:txBody>
                    <a:bodyPr/>
                    <a:lstStyle/>
                    <a:p>
                      <a:pPr lvl="0" algn="l">
                        <a:buNone/>
                      </a:pPr>
                      <a:r>
                        <a:rPr lang="en-GB" sz="1400" b="0" i="0">
                          <a:solidFill>
                            <a:schemeClr val="tx1">
                              <a:lumMod val="75000"/>
                              <a:lumOff val="25000"/>
                            </a:schemeClr>
                          </a:solidFill>
                          <a:effectLst/>
                          <a:latin typeface="Calibri"/>
                        </a:rPr>
                        <a:t>​Not required for analysis</a:t>
                      </a:r>
                      <a:endParaRPr lang="en-US"/>
                    </a:p>
                  </a:txBody>
                  <a:tcPr marL="62215" marR="62215" marT="31107" marB="31107" anchor="ctr">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cap="flat" cmpd="sng" algn="ctr">
                      <a:solidFill>
                        <a:srgbClr val="FFFFFF"/>
                      </a:solidFill>
                      <a:prstDash val="solid"/>
                      <a:round/>
                      <a:headEnd type="none" w="med" len="med"/>
                      <a:tailEnd type="none" w="med" len="med"/>
                    </a:lnB>
                    <a:solidFill>
                      <a:srgbClr val="E9EBF5"/>
                    </a:solidFill>
                  </a:tcPr>
                </a:tc>
                <a:tc>
                  <a:txBody>
                    <a:bodyPr/>
                    <a:lstStyle/>
                    <a:p>
                      <a:pPr lvl="0" algn="l">
                        <a:buNone/>
                      </a:pPr>
                      <a:r>
                        <a:rPr lang="en-GB" sz="1400" b="0" i="0">
                          <a:solidFill>
                            <a:schemeClr val="tx1">
                              <a:lumMod val="75000"/>
                              <a:lumOff val="25000"/>
                            </a:schemeClr>
                          </a:solidFill>
                          <a:effectLst/>
                          <a:latin typeface="Calibri"/>
                        </a:rPr>
                        <a:t>​</a:t>
                      </a:r>
                      <a:endParaRPr lang="en-US" sz="1400">
                        <a:latin typeface="Calibri"/>
                      </a:endParaRPr>
                    </a:p>
                  </a:txBody>
                  <a:tcPr marL="62215" marR="62215" marT="31107" marB="31107" anchor="ctr">
                    <a:lnL w="9524">
                      <a:solidFill>
                        <a:srgbClr val="FFFFFF"/>
                      </a:solidFill>
                    </a:lnL>
                    <a:lnR w="9524">
                      <a:solidFill>
                        <a:srgbClr val="FFFFFF"/>
                      </a:solidFill>
                    </a:lnR>
                    <a:lnT w="9524">
                      <a:solidFill>
                        <a:srgbClr val="FFFFFF"/>
                      </a:solidFill>
                    </a:lnT>
                    <a:lnB w="9524"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513645501"/>
                  </a:ext>
                </a:extLst>
              </a:tr>
              <a:tr h="521966">
                <a:tc>
                  <a:txBody>
                    <a:bodyPr/>
                    <a:lstStyle/>
                    <a:p>
                      <a:pPr lvl="0" algn="l">
                        <a:buNone/>
                      </a:pPr>
                      <a:r>
                        <a:rPr lang="en-GB" sz="1400" b="0" i="0" u="none" strike="noStrike">
                          <a:solidFill>
                            <a:schemeClr val="tx1">
                              <a:lumMod val="75000"/>
                              <a:lumOff val="25000"/>
                            </a:schemeClr>
                          </a:solidFill>
                          <a:effectLst/>
                          <a:latin typeface="Calibri"/>
                        </a:rPr>
                        <a:t>Country of birth</a:t>
                      </a:r>
                      <a:r>
                        <a:rPr lang="en-GB" sz="1400" b="0" i="0">
                          <a:solidFill>
                            <a:schemeClr val="tx1">
                              <a:lumMod val="75000"/>
                              <a:lumOff val="25000"/>
                            </a:schemeClr>
                          </a:solidFill>
                          <a:effectLst/>
                          <a:latin typeface="Calibri"/>
                        </a:rPr>
                        <a:t>​</a:t>
                      </a:r>
                      <a:endParaRPr lang="en-US"/>
                    </a:p>
                  </a:txBody>
                  <a:tcPr marL="62215" marR="62215" marT="31107" marB="31107" anchor="ctr">
                    <a:lnL w="9524">
                      <a:solidFill>
                        <a:srgbClr val="FFFFFF"/>
                      </a:solidFill>
                    </a:lnL>
                    <a:lnR w="9524">
                      <a:solidFill>
                        <a:srgbClr val="FFFFFF"/>
                      </a:solidFill>
                    </a:lnR>
                    <a:lnT w="9524">
                      <a:solidFill>
                        <a:srgbClr val="FFFFFF"/>
                      </a:solidFill>
                    </a:lnT>
                    <a:lnB w="9524" cap="flat" cmpd="sng" algn="ctr">
                      <a:solidFill>
                        <a:srgbClr val="FFFFFF"/>
                      </a:solidFill>
                      <a:prstDash val="solid"/>
                      <a:round/>
                      <a:headEnd type="none" w="med" len="med"/>
                      <a:tailEnd type="none" w="med" len="med"/>
                    </a:lnB>
                    <a:solidFill>
                      <a:srgbClr val="CFD5EA"/>
                    </a:solidFill>
                  </a:tcPr>
                </a:tc>
                <a:tc>
                  <a:txBody>
                    <a:bodyPr/>
                    <a:lstStyle/>
                    <a:p>
                      <a:pPr lvl="0" algn="l">
                        <a:buNone/>
                      </a:pPr>
                      <a:r>
                        <a:rPr lang="en-GB" sz="1400" b="0" i="0" u="none" strike="noStrike">
                          <a:solidFill>
                            <a:schemeClr val="tx1">
                              <a:lumMod val="75000"/>
                              <a:lumOff val="25000"/>
                            </a:schemeClr>
                          </a:solidFill>
                          <a:effectLst/>
                          <a:latin typeface="Calibri"/>
                        </a:rPr>
                        <a:t>Generalised to continent</a:t>
                      </a:r>
                      <a:endParaRPr lang="en-US" sz="1400">
                        <a:latin typeface="Calibri"/>
                      </a:endParaRPr>
                    </a:p>
                    <a:p>
                      <a:pPr lvl="0" algn="l">
                        <a:buNone/>
                      </a:pPr>
                      <a:r>
                        <a:rPr lang="en-GB" sz="1400" b="0" i="0" u="none" strike="noStrike">
                          <a:solidFill>
                            <a:schemeClr val="tx1">
                              <a:lumMod val="75000"/>
                              <a:lumOff val="25000"/>
                            </a:schemeClr>
                          </a:solidFill>
                          <a:effectLst/>
                          <a:latin typeface="Calibri"/>
                        </a:rPr>
                        <a:t>Remove</a:t>
                      </a:r>
                      <a:r>
                        <a:rPr lang="en-GB" sz="1400" b="0" i="0">
                          <a:solidFill>
                            <a:schemeClr val="tx1">
                              <a:lumMod val="75000"/>
                              <a:lumOff val="25000"/>
                            </a:schemeClr>
                          </a:solidFill>
                          <a:effectLst/>
                          <a:latin typeface="Calibri"/>
                        </a:rPr>
                        <a:t>​d</a:t>
                      </a:r>
                      <a:endParaRPr lang="en-GB"/>
                    </a:p>
                  </a:txBody>
                  <a:tcPr marL="62215" marR="62215" marT="31107" marB="31107" anchor="ctr">
                    <a:lnL w="9524">
                      <a:solidFill>
                        <a:srgbClr val="FFFFFF"/>
                      </a:solidFill>
                    </a:lnL>
                    <a:lnR w="9524">
                      <a:solidFill>
                        <a:srgbClr val="FFFFFF"/>
                      </a:solidFill>
                    </a:lnR>
                    <a:lnT w="9524">
                      <a:solidFill>
                        <a:srgbClr val="FFFFFF"/>
                      </a:solidFill>
                    </a:lnT>
                    <a:lnB w="9524" cap="flat" cmpd="sng" algn="ctr">
                      <a:solidFill>
                        <a:srgbClr val="FFFFFF"/>
                      </a:solidFill>
                      <a:prstDash val="solid"/>
                      <a:round/>
                      <a:headEnd type="none" w="med" len="med"/>
                      <a:tailEnd type="none" w="med" len="med"/>
                    </a:lnB>
                    <a:solidFill>
                      <a:srgbClr val="CFD5EA"/>
                    </a:solidFill>
                  </a:tcPr>
                </a:tc>
                <a:tc>
                  <a:txBody>
                    <a:bodyPr/>
                    <a:lstStyle/>
                    <a:p>
                      <a:pPr lvl="0" algn="l">
                        <a:buNone/>
                      </a:pPr>
                      <a:r>
                        <a:rPr lang="en-GB" sz="1400" b="0" i="0">
                          <a:solidFill>
                            <a:schemeClr val="tx1">
                              <a:lumMod val="75000"/>
                              <a:lumOff val="25000"/>
                            </a:schemeClr>
                          </a:solidFill>
                          <a:effectLst/>
                          <a:latin typeface="Calibri"/>
                        </a:rPr>
                        <a:t>No longer meaningful​ for analysis</a:t>
                      </a:r>
                      <a:endParaRPr lang="en-US"/>
                    </a:p>
                  </a:txBody>
                  <a:tcPr marL="62215" marR="62215" marT="31107" marB="31107" anchor="ctr">
                    <a:lnL w="9524">
                      <a:solidFill>
                        <a:srgbClr val="FFFFFF"/>
                      </a:solidFill>
                    </a:lnL>
                    <a:lnR w="9524">
                      <a:solidFill>
                        <a:srgbClr val="FFFFFF"/>
                      </a:solidFill>
                    </a:lnR>
                    <a:lnT w="9524">
                      <a:solidFill>
                        <a:srgbClr val="FFFFFF"/>
                      </a:solidFill>
                    </a:lnT>
                    <a:lnB w="9524" cap="flat" cmpd="sng" algn="ctr">
                      <a:solidFill>
                        <a:srgbClr val="FFFFFF"/>
                      </a:solidFill>
                      <a:prstDash val="solid"/>
                      <a:round/>
                      <a:headEnd type="none" w="med" len="med"/>
                      <a:tailEnd type="none" w="med" len="med"/>
                    </a:lnB>
                    <a:solidFill>
                      <a:srgbClr val="CFD5EA"/>
                    </a:solidFill>
                  </a:tcPr>
                </a:tc>
                <a:tc>
                  <a:txBody>
                    <a:bodyPr/>
                    <a:lstStyle/>
                    <a:p>
                      <a:pPr lvl="0" algn="l">
                        <a:buNone/>
                      </a:pPr>
                      <a:r>
                        <a:rPr lang="en-GB" sz="1400" b="0" i="0" u="none" strike="noStrike">
                          <a:solidFill>
                            <a:schemeClr val="tx1">
                              <a:lumMod val="75000"/>
                              <a:lumOff val="25000"/>
                            </a:schemeClr>
                          </a:solidFill>
                          <a:effectLst/>
                          <a:latin typeface="Calibri"/>
                        </a:rPr>
                        <a:t>​</a:t>
                      </a:r>
                      <a:endParaRPr lang="en-US" sz="1400">
                        <a:latin typeface="Calibri"/>
                      </a:endParaRPr>
                    </a:p>
                  </a:txBody>
                  <a:tcPr marL="62215" marR="62215" marT="31107" marB="31107" anchor="ctr">
                    <a:lnL w="9524">
                      <a:solidFill>
                        <a:srgbClr val="FFFFFF"/>
                      </a:solidFill>
                    </a:lnL>
                    <a:lnR w="9524">
                      <a:solidFill>
                        <a:srgbClr val="FFFFFF"/>
                      </a:solidFill>
                    </a:lnR>
                    <a:lnT w="9524">
                      <a:solidFill>
                        <a:srgbClr val="FFFFFF"/>
                      </a:solidFill>
                    </a:lnT>
                    <a:lnB w="9524"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548119617"/>
                  </a:ext>
                </a:extLst>
              </a:tr>
              <a:tr h="292810">
                <a:tc>
                  <a:txBody>
                    <a:bodyPr/>
                    <a:lstStyle/>
                    <a:p>
                      <a:pPr lvl="0" algn="l">
                        <a:buNone/>
                      </a:pPr>
                      <a:r>
                        <a:rPr lang="en-GB" sz="1400" b="0" i="0">
                          <a:solidFill>
                            <a:schemeClr val="tx1">
                              <a:lumMod val="75000"/>
                              <a:lumOff val="25000"/>
                            </a:schemeClr>
                          </a:solidFill>
                          <a:effectLst/>
                          <a:latin typeface="Calibri"/>
                        </a:rPr>
                        <a:t>Current country</a:t>
                      </a:r>
                    </a:p>
                  </a:txBody>
                  <a:tcPr marL="62215" marR="62215" marT="31107" marB="31107" anchor="ctr">
                    <a:lnL w="9524">
                      <a:solidFill>
                        <a:srgbClr val="FFFFFF"/>
                      </a:solidFill>
                    </a:lnL>
                    <a:lnR w="9524">
                      <a:solidFill>
                        <a:srgbClr val="FFFFFF"/>
                      </a:solidFill>
                    </a:lnR>
                    <a:lnT w="9524">
                      <a:solidFill>
                        <a:srgbClr val="FFFFFF"/>
                      </a:solidFill>
                    </a:lnT>
                    <a:lnB w="9524">
                      <a:solidFill>
                        <a:srgbClr val="FFFFFF"/>
                      </a:solidFill>
                    </a:lnB>
                    <a:solidFill>
                      <a:srgbClr val="E9EBF5"/>
                    </a:solidFill>
                  </a:tcPr>
                </a:tc>
                <a:tc>
                  <a:txBody>
                    <a:bodyPr/>
                    <a:lstStyle/>
                    <a:p>
                      <a:pPr lvl="0" algn="l">
                        <a:buNone/>
                      </a:pPr>
                      <a:r>
                        <a:rPr lang="en-GB" sz="1400" b="0" i="0">
                          <a:solidFill>
                            <a:schemeClr val="tx1">
                              <a:lumMod val="75000"/>
                              <a:lumOff val="25000"/>
                            </a:schemeClr>
                          </a:solidFill>
                          <a:effectLst/>
                          <a:latin typeface="Calibri"/>
                        </a:rPr>
                        <a:t>Removed</a:t>
                      </a:r>
                    </a:p>
                  </a:txBody>
                  <a:tcPr marL="62215" marR="62215" marT="31107" marB="31107" anchor="ctr">
                    <a:lnL w="9524">
                      <a:solidFill>
                        <a:srgbClr val="FFFFFF"/>
                      </a:solidFill>
                    </a:lnL>
                    <a:lnR w="9524">
                      <a:solidFill>
                        <a:srgbClr val="FFFFFF"/>
                      </a:solidFill>
                    </a:lnR>
                    <a:lnT w="9524">
                      <a:solidFill>
                        <a:srgbClr val="FFFFFF"/>
                      </a:solidFill>
                    </a:lnT>
                    <a:lnB w="9524">
                      <a:solidFill>
                        <a:srgbClr val="FFFFFF"/>
                      </a:solidFill>
                    </a:lnB>
                    <a:solidFill>
                      <a:srgbClr val="E9EBF5"/>
                    </a:solidFill>
                  </a:tcPr>
                </a:tc>
                <a:tc>
                  <a:txBody>
                    <a:bodyPr/>
                    <a:lstStyle/>
                    <a:p>
                      <a:pPr lvl="0" algn="l">
                        <a:buNone/>
                      </a:pPr>
                      <a:r>
                        <a:rPr lang="en-GB" sz="1400" b="0" i="0">
                          <a:solidFill>
                            <a:schemeClr val="tx1">
                              <a:lumMod val="75000"/>
                              <a:lumOff val="25000"/>
                            </a:schemeClr>
                          </a:solidFill>
                          <a:effectLst/>
                          <a:latin typeface="Calibri"/>
                        </a:rPr>
                        <a:t>redundant</a:t>
                      </a:r>
                    </a:p>
                  </a:txBody>
                  <a:tcPr marL="62215" marR="62215" marT="31107" marB="31107" anchor="ctr">
                    <a:lnL w="9524">
                      <a:solidFill>
                        <a:srgbClr val="FFFFFF"/>
                      </a:solidFill>
                    </a:lnL>
                    <a:lnR w="9524">
                      <a:solidFill>
                        <a:srgbClr val="FFFFFF"/>
                      </a:solidFill>
                    </a:lnR>
                    <a:lnT w="9524">
                      <a:solidFill>
                        <a:srgbClr val="FFFFFF"/>
                      </a:solidFill>
                    </a:lnT>
                    <a:lnB w="9524">
                      <a:solidFill>
                        <a:srgbClr val="FFFFFF"/>
                      </a:solidFill>
                    </a:lnB>
                    <a:solidFill>
                      <a:srgbClr val="E9EBF5"/>
                    </a:solidFill>
                  </a:tcPr>
                </a:tc>
                <a:tc>
                  <a:txBody>
                    <a:bodyPr/>
                    <a:lstStyle/>
                    <a:p>
                      <a:pPr lvl="0" algn="l">
                        <a:buNone/>
                      </a:pPr>
                      <a:endParaRPr lang="en-GB" sz="1400" b="0" i="0" u="none" strike="noStrike">
                        <a:solidFill>
                          <a:schemeClr val="tx1">
                            <a:lumMod val="75000"/>
                            <a:lumOff val="25000"/>
                          </a:schemeClr>
                        </a:solidFill>
                        <a:effectLst/>
                        <a:latin typeface="Calibri"/>
                      </a:endParaRPr>
                    </a:p>
                  </a:txBody>
                  <a:tcPr marL="62215" marR="62215" marT="31107" marB="31107" anchor="ctr">
                    <a:lnL w="9524">
                      <a:solidFill>
                        <a:srgbClr val="FFFFFF"/>
                      </a:solidFill>
                    </a:lnL>
                    <a:lnR w="9524">
                      <a:solidFill>
                        <a:srgbClr val="FFFFFF"/>
                      </a:solidFill>
                    </a:lnR>
                    <a:lnT w="9524">
                      <a:solidFill>
                        <a:srgbClr val="FFFFFF"/>
                      </a:solidFill>
                    </a:lnT>
                    <a:lnB w="9524">
                      <a:solidFill>
                        <a:srgbClr val="FFFFFF"/>
                      </a:solidFill>
                    </a:lnB>
                    <a:solidFill>
                      <a:srgbClr val="E9EBF5"/>
                    </a:solidFill>
                  </a:tcPr>
                </a:tc>
                <a:extLst>
                  <a:ext uri="{0D108BD9-81ED-4DB2-BD59-A6C34878D82A}">
                    <a16:rowId xmlns:a16="http://schemas.microsoft.com/office/drawing/2014/main" val="3759667591"/>
                  </a:ext>
                </a:extLst>
              </a:tr>
            </a:tbl>
          </a:graphicData>
        </a:graphic>
      </p:graphicFrame>
      <p:sp>
        <p:nvSpPr>
          <p:cNvPr id="4" name="Text Placeholder 3">
            <a:extLst>
              <a:ext uri="{FF2B5EF4-FFF2-40B4-BE49-F238E27FC236}">
                <a16:creationId xmlns:a16="http://schemas.microsoft.com/office/drawing/2014/main" id="{A6DA6B02-8FDF-7040-942E-A1950A3487E0}"/>
              </a:ext>
            </a:extLst>
          </p:cNvPr>
          <p:cNvSpPr>
            <a:spLocks noGrp="1"/>
          </p:cNvSpPr>
          <p:nvPr>
            <p:ph type="body" sz="quarter" idx="10"/>
          </p:nvPr>
        </p:nvSpPr>
        <p:spPr/>
        <p:txBody>
          <a:bodyPr/>
          <a:lstStyle/>
          <a:p>
            <a:r>
              <a:rPr lang="en-US"/>
              <a:t>CDM Group Project</a:t>
            </a:r>
          </a:p>
          <a:p>
            <a:endParaRPr lang="en-US"/>
          </a:p>
        </p:txBody>
      </p:sp>
      <p:sp>
        <p:nvSpPr>
          <p:cNvPr id="5" name="Text Placeholder 4">
            <a:extLst>
              <a:ext uri="{FF2B5EF4-FFF2-40B4-BE49-F238E27FC236}">
                <a16:creationId xmlns:a16="http://schemas.microsoft.com/office/drawing/2014/main" id="{C4A80FD7-2547-7832-C37E-D3E4EE864164}"/>
              </a:ext>
            </a:extLst>
          </p:cNvPr>
          <p:cNvSpPr>
            <a:spLocks noGrp="1"/>
          </p:cNvSpPr>
          <p:nvPr>
            <p:ph type="body" sz="quarter" idx="12"/>
          </p:nvPr>
        </p:nvSpPr>
        <p:spPr/>
        <p:txBody>
          <a:bodyPr/>
          <a:lstStyle/>
          <a:p>
            <a:r>
              <a:rPr lang="en-US"/>
              <a:t>15 December 2022</a:t>
            </a:r>
          </a:p>
          <a:p>
            <a:endParaRPr lang="en-US"/>
          </a:p>
        </p:txBody>
      </p:sp>
      <p:sp>
        <p:nvSpPr>
          <p:cNvPr id="7" name="Rectangle 1">
            <a:extLst>
              <a:ext uri="{FF2B5EF4-FFF2-40B4-BE49-F238E27FC236}">
                <a16:creationId xmlns:a16="http://schemas.microsoft.com/office/drawing/2014/main" id="{E5E808AC-B229-37D6-B6A3-8716723460B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688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0907-69A5-38BA-C684-0F1199596806}"/>
              </a:ext>
            </a:extLst>
          </p:cNvPr>
          <p:cNvSpPr>
            <a:spLocks noGrp="1"/>
          </p:cNvSpPr>
          <p:nvPr>
            <p:ph type="title"/>
          </p:nvPr>
        </p:nvSpPr>
        <p:spPr/>
        <p:txBody>
          <a:bodyPr/>
          <a:lstStyle/>
          <a:p>
            <a:r>
              <a:rPr lang="en-US"/>
              <a:t>Researcher Data Set – Sensitive Data</a:t>
            </a:r>
          </a:p>
        </p:txBody>
      </p:sp>
      <p:sp>
        <p:nvSpPr>
          <p:cNvPr id="4" name="Text Placeholder 3">
            <a:extLst>
              <a:ext uri="{FF2B5EF4-FFF2-40B4-BE49-F238E27FC236}">
                <a16:creationId xmlns:a16="http://schemas.microsoft.com/office/drawing/2014/main" id="{A6DA6B02-8FDF-7040-942E-A1950A3487E0}"/>
              </a:ext>
            </a:extLst>
          </p:cNvPr>
          <p:cNvSpPr>
            <a:spLocks noGrp="1"/>
          </p:cNvSpPr>
          <p:nvPr>
            <p:ph type="body" sz="quarter" idx="10"/>
          </p:nvPr>
        </p:nvSpPr>
        <p:spPr/>
        <p:txBody>
          <a:bodyPr/>
          <a:lstStyle/>
          <a:p>
            <a:r>
              <a:rPr lang="en-US"/>
              <a:t>CDM Group Project</a:t>
            </a:r>
          </a:p>
          <a:p>
            <a:endParaRPr lang="en-US"/>
          </a:p>
        </p:txBody>
      </p:sp>
      <p:sp>
        <p:nvSpPr>
          <p:cNvPr id="5" name="Text Placeholder 4">
            <a:extLst>
              <a:ext uri="{FF2B5EF4-FFF2-40B4-BE49-F238E27FC236}">
                <a16:creationId xmlns:a16="http://schemas.microsoft.com/office/drawing/2014/main" id="{C4A80FD7-2547-7832-C37E-D3E4EE864164}"/>
              </a:ext>
            </a:extLst>
          </p:cNvPr>
          <p:cNvSpPr>
            <a:spLocks noGrp="1"/>
          </p:cNvSpPr>
          <p:nvPr>
            <p:ph type="body" sz="quarter" idx="12"/>
          </p:nvPr>
        </p:nvSpPr>
        <p:spPr/>
        <p:txBody>
          <a:bodyPr/>
          <a:lstStyle/>
          <a:p>
            <a:r>
              <a:rPr lang="en-US"/>
              <a:t>15 December 2022</a:t>
            </a:r>
          </a:p>
          <a:p>
            <a:endParaRPr lang="en-US"/>
          </a:p>
        </p:txBody>
      </p:sp>
      <p:sp>
        <p:nvSpPr>
          <p:cNvPr id="7" name="Rectangle 1">
            <a:extLst>
              <a:ext uri="{FF2B5EF4-FFF2-40B4-BE49-F238E27FC236}">
                <a16:creationId xmlns:a16="http://schemas.microsoft.com/office/drawing/2014/main" id="{E5E808AC-B229-37D6-B6A3-8716723460B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Content Placeholder 8">
            <a:extLst>
              <a:ext uri="{FF2B5EF4-FFF2-40B4-BE49-F238E27FC236}">
                <a16:creationId xmlns:a16="http://schemas.microsoft.com/office/drawing/2014/main" id="{BBAC309B-0B52-BF7B-11A8-F5FA36AB25B1}"/>
              </a:ext>
            </a:extLst>
          </p:cNvPr>
          <p:cNvGraphicFramePr>
            <a:graphicFrameLocks noGrp="1"/>
          </p:cNvGraphicFramePr>
          <p:nvPr>
            <p:ph idx="1"/>
            <p:extLst>
              <p:ext uri="{D42A27DB-BD31-4B8C-83A1-F6EECF244321}">
                <p14:modId xmlns:p14="http://schemas.microsoft.com/office/powerpoint/2010/main" val="2410142445"/>
              </p:ext>
            </p:extLst>
          </p:nvPr>
        </p:nvGraphicFramePr>
        <p:xfrm>
          <a:off x="488372" y="1652154"/>
          <a:ext cx="8182849" cy="2540400"/>
        </p:xfrm>
        <a:graphic>
          <a:graphicData uri="http://schemas.openxmlformats.org/drawingml/2006/table">
            <a:tbl>
              <a:tblPr/>
              <a:tblGrid>
                <a:gridCol w="3021210">
                  <a:extLst>
                    <a:ext uri="{9D8B030D-6E8A-4147-A177-3AD203B41FA5}">
                      <a16:colId xmlns:a16="http://schemas.microsoft.com/office/drawing/2014/main" val="3242842711"/>
                    </a:ext>
                  </a:extLst>
                </a:gridCol>
                <a:gridCol w="2375989">
                  <a:extLst>
                    <a:ext uri="{9D8B030D-6E8A-4147-A177-3AD203B41FA5}">
                      <a16:colId xmlns:a16="http://schemas.microsoft.com/office/drawing/2014/main" val="1122639367"/>
                    </a:ext>
                  </a:extLst>
                </a:gridCol>
                <a:gridCol w="2785650">
                  <a:extLst>
                    <a:ext uri="{9D8B030D-6E8A-4147-A177-3AD203B41FA5}">
                      <a16:colId xmlns:a16="http://schemas.microsoft.com/office/drawing/2014/main" val="2057050103"/>
                    </a:ext>
                  </a:extLst>
                </a:gridCol>
              </a:tblGrid>
              <a:tr h="307437">
                <a:tc>
                  <a:txBody>
                    <a:bodyPr/>
                    <a:lstStyle/>
                    <a:p>
                      <a:pPr algn="l" fontAlgn="base"/>
                      <a:r>
                        <a:rPr lang="en-US" sz="1400" b="1" i="0">
                          <a:solidFill>
                            <a:srgbClr val="FFFFFF"/>
                          </a:solidFill>
                          <a:effectLst/>
                          <a:latin typeface="Calibri"/>
                        </a:rPr>
                        <a:t>Variable​</a:t>
                      </a:r>
                    </a:p>
                  </a:txBody>
                  <a:tcPr marL="67001" marR="67001" marT="33500" marB="335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l" fontAlgn="base"/>
                      <a:r>
                        <a:rPr lang="en-US" sz="1400" b="1" i="0">
                          <a:solidFill>
                            <a:srgbClr val="FFFFFF"/>
                          </a:solidFill>
                          <a:effectLst/>
                          <a:latin typeface="Calibri"/>
                        </a:rPr>
                        <a:t>Anonymization Method​</a:t>
                      </a:r>
                    </a:p>
                  </a:txBody>
                  <a:tcPr marL="67001" marR="67001" marT="33500" marB="335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l" fontAlgn="base"/>
                      <a:r>
                        <a:rPr lang="en-US" sz="1400" b="1" i="0">
                          <a:solidFill>
                            <a:srgbClr val="FFFFFF"/>
                          </a:solidFill>
                          <a:effectLst/>
                          <a:latin typeface="Calibri"/>
                        </a:rPr>
                        <a:t>Reasoning​</a:t>
                      </a:r>
                    </a:p>
                  </a:txBody>
                  <a:tcPr marL="67001" marR="67001" marT="33500" marB="335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557807079"/>
                  </a:ext>
                </a:extLst>
              </a:tr>
              <a:tr h="307437">
                <a:tc>
                  <a:txBody>
                    <a:bodyPr/>
                    <a:lstStyle/>
                    <a:p>
                      <a:pPr algn="l" fontAlgn="base"/>
                      <a:r>
                        <a:rPr lang="en-US" sz="1400" b="0" i="0" u="none" strike="noStrike">
                          <a:solidFill>
                            <a:schemeClr val="tx1">
                              <a:lumMod val="75000"/>
                              <a:lumOff val="25000"/>
                            </a:schemeClr>
                          </a:solidFill>
                          <a:effectLst/>
                          <a:latin typeface="Calibri"/>
                        </a:rPr>
                        <a:t>Weight </a:t>
                      </a:r>
                      <a:r>
                        <a:rPr lang="en-US" sz="1400" b="0" i="0">
                          <a:solidFill>
                            <a:schemeClr val="tx1">
                              <a:lumMod val="75000"/>
                              <a:lumOff val="25000"/>
                            </a:schemeClr>
                          </a:solidFill>
                          <a:effectLst/>
                          <a:latin typeface="Calibri"/>
                        </a:rPr>
                        <a:t>​</a:t>
                      </a:r>
                    </a:p>
                  </a:txBody>
                  <a:tcPr marL="67001" marR="67001" marT="33500" marB="33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rowSpan="5">
                  <a:txBody>
                    <a:bodyPr/>
                    <a:lstStyle/>
                    <a:p>
                      <a:pPr algn="l" fontAlgn="base"/>
                      <a:r>
                        <a:rPr lang="en-US" sz="1400" b="0" i="0" u="none" strike="noStrike">
                          <a:solidFill>
                            <a:schemeClr val="tx1">
                              <a:lumMod val="75000"/>
                              <a:lumOff val="25000"/>
                            </a:schemeClr>
                          </a:solidFill>
                          <a:effectLst/>
                          <a:latin typeface="Calibri"/>
                        </a:rPr>
                        <a:t>Suppressed by </a:t>
                      </a:r>
                      <a:r>
                        <a:rPr lang="en-US" sz="1400" b="0" i="0" u="none" strike="noStrike" err="1">
                          <a:solidFill>
                            <a:schemeClr val="tx1">
                              <a:lumMod val="75000"/>
                              <a:lumOff val="25000"/>
                            </a:schemeClr>
                          </a:solidFill>
                          <a:effectLst/>
                          <a:latin typeface="Calibri"/>
                        </a:rPr>
                        <a:t>standardisation</a:t>
                      </a:r>
                      <a:r>
                        <a:rPr lang="en-US" sz="1400" b="0" i="0">
                          <a:solidFill>
                            <a:schemeClr val="tx1">
                              <a:lumMod val="75000"/>
                              <a:lumOff val="25000"/>
                            </a:schemeClr>
                          </a:solidFill>
                          <a:effectLst/>
                          <a:latin typeface="Calibri"/>
                        </a:rPr>
                        <a:t>​</a:t>
                      </a:r>
                    </a:p>
                  </a:txBody>
                  <a:tcPr marL="67001" marR="67001" marT="33500" marB="33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rowSpan="5">
                  <a:txBody>
                    <a:bodyPr/>
                    <a:lstStyle/>
                    <a:p>
                      <a:pPr algn="l" fontAlgn="auto"/>
                      <a:r>
                        <a:rPr lang="en-US" sz="1400" b="0" i="0" u="none" strike="noStrike">
                          <a:solidFill>
                            <a:schemeClr val="tx1">
                              <a:lumMod val="75000"/>
                              <a:lumOff val="25000"/>
                            </a:schemeClr>
                          </a:solidFill>
                          <a:effectLst/>
                          <a:latin typeface="Calibri"/>
                        </a:rPr>
                        <a:t>​</a:t>
                      </a:r>
                      <a:r>
                        <a:rPr lang="en-US" sz="1400" b="0" i="0">
                          <a:solidFill>
                            <a:schemeClr val="tx1">
                              <a:lumMod val="75000"/>
                              <a:lumOff val="25000"/>
                            </a:schemeClr>
                          </a:solidFill>
                          <a:effectLst/>
                          <a:latin typeface="Calibri"/>
                        </a:rPr>
                        <a:t>Intend to keep granularity while removing the true values</a:t>
                      </a:r>
                      <a:endParaRPr lang="en-US" sz="1400">
                        <a:latin typeface="Calibri"/>
                      </a:endParaRPr>
                    </a:p>
                  </a:txBody>
                  <a:tcPr marL="67001" marR="67001" marT="33500" marB="33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778706970"/>
                  </a:ext>
                </a:extLst>
              </a:tr>
              <a:tr h="307437">
                <a:tc>
                  <a:txBody>
                    <a:bodyPr/>
                    <a:lstStyle/>
                    <a:p>
                      <a:pPr algn="l" fontAlgn="base"/>
                      <a:r>
                        <a:rPr lang="en-US" sz="1400" b="0" i="0" u="none" strike="noStrike">
                          <a:solidFill>
                            <a:schemeClr val="tx1">
                              <a:lumMod val="75000"/>
                              <a:lumOff val="25000"/>
                            </a:schemeClr>
                          </a:solidFill>
                          <a:effectLst/>
                          <a:latin typeface="Calibri"/>
                        </a:rPr>
                        <a:t>Height</a:t>
                      </a:r>
                      <a:r>
                        <a:rPr lang="en-US" sz="1400" b="0" i="0">
                          <a:solidFill>
                            <a:schemeClr val="tx1">
                              <a:lumMod val="75000"/>
                              <a:lumOff val="25000"/>
                            </a:schemeClr>
                          </a:solidFill>
                          <a:effectLst/>
                          <a:latin typeface="Calibri"/>
                        </a:rPr>
                        <a:t>​</a:t>
                      </a:r>
                    </a:p>
                  </a:txBody>
                  <a:tcPr marL="67001" marR="67001" marT="33500" marB="33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vMerge="1">
                  <a:txBody>
                    <a:bodyPr/>
                    <a:lstStyle/>
                    <a:p>
                      <a:endParaRPr lang="en-US"/>
                    </a:p>
                  </a:txBody>
                  <a:tcPr/>
                </a:tc>
                <a:tc vMerge="1">
                  <a:txBody>
                    <a:bodyPr/>
                    <a:lstStyle/>
                    <a:p>
                      <a:endParaRPr lang="en-US" sz="1300" b="0" i="0">
                        <a:solidFill>
                          <a:schemeClr val="tx1">
                            <a:lumMod val="75000"/>
                            <a:lumOff val="25000"/>
                          </a:schemeClr>
                        </a:solidFill>
                        <a:effectLst/>
                        <a:latin typeface="Calibri"/>
                      </a:endParaRPr>
                    </a:p>
                  </a:txBody>
                  <a:tcPr marL="67001" marR="67001" marT="33500" marB="335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546224381"/>
                  </a:ext>
                </a:extLst>
              </a:tr>
              <a:tr h="307437">
                <a:tc>
                  <a:txBody>
                    <a:bodyPr/>
                    <a:lstStyle/>
                    <a:p>
                      <a:pPr algn="l" fontAlgn="base"/>
                      <a:r>
                        <a:rPr lang="en-US" sz="1400" b="0" i="0" u="none" strike="noStrike">
                          <a:solidFill>
                            <a:schemeClr val="tx1">
                              <a:lumMod val="75000"/>
                              <a:lumOff val="25000"/>
                            </a:schemeClr>
                          </a:solidFill>
                          <a:effectLst/>
                          <a:latin typeface="Calibri"/>
                        </a:rPr>
                        <a:t>Average number of drinks per week</a:t>
                      </a:r>
                      <a:r>
                        <a:rPr lang="en-US" sz="1400" b="0" i="0">
                          <a:solidFill>
                            <a:schemeClr val="tx1">
                              <a:lumMod val="75000"/>
                              <a:lumOff val="25000"/>
                            </a:schemeClr>
                          </a:solidFill>
                          <a:effectLst/>
                          <a:latin typeface="Calibri"/>
                        </a:rPr>
                        <a:t>​</a:t>
                      </a:r>
                    </a:p>
                  </a:txBody>
                  <a:tcPr marL="67001" marR="67001" marT="33500" marB="33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vMerge="1">
                  <a:txBody>
                    <a:bodyPr/>
                    <a:lstStyle/>
                    <a:p>
                      <a:endParaRPr lang="en-US"/>
                    </a:p>
                  </a:txBody>
                  <a:tcPr/>
                </a:tc>
                <a:tc vMerge="1">
                  <a:txBody>
                    <a:bodyPr/>
                    <a:lstStyle/>
                    <a:p>
                      <a:endParaRPr lang="en-US" sz="1300" b="0" i="0">
                        <a:solidFill>
                          <a:schemeClr val="tx1">
                            <a:lumMod val="75000"/>
                            <a:lumOff val="25000"/>
                          </a:schemeClr>
                        </a:solidFill>
                        <a:effectLst/>
                        <a:latin typeface="Calibri"/>
                      </a:endParaRPr>
                    </a:p>
                  </a:txBody>
                  <a:tcPr marL="67001" marR="67001" marT="33500" marB="335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234859754"/>
                  </a:ext>
                </a:extLst>
              </a:tr>
              <a:tr h="388341">
                <a:tc>
                  <a:txBody>
                    <a:bodyPr/>
                    <a:lstStyle/>
                    <a:p>
                      <a:pPr lvl="0" algn="l">
                        <a:buNone/>
                      </a:pPr>
                      <a:r>
                        <a:rPr lang="en-US" sz="1400" b="0" i="0" u="none" strike="noStrike" noProof="0">
                          <a:solidFill>
                            <a:schemeClr val="tx1">
                              <a:lumMod val="75000"/>
                              <a:lumOff val="25000"/>
                            </a:schemeClr>
                          </a:solidFill>
                          <a:effectLst/>
                          <a:latin typeface="Calibri"/>
                        </a:rPr>
                        <a:t>Average number of </a:t>
                      </a:r>
                      <a:r>
                        <a:rPr lang="en-US" sz="1400" b="0" i="0" u="none" strike="noStrike">
                          <a:solidFill>
                            <a:schemeClr val="tx1">
                              <a:lumMod val="75000"/>
                              <a:lumOff val="25000"/>
                            </a:schemeClr>
                          </a:solidFill>
                          <a:effectLst/>
                          <a:latin typeface="Calibri"/>
                        </a:rPr>
                        <a:t>cigarettes per week</a:t>
                      </a:r>
                      <a:r>
                        <a:rPr lang="en-US" sz="1400" b="0" i="0">
                          <a:solidFill>
                            <a:schemeClr val="tx1">
                              <a:lumMod val="75000"/>
                              <a:lumOff val="25000"/>
                            </a:schemeClr>
                          </a:solidFill>
                          <a:effectLst/>
                          <a:latin typeface="Calibri"/>
                        </a:rPr>
                        <a:t>​</a:t>
                      </a:r>
                    </a:p>
                  </a:txBody>
                  <a:tcPr marL="67001" marR="67001" marT="33500" marB="33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vMerge="1">
                  <a:txBody>
                    <a:bodyPr/>
                    <a:lstStyle/>
                    <a:p>
                      <a:endParaRPr lang="en-US"/>
                    </a:p>
                  </a:txBody>
                  <a:tcPr/>
                </a:tc>
                <a:tc vMerge="1">
                  <a:txBody>
                    <a:bodyPr/>
                    <a:lstStyle/>
                    <a:p>
                      <a:endParaRPr lang="en-US" sz="1300" b="0" i="0">
                        <a:solidFill>
                          <a:schemeClr val="tx1">
                            <a:lumMod val="75000"/>
                            <a:lumOff val="25000"/>
                          </a:schemeClr>
                        </a:solidFill>
                        <a:effectLst/>
                        <a:latin typeface="Calibri"/>
                      </a:endParaRPr>
                    </a:p>
                  </a:txBody>
                  <a:tcPr marL="67001" marR="67001" marT="33500" marB="335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419698797"/>
                  </a:ext>
                </a:extLst>
              </a:tr>
              <a:tr h="307437">
                <a:tc>
                  <a:txBody>
                    <a:bodyPr/>
                    <a:lstStyle/>
                    <a:p>
                      <a:pPr algn="l" fontAlgn="base"/>
                      <a:r>
                        <a:rPr lang="en-US" sz="1400" b="0" i="0" u="none" strike="noStrike">
                          <a:solidFill>
                            <a:schemeClr val="tx1">
                              <a:lumMod val="75000"/>
                              <a:lumOff val="25000"/>
                            </a:schemeClr>
                          </a:solidFill>
                          <a:effectLst/>
                          <a:latin typeface="Calibri"/>
                        </a:rPr>
                        <a:t>Number of countries visited</a:t>
                      </a:r>
                      <a:r>
                        <a:rPr lang="en-US" sz="1400" b="0" i="0">
                          <a:solidFill>
                            <a:schemeClr val="tx1">
                              <a:lumMod val="75000"/>
                              <a:lumOff val="25000"/>
                            </a:schemeClr>
                          </a:solidFill>
                          <a:effectLst/>
                          <a:latin typeface="Calibri"/>
                        </a:rPr>
                        <a:t>​</a:t>
                      </a:r>
                    </a:p>
                  </a:txBody>
                  <a:tcPr marL="67001" marR="67001" marT="33500" marB="33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vMerge="1">
                  <a:txBody>
                    <a:bodyPr/>
                    <a:lstStyle/>
                    <a:p>
                      <a:endParaRPr lang="en-US" sz="1300" b="0" i="0" u="none" strike="noStrike">
                        <a:solidFill>
                          <a:schemeClr val="tx1">
                            <a:lumMod val="75000"/>
                            <a:lumOff val="25000"/>
                          </a:schemeClr>
                        </a:solidFill>
                        <a:effectLst/>
                        <a:latin typeface="Calibri"/>
                      </a:endParaRPr>
                    </a:p>
                  </a:txBody>
                  <a:tcPr marL="67001" marR="67001" marT="33500" marB="33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vMerge="1">
                  <a:txBody>
                    <a:bodyPr/>
                    <a:lstStyle/>
                    <a:p>
                      <a:endParaRPr lang="en-US" sz="1300" b="0" i="0">
                        <a:solidFill>
                          <a:schemeClr val="tx1">
                            <a:lumMod val="75000"/>
                            <a:lumOff val="25000"/>
                          </a:schemeClr>
                        </a:solidFill>
                        <a:effectLst/>
                        <a:latin typeface="Calibri"/>
                      </a:endParaRPr>
                    </a:p>
                  </a:txBody>
                  <a:tcPr marL="67001" marR="67001" marT="33500" marB="335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957954436"/>
                  </a:ext>
                </a:extLst>
              </a:tr>
              <a:tr h="307437">
                <a:tc>
                  <a:txBody>
                    <a:bodyPr/>
                    <a:lstStyle/>
                    <a:p>
                      <a:pPr algn="l" fontAlgn="base"/>
                      <a:r>
                        <a:rPr lang="en-US" sz="1400" b="0" i="0" u="none" strike="noStrike">
                          <a:solidFill>
                            <a:schemeClr val="tx1">
                              <a:lumMod val="75000"/>
                              <a:lumOff val="25000"/>
                            </a:schemeClr>
                          </a:solidFill>
                          <a:effectLst/>
                          <a:latin typeface="Calibri"/>
                        </a:rPr>
                        <a:t>Blood group</a:t>
                      </a:r>
                      <a:r>
                        <a:rPr lang="en-US" sz="1400" b="0" i="0">
                          <a:solidFill>
                            <a:schemeClr val="tx1">
                              <a:lumMod val="75000"/>
                              <a:lumOff val="25000"/>
                            </a:schemeClr>
                          </a:solidFill>
                          <a:effectLst/>
                          <a:latin typeface="Calibri"/>
                        </a:rPr>
                        <a:t>​</a:t>
                      </a:r>
                    </a:p>
                  </a:txBody>
                  <a:tcPr marL="67001" marR="67001" marT="33500" marB="33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l" fontAlgn="base"/>
                      <a:r>
                        <a:rPr lang="en-US" sz="1400" b="0" i="0">
                          <a:solidFill>
                            <a:schemeClr val="tx1">
                              <a:lumMod val="75000"/>
                              <a:lumOff val="25000"/>
                            </a:schemeClr>
                          </a:solidFill>
                          <a:effectLst/>
                          <a:latin typeface="Calibri"/>
                        </a:rPr>
                        <a:t>Coded using alphabet letters</a:t>
                      </a:r>
                    </a:p>
                  </a:txBody>
                  <a:tcPr marL="67001" marR="67001" marT="33500" marB="33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l" fontAlgn="auto"/>
                      <a:r>
                        <a:rPr lang="en-US" sz="1400" b="0" i="0">
                          <a:solidFill>
                            <a:schemeClr val="tx1">
                              <a:lumMod val="75000"/>
                              <a:lumOff val="25000"/>
                            </a:schemeClr>
                          </a:solidFill>
                          <a:effectLst/>
                          <a:latin typeface="Calibri"/>
                        </a:rPr>
                        <a:t>​Cannot </a:t>
                      </a:r>
                      <a:r>
                        <a:rPr lang="en-US" sz="1400" b="0" i="0" err="1">
                          <a:solidFill>
                            <a:schemeClr val="tx1">
                              <a:lumMod val="75000"/>
                              <a:lumOff val="25000"/>
                            </a:schemeClr>
                          </a:solidFill>
                          <a:effectLst/>
                          <a:latin typeface="Calibri"/>
                        </a:rPr>
                        <a:t>generalise</a:t>
                      </a:r>
                      <a:r>
                        <a:rPr lang="en-US" sz="1400" b="0" i="0">
                          <a:solidFill>
                            <a:schemeClr val="tx1">
                              <a:lumMod val="75000"/>
                              <a:lumOff val="25000"/>
                            </a:schemeClr>
                          </a:solidFill>
                          <a:effectLst/>
                          <a:latin typeface="Calibri"/>
                        </a:rPr>
                        <a:t> further</a:t>
                      </a:r>
                    </a:p>
                  </a:txBody>
                  <a:tcPr marL="67001" marR="67001" marT="33500" marB="33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542670019"/>
                  </a:ext>
                </a:extLst>
              </a:tr>
              <a:tr h="307437">
                <a:tc>
                  <a:txBody>
                    <a:bodyPr/>
                    <a:lstStyle/>
                    <a:p>
                      <a:pPr algn="l" fontAlgn="base"/>
                      <a:r>
                        <a:rPr lang="en-US" sz="1400" b="0" i="0" u="none" strike="noStrike">
                          <a:solidFill>
                            <a:schemeClr val="tx1">
                              <a:lumMod val="75000"/>
                              <a:lumOff val="25000"/>
                            </a:schemeClr>
                          </a:solidFill>
                          <a:effectLst/>
                          <a:latin typeface="Calibri"/>
                        </a:rPr>
                        <a:t>cc status</a:t>
                      </a:r>
                      <a:r>
                        <a:rPr lang="en-US" sz="1400" b="0" i="0">
                          <a:solidFill>
                            <a:schemeClr val="tx1">
                              <a:lumMod val="75000"/>
                              <a:lumOff val="25000"/>
                            </a:schemeClr>
                          </a:solidFill>
                          <a:effectLst/>
                          <a:latin typeface="Calibri"/>
                        </a:rPr>
                        <a:t>​</a:t>
                      </a:r>
                    </a:p>
                  </a:txBody>
                  <a:tcPr marL="67001" marR="67001" marT="33500" marB="33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algn="l" fontAlgn="base"/>
                      <a:r>
                        <a:rPr lang="en-US" sz="1400" b="0" i="0">
                          <a:solidFill>
                            <a:schemeClr val="tx1">
                              <a:lumMod val="75000"/>
                              <a:lumOff val="25000"/>
                            </a:schemeClr>
                          </a:solidFill>
                          <a:effectLst/>
                          <a:latin typeface="Calibri"/>
                        </a:rPr>
                        <a:t>Unchanged​</a:t>
                      </a:r>
                    </a:p>
                  </a:txBody>
                  <a:tcPr marL="67001" marR="67001" marT="33500" marB="33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algn="l" fontAlgn="auto"/>
                      <a:r>
                        <a:rPr lang="en-US" sz="1400" b="0" i="0">
                          <a:solidFill>
                            <a:schemeClr val="tx1">
                              <a:lumMod val="75000"/>
                              <a:lumOff val="25000"/>
                            </a:schemeClr>
                          </a:solidFill>
                          <a:effectLst/>
                          <a:latin typeface="Calibri"/>
                        </a:rPr>
                        <a:t>​Cannot </a:t>
                      </a:r>
                      <a:r>
                        <a:rPr lang="en-US" sz="1400" b="0" i="0" err="1">
                          <a:solidFill>
                            <a:schemeClr val="tx1">
                              <a:lumMod val="75000"/>
                              <a:lumOff val="25000"/>
                            </a:schemeClr>
                          </a:solidFill>
                          <a:effectLst/>
                          <a:latin typeface="Calibri"/>
                        </a:rPr>
                        <a:t>generalise</a:t>
                      </a:r>
                      <a:r>
                        <a:rPr lang="en-US" sz="1400" b="0" i="0">
                          <a:solidFill>
                            <a:schemeClr val="tx1">
                              <a:lumMod val="75000"/>
                              <a:lumOff val="25000"/>
                            </a:schemeClr>
                          </a:solidFill>
                          <a:effectLst/>
                          <a:latin typeface="Calibri"/>
                        </a:rPr>
                        <a:t> further</a:t>
                      </a:r>
                    </a:p>
                  </a:txBody>
                  <a:tcPr marL="67001" marR="67001" marT="33500" marB="33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801893926"/>
                  </a:ext>
                </a:extLst>
              </a:tr>
            </a:tbl>
          </a:graphicData>
        </a:graphic>
      </p:graphicFrame>
    </p:spTree>
    <p:extLst>
      <p:ext uri="{BB962C8B-B14F-4D97-AF65-F5344CB8AC3E}">
        <p14:creationId xmlns:p14="http://schemas.microsoft.com/office/powerpoint/2010/main" val="3009924619"/>
      </p:ext>
    </p:extLst>
  </p:cSld>
  <p:clrMapOvr>
    <a:masterClrMapping/>
  </p:clrMapOvr>
  <p:extLst>
    <p:ext uri="{6950BFC3-D8DA-4A85-94F7-54DA5524770B}">
      <p188:commentRel xmlns:p188="http://schemas.microsoft.com/office/powerpoint/2018/8/main" xmlns=""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92C7-0EB8-69C4-B404-EFAEDF4070C5}"/>
              </a:ext>
            </a:extLst>
          </p:cNvPr>
          <p:cNvSpPr>
            <a:spLocks noGrp="1"/>
          </p:cNvSpPr>
          <p:nvPr>
            <p:ph type="title"/>
          </p:nvPr>
        </p:nvSpPr>
        <p:spPr/>
        <p:txBody>
          <a:bodyPr/>
          <a:lstStyle/>
          <a:p>
            <a:r>
              <a:rPr lang="en-US"/>
              <a:t>Dataset for Research</a:t>
            </a:r>
          </a:p>
        </p:txBody>
      </p:sp>
      <p:sp>
        <p:nvSpPr>
          <p:cNvPr id="4" name="Text Placeholder 3">
            <a:extLst>
              <a:ext uri="{FF2B5EF4-FFF2-40B4-BE49-F238E27FC236}">
                <a16:creationId xmlns:a16="http://schemas.microsoft.com/office/drawing/2014/main" id="{796BCE0C-36E5-A5BA-C081-E91631A4D663}"/>
              </a:ext>
            </a:extLst>
          </p:cNvPr>
          <p:cNvSpPr>
            <a:spLocks noGrp="1"/>
          </p:cNvSpPr>
          <p:nvPr>
            <p:ph type="body" sz="quarter" idx="10"/>
          </p:nvPr>
        </p:nvSpPr>
        <p:spPr/>
        <p:txBody>
          <a:bodyPr vert="horz" lIns="0" tIns="0" rIns="0" bIns="0" rtlCol="0" anchor="t">
            <a:noAutofit/>
          </a:bodyPr>
          <a:lstStyle/>
          <a:p>
            <a:r>
              <a:rPr lang="en-US"/>
              <a:t>CDM Group Project</a:t>
            </a:r>
          </a:p>
        </p:txBody>
      </p:sp>
      <p:sp>
        <p:nvSpPr>
          <p:cNvPr id="5" name="Text Placeholder 4">
            <a:extLst>
              <a:ext uri="{FF2B5EF4-FFF2-40B4-BE49-F238E27FC236}">
                <a16:creationId xmlns:a16="http://schemas.microsoft.com/office/drawing/2014/main" id="{DF4CE938-E2E4-5976-392F-19D3D907F4FA}"/>
              </a:ext>
            </a:extLst>
          </p:cNvPr>
          <p:cNvSpPr>
            <a:spLocks noGrp="1"/>
          </p:cNvSpPr>
          <p:nvPr>
            <p:ph type="body" sz="quarter" idx="12"/>
          </p:nvPr>
        </p:nvSpPr>
        <p:spPr/>
        <p:txBody>
          <a:bodyPr vert="horz" lIns="0" tIns="0" rIns="0" bIns="0" rtlCol="0" anchor="t">
            <a:noAutofit/>
          </a:bodyPr>
          <a:lstStyle/>
          <a:p>
            <a:r>
              <a:rPr lang="en-US"/>
              <a:t>15 December 2022</a:t>
            </a:r>
          </a:p>
        </p:txBody>
      </p:sp>
      <p:pic>
        <p:nvPicPr>
          <p:cNvPr id="8" name="Picture 8" descr="Table&#10;&#10;Description automatically generated">
            <a:extLst>
              <a:ext uri="{FF2B5EF4-FFF2-40B4-BE49-F238E27FC236}">
                <a16:creationId xmlns:a16="http://schemas.microsoft.com/office/drawing/2014/main" id="{3DF773C5-2ECC-F77E-4497-AB6B08B072D4}"/>
              </a:ext>
            </a:extLst>
          </p:cNvPr>
          <p:cNvPicPr>
            <a:picLocks noGrp="1" noChangeAspect="1"/>
          </p:cNvPicPr>
          <p:nvPr>
            <p:ph idx="1"/>
          </p:nvPr>
        </p:nvPicPr>
        <p:blipFill>
          <a:blip r:embed="rId3"/>
          <a:stretch>
            <a:fillRect/>
          </a:stretch>
        </p:blipFill>
        <p:spPr>
          <a:xfrm>
            <a:off x="457200" y="2327285"/>
            <a:ext cx="8229600" cy="874889"/>
          </a:xfrm>
        </p:spPr>
      </p:pic>
    </p:spTree>
    <p:extLst>
      <p:ext uri="{BB962C8B-B14F-4D97-AF65-F5344CB8AC3E}">
        <p14:creationId xmlns:p14="http://schemas.microsoft.com/office/powerpoint/2010/main" val="461170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0907-69A5-38BA-C684-0F1199596806}"/>
              </a:ext>
            </a:extLst>
          </p:cNvPr>
          <p:cNvSpPr>
            <a:spLocks noGrp="1"/>
          </p:cNvSpPr>
          <p:nvPr>
            <p:ph type="title"/>
          </p:nvPr>
        </p:nvSpPr>
        <p:spPr/>
        <p:txBody>
          <a:bodyPr/>
          <a:lstStyle/>
          <a:p>
            <a:r>
              <a:rPr lang="en-US"/>
              <a:t>Government Data Set – Direct Identifiers</a:t>
            </a:r>
          </a:p>
        </p:txBody>
      </p:sp>
      <p:sp>
        <p:nvSpPr>
          <p:cNvPr id="4" name="Text Placeholder 3">
            <a:extLst>
              <a:ext uri="{FF2B5EF4-FFF2-40B4-BE49-F238E27FC236}">
                <a16:creationId xmlns:a16="http://schemas.microsoft.com/office/drawing/2014/main" id="{A6DA6B02-8FDF-7040-942E-A1950A3487E0}"/>
              </a:ext>
            </a:extLst>
          </p:cNvPr>
          <p:cNvSpPr>
            <a:spLocks noGrp="1"/>
          </p:cNvSpPr>
          <p:nvPr>
            <p:ph type="body" sz="quarter" idx="10"/>
          </p:nvPr>
        </p:nvSpPr>
        <p:spPr/>
        <p:txBody>
          <a:bodyPr/>
          <a:lstStyle/>
          <a:p>
            <a:r>
              <a:rPr lang="en-US"/>
              <a:t>CDM Group Project</a:t>
            </a:r>
          </a:p>
          <a:p>
            <a:endParaRPr lang="en-US"/>
          </a:p>
        </p:txBody>
      </p:sp>
      <p:sp>
        <p:nvSpPr>
          <p:cNvPr id="5" name="Text Placeholder 4">
            <a:extLst>
              <a:ext uri="{FF2B5EF4-FFF2-40B4-BE49-F238E27FC236}">
                <a16:creationId xmlns:a16="http://schemas.microsoft.com/office/drawing/2014/main" id="{C4A80FD7-2547-7832-C37E-D3E4EE864164}"/>
              </a:ext>
            </a:extLst>
          </p:cNvPr>
          <p:cNvSpPr>
            <a:spLocks noGrp="1"/>
          </p:cNvSpPr>
          <p:nvPr>
            <p:ph type="body" sz="quarter" idx="12"/>
          </p:nvPr>
        </p:nvSpPr>
        <p:spPr/>
        <p:txBody>
          <a:bodyPr/>
          <a:lstStyle/>
          <a:p>
            <a:r>
              <a:rPr lang="en-US"/>
              <a:t>15 December 2022</a:t>
            </a:r>
          </a:p>
          <a:p>
            <a:endParaRPr lang="en-US"/>
          </a:p>
        </p:txBody>
      </p:sp>
      <p:sp>
        <p:nvSpPr>
          <p:cNvPr id="7" name="Rectangle 1">
            <a:extLst>
              <a:ext uri="{FF2B5EF4-FFF2-40B4-BE49-F238E27FC236}">
                <a16:creationId xmlns:a16="http://schemas.microsoft.com/office/drawing/2014/main" id="{E5E808AC-B229-37D6-B6A3-8716723460B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02305D02-8A2C-19F7-AF93-E750CE26910D}"/>
              </a:ext>
            </a:extLst>
          </p:cNvPr>
          <p:cNvSpPr>
            <a:spLocks noChangeArrowheads="1"/>
          </p:cNvSpPr>
          <p:nvPr/>
        </p:nvSpPr>
        <p:spPr bwMode="auto">
          <a:xfrm>
            <a:off x="722313" y="1760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7293BCB-A02E-47C1-5A65-7FF9106FBC09}"/>
              </a:ext>
            </a:extLst>
          </p:cNvPr>
          <p:cNvSpPr>
            <a:spLocks noChangeArrowheads="1"/>
          </p:cNvSpPr>
          <p:nvPr/>
        </p:nvSpPr>
        <p:spPr bwMode="auto">
          <a:xfrm>
            <a:off x="722313" y="1760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2" name="Content Placeholder 5">
            <a:extLst>
              <a:ext uri="{FF2B5EF4-FFF2-40B4-BE49-F238E27FC236}">
                <a16:creationId xmlns:a16="http://schemas.microsoft.com/office/drawing/2014/main" id="{986959BD-ABAB-DCF7-8E7F-F44E5C52F086}"/>
              </a:ext>
            </a:extLst>
          </p:cNvPr>
          <p:cNvGraphicFramePr>
            <a:graphicFrameLocks/>
          </p:cNvGraphicFramePr>
          <p:nvPr>
            <p:extLst>
              <p:ext uri="{D42A27DB-BD31-4B8C-83A1-F6EECF244321}">
                <p14:modId xmlns:p14="http://schemas.microsoft.com/office/powerpoint/2010/main" val="3543324150"/>
              </p:ext>
            </p:extLst>
          </p:nvPr>
        </p:nvGraphicFramePr>
        <p:xfrm>
          <a:off x="498763" y="2005445"/>
          <a:ext cx="8043965" cy="1892796"/>
        </p:xfrm>
        <a:graphic>
          <a:graphicData uri="http://schemas.openxmlformats.org/drawingml/2006/table">
            <a:tbl>
              <a:tblPr/>
              <a:tblGrid>
                <a:gridCol w="2661523">
                  <a:extLst>
                    <a:ext uri="{9D8B030D-6E8A-4147-A177-3AD203B41FA5}">
                      <a16:colId xmlns:a16="http://schemas.microsoft.com/office/drawing/2014/main" val="1767092987"/>
                    </a:ext>
                  </a:extLst>
                </a:gridCol>
                <a:gridCol w="2927776">
                  <a:extLst>
                    <a:ext uri="{9D8B030D-6E8A-4147-A177-3AD203B41FA5}">
                      <a16:colId xmlns:a16="http://schemas.microsoft.com/office/drawing/2014/main" val="3127953316"/>
                    </a:ext>
                  </a:extLst>
                </a:gridCol>
                <a:gridCol w="2454666">
                  <a:extLst>
                    <a:ext uri="{9D8B030D-6E8A-4147-A177-3AD203B41FA5}">
                      <a16:colId xmlns:a16="http://schemas.microsoft.com/office/drawing/2014/main" val="3038618249"/>
                    </a:ext>
                  </a:extLst>
                </a:gridCol>
              </a:tblGrid>
              <a:tr h="286506">
                <a:tc>
                  <a:txBody>
                    <a:bodyPr/>
                    <a:lstStyle/>
                    <a:p>
                      <a:pPr algn="l" fontAlgn="base"/>
                      <a:r>
                        <a:rPr lang="en-US" sz="1600" b="1" i="0">
                          <a:solidFill>
                            <a:srgbClr val="FFFFFF"/>
                          </a:solidFill>
                          <a:effectLst/>
                          <a:latin typeface="Calibri"/>
                        </a:rPr>
                        <a:t>Variable​</a:t>
                      </a:r>
                    </a:p>
                  </a:txBody>
                  <a:tcPr marL="71627" marR="71627" marT="35813" marB="3581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l" fontAlgn="base"/>
                      <a:r>
                        <a:rPr lang="en-GB" sz="1600" b="1" i="0">
                          <a:solidFill>
                            <a:srgbClr val="FFFFFF"/>
                          </a:solidFill>
                          <a:effectLst/>
                          <a:latin typeface="Calibri"/>
                        </a:rPr>
                        <a:t>Anonymisation method​</a:t>
                      </a:r>
                    </a:p>
                  </a:txBody>
                  <a:tcPr marL="71627" marR="71627" marT="35813" marB="3581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l" fontAlgn="base"/>
                      <a:r>
                        <a:rPr lang="en-US" sz="1600" b="1" i="0">
                          <a:solidFill>
                            <a:srgbClr val="FFFFFF"/>
                          </a:solidFill>
                          <a:effectLst/>
                          <a:latin typeface="Calibri"/>
                        </a:rPr>
                        <a:t>Reasoning​</a:t>
                      </a:r>
                    </a:p>
                  </a:txBody>
                  <a:tcPr marL="71627" marR="71627" marT="35813" marB="3581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3265357512"/>
                  </a:ext>
                </a:extLst>
              </a:tr>
              <a:tr h="286506">
                <a:tc>
                  <a:txBody>
                    <a:bodyPr/>
                    <a:lstStyle/>
                    <a:p>
                      <a:pPr algn="l" fontAlgn="base"/>
                      <a:r>
                        <a:rPr lang="en-US" sz="1600" b="0" i="0" u="none" strike="noStrike">
                          <a:solidFill>
                            <a:schemeClr val="tx1">
                              <a:lumMod val="75000"/>
                              <a:lumOff val="25000"/>
                            </a:schemeClr>
                          </a:solidFill>
                          <a:effectLst/>
                          <a:latin typeface="Calibri"/>
                        </a:rPr>
                        <a:t>Given name</a:t>
                      </a:r>
                      <a:r>
                        <a:rPr lang="en-US" sz="1600" b="0" i="0">
                          <a:solidFill>
                            <a:schemeClr val="tx1">
                              <a:lumMod val="75000"/>
                              <a:lumOff val="25000"/>
                            </a:schemeClr>
                          </a:solidFill>
                          <a:effectLst/>
                          <a:latin typeface="Calibri"/>
                        </a:rPr>
                        <a:t>​</a:t>
                      </a:r>
                    </a:p>
                  </a:txBody>
                  <a:tcPr marL="71627" marR="71627" marT="35813" marB="35813"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rowSpan="2">
                  <a:txBody>
                    <a:bodyPr/>
                    <a:lstStyle/>
                    <a:p>
                      <a:pPr algn="l" fontAlgn="base"/>
                      <a:r>
                        <a:rPr lang="en-US" sz="1600" b="0" i="0" dirty="0">
                          <a:solidFill>
                            <a:schemeClr val="tx1">
                              <a:lumMod val="75000"/>
                              <a:lumOff val="25000"/>
                            </a:schemeClr>
                          </a:solidFill>
                          <a:effectLst/>
                          <a:latin typeface="Calibri"/>
                        </a:rPr>
                        <a:t>Removed​</a:t>
                      </a:r>
                    </a:p>
                    <a:p>
                      <a:pPr algn="l" fontAlgn="base"/>
                      <a:r>
                        <a:rPr lang="en-US" sz="1600" b="0" i="0" dirty="0">
                          <a:solidFill>
                            <a:schemeClr val="tx1">
                              <a:lumMod val="75000"/>
                              <a:lumOff val="25000"/>
                            </a:schemeClr>
                          </a:solidFill>
                          <a:effectLst/>
                          <a:latin typeface="Calibri"/>
                        </a:rPr>
                        <a:t>Replaced with unique identifier​</a:t>
                      </a:r>
                    </a:p>
                  </a:txBody>
                  <a:tcPr marL="71627" marR="71627" marT="35813" marB="35813"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rowSpan="2">
                  <a:txBody>
                    <a:bodyPr/>
                    <a:lstStyle/>
                    <a:p>
                      <a:pPr algn="l" fontAlgn="base"/>
                      <a:r>
                        <a:rPr lang="en-US" sz="1600" b="0" i="0">
                          <a:solidFill>
                            <a:schemeClr val="tx1">
                              <a:lumMod val="75000"/>
                              <a:lumOff val="25000"/>
                            </a:schemeClr>
                          </a:solidFill>
                          <a:effectLst/>
                          <a:latin typeface="Calibri"/>
                        </a:rPr>
                        <a:t>Allow local re-identification if needed</a:t>
                      </a:r>
                    </a:p>
                  </a:txBody>
                  <a:tcPr marL="71627" marR="71627" marT="35813" marB="35813"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83345950"/>
                  </a:ext>
                </a:extLst>
              </a:tr>
              <a:tr h="286506">
                <a:tc>
                  <a:txBody>
                    <a:bodyPr/>
                    <a:lstStyle/>
                    <a:p>
                      <a:pPr algn="l" fontAlgn="base"/>
                      <a:r>
                        <a:rPr lang="en-US" sz="1600" b="0" i="0" u="none" strike="noStrike">
                          <a:solidFill>
                            <a:schemeClr val="tx1">
                              <a:lumMod val="75000"/>
                              <a:lumOff val="25000"/>
                            </a:schemeClr>
                          </a:solidFill>
                          <a:effectLst/>
                          <a:latin typeface="Calibri"/>
                        </a:rPr>
                        <a:t>Surname</a:t>
                      </a:r>
                      <a:r>
                        <a:rPr lang="en-US" sz="1600" b="0" i="0">
                          <a:solidFill>
                            <a:schemeClr val="tx1">
                              <a:lumMod val="75000"/>
                              <a:lumOff val="25000"/>
                            </a:schemeClr>
                          </a:solidFill>
                          <a:effectLst/>
                          <a:latin typeface="Calibri"/>
                        </a:rPr>
                        <a:t>​</a:t>
                      </a:r>
                    </a:p>
                  </a:txBody>
                  <a:tcPr marL="71627" marR="71627" marT="35813" marB="35813"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336580669"/>
                  </a:ext>
                </a:extLst>
              </a:tr>
              <a:tr h="286506">
                <a:tc>
                  <a:txBody>
                    <a:bodyPr/>
                    <a:lstStyle/>
                    <a:p>
                      <a:pPr algn="l" fontAlgn="base"/>
                      <a:r>
                        <a:rPr lang="en-US" sz="1600" b="0" i="0" u="none" strike="noStrike">
                          <a:solidFill>
                            <a:schemeClr val="tx1">
                              <a:lumMod val="75000"/>
                              <a:lumOff val="25000"/>
                            </a:schemeClr>
                          </a:solidFill>
                          <a:effectLst/>
                          <a:latin typeface="Calibri"/>
                        </a:rPr>
                        <a:t>Phone number </a:t>
                      </a:r>
                      <a:r>
                        <a:rPr lang="en-US" sz="1600" b="0" i="0">
                          <a:solidFill>
                            <a:schemeClr val="tx1">
                              <a:lumMod val="75000"/>
                              <a:lumOff val="25000"/>
                            </a:schemeClr>
                          </a:solidFill>
                          <a:effectLst/>
                          <a:latin typeface="Calibri"/>
                        </a:rPr>
                        <a:t>​</a:t>
                      </a:r>
                    </a:p>
                  </a:txBody>
                  <a:tcPr marL="71627" marR="71627" marT="35813" marB="35813"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rowSpan="3">
                  <a:txBody>
                    <a:bodyPr/>
                    <a:lstStyle/>
                    <a:p>
                      <a:pPr algn="l" fontAlgn="base"/>
                      <a:r>
                        <a:rPr lang="en-US" sz="1600" b="0" i="0" u="none" strike="noStrike">
                          <a:solidFill>
                            <a:schemeClr val="tx1">
                              <a:lumMod val="75000"/>
                              <a:lumOff val="25000"/>
                            </a:schemeClr>
                          </a:solidFill>
                          <a:effectLst/>
                          <a:latin typeface="Calibri"/>
                        </a:rPr>
                        <a:t>Removed</a:t>
                      </a:r>
                      <a:r>
                        <a:rPr lang="en-US" sz="1600" b="0" i="0">
                          <a:solidFill>
                            <a:schemeClr val="tx1">
                              <a:lumMod val="75000"/>
                              <a:lumOff val="25000"/>
                            </a:schemeClr>
                          </a:solidFill>
                          <a:effectLst/>
                          <a:latin typeface="Calibri"/>
                        </a:rPr>
                        <a:t>​</a:t>
                      </a:r>
                    </a:p>
                  </a:txBody>
                  <a:tcPr marL="71627" marR="71627" marT="35813" marB="35813"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rowSpan="3">
                  <a:txBody>
                    <a:bodyPr/>
                    <a:lstStyle/>
                    <a:p>
                      <a:pPr algn="l" fontAlgn="base"/>
                      <a:r>
                        <a:rPr lang="en-US" sz="1600" b="0" i="0">
                          <a:solidFill>
                            <a:schemeClr val="tx1">
                              <a:lumMod val="75000"/>
                              <a:lumOff val="25000"/>
                            </a:schemeClr>
                          </a:solidFill>
                          <a:effectLst/>
                          <a:latin typeface="Calibri"/>
                        </a:rPr>
                        <a:t>Not required for the analysis​</a:t>
                      </a:r>
                    </a:p>
                  </a:txBody>
                  <a:tcPr marL="71627" marR="71627" marT="35813" marB="35813"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817305081"/>
                  </a:ext>
                </a:extLst>
              </a:tr>
              <a:tr h="286506">
                <a:tc>
                  <a:txBody>
                    <a:bodyPr/>
                    <a:lstStyle/>
                    <a:p>
                      <a:pPr algn="l" fontAlgn="base"/>
                      <a:r>
                        <a:rPr lang="en-US" sz="1600" b="0" i="0" u="none" strike="noStrike">
                          <a:solidFill>
                            <a:schemeClr val="tx1">
                              <a:lumMod val="75000"/>
                              <a:lumOff val="25000"/>
                            </a:schemeClr>
                          </a:solidFill>
                          <a:effectLst/>
                          <a:latin typeface="Calibri"/>
                        </a:rPr>
                        <a:t>National insurance number</a:t>
                      </a:r>
                      <a:r>
                        <a:rPr lang="en-US" sz="1600" b="0" i="0">
                          <a:solidFill>
                            <a:schemeClr val="tx1">
                              <a:lumMod val="75000"/>
                              <a:lumOff val="25000"/>
                            </a:schemeClr>
                          </a:solidFill>
                          <a:effectLst/>
                          <a:latin typeface="Calibri"/>
                        </a:rPr>
                        <a:t>​</a:t>
                      </a:r>
                    </a:p>
                  </a:txBody>
                  <a:tcPr marL="71627" marR="71627" marT="35813" marB="35813"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610425544"/>
                  </a:ext>
                </a:extLst>
              </a:tr>
              <a:tr h="286506">
                <a:tc>
                  <a:txBody>
                    <a:bodyPr/>
                    <a:lstStyle/>
                    <a:p>
                      <a:pPr algn="l" fontAlgn="base"/>
                      <a:r>
                        <a:rPr lang="en-US" sz="1600" b="0" i="0" u="none" strike="noStrike" dirty="0">
                          <a:solidFill>
                            <a:schemeClr val="tx1">
                              <a:lumMod val="75000"/>
                              <a:lumOff val="25000"/>
                            </a:schemeClr>
                          </a:solidFill>
                          <a:effectLst/>
                          <a:latin typeface="Calibri"/>
                        </a:rPr>
                        <a:t>Bank account number</a:t>
                      </a:r>
                      <a:r>
                        <a:rPr lang="en-US" sz="1600" b="0" i="0" dirty="0">
                          <a:solidFill>
                            <a:schemeClr val="tx1">
                              <a:lumMod val="75000"/>
                              <a:lumOff val="25000"/>
                            </a:schemeClr>
                          </a:solidFill>
                          <a:effectLst/>
                          <a:latin typeface="Calibri"/>
                        </a:rPr>
                        <a:t>​</a:t>
                      </a:r>
                    </a:p>
                  </a:txBody>
                  <a:tcPr marL="71627" marR="71627" marT="35813" marB="35813"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626990250"/>
                  </a:ext>
                </a:extLst>
              </a:tr>
            </a:tbl>
          </a:graphicData>
        </a:graphic>
      </p:graphicFrame>
    </p:spTree>
    <p:extLst>
      <p:ext uri="{BB962C8B-B14F-4D97-AF65-F5344CB8AC3E}">
        <p14:creationId xmlns:p14="http://schemas.microsoft.com/office/powerpoint/2010/main" val="2324821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0907-69A5-38BA-C684-0F1199596806}"/>
              </a:ext>
            </a:extLst>
          </p:cNvPr>
          <p:cNvSpPr>
            <a:spLocks noGrp="1"/>
          </p:cNvSpPr>
          <p:nvPr>
            <p:ph type="title"/>
          </p:nvPr>
        </p:nvSpPr>
        <p:spPr/>
        <p:txBody>
          <a:bodyPr/>
          <a:lstStyle/>
          <a:p>
            <a:r>
              <a:rPr lang="en-US"/>
              <a:t>Government Data Set – Quasi-identifiers</a:t>
            </a:r>
          </a:p>
        </p:txBody>
      </p:sp>
      <p:graphicFrame>
        <p:nvGraphicFramePr>
          <p:cNvPr id="6" name="Content Placeholder 5">
            <a:extLst>
              <a:ext uri="{FF2B5EF4-FFF2-40B4-BE49-F238E27FC236}">
                <a16:creationId xmlns:a16="http://schemas.microsoft.com/office/drawing/2014/main" id="{D4856D40-D4A2-13AF-976F-C65E34617651}"/>
              </a:ext>
            </a:extLst>
          </p:cNvPr>
          <p:cNvGraphicFramePr>
            <a:graphicFrameLocks noGrp="1"/>
          </p:cNvGraphicFramePr>
          <p:nvPr>
            <p:ph idx="1"/>
            <p:extLst>
              <p:ext uri="{D42A27DB-BD31-4B8C-83A1-F6EECF244321}">
                <p14:modId xmlns:p14="http://schemas.microsoft.com/office/powerpoint/2010/main" val="676358499"/>
              </p:ext>
            </p:extLst>
          </p:nvPr>
        </p:nvGraphicFramePr>
        <p:xfrm>
          <a:off x="457200" y="1543050"/>
          <a:ext cx="8316580" cy="2995818"/>
        </p:xfrm>
        <a:graphic>
          <a:graphicData uri="http://schemas.openxmlformats.org/drawingml/2006/table">
            <a:tbl>
              <a:tblPr/>
              <a:tblGrid>
                <a:gridCol w="1685959">
                  <a:extLst>
                    <a:ext uri="{9D8B030D-6E8A-4147-A177-3AD203B41FA5}">
                      <a16:colId xmlns:a16="http://schemas.microsoft.com/office/drawing/2014/main" val="3282155941"/>
                    </a:ext>
                  </a:extLst>
                </a:gridCol>
                <a:gridCol w="1966952">
                  <a:extLst>
                    <a:ext uri="{9D8B030D-6E8A-4147-A177-3AD203B41FA5}">
                      <a16:colId xmlns:a16="http://schemas.microsoft.com/office/drawing/2014/main" val="2745893685"/>
                    </a:ext>
                  </a:extLst>
                </a:gridCol>
                <a:gridCol w="1819431">
                  <a:extLst>
                    <a:ext uri="{9D8B030D-6E8A-4147-A177-3AD203B41FA5}">
                      <a16:colId xmlns:a16="http://schemas.microsoft.com/office/drawing/2014/main" val="1315560012"/>
                    </a:ext>
                  </a:extLst>
                </a:gridCol>
                <a:gridCol w="2844238">
                  <a:extLst>
                    <a:ext uri="{9D8B030D-6E8A-4147-A177-3AD203B41FA5}">
                      <a16:colId xmlns:a16="http://schemas.microsoft.com/office/drawing/2014/main" val="970732531"/>
                    </a:ext>
                  </a:extLst>
                </a:gridCol>
              </a:tblGrid>
              <a:tr h="267338">
                <a:tc>
                  <a:txBody>
                    <a:bodyPr/>
                    <a:lstStyle/>
                    <a:p>
                      <a:pPr algn="l" fontAlgn="base"/>
                      <a:r>
                        <a:rPr lang="en-GB" sz="1400" b="1" i="0">
                          <a:solidFill>
                            <a:srgbClr val="FFFFFF"/>
                          </a:solidFill>
                          <a:effectLst/>
                          <a:latin typeface="Calibri"/>
                        </a:rPr>
                        <a:t>Variable​</a:t>
                      </a:r>
                    </a:p>
                  </a:txBody>
                  <a:tcPr marL="62215" marR="62215" marT="31107" marB="3110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l" fontAlgn="base"/>
                      <a:r>
                        <a:rPr lang="en-GB" sz="1400" b="1" i="0">
                          <a:solidFill>
                            <a:srgbClr val="FFFFFF"/>
                          </a:solidFill>
                          <a:effectLst/>
                          <a:latin typeface="Calibri"/>
                        </a:rPr>
                        <a:t>Anonymisation method​</a:t>
                      </a:r>
                    </a:p>
                  </a:txBody>
                  <a:tcPr marL="62215" marR="62215" marT="31107" marB="3110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l" fontAlgn="base"/>
                      <a:r>
                        <a:rPr lang="en-GB" sz="1400" b="1" i="0">
                          <a:solidFill>
                            <a:srgbClr val="FFFFFF"/>
                          </a:solidFill>
                          <a:effectLst/>
                          <a:latin typeface="Calibri"/>
                        </a:rPr>
                        <a:t>Reasoning​</a:t>
                      </a:r>
                    </a:p>
                  </a:txBody>
                  <a:tcPr marL="62215" marR="62215" marT="31107" marB="3110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lvl="0" algn="l">
                        <a:buNone/>
                      </a:pPr>
                      <a:r>
                        <a:rPr lang="en-GB" sz="1400" b="1" i="0">
                          <a:solidFill>
                            <a:srgbClr val="FFFFFF"/>
                          </a:solidFill>
                          <a:effectLst/>
                          <a:latin typeface="Calibri"/>
                        </a:rPr>
                        <a:t>​Details</a:t>
                      </a:r>
                      <a:endParaRPr lang="en-US" sz="1400">
                        <a:latin typeface="Calibri"/>
                      </a:endParaRPr>
                    </a:p>
                  </a:txBody>
                  <a:tcPr marL="62215" marR="62215" marT="31107" marB="31107">
                    <a:lnL w="9525" cap="flat" cmpd="sng" algn="ctr">
                      <a:solidFill>
                        <a:srgbClr val="FFFFFF"/>
                      </a:solidFill>
                      <a:prstDash val="solid"/>
                      <a:round/>
                      <a:headEnd type="none" w="med" len="med"/>
                      <a:tailEnd type="none" w="med" len="med"/>
                    </a:lnL>
                    <a:lnR w="9524">
                      <a:solidFill>
                        <a:srgbClr val="FFFFFF"/>
                      </a:solidFill>
                    </a:lnR>
                    <a:lnT w="9524">
                      <a:solidFill>
                        <a:srgbClr val="FFFFFF"/>
                      </a:solidFill>
                    </a:lnT>
                    <a:lnB w="9524">
                      <a:solidFill>
                        <a:srgbClr val="FFFFFF"/>
                      </a:solidFill>
                    </a:lnB>
                    <a:solidFill>
                      <a:srgbClr val="4472C4"/>
                    </a:solidFill>
                  </a:tcPr>
                </a:tc>
                <a:extLst>
                  <a:ext uri="{0D108BD9-81ED-4DB2-BD59-A6C34878D82A}">
                    <a16:rowId xmlns:a16="http://schemas.microsoft.com/office/drawing/2014/main" val="3503465029"/>
                  </a:ext>
                </a:extLst>
              </a:tr>
              <a:tr h="685780">
                <a:tc>
                  <a:txBody>
                    <a:bodyPr/>
                    <a:lstStyle/>
                    <a:p>
                      <a:pPr algn="l" fontAlgn="base"/>
                      <a:r>
                        <a:rPr lang="en-GB" sz="1400" b="0" i="0" u="none" strike="noStrike">
                          <a:solidFill>
                            <a:schemeClr val="tx1">
                              <a:lumMod val="75000"/>
                              <a:lumOff val="25000"/>
                            </a:schemeClr>
                          </a:solidFill>
                          <a:effectLst/>
                          <a:latin typeface="Calibri"/>
                        </a:rPr>
                        <a:t>Postcode</a:t>
                      </a:r>
                      <a:r>
                        <a:rPr lang="en-GB" sz="1400" b="0" i="0">
                          <a:solidFill>
                            <a:schemeClr val="tx1">
                              <a:lumMod val="75000"/>
                              <a:lumOff val="25000"/>
                            </a:schemeClr>
                          </a:solidFill>
                          <a:effectLst/>
                          <a:latin typeface="Calibri"/>
                        </a:rPr>
                        <a:t>​</a:t>
                      </a:r>
                    </a:p>
                  </a:txBody>
                  <a:tcPr marL="62215" marR="62215" marT="31107" marB="3110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lvl="0" algn="l">
                        <a:lnSpc>
                          <a:spcPct val="100000"/>
                        </a:lnSpc>
                        <a:spcBef>
                          <a:spcPts val="0"/>
                        </a:spcBef>
                        <a:spcAft>
                          <a:spcPts val="0"/>
                        </a:spcAft>
                        <a:buNone/>
                      </a:pPr>
                      <a:r>
                        <a:rPr lang="en-GB" sz="1400" b="0" i="0" u="none" strike="noStrike" noProof="0">
                          <a:solidFill>
                            <a:schemeClr val="tx1">
                              <a:lumMod val="75000"/>
                              <a:lumOff val="25000"/>
                            </a:schemeClr>
                          </a:solidFill>
                          <a:effectLst/>
                          <a:latin typeface="Calibri"/>
                        </a:rPr>
                        <a:t>Generalised to UK region</a:t>
                      </a:r>
                      <a:endParaRPr lang="en-GB" sz="1400" b="0" i="0" u="none" strike="noStrike" noProof="0">
                        <a:effectLst/>
                        <a:latin typeface="Calibri"/>
                      </a:endParaRPr>
                    </a:p>
                  </a:txBody>
                  <a:tcPr marL="62215" marR="62215" marT="31107" marB="3110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rowSpan="3">
                  <a:txBody>
                    <a:bodyPr/>
                    <a:lstStyle/>
                    <a:p>
                      <a:pPr algn="l" fontAlgn="auto"/>
                      <a:r>
                        <a:rPr lang="en-GB" sz="1400" b="0" i="0">
                          <a:solidFill>
                            <a:schemeClr val="tx1">
                              <a:lumMod val="75000"/>
                              <a:lumOff val="25000"/>
                            </a:schemeClr>
                          </a:solidFill>
                          <a:effectLst/>
                          <a:latin typeface="Calibri"/>
                        </a:rPr>
                        <a:t>​Reduce identifiability</a:t>
                      </a:r>
                    </a:p>
                  </a:txBody>
                  <a:tcPr marL="62215" marR="62215" marT="31107" marB="3110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lvl="0" algn="l">
                        <a:buNone/>
                      </a:pPr>
                      <a:r>
                        <a:rPr lang="en-GB" sz="1400" b="0" i="0">
                          <a:solidFill>
                            <a:schemeClr val="tx1">
                              <a:lumMod val="75000"/>
                              <a:lumOff val="25000"/>
                            </a:schemeClr>
                          </a:solidFill>
                          <a:effectLst/>
                          <a:latin typeface="Calibri"/>
                        </a:rPr>
                        <a:t>​5 categories: England, Scotland, Wales, </a:t>
                      </a:r>
                      <a:r>
                        <a:rPr lang="en-GB" sz="1400" b="0" i="0" u="none" strike="noStrike" noProof="0">
                          <a:solidFill>
                            <a:schemeClr val="tx1">
                              <a:lumMod val="75000"/>
                              <a:lumOff val="25000"/>
                            </a:schemeClr>
                          </a:solidFill>
                          <a:effectLst/>
                          <a:latin typeface="Calibri"/>
                        </a:rPr>
                        <a:t>Northern Ireland, </a:t>
                      </a:r>
                      <a:r>
                        <a:rPr lang="en-GB" sz="1400" b="0" i="0">
                          <a:solidFill>
                            <a:schemeClr val="tx1">
                              <a:lumMod val="75000"/>
                              <a:lumOff val="25000"/>
                            </a:schemeClr>
                          </a:solidFill>
                          <a:effectLst/>
                          <a:latin typeface="Calibri"/>
                        </a:rPr>
                        <a:t>Overseas territories</a:t>
                      </a:r>
                      <a:endParaRPr lang="en-US" sz="1400">
                        <a:latin typeface="Calibri"/>
                      </a:endParaRPr>
                    </a:p>
                  </a:txBody>
                  <a:tcPr marL="62215" marR="62215" marT="31107" marB="31107" anchor="ctr">
                    <a:lnL w="9525" cap="flat" cmpd="sng" algn="ctr">
                      <a:solidFill>
                        <a:srgbClr val="FFFFFF"/>
                      </a:solidFill>
                      <a:prstDash val="solid"/>
                      <a:round/>
                      <a:headEnd type="none" w="med" len="med"/>
                      <a:tailEnd type="none" w="med" len="med"/>
                    </a:lnL>
                    <a:lnR w="9524">
                      <a:solidFill>
                        <a:srgbClr val="FFFFFF"/>
                      </a:solidFill>
                    </a:lnR>
                    <a:lnT w="9524" cap="flat" cmpd="sng" algn="ctr">
                      <a:solidFill>
                        <a:srgbClr val="FFFFFF"/>
                      </a:solidFill>
                      <a:prstDash val="solid"/>
                      <a:round/>
                      <a:headEnd type="none" w="med" len="med"/>
                      <a:tailEnd type="none" w="med" len="med"/>
                    </a:lnT>
                    <a:lnB w="9524">
                      <a:solidFill>
                        <a:srgbClr val="FFFFFF"/>
                      </a:solidFill>
                    </a:lnB>
                    <a:solidFill>
                      <a:srgbClr val="CFD5EA"/>
                    </a:solidFill>
                  </a:tcPr>
                </a:tc>
                <a:extLst>
                  <a:ext uri="{0D108BD9-81ED-4DB2-BD59-A6C34878D82A}">
                    <a16:rowId xmlns:a16="http://schemas.microsoft.com/office/drawing/2014/main" val="4099218385"/>
                  </a:ext>
                </a:extLst>
              </a:tr>
              <a:tr h="685780">
                <a:tc>
                  <a:txBody>
                    <a:bodyPr/>
                    <a:lstStyle/>
                    <a:p>
                      <a:pPr lvl="0" algn="l">
                        <a:buNone/>
                      </a:pPr>
                      <a:r>
                        <a:rPr lang="en-GB" sz="1400" b="0" i="0">
                          <a:solidFill>
                            <a:schemeClr val="tx1">
                              <a:lumMod val="75000"/>
                              <a:lumOff val="25000"/>
                            </a:schemeClr>
                          </a:solidFill>
                          <a:effectLst/>
                          <a:latin typeface="Calibri"/>
                        </a:rPr>
                        <a:t>Country of birth</a:t>
                      </a:r>
                    </a:p>
                  </a:txBody>
                  <a:tcPr marL="62215" marR="62215" marT="31107" marB="31107" anchor="ctr">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a:solidFill>
                        <a:srgbClr val="FFFFFF"/>
                      </a:solidFill>
                    </a:lnB>
                    <a:solidFill>
                      <a:srgbClr val="E9EBF5"/>
                    </a:solidFill>
                  </a:tcPr>
                </a:tc>
                <a:tc>
                  <a:txBody>
                    <a:bodyPr/>
                    <a:lstStyle/>
                    <a:p>
                      <a:pPr lvl="0" algn="l">
                        <a:buNone/>
                      </a:pPr>
                      <a:r>
                        <a:rPr lang="en-GB" sz="1400" b="0" i="0">
                          <a:solidFill>
                            <a:schemeClr val="tx1">
                              <a:lumMod val="75000"/>
                              <a:lumOff val="25000"/>
                            </a:schemeClr>
                          </a:solidFill>
                          <a:effectLst/>
                          <a:latin typeface="Calibri"/>
                        </a:rPr>
                        <a:t>Generalised to continent</a:t>
                      </a:r>
                    </a:p>
                  </a:txBody>
                  <a:tcPr marL="62215" marR="62215" marT="31107" marB="31107" anchor="ctr">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a:solidFill>
                        <a:srgbClr val="FFFFFF"/>
                      </a:solidFill>
                    </a:lnB>
                    <a:solidFill>
                      <a:srgbClr val="E9EBF5"/>
                    </a:solidFill>
                  </a:tcPr>
                </a:tc>
                <a:tc vMerge="1">
                  <a:txBody>
                    <a:bodyPr/>
                    <a:lstStyle/>
                    <a:p>
                      <a:endParaRPr lang="en-US"/>
                    </a:p>
                  </a:txBody>
                  <a:tcPr marL="62215" marR="62215" marT="31107" marB="31107">
                    <a:lnL w="9524" cap="flat" cmpd="sng" algn="ctr">
                      <a:solidFill>
                        <a:srgbClr val="FFFFFF"/>
                      </a:solidFill>
                      <a:prstDash val="solid"/>
                      <a:round/>
                      <a:headEnd type="none" w="med" len="med"/>
                      <a:tailEnd type="none" w="med" len="med"/>
                    </a:lnL>
                    <a:lnR w="9524"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4" cap="flat" cmpd="sng" algn="ctr">
                      <a:solidFill>
                        <a:srgbClr val="FFFFFF"/>
                      </a:solidFill>
                      <a:prstDash val="solid"/>
                      <a:round/>
                      <a:headEnd type="none" w="med" len="med"/>
                      <a:tailEnd type="none" w="med" len="med"/>
                    </a:lnB>
                    <a:solidFill>
                      <a:srgbClr val="E9EBF5"/>
                    </a:solidFill>
                  </a:tcPr>
                </a:tc>
                <a:tc>
                  <a:txBody>
                    <a:bodyPr/>
                    <a:lstStyle/>
                    <a:p>
                      <a:pPr lvl="0" algn="l">
                        <a:buNone/>
                      </a:pPr>
                      <a:r>
                        <a:rPr lang="en-GB" sz="1400" b="0" i="0">
                          <a:solidFill>
                            <a:schemeClr val="tx1">
                              <a:lumMod val="75000"/>
                              <a:lumOff val="25000"/>
                            </a:schemeClr>
                          </a:solidFill>
                          <a:effectLst/>
                          <a:latin typeface="Calibri"/>
                        </a:rPr>
                        <a:t>7 categories: Africa, Antarctica, Asia, </a:t>
                      </a:r>
                      <a:r>
                        <a:rPr lang="en-GB" sz="1400" b="0" i="0" u="none" strike="noStrike" noProof="0">
                          <a:solidFill>
                            <a:schemeClr val="tx1">
                              <a:lumMod val="75000"/>
                              <a:lumOff val="25000"/>
                            </a:schemeClr>
                          </a:solidFill>
                          <a:effectLst/>
                          <a:latin typeface="Calibri"/>
                        </a:rPr>
                        <a:t>Europe, </a:t>
                      </a:r>
                      <a:r>
                        <a:rPr lang="en-GB" sz="1400" b="0" i="0">
                          <a:solidFill>
                            <a:schemeClr val="tx1">
                              <a:lumMod val="75000"/>
                              <a:lumOff val="25000"/>
                            </a:schemeClr>
                          </a:solidFill>
                          <a:effectLst/>
                          <a:latin typeface="Calibri"/>
                        </a:rPr>
                        <a:t>North America, South America, Oceania</a:t>
                      </a:r>
                    </a:p>
                  </a:txBody>
                  <a:tcPr marL="62215" marR="62215" marT="31107" marB="31107" anchor="ctr">
                    <a:lnL w="9524">
                      <a:solidFill>
                        <a:srgbClr val="FFFFFF"/>
                      </a:solidFill>
                    </a:lnL>
                    <a:lnR w="9524">
                      <a:solidFill>
                        <a:srgbClr val="FFFFFF"/>
                      </a:solidFill>
                    </a:lnR>
                    <a:lnT w="9524">
                      <a:solidFill>
                        <a:srgbClr val="FFFFFF"/>
                      </a:solidFill>
                    </a:lnT>
                    <a:lnB w="9524">
                      <a:solidFill>
                        <a:srgbClr val="FFFFFF"/>
                      </a:solidFill>
                    </a:lnB>
                    <a:solidFill>
                      <a:srgbClr val="E9EBF5"/>
                    </a:solidFill>
                  </a:tcPr>
                </a:tc>
                <a:extLst>
                  <a:ext uri="{0D108BD9-81ED-4DB2-BD59-A6C34878D82A}">
                    <a16:rowId xmlns:a16="http://schemas.microsoft.com/office/drawing/2014/main" val="2056112896"/>
                  </a:ext>
                </a:extLst>
              </a:tr>
              <a:tr h="476559">
                <a:tc>
                  <a:txBody>
                    <a:bodyPr/>
                    <a:lstStyle/>
                    <a:p>
                      <a:pPr algn="l" fontAlgn="base"/>
                      <a:r>
                        <a:rPr lang="en-GB" sz="1400" b="0" i="0" u="none" strike="noStrike">
                          <a:solidFill>
                            <a:schemeClr val="tx1">
                              <a:lumMod val="75000"/>
                              <a:lumOff val="25000"/>
                            </a:schemeClr>
                          </a:solidFill>
                          <a:effectLst/>
                          <a:latin typeface="Calibri"/>
                        </a:rPr>
                        <a:t>Education level </a:t>
                      </a:r>
                      <a:r>
                        <a:rPr lang="en-GB" sz="1400" b="0" i="0">
                          <a:solidFill>
                            <a:schemeClr val="tx1">
                              <a:lumMod val="75000"/>
                              <a:lumOff val="25000"/>
                            </a:schemeClr>
                          </a:solidFill>
                          <a:effectLst/>
                          <a:latin typeface="Calibri"/>
                        </a:rPr>
                        <a:t>​</a:t>
                      </a:r>
                    </a:p>
                  </a:txBody>
                  <a:tcPr marL="62215" marR="62215" marT="31107" marB="3110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4"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lvl="0" algn="l">
                        <a:buNone/>
                      </a:pPr>
                      <a:r>
                        <a:rPr lang="en-GB" sz="1400" b="0" i="0">
                          <a:solidFill>
                            <a:schemeClr val="tx1">
                              <a:lumMod val="75000"/>
                              <a:lumOff val="25000"/>
                            </a:schemeClr>
                          </a:solidFill>
                          <a:effectLst/>
                          <a:latin typeface="Calibri"/>
                        </a:rPr>
                        <a:t>Generalised to fewer groups</a:t>
                      </a:r>
                    </a:p>
                  </a:txBody>
                  <a:tcPr marL="62215" marR="62215" marT="31107" marB="31107"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4"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vMerge="1">
                  <a:txBody>
                    <a:bodyPr/>
                    <a:lstStyle/>
                    <a:p>
                      <a:endParaRPr lang="en-US"/>
                    </a:p>
                  </a:txBody>
                  <a:tcPr marL="62215" marR="62215" marT="31107" marB="3110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4"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lvl="0" algn="l">
                        <a:buNone/>
                      </a:pPr>
                      <a:r>
                        <a:rPr lang="en-GB" sz="1400" b="0" i="0">
                          <a:solidFill>
                            <a:schemeClr val="tx1">
                              <a:lumMod val="75000"/>
                              <a:lumOff val="25000"/>
                            </a:schemeClr>
                          </a:solidFill>
                          <a:effectLst/>
                          <a:latin typeface="Calibri"/>
                        </a:rPr>
                        <a:t>4 categories: School, Undergraduate, </a:t>
                      </a:r>
                      <a:endParaRPr lang="en-US"/>
                    </a:p>
                    <a:p>
                      <a:pPr lvl="0" algn="l">
                        <a:buNone/>
                      </a:pPr>
                      <a:r>
                        <a:rPr lang="en-GB" sz="1400" b="0" i="0">
                          <a:solidFill>
                            <a:schemeClr val="tx1">
                              <a:lumMod val="75000"/>
                              <a:lumOff val="25000"/>
                            </a:schemeClr>
                          </a:solidFill>
                          <a:effectLst/>
                          <a:latin typeface="Calibri"/>
                        </a:rPr>
                        <a:t>Postgraduate, Other</a:t>
                      </a:r>
                      <a:endParaRPr lang="en-GB"/>
                    </a:p>
                  </a:txBody>
                  <a:tcPr marL="62215" marR="62215" marT="31107" marB="31107" anchor="ctr">
                    <a:lnL w="9524">
                      <a:solidFill>
                        <a:srgbClr val="FFFFFF"/>
                      </a:solidFill>
                    </a:lnL>
                    <a:lnR w="9524">
                      <a:solidFill>
                        <a:srgbClr val="FFFFFF"/>
                      </a:solidFill>
                    </a:lnR>
                    <a:lnT w="9524">
                      <a:solidFill>
                        <a:srgbClr val="FFFFFF"/>
                      </a:solidFill>
                    </a:lnT>
                    <a:lnB w="9524"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157201688"/>
                  </a:ext>
                </a:extLst>
              </a:tr>
              <a:tr h="267338">
                <a:tc>
                  <a:txBody>
                    <a:bodyPr/>
                    <a:lstStyle/>
                    <a:p>
                      <a:pPr lvl="0" algn="l">
                        <a:buNone/>
                      </a:pPr>
                      <a:r>
                        <a:rPr lang="en-GB" sz="1400" b="0" i="0" u="none" strike="noStrike">
                          <a:solidFill>
                            <a:schemeClr val="tx1">
                              <a:lumMod val="75000"/>
                              <a:lumOff val="25000"/>
                            </a:schemeClr>
                          </a:solidFill>
                          <a:effectLst/>
                          <a:latin typeface="Calibri"/>
                        </a:rPr>
                        <a:t>Gender</a:t>
                      </a:r>
                      <a:r>
                        <a:rPr lang="en-GB" sz="1400" b="0" i="0">
                          <a:solidFill>
                            <a:schemeClr val="tx1">
                              <a:lumMod val="75000"/>
                              <a:lumOff val="25000"/>
                            </a:schemeClr>
                          </a:solidFill>
                          <a:effectLst/>
                          <a:latin typeface="Calibri"/>
                        </a:rPr>
                        <a:t>​</a:t>
                      </a:r>
                      <a:endParaRPr lang="en-US" sz="1400">
                        <a:latin typeface="Calibri"/>
                      </a:endParaRPr>
                    </a:p>
                  </a:txBody>
                  <a:tcPr marL="62215" marR="62215" marT="31107" marB="31107" anchor="ctr">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cap="flat" cmpd="sng" algn="ctr">
                      <a:solidFill>
                        <a:srgbClr val="FFFFFF"/>
                      </a:solidFill>
                      <a:prstDash val="solid"/>
                      <a:round/>
                      <a:headEnd type="none" w="med" len="med"/>
                      <a:tailEnd type="none" w="med" len="med"/>
                    </a:lnB>
                    <a:solidFill>
                      <a:srgbClr val="E9EBF5"/>
                    </a:solidFill>
                  </a:tcPr>
                </a:tc>
                <a:tc rowSpan="3">
                  <a:txBody>
                    <a:bodyPr/>
                    <a:lstStyle/>
                    <a:p>
                      <a:pPr lvl="0" algn="l">
                        <a:buNone/>
                      </a:pPr>
                      <a:r>
                        <a:rPr lang="en-GB" sz="1400" b="0" i="0" u="none" strike="noStrike">
                          <a:solidFill>
                            <a:schemeClr val="tx1">
                              <a:lumMod val="75000"/>
                              <a:lumOff val="25000"/>
                            </a:schemeClr>
                          </a:solidFill>
                          <a:effectLst/>
                          <a:latin typeface="Calibri"/>
                        </a:rPr>
                        <a:t>Removed</a:t>
                      </a:r>
                    </a:p>
                  </a:txBody>
                  <a:tcPr marL="62215" marR="62215" marT="31107" marB="31107" anchor="ctr">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a:solidFill>
                        <a:srgbClr val="FFFFFF"/>
                      </a:solidFill>
                    </a:lnB>
                    <a:solidFill>
                      <a:srgbClr val="E9EBF5"/>
                    </a:solidFill>
                  </a:tcPr>
                </a:tc>
                <a:tc rowSpan="2">
                  <a:txBody>
                    <a:bodyPr/>
                    <a:lstStyle/>
                    <a:p>
                      <a:pPr lvl="0" algn="l">
                        <a:buNone/>
                      </a:pPr>
                      <a:r>
                        <a:rPr lang="en-GB" sz="1400" b="0" i="0">
                          <a:solidFill>
                            <a:schemeClr val="tx1">
                              <a:lumMod val="75000"/>
                              <a:lumOff val="25000"/>
                            </a:schemeClr>
                          </a:solidFill>
                          <a:effectLst/>
                          <a:latin typeface="Calibri"/>
                        </a:rPr>
                        <a:t>​Not required for the analysis</a:t>
                      </a:r>
                      <a:endParaRPr lang="en-US" sz="1400">
                        <a:latin typeface="Calibri"/>
                      </a:endParaRPr>
                    </a:p>
                  </a:txBody>
                  <a:tcPr marL="62215" marR="62215" marT="31107" marB="31107" anchor="ctr">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rowSpan="3">
                  <a:txBody>
                    <a:bodyPr/>
                    <a:lstStyle/>
                    <a:p>
                      <a:pPr lvl="0" algn="l">
                        <a:buNone/>
                      </a:pPr>
                      <a:endParaRPr lang="en-GB" sz="1400" b="0" i="0" u="none" strike="noStrike">
                        <a:solidFill>
                          <a:schemeClr val="tx1">
                            <a:lumMod val="75000"/>
                            <a:lumOff val="25000"/>
                          </a:schemeClr>
                        </a:solidFill>
                        <a:effectLst/>
                        <a:latin typeface="Calibri"/>
                      </a:endParaRPr>
                    </a:p>
                  </a:txBody>
                  <a:tcPr marL="62215" marR="62215" marT="31107" marB="31107" anchor="ctr">
                    <a:lnL w="9524">
                      <a:solidFill>
                        <a:srgbClr val="FFFFFF"/>
                      </a:solidFill>
                    </a:lnL>
                    <a:lnR w="9524">
                      <a:solidFill>
                        <a:srgbClr val="FFFFFF"/>
                      </a:solidFill>
                    </a:lnR>
                    <a:lnT w="9524">
                      <a:solidFill>
                        <a:srgbClr val="FFFFFF"/>
                      </a:solidFill>
                    </a:lnT>
                    <a:lnB w="9524">
                      <a:solidFill>
                        <a:srgbClr val="FFFFFF"/>
                      </a:solidFill>
                    </a:lnB>
                    <a:solidFill>
                      <a:srgbClr val="E9EBF5"/>
                    </a:solidFill>
                  </a:tcPr>
                </a:tc>
                <a:extLst>
                  <a:ext uri="{0D108BD9-81ED-4DB2-BD59-A6C34878D82A}">
                    <a16:rowId xmlns:a16="http://schemas.microsoft.com/office/drawing/2014/main" val="2971068388"/>
                  </a:ext>
                </a:extLst>
              </a:tr>
              <a:tr h="267338">
                <a:tc>
                  <a:txBody>
                    <a:bodyPr/>
                    <a:lstStyle/>
                    <a:p>
                      <a:pPr lvl="0" algn="l">
                        <a:buNone/>
                      </a:pPr>
                      <a:r>
                        <a:rPr lang="en-GB" sz="1400" b="0" i="0" u="none" strike="noStrike">
                          <a:solidFill>
                            <a:schemeClr val="tx1">
                              <a:lumMod val="75000"/>
                              <a:lumOff val="25000"/>
                            </a:schemeClr>
                          </a:solidFill>
                          <a:effectLst/>
                          <a:latin typeface="Calibri"/>
                        </a:rPr>
                        <a:t>Birthdate</a:t>
                      </a:r>
                      <a:r>
                        <a:rPr lang="en-GB" sz="1400" b="0" i="0">
                          <a:solidFill>
                            <a:schemeClr val="tx1">
                              <a:lumMod val="75000"/>
                              <a:lumOff val="25000"/>
                            </a:schemeClr>
                          </a:solidFill>
                          <a:effectLst/>
                          <a:latin typeface="Calibri"/>
                        </a:rPr>
                        <a:t>​</a:t>
                      </a:r>
                      <a:endParaRPr lang="en-US" sz="1400">
                        <a:latin typeface="Calibri"/>
                      </a:endParaRPr>
                    </a:p>
                  </a:txBody>
                  <a:tcPr marL="62215" marR="62215" marT="31107" marB="31107" anchor="ctr">
                    <a:lnL w="9524">
                      <a:solidFill>
                        <a:srgbClr val="FFFFFF"/>
                      </a:solidFill>
                    </a:lnL>
                    <a:lnR w="9524">
                      <a:solidFill>
                        <a:srgbClr val="FFFFFF"/>
                      </a:solidFill>
                    </a:lnR>
                    <a:lnT w="9524">
                      <a:solidFill>
                        <a:srgbClr val="FFFFFF"/>
                      </a:solidFill>
                    </a:lnT>
                    <a:lnB w="9524" cap="flat" cmpd="sng" algn="ctr">
                      <a:solidFill>
                        <a:srgbClr val="FFFFFF"/>
                      </a:solidFill>
                      <a:prstDash val="solid"/>
                      <a:round/>
                      <a:headEnd type="none" w="med" len="med"/>
                      <a:tailEnd type="none" w="med" len="med"/>
                    </a:lnB>
                    <a:solidFill>
                      <a:srgbClr val="CFD5EA"/>
                    </a:solidFill>
                  </a:tcPr>
                </a:tc>
                <a:tc vMerge="1">
                  <a:txBody>
                    <a:bodyPr/>
                    <a:lstStyle/>
                    <a:p>
                      <a:endParaRPr lang="en-US"/>
                    </a:p>
                  </a:txBody>
                  <a:tcPr marL="62215" marR="62215" marT="31107" marB="31107">
                    <a:lnL w="9524">
                      <a:solidFill>
                        <a:srgbClr val="FFFFFF"/>
                      </a:solidFill>
                    </a:lnL>
                    <a:lnR w="9524">
                      <a:solidFill>
                        <a:srgbClr val="FFFFFF"/>
                      </a:solidFill>
                    </a:lnR>
                    <a:lnT w="9524">
                      <a:solidFill>
                        <a:srgbClr val="FFFFFF"/>
                      </a:solidFill>
                    </a:lnT>
                    <a:lnB w="9524">
                      <a:solidFill>
                        <a:srgbClr val="FFFFFF"/>
                      </a:solidFill>
                    </a:lnB>
                    <a:solidFill>
                      <a:srgbClr val="CFD5EA"/>
                    </a:solidFill>
                  </a:tcPr>
                </a:tc>
                <a:tc vMerge="1">
                  <a:txBody>
                    <a:bodyPr/>
                    <a:lstStyle/>
                    <a:p>
                      <a:endParaRPr lang="en-US"/>
                    </a:p>
                  </a:txBody>
                  <a:tcPr marL="62215" marR="62215" marT="31107" marB="31107" anchor="ctr">
                    <a:lnL w="9524">
                      <a:solidFill>
                        <a:srgbClr val="FFFFFF"/>
                      </a:solidFill>
                    </a:lnL>
                    <a:lnR w="9524">
                      <a:solidFill>
                        <a:srgbClr val="FFFFFF"/>
                      </a:solidFill>
                    </a:lnR>
                    <a:lnT w="9524">
                      <a:solidFill>
                        <a:srgbClr val="FFFFFF"/>
                      </a:solidFill>
                    </a:lnT>
                    <a:lnB w="9524">
                      <a:solidFill>
                        <a:srgbClr val="FFFFFF"/>
                      </a:solidFill>
                    </a:lnB>
                    <a:solidFill>
                      <a:srgbClr val="CFD5EA"/>
                    </a:solidFill>
                  </a:tcPr>
                </a:tc>
                <a:tc vMerge="1">
                  <a:txBody>
                    <a:bodyPr/>
                    <a:lstStyle/>
                    <a:p>
                      <a:endParaRPr lang="en-US"/>
                    </a:p>
                  </a:txBody>
                  <a:tcPr marL="62215" marR="62215" marT="31107" marB="31107" anchor="ctr">
                    <a:lnL w="9524">
                      <a:solidFill>
                        <a:srgbClr val="FFFFFF"/>
                      </a:solidFill>
                    </a:lnL>
                    <a:lnR w="9524">
                      <a:solidFill>
                        <a:srgbClr val="FFFFFF"/>
                      </a:solidFill>
                    </a:lnR>
                    <a:lnT w="9524">
                      <a:solidFill>
                        <a:srgbClr val="FFFFFF"/>
                      </a:solidFill>
                    </a:lnT>
                    <a:lnB w="9524">
                      <a:solidFill>
                        <a:srgbClr val="FFFFFF"/>
                      </a:solidFill>
                    </a:lnB>
                    <a:solidFill>
                      <a:srgbClr val="CFD5EA"/>
                    </a:solidFill>
                  </a:tcPr>
                </a:tc>
                <a:extLst>
                  <a:ext uri="{0D108BD9-81ED-4DB2-BD59-A6C34878D82A}">
                    <a16:rowId xmlns:a16="http://schemas.microsoft.com/office/drawing/2014/main" val="2852221379"/>
                  </a:ext>
                </a:extLst>
              </a:tr>
              <a:tr h="267338">
                <a:tc>
                  <a:txBody>
                    <a:bodyPr/>
                    <a:lstStyle/>
                    <a:p>
                      <a:pPr lvl="0" algn="l">
                        <a:buNone/>
                      </a:pPr>
                      <a:r>
                        <a:rPr lang="en-GB" sz="1400" b="0" i="0">
                          <a:solidFill>
                            <a:schemeClr val="tx1">
                              <a:lumMod val="75000"/>
                              <a:lumOff val="25000"/>
                            </a:schemeClr>
                          </a:solidFill>
                          <a:effectLst/>
                          <a:latin typeface="Calibri"/>
                        </a:rPr>
                        <a:t>Current country</a:t>
                      </a:r>
                    </a:p>
                  </a:txBody>
                  <a:tcPr marL="62215" marR="62215" marT="31107" marB="31107" anchor="ctr">
                    <a:lnL w="9524">
                      <a:solidFill>
                        <a:srgbClr val="FFFFFF"/>
                      </a:solidFill>
                    </a:lnL>
                    <a:lnR w="9524">
                      <a:solidFill>
                        <a:srgbClr val="FFFFFF"/>
                      </a:solidFill>
                    </a:lnR>
                    <a:lnT w="9524">
                      <a:solidFill>
                        <a:srgbClr val="FFFFFF"/>
                      </a:solidFill>
                    </a:lnT>
                    <a:lnB w="9524">
                      <a:solidFill>
                        <a:srgbClr val="FFFFFF"/>
                      </a:solidFill>
                    </a:lnB>
                    <a:solidFill>
                      <a:srgbClr val="E9EBF5"/>
                    </a:solidFill>
                  </a:tcPr>
                </a:tc>
                <a:tc vMerge="1">
                  <a:txBody>
                    <a:bodyPr/>
                    <a:lstStyle/>
                    <a:p>
                      <a:endParaRPr lang="en-GB" sz="1600" b="0" i="0" u="none" strike="noStrike">
                        <a:solidFill>
                          <a:schemeClr val="tx1">
                            <a:lumMod val="75000"/>
                            <a:lumOff val="25000"/>
                          </a:schemeClr>
                        </a:solidFill>
                        <a:effectLst/>
                        <a:latin typeface="Calibri"/>
                      </a:endParaRPr>
                    </a:p>
                  </a:txBody>
                  <a:tcPr marL="62215" marR="62215" marT="31107" marB="31107" anchor="ctr">
                    <a:lnL w="9524">
                      <a:solidFill>
                        <a:srgbClr val="FFFFFF"/>
                      </a:solidFill>
                    </a:lnL>
                    <a:lnR w="9524">
                      <a:solidFill>
                        <a:srgbClr val="FFFFFF"/>
                      </a:solidFill>
                    </a:lnR>
                    <a:lnT w="9524">
                      <a:solidFill>
                        <a:srgbClr val="FFFFFF"/>
                      </a:solidFill>
                    </a:lnT>
                    <a:lnB w="9524">
                      <a:solidFill>
                        <a:srgbClr val="FFFFFF"/>
                      </a:solidFill>
                    </a:lnB>
                    <a:solidFill>
                      <a:srgbClr val="CFD5EA"/>
                    </a:solidFill>
                  </a:tcPr>
                </a:tc>
                <a:tc>
                  <a:txBody>
                    <a:bodyPr/>
                    <a:lstStyle/>
                    <a:p>
                      <a:pPr lvl="0" algn="l">
                        <a:buNone/>
                      </a:pPr>
                      <a:r>
                        <a:rPr lang="en-GB" sz="1400" b="0" i="0">
                          <a:solidFill>
                            <a:schemeClr val="tx1">
                              <a:lumMod val="75000"/>
                              <a:lumOff val="25000"/>
                            </a:schemeClr>
                          </a:solidFill>
                          <a:effectLst/>
                          <a:latin typeface="Calibri"/>
                        </a:rPr>
                        <a:t>redundant</a:t>
                      </a:r>
                    </a:p>
                  </a:txBody>
                  <a:tcPr marL="62215" marR="62215" marT="31107" marB="31107" anchor="ctr">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a:solidFill>
                        <a:srgbClr val="FFFFFF"/>
                      </a:solidFill>
                    </a:lnB>
                    <a:solidFill>
                      <a:srgbClr val="E9EBF5"/>
                    </a:solidFill>
                  </a:tcPr>
                </a:tc>
                <a:tc vMerge="1">
                  <a:txBody>
                    <a:bodyPr/>
                    <a:lstStyle/>
                    <a:p>
                      <a:endParaRPr lang="en-US"/>
                    </a:p>
                  </a:txBody>
                  <a:tcPr marL="62215" marR="62215" marT="31107" marB="31107" anchor="ctr">
                    <a:lnL w="9524">
                      <a:solidFill>
                        <a:srgbClr val="FFFFFF"/>
                      </a:solidFill>
                    </a:lnL>
                    <a:lnR w="9524">
                      <a:solidFill>
                        <a:srgbClr val="FFFFFF"/>
                      </a:solidFill>
                    </a:lnR>
                    <a:lnT w="9524">
                      <a:solidFill>
                        <a:srgbClr val="FFFFFF"/>
                      </a:solidFill>
                    </a:lnT>
                    <a:lnB w="9524">
                      <a:solidFill>
                        <a:srgbClr val="FFFFFF"/>
                      </a:solidFill>
                    </a:lnB>
                    <a:solidFill>
                      <a:srgbClr val="E9EBF5"/>
                    </a:solidFill>
                  </a:tcPr>
                </a:tc>
                <a:extLst>
                  <a:ext uri="{0D108BD9-81ED-4DB2-BD59-A6C34878D82A}">
                    <a16:rowId xmlns:a16="http://schemas.microsoft.com/office/drawing/2014/main" val="4210983969"/>
                  </a:ext>
                </a:extLst>
              </a:tr>
            </a:tbl>
          </a:graphicData>
        </a:graphic>
      </p:graphicFrame>
      <p:sp>
        <p:nvSpPr>
          <p:cNvPr id="4" name="Text Placeholder 3">
            <a:extLst>
              <a:ext uri="{FF2B5EF4-FFF2-40B4-BE49-F238E27FC236}">
                <a16:creationId xmlns:a16="http://schemas.microsoft.com/office/drawing/2014/main" id="{A6DA6B02-8FDF-7040-942E-A1950A3487E0}"/>
              </a:ext>
            </a:extLst>
          </p:cNvPr>
          <p:cNvSpPr>
            <a:spLocks noGrp="1"/>
          </p:cNvSpPr>
          <p:nvPr>
            <p:ph type="body" sz="quarter" idx="10"/>
          </p:nvPr>
        </p:nvSpPr>
        <p:spPr/>
        <p:txBody>
          <a:bodyPr/>
          <a:lstStyle/>
          <a:p>
            <a:r>
              <a:rPr lang="en-US"/>
              <a:t>CDM Group Project</a:t>
            </a:r>
          </a:p>
          <a:p>
            <a:endParaRPr lang="en-US"/>
          </a:p>
        </p:txBody>
      </p:sp>
      <p:sp>
        <p:nvSpPr>
          <p:cNvPr id="5" name="Text Placeholder 4">
            <a:extLst>
              <a:ext uri="{FF2B5EF4-FFF2-40B4-BE49-F238E27FC236}">
                <a16:creationId xmlns:a16="http://schemas.microsoft.com/office/drawing/2014/main" id="{C4A80FD7-2547-7832-C37E-D3E4EE864164}"/>
              </a:ext>
            </a:extLst>
          </p:cNvPr>
          <p:cNvSpPr>
            <a:spLocks noGrp="1"/>
          </p:cNvSpPr>
          <p:nvPr>
            <p:ph type="body" sz="quarter" idx="12"/>
          </p:nvPr>
        </p:nvSpPr>
        <p:spPr/>
        <p:txBody>
          <a:bodyPr/>
          <a:lstStyle/>
          <a:p>
            <a:r>
              <a:rPr lang="en-US"/>
              <a:t>15 December 2022</a:t>
            </a:r>
          </a:p>
          <a:p>
            <a:endParaRPr lang="en-US"/>
          </a:p>
        </p:txBody>
      </p:sp>
      <p:sp>
        <p:nvSpPr>
          <p:cNvPr id="7" name="Rectangle 1">
            <a:extLst>
              <a:ext uri="{FF2B5EF4-FFF2-40B4-BE49-F238E27FC236}">
                <a16:creationId xmlns:a16="http://schemas.microsoft.com/office/drawing/2014/main" id="{E5E808AC-B229-37D6-B6A3-8716723460B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845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0907-69A5-38BA-C684-0F1199596806}"/>
              </a:ext>
            </a:extLst>
          </p:cNvPr>
          <p:cNvSpPr>
            <a:spLocks noGrp="1"/>
          </p:cNvSpPr>
          <p:nvPr>
            <p:ph type="title"/>
          </p:nvPr>
        </p:nvSpPr>
        <p:spPr/>
        <p:txBody>
          <a:bodyPr/>
          <a:lstStyle/>
          <a:p>
            <a:r>
              <a:rPr lang="en-US"/>
              <a:t>Government Data Set – Sensitive Data</a:t>
            </a:r>
          </a:p>
        </p:txBody>
      </p:sp>
      <p:sp>
        <p:nvSpPr>
          <p:cNvPr id="4" name="Text Placeholder 3">
            <a:extLst>
              <a:ext uri="{FF2B5EF4-FFF2-40B4-BE49-F238E27FC236}">
                <a16:creationId xmlns:a16="http://schemas.microsoft.com/office/drawing/2014/main" id="{A6DA6B02-8FDF-7040-942E-A1950A3487E0}"/>
              </a:ext>
            </a:extLst>
          </p:cNvPr>
          <p:cNvSpPr>
            <a:spLocks noGrp="1"/>
          </p:cNvSpPr>
          <p:nvPr>
            <p:ph type="body" sz="quarter" idx="10"/>
          </p:nvPr>
        </p:nvSpPr>
        <p:spPr/>
        <p:txBody>
          <a:bodyPr/>
          <a:lstStyle/>
          <a:p>
            <a:r>
              <a:rPr lang="en-US"/>
              <a:t>CDM Group Project</a:t>
            </a:r>
          </a:p>
          <a:p>
            <a:endParaRPr lang="en-US"/>
          </a:p>
        </p:txBody>
      </p:sp>
      <p:sp>
        <p:nvSpPr>
          <p:cNvPr id="5" name="Text Placeholder 4">
            <a:extLst>
              <a:ext uri="{FF2B5EF4-FFF2-40B4-BE49-F238E27FC236}">
                <a16:creationId xmlns:a16="http://schemas.microsoft.com/office/drawing/2014/main" id="{C4A80FD7-2547-7832-C37E-D3E4EE864164}"/>
              </a:ext>
            </a:extLst>
          </p:cNvPr>
          <p:cNvSpPr>
            <a:spLocks noGrp="1"/>
          </p:cNvSpPr>
          <p:nvPr>
            <p:ph type="body" sz="quarter" idx="12"/>
          </p:nvPr>
        </p:nvSpPr>
        <p:spPr/>
        <p:txBody>
          <a:bodyPr/>
          <a:lstStyle/>
          <a:p>
            <a:r>
              <a:rPr lang="en-US"/>
              <a:t>15 December 2022</a:t>
            </a:r>
          </a:p>
          <a:p>
            <a:endParaRPr lang="en-US"/>
          </a:p>
        </p:txBody>
      </p:sp>
      <p:sp>
        <p:nvSpPr>
          <p:cNvPr id="7" name="Rectangle 1">
            <a:extLst>
              <a:ext uri="{FF2B5EF4-FFF2-40B4-BE49-F238E27FC236}">
                <a16:creationId xmlns:a16="http://schemas.microsoft.com/office/drawing/2014/main" id="{E5E808AC-B229-37D6-B6A3-8716723460B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Content Placeholder 8">
            <a:extLst>
              <a:ext uri="{FF2B5EF4-FFF2-40B4-BE49-F238E27FC236}">
                <a16:creationId xmlns:a16="http://schemas.microsoft.com/office/drawing/2014/main" id="{BBAC309B-0B52-BF7B-11A8-F5FA36AB25B1}"/>
              </a:ext>
            </a:extLst>
          </p:cNvPr>
          <p:cNvGraphicFramePr>
            <a:graphicFrameLocks noGrp="1"/>
          </p:cNvGraphicFramePr>
          <p:nvPr>
            <p:ph idx="1"/>
            <p:extLst>
              <p:ext uri="{D42A27DB-BD31-4B8C-83A1-F6EECF244321}">
                <p14:modId xmlns:p14="http://schemas.microsoft.com/office/powerpoint/2010/main" val="4275356445"/>
              </p:ext>
            </p:extLst>
          </p:nvPr>
        </p:nvGraphicFramePr>
        <p:xfrm>
          <a:off x="519545" y="1756063"/>
          <a:ext cx="8048790" cy="2587776"/>
        </p:xfrm>
        <a:graphic>
          <a:graphicData uri="http://schemas.openxmlformats.org/drawingml/2006/table">
            <a:tbl>
              <a:tblPr/>
              <a:tblGrid>
                <a:gridCol w="3218544">
                  <a:extLst>
                    <a:ext uri="{9D8B030D-6E8A-4147-A177-3AD203B41FA5}">
                      <a16:colId xmlns:a16="http://schemas.microsoft.com/office/drawing/2014/main" val="3242842711"/>
                    </a:ext>
                  </a:extLst>
                </a:gridCol>
                <a:gridCol w="2144884">
                  <a:extLst>
                    <a:ext uri="{9D8B030D-6E8A-4147-A177-3AD203B41FA5}">
                      <a16:colId xmlns:a16="http://schemas.microsoft.com/office/drawing/2014/main" val="1122639367"/>
                    </a:ext>
                  </a:extLst>
                </a:gridCol>
                <a:gridCol w="2685362">
                  <a:extLst>
                    <a:ext uri="{9D8B030D-6E8A-4147-A177-3AD203B41FA5}">
                      <a16:colId xmlns:a16="http://schemas.microsoft.com/office/drawing/2014/main" val="2057050103"/>
                    </a:ext>
                  </a:extLst>
                </a:gridCol>
              </a:tblGrid>
              <a:tr h="323472">
                <a:tc>
                  <a:txBody>
                    <a:bodyPr/>
                    <a:lstStyle/>
                    <a:p>
                      <a:pPr algn="l" fontAlgn="base"/>
                      <a:r>
                        <a:rPr lang="en-US" sz="1400" b="1" i="0">
                          <a:solidFill>
                            <a:srgbClr val="FFFFFF"/>
                          </a:solidFill>
                          <a:effectLst/>
                          <a:latin typeface="Calibri"/>
                        </a:rPr>
                        <a:t>Variable​</a:t>
                      </a:r>
                    </a:p>
                  </a:txBody>
                  <a:tcPr marL="67001" marR="67001" marT="33500" marB="335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l" fontAlgn="base"/>
                      <a:r>
                        <a:rPr lang="en-US" sz="1400" b="1" i="0">
                          <a:solidFill>
                            <a:srgbClr val="FFFFFF"/>
                          </a:solidFill>
                          <a:effectLst/>
                          <a:latin typeface="Calibri"/>
                        </a:rPr>
                        <a:t>Anonymization Method​</a:t>
                      </a:r>
                    </a:p>
                  </a:txBody>
                  <a:tcPr marL="67001" marR="67001" marT="33500" marB="335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l" fontAlgn="base"/>
                      <a:r>
                        <a:rPr lang="en-US" sz="1400" b="1" i="0">
                          <a:solidFill>
                            <a:srgbClr val="FFFFFF"/>
                          </a:solidFill>
                          <a:effectLst/>
                          <a:latin typeface="Calibri"/>
                        </a:rPr>
                        <a:t>Reasoning​</a:t>
                      </a:r>
                    </a:p>
                  </a:txBody>
                  <a:tcPr marL="67001" marR="67001" marT="33500" marB="335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557807079"/>
                  </a:ext>
                </a:extLst>
              </a:tr>
              <a:tr h="323472">
                <a:tc>
                  <a:txBody>
                    <a:bodyPr/>
                    <a:lstStyle/>
                    <a:p>
                      <a:pPr algn="l" fontAlgn="base"/>
                      <a:r>
                        <a:rPr lang="en-US" sz="1400" b="0" i="0" u="none" strike="noStrike">
                          <a:solidFill>
                            <a:schemeClr val="tx1">
                              <a:lumMod val="75000"/>
                              <a:lumOff val="25000"/>
                            </a:schemeClr>
                          </a:solidFill>
                          <a:effectLst/>
                          <a:latin typeface="Calibri"/>
                        </a:rPr>
                        <a:t>Weight </a:t>
                      </a:r>
                      <a:r>
                        <a:rPr lang="en-US" sz="1400" b="0" i="0">
                          <a:solidFill>
                            <a:schemeClr val="tx1">
                              <a:lumMod val="75000"/>
                              <a:lumOff val="25000"/>
                            </a:schemeClr>
                          </a:solidFill>
                          <a:effectLst/>
                          <a:latin typeface="Calibri"/>
                        </a:rPr>
                        <a:t>​</a:t>
                      </a:r>
                    </a:p>
                  </a:txBody>
                  <a:tcPr marL="67001" marR="67001" marT="33500" marB="335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rowSpan="6">
                  <a:txBody>
                    <a:bodyPr/>
                    <a:lstStyle/>
                    <a:p>
                      <a:pPr lvl="0" algn="l">
                        <a:buNone/>
                      </a:pPr>
                      <a:r>
                        <a:rPr lang="en-US" sz="1400" b="0" i="0">
                          <a:solidFill>
                            <a:schemeClr val="tx1">
                              <a:lumMod val="75000"/>
                              <a:lumOff val="25000"/>
                            </a:schemeClr>
                          </a:solidFill>
                          <a:effectLst/>
                          <a:latin typeface="Calibri"/>
                        </a:rPr>
                        <a:t>Removed</a:t>
                      </a:r>
                    </a:p>
                  </a:txBody>
                  <a:tcPr marL="67001" marR="67001" marT="33499" marB="33499" anchor="ctr">
                    <a:lnL w="9525" cap="flat" cmpd="sng" algn="ctr">
                      <a:solidFill>
                        <a:srgbClr val="FFFFFF"/>
                      </a:solidFill>
                      <a:prstDash val="solid"/>
                      <a:round/>
                      <a:headEnd type="none" w="med" len="med"/>
                      <a:tailEnd type="none" w="med" len="med"/>
                    </a:lnL>
                    <a:lnR w="9524">
                      <a:solidFill>
                        <a:srgbClr val="FFFFFF"/>
                      </a:solid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rowSpan="6">
                  <a:txBody>
                    <a:bodyPr/>
                    <a:lstStyle/>
                    <a:p>
                      <a:pPr algn="l" fontAlgn="auto"/>
                      <a:r>
                        <a:rPr lang="en-US" sz="1400" b="0" i="0">
                          <a:solidFill>
                            <a:schemeClr val="tx1">
                              <a:lumMod val="75000"/>
                              <a:lumOff val="25000"/>
                            </a:schemeClr>
                          </a:solidFill>
                          <a:effectLst/>
                          <a:latin typeface="Calibri"/>
                        </a:rPr>
                        <a:t>Not required for the analysis</a:t>
                      </a:r>
                      <a:endParaRPr lang="en-US" sz="1400">
                        <a:latin typeface="Calibri"/>
                      </a:endParaRPr>
                    </a:p>
                  </a:txBody>
                  <a:tcPr marL="67001" marR="67001" marT="33500" marB="33500" anchor="ctr">
                    <a:lnL w="9524"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778706970"/>
                  </a:ext>
                </a:extLst>
              </a:tr>
              <a:tr h="323472">
                <a:tc>
                  <a:txBody>
                    <a:bodyPr/>
                    <a:lstStyle/>
                    <a:p>
                      <a:pPr algn="l" fontAlgn="base"/>
                      <a:r>
                        <a:rPr lang="en-US" sz="1400" b="0" i="0" u="none" strike="noStrike">
                          <a:solidFill>
                            <a:schemeClr val="tx1">
                              <a:lumMod val="75000"/>
                              <a:lumOff val="25000"/>
                            </a:schemeClr>
                          </a:solidFill>
                          <a:effectLst/>
                          <a:latin typeface="Calibri"/>
                        </a:rPr>
                        <a:t>Height</a:t>
                      </a:r>
                      <a:r>
                        <a:rPr lang="en-US" sz="1400" b="0" i="0">
                          <a:solidFill>
                            <a:schemeClr val="tx1">
                              <a:lumMod val="75000"/>
                              <a:lumOff val="25000"/>
                            </a:schemeClr>
                          </a:solidFill>
                          <a:effectLst/>
                          <a:latin typeface="Calibri"/>
                        </a:rPr>
                        <a:t>​</a:t>
                      </a:r>
                    </a:p>
                  </a:txBody>
                  <a:tcPr marL="67001" marR="67001" marT="33500" marB="335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vMerge="1">
                  <a:txBody>
                    <a:bodyPr/>
                    <a:lstStyle/>
                    <a:p>
                      <a:endParaRPr lang="en-US"/>
                    </a:p>
                  </a:txBody>
                  <a:tcPr>
                    <a:lnL w="9525" cap="flat" cmpd="sng" algn="ctr">
                      <a:solidFill>
                        <a:srgbClr val="FFFFFF"/>
                      </a:solidFill>
                      <a:prstDash val="solid"/>
                      <a:round/>
                      <a:headEnd type="none" w="med" len="med"/>
                      <a:tailEnd type="none" w="med" len="med"/>
                    </a:lnL>
                    <a:lnT w="9525" cap="flat" cmpd="sng" algn="ctr">
                      <a:solidFill>
                        <a:srgbClr val="FFFFFF"/>
                      </a:solidFill>
                      <a:prstDash val="solid"/>
                      <a:round/>
                      <a:headEnd type="none" w="med" len="med"/>
                      <a:tailEnd type="none" w="med" len="med"/>
                    </a:lnT>
                  </a:tcPr>
                </a:tc>
                <a:tc vMerge="1">
                  <a:txBody>
                    <a:bodyPr/>
                    <a:lstStyle/>
                    <a:p>
                      <a:endParaRPr lang="en-US" sz="1300" b="0" i="0">
                        <a:solidFill>
                          <a:schemeClr val="tx1">
                            <a:lumMod val="75000"/>
                            <a:lumOff val="25000"/>
                          </a:schemeClr>
                        </a:solidFill>
                        <a:effectLst/>
                        <a:latin typeface="Calibri"/>
                      </a:endParaRPr>
                    </a:p>
                  </a:txBody>
                  <a:tcPr marL="67001" marR="67001" marT="33500" marB="33500">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546224381"/>
                  </a:ext>
                </a:extLst>
              </a:tr>
              <a:tr h="323472">
                <a:tc>
                  <a:txBody>
                    <a:bodyPr/>
                    <a:lstStyle/>
                    <a:p>
                      <a:pPr lvl="0" algn="l">
                        <a:buNone/>
                      </a:pPr>
                      <a:r>
                        <a:rPr lang="en-US" sz="1400" b="0" i="0" u="none" strike="noStrike">
                          <a:solidFill>
                            <a:schemeClr val="tx1">
                              <a:lumMod val="75000"/>
                              <a:lumOff val="25000"/>
                            </a:schemeClr>
                          </a:solidFill>
                          <a:effectLst/>
                          <a:latin typeface="Calibri"/>
                        </a:rPr>
                        <a:t>Average number of drinks per week</a:t>
                      </a:r>
                      <a:r>
                        <a:rPr lang="en-US" sz="1400" b="0" i="0">
                          <a:solidFill>
                            <a:schemeClr val="tx1">
                              <a:lumMod val="75000"/>
                              <a:lumOff val="25000"/>
                            </a:schemeClr>
                          </a:solidFill>
                          <a:effectLst/>
                          <a:latin typeface="Calibri"/>
                        </a:rPr>
                        <a:t>​</a:t>
                      </a:r>
                    </a:p>
                  </a:txBody>
                  <a:tcPr marL="67001" marR="67001" marT="33500" marB="335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vMerge="1">
                  <a:txBody>
                    <a:bodyPr/>
                    <a:lstStyle/>
                    <a:p>
                      <a:endParaRPr lang="en-US"/>
                    </a:p>
                  </a:txBody>
                  <a:tcPr/>
                </a:tc>
                <a:tc vMerge="1">
                  <a:txBody>
                    <a:bodyPr/>
                    <a:lstStyle/>
                    <a:p>
                      <a:endParaRPr lang="en-US" sz="1300" b="0" i="0">
                        <a:solidFill>
                          <a:schemeClr val="tx1">
                            <a:lumMod val="75000"/>
                            <a:lumOff val="25000"/>
                          </a:schemeClr>
                        </a:solidFill>
                        <a:effectLst/>
                        <a:latin typeface="Calibri"/>
                      </a:endParaRPr>
                    </a:p>
                  </a:txBody>
                  <a:tcPr marL="67001" marR="67001" marT="33500" marB="335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234859754"/>
                  </a:ext>
                </a:extLst>
              </a:tr>
              <a:tr h="323472">
                <a:tc>
                  <a:txBody>
                    <a:bodyPr/>
                    <a:lstStyle/>
                    <a:p>
                      <a:pPr lvl="0" algn="l">
                        <a:buNone/>
                      </a:pPr>
                      <a:r>
                        <a:rPr lang="en-US" sz="1400" b="0" i="0" u="none" strike="noStrike" noProof="0">
                          <a:solidFill>
                            <a:schemeClr val="tx1">
                              <a:lumMod val="75000"/>
                              <a:lumOff val="25000"/>
                            </a:schemeClr>
                          </a:solidFill>
                          <a:effectLst/>
                          <a:latin typeface="Calibri"/>
                        </a:rPr>
                        <a:t>Average number of </a:t>
                      </a:r>
                      <a:r>
                        <a:rPr lang="en-US" sz="1400" b="0" i="0" u="none" strike="noStrike">
                          <a:solidFill>
                            <a:schemeClr val="tx1">
                              <a:lumMod val="75000"/>
                              <a:lumOff val="25000"/>
                            </a:schemeClr>
                          </a:solidFill>
                          <a:effectLst/>
                          <a:latin typeface="Calibri"/>
                        </a:rPr>
                        <a:t>cigarettes per week</a:t>
                      </a:r>
                      <a:r>
                        <a:rPr lang="en-US" sz="1400" b="0" i="0">
                          <a:solidFill>
                            <a:schemeClr val="tx1">
                              <a:lumMod val="75000"/>
                              <a:lumOff val="25000"/>
                            </a:schemeClr>
                          </a:solidFill>
                          <a:effectLst/>
                          <a:latin typeface="Calibri"/>
                        </a:rPr>
                        <a:t>​</a:t>
                      </a:r>
                    </a:p>
                  </a:txBody>
                  <a:tcPr marL="67001" marR="67001" marT="33500" marB="335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vMerge="1">
                  <a:txBody>
                    <a:bodyPr/>
                    <a:lstStyle/>
                    <a:p>
                      <a:endParaRPr lang="en-US"/>
                    </a:p>
                  </a:txBody>
                  <a:tcPr>
                    <a:lnL w="9525" cap="flat" cmpd="sng" algn="ctr">
                      <a:solidFill>
                        <a:srgbClr val="FFFFFF"/>
                      </a:solidFill>
                      <a:prstDash val="solid"/>
                      <a:round/>
                      <a:headEnd type="none" w="med" len="med"/>
                      <a:tailEnd type="none" w="med" len="med"/>
                    </a:lnL>
                    <a:lnT w="9524" cap="flat" cmpd="sng" algn="ctr">
                      <a:solidFill>
                        <a:srgbClr val="FFFFFF"/>
                      </a:solidFill>
                      <a:prstDash val="solid"/>
                      <a:round/>
                      <a:headEnd type="none" w="med" len="med"/>
                      <a:tailEnd type="none" w="med" len="med"/>
                    </a:lnT>
                  </a:tcPr>
                </a:tc>
                <a:tc vMerge="1">
                  <a:txBody>
                    <a:bodyPr/>
                    <a:lstStyle/>
                    <a:p>
                      <a:endParaRPr lang="en-US" sz="1300" b="0" i="0">
                        <a:solidFill>
                          <a:schemeClr val="tx1">
                            <a:lumMod val="75000"/>
                            <a:lumOff val="25000"/>
                          </a:schemeClr>
                        </a:solidFill>
                        <a:effectLst/>
                        <a:latin typeface="Calibri"/>
                      </a:endParaRPr>
                    </a:p>
                  </a:txBody>
                  <a:tcPr marL="67001" marR="67001" marT="33500" marB="33500">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419698797"/>
                  </a:ext>
                </a:extLst>
              </a:tr>
              <a:tr h="323472">
                <a:tc>
                  <a:txBody>
                    <a:bodyPr/>
                    <a:lstStyle/>
                    <a:p>
                      <a:pPr lvl="0" algn="l">
                        <a:buNone/>
                      </a:pPr>
                      <a:r>
                        <a:rPr lang="en-US" sz="1400" b="0" i="0" u="none" strike="noStrike">
                          <a:solidFill>
                            <a:schemeClr val="tx1">
                              <a:lumMod val="75000"/>
                              <a:lumOff val="25000"/>
                            </a:schemeClr>
                          </a:solidFill>
                          <a:effectLst/>
                          <a:latin typeface="Calibri"/>
                        </a:rPr>
                        <a:t>Number of countries visited</a:t>
                      </a:r>
                      <a:r>
                        <a:rPr lang="en-US" sz="1400" b="0" i="0">
                          <a:solidFill>
                            <a:schemeClr val="tx1">
                              <a:lumMod val="75000"/>
                              <a:lumOff val="25000"/>
                            </a:schemeClr>
                          </a:solidFill>
                          <a:effectLst/>
                          <a:latin typeface="Calibri"/>
                        </a:rPr>
                        <a:t>​</a:t>
                      </a:r>
                    </a:p>
                  </a:txBody>
                  <a:tcPr marL="67001" marR="67001" marT="33500" marB="335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vMerge="1">
                  <a:txBody>
                    <a:bodyPr/>
                    <a:lstStyle/>
                    <a:p>
                      <a:endParaRPr lang="en-US" sz="1300" b="0" i="0" u="none" strike="noStrike">
                        <a:solidFill>
                          <a:schemeClr val="tx1">
                            <a:lumMod val="75000"/>
                            <a:lumOff val="25000"/>
                          </a:schemeClr>
                        </a:solidFill>
                        <a:effectLst/>
                        <a:latin typeface="Calibri"/>
                      </a:endParaRPr>
                    </a:p>
                  </a:txBody>
                  <a:tcPr marL="67001" marR="67001" marT="33500" marB="33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vMerge="1">
                  <a:txBody>
                    <a:bodyPr/>
                    <a:lstStyle/>
                    <a:p>
                      <a:endParaRPr lang="en-US" sz="1300" b="0" i="0">
                        <a:solidFill>
                          <a:schemeClr val="tx1">
                            <a:lumMod val="75000"/>
                            <a:lumOff val="25000"/>
                          </a:schemeClr>
                        </a:solidFill>
                        <a:effectLst/>
                        <a:latin typeface="Calibri"/>
                      </a:endParaRPr>
                    </a:p>
                  </a:txBody>
                  <a:tcPr marL="67001" marR="67001" marT="33500" marB="335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957954436"/>
                  </a:ext>
                </a:extLst>
              </a:tr>
              <a:tr h="323472">
                <a:tc>
                  <a:txBody>
                    <a:bodyPr/>
                    <a:lstStyle/>
                    <a:p>
                      <a:pPr lvl="0" algn="l">
                        <a:buNone/>
                      </a:pPr>
                      <a:r>
                        <a:rPr lang="en-US" sz="1400" b="0" i="0" u="none" strike="noStrike">
                          <a:solidFill>
                            <a:schemeClr val="tx1">
                              <a:lumMod val="75000"/>
                              <a:lumOff val="25000"/>
                            </a:schemeClr>
                          </a:solidFill>
                          <a:effectLst/>
                          <a:latin typeface="Calibri"/>
                        </a:rPr>
                        <a:t>Blood group</a:t>
                      </a:r>
                      <a:r>
                        <a:rPr lang="en-US" sz="1400" b="0" i="0">
                          <a:solidFill>
                            <a:schemeClr val="tx1">
                              <a:lumMod val="75000"/>
                              <a:lumOff val="25000"/>
                            </a:schemeClr>
                          </a:solidFill>
                          <a:effectLst/>
                          <a:latin typeface="Calibri"/>
                        </a:rPr>
                        <a:t>​</a:t>
                      </a:r>
                    </a:p>
                  </a:txBody>
                  <a:tcPr marL="67001" marR="67001" marT="33500" marB="335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vMerge="1">
                  <a:txBody>
                    <a:bodyPr/>
                    <a:lstStyle/>
                    <a:p>
                      <a:endParaRPr lang="en-US" sz="1300" b="0" i="0">
                        <a:solidFill>
                          <a:schemeClr val="tx1">
                            <a:lumMod val="75000"/>
                            <a:lumOff val="25000"/>
                          </a:schemeClr>
                        </a:solidFill>
                        <a:effectLst/>
                        <a:latin typeface="Calibri"/>
                      </a:endParaRPr>
                    </a:p>
                  </a:txBody>
                  <a:tcPr marL="67001" marR="67001" marT="33500" marB="335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vMerge="1">
                  <a:txBody>
                    <a:bodyPr/>
                    <a:lstStyle/>
                    <a:p>
                      <a:endParaRPr lang="en-US" sz="1300" b="0" i="0">
                        <a:solidFill>
                          <a:schemeClr val="tx1">
                            <a:lumMod val="75000"/>
                            <a:lumOff val="25000"/>
                          </a:schemeClr>
                        </a:solidFill>
                        <a:effectLst/>
                        <a:latin typeface="Calibri"/>
                      </a:endParaRPr>
                    </a:p>
                  </a:txBody>
                  <a:tcPr marL="67001" marR="67001" marT="33500" marB="335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542670019"/>
                  </a:ext>
                </a:extLst>
              </a:tr>
              <a:tr h="323472">
                <a:tc>
                  <a:txBody>
                    <a:bodyPr/>
                    <a:lstStyle/>
                    <a:p>
                      <a:pPr algn="l" fontAlgn="base"/>
                      <a:r>
                        <a:rPr lang="en-US" sz="1400" b="0" i="0" u="none" strike="noStrike">
                          <a:solidFill>
                            <a:schemeClr val="tx1">
                              <a:lumMod val="75000"/>
                              <a:lumOff val="25000"/>
                            </a:schemeClr>
                          </a:solidFill>
                          <a:effectLst/>
                          <a:latin typeface="Calibri"/>
                        </a:rPr>
                        <a:t>cc status</a:t>
                      </a:r>
                      <a:r>
                        <a:rPr lang="en-US" sz="1400" b="0" i="0">
                          <a:solidFill>
                            <a:schemeClr val="tx1">
                              <a:lumMod val="75000"/>
                              <a:lumOff val="25000"/>
                            </a:schemeClr>
                          </a:solidFill>
                          <a:effectLst/>
                          <a:latin typeface="Calibri"/>
                        </a:rPr>
                        <a:t>​</a:t>
                      </a:r>
                    </a:p>
                  </a:txBody>
                  <a:tcPr marL="67001" marR="67001" marT="33500" marB="335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algn="l" fontAlgn="base"/>
                      <a:r>
                        <a:rPr lang="en-US" sz="1400" b="0" i="0">
                          <a:solidFill>
                            <a:schemeClr val="tx1">
                              <a:lumMod val="75000"/>
                              <a:lumOff val="25000"/>
                            </a:schemeClr>
                          </a:solidFill>
                          <a:effectLst/>
                          <a:latin typeface="Calibri"/>
                        </a:rPr>
                        <a:t>Unchanged​</a:t>
                      </a:r>
                    </a:p>
                  </a:txBody>
                  <a:tcPr marL="67001" marR="67001" marT="33500" marB="335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algn="l" fontAlgn="auto"/>
                      <a:r>
                        <a:rPr lang="en-US" sz="1400" b="0" i="0">
                          <a:solidFill>
                            <a:schemeClr val="tx1">
                              <a:lumMod val="75000"/>
                              <a:lumOff val="25000"/>
                            </a:schemeClr>
                          </a:solidFill>
                          <a:effectLst/>
                          <a:latin typeface="Calibri"/>
                        </a:rPr>
                        <a:t>​Cannot </a:t>
                      </a:r>
                      <a:r>
                        <a:rPr lang="en-US" sz="1400" b="0" i="0" err="1">
                          <a:solidFill>
                            <a:schemeClr val="tx1">
                              <a:lumMod val="75000"/>
                              <a:lumOff val="25000"/>
                            </a:schemeClr>
                          </a:solidFill>
                          <a:effectLst/>
                          <a:latin typeface="Calibri"/>
                        </a:rPr>
                        <a:t>generalise</a:t>
                      </a:r>
                      <a:r>
                        <a:rPr lang="en-US" sz="1400" b="0" i="0">
                          <a:solidFill>
                            <a:schemeClr val="tx1">
                              <a:lumMod val="75000"/>
                              <a:lumOff val="25000"/>
                            </a:schemeClr>
                          </a:solidFill>
                          <a:effectLst/>
                          <a:latin typeface="Calibri"/>
                        </a:rPr>
                        <a:t> further</a:t>
                      </a:r>
                    </a:p>
                  </a:txBody>
                  <a:tcPr marL="67001" marR="67001" marT="33500" marB="335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801893926"/>
                  </a:ext>
                </a:extLst>
              </a:tr>
            </a:tbl>
          </a:graphicData>
        </a:graphic>
      </p:graphicFrame>
      <p:sp>
        <p:nvSpPr>
          <p:cNvPr id="10" name="Rectangle 1">
            <a:extLst>
              <a:ext uri="{FF2B5EF4-FFF2-40B4-BE49-F238E27FC236}">
                <a16:creationId xmlns:a16="http://schemas.microsoft.com/office/drawing/2014/main" id="{02305D02-8A2C-19F7-AF93-E750CE26910D}"/>
              </a:ext>
            </a:extLst>
          </p:cNvPr>
          <p:cNvSpPr>
            <a:spLocks noChangeArrowheads="1"/>
          </p:cNvSpPr>
          <p:nvPr/>
        </p:nvSpPr>
        <p:spPr bwMode="auto">
          <a:xfrm>
            <a:off x="722313" y="1760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20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5B7B8-FD57-5CE9-EC5F-B2FE9E9E6DB1}"/>
              </a:ext>
            </a:extLst>
          </p:cNvPr>
          <p:cNvSpPr>
            <a:spLocks noGrp="1"/>
          </p:cNvSpPr>
          <p:nvPr>
            <p:ph type="title"/>
          </p:nvPr>
        </p:nvSpPr>
        <p:spPr>
          <a:xfrm>
            <a:off x="457200" y="1115931"/>
            <a:ext cx="8229600" cy="380667"/>
          </a:xfrm>
        </p:spPr>
        <p:txBody>
          <a:bodyPr anchor="ctr">
            <a:normAutofit/>
          </a:bodyPr>
          <a:lstStyle/>
          <a:p>
            <a:pPr>
              <a:lnSpc>
                <a:spcPct val="90000"/>
              </a:lnSpc>
            </a:pPr>
            <a:r>
              <a:rPr lang="en-US"/>
              <a:t>Dataset for Government Use</a:t>
            </a:r>
          </a:p>
        </p:txBody>
      </p:sp>
      <p:sp>
        <p:nvSpPr>
          <p:cNvPr id="17" name="Text Placeholder 3">
            <a:extLst>
              <a:ext uri="{FF2B5EF4-FFF2-40B4-BE49-F238E27FC236}">
                <a16:creationId xmlns:a16="http://schemas.microsoft.com/office/drawing/2014/main" id="{955D0167-3BEB-E5EB-2BF4-C687222945E0}"/>
              </a:ext>
            </a:extLst>
          </p:cNvPr>
          <p:cNvSpPr>
            <a:spLocks noGrp="1"/>
          </p:cNvSpPr>
          <p:nvPr>
            <p:ph type="body" sz="quarter" idx="10"/>
          </p:nvPr>
        </p:nvSpPr>
        <p:spPr>
          <a:xfrm>
            <a:off x="6553925" y="497144"/>
            <a:ext cx="2132875" cy="234218"/>
          </a:xfrm>
        </p:spPr>
        <p:txBody>
          <a:bodyPr vert="horz" lIns="0" tIns="0" rIns="0" bIns="0" rtlCol="0" anchor="t">
            <a:noAutofit/>
          </a:bodyPr>
          <a:lstStyle/>
          <a:p>
            <a:r>
              <a:rPr lang="en-US"/>
              <a:t>CDM Group Project</a:t>
            </a:r>
          </a:p>
        </p:txBody>
      </p:sp>
      <p:sp>
        <p:nvSpPr>
          <p:cNvPr id="18" name="Text Placeholder 4">
            <a:extLst>
              <a:ext uri="{FF2B5EF4-FFF2-40B4-BE49-F238E27FC236}">
                <a16:creationId xmlns:a16="http://schemas.microsoft.com/office/drawing/2014/main" id="{8D66C7DD-2B04-6557-703B-5C32AF9AC7C5}"/>
              </a:ext>
            </a:extLst>
          </p:cNvPr>
          <p:cNvSpPr>
            <a:spLocks noGrp="1"/>
          </p:cNvSpPr>
          <p:nvPr>
            <p:ph type="body" sz="quarter" idx="12"/>
          </p:nvPr>
        </p:nvSpPr>
        <p:spPr>
          <a:xfrm>
            <a:off x="7239941" y="738262"/>
            <a:ext cx="1446859" cy="192881"/>
          </a:xfrm>
        </p:spPr>
        <p:txBody>
          <a:bodyPr vert="horz" lIns="0" tIns="0" rIns="0" bIns="0" rtlCol="0" anchor="t">
            <a:noAutofit/>
          </a:bodyPr>
          <a:lstStyle/>
          <a:p>
            <a:r>
              <a:rPr lang="en-US"/>
              <a:t>15 December 2022</a:t>
            </a:r>
          </a:p>
        </p:txBody>
      </p:sp>
      <p:pic>
        <p:nvPicPr>
          <p:cNvPr id="6" name="Picture 6" descr="Table&#10;&#10;Description automatically generated">
            <a:extLst>
              <a:ext uri="{FF2B5EF4-FFF2-40B4-BE49-F238E27FC236}">
                <a16:creationId xmlns:a16="http://schemas.microsoft.com/office/drawing/2014/main" id="{70522853-E1B2-008C-EDFE-195E30B5F162}"/>
              </a:ext>
            </a:extLst>
          </p:cNvPr>
          <p:cNvPicPr>
            <a:picLocks noGrp="1" noChangeAspect="1"/>
          </p:cNvPicPr>
          <p:nvPr>
            <p:ph idx="1"/>
          </p:nvPr>
        </p:nvPicPr>
        <p:blipFill>
          <a:blip r:embed="rId3"/>
          <a:stretch>
            <a:fillRect/>
          </a:stretch>
        </p:blipFill>
        <p:spPr>
          <a:xfrm>
            <a:off x="457200" y="2339110"/>
            <a:ext cx="8229600" cy="1002200"/>
          </a:xfrm>
        </p:spPr>
      </p:pic>
    </p:spTree>
    <p:extLst>
      <p:ext uri="{BB962C8B-B14F-4D97-AF65-F5344CB8AC3E}">
        <p14:creationId xmlns:p14="http://schemas.microsoft.com/office/powerpoint/2010/main" val="581466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314" y="1200988"/>
            <a:ext cx="8229600" cy="380667"/>
          </a:xfrm>
        </p:spPr>
        <p:txBody>
          <a:bodyPr/>
          <a:lstStyle/>
          <a:p>
            <a:r>
              <a:rPr lang="en-US"/>
              <a:t>Background</a:t>
            </a:r>
          </a:p>
        </p:txBody>
      </p:sp>
      <p:sp>
        <p:nvSpPr>
          <p:cNvPr id="4" name="Text Placeholder 3"/>
          <p:cNvSpPr>
            <a:spLocks noGrp="1"/>
          </p:cNvSpPr>
          <p:nvPr>
            <p:ph type="body" sz="quarter" idx="10"/>
          </p:nvPr>
        </p:nvSpPr>
        <p:spPr/>
        <p:txBody>
          <a:bodyPr/>
          <a:lstStyle/>
          <a:p>
            <a:r>
              <a:rPr lang="en-US"/>
              <a:t>CDM Group Project</a:t>
            </a:r>
          </a:p>
          <a:p>
            <a:endParaRPr lang="en-US"/>
          </a:p>
        </p:txBody>
      </p:sp>
      <p:sp>
        <p:nvSpPr>
          <p:cNvPr id="5" name="Text Placeholder 4"/>
          <p:cNvSpPr>
            <a:spLocks noGrp="1"/>
          </p:cNvSpPr>
          <p:nvPr>
            <p:ph type="body" sz="quarter" idx="12"/>
          </p:nvPr>
        </p:nvSpPr>
        <p:spPr/>
        <p:txBody>
          <a:bodyPr/>
          <a:lstStyle/>
          <a:p>
            <a:r>
              <a:rPr lang="en-US"/>
              <a:t>15 December 2022</a:t>
            </a:r>
          </a:p>
          <a:p>
            <a:endParaRPr lang="en-US"/>
          </a:p>
        </p:txBody>
      </p:sp>
      <p:cxnSp>
        <p:nvCxnSpPr>
          <p:cNvPr id="6" name="Straight Arrow Connector 5">
            <a:extLst>
              <a:ext uri="{FF2B5EF4-FFF2-40B4-BE49-F238E27FC236}">
                <a16:creationId xmlns:a16="http://schemas.microsoft.com/office/drawing/2014/main" id="{5F604E9A-E260-4178-B305-AC080C94D57F}"/>
              </a:ext>
            </a:extLst>
          </p:cNvPr>
          <p:cNvCxnSpPr/>
          <p:nvPr/>
        </p:nvCxnSpPr>
        <p:spPr>
          <a:xfrm flipV="1">
            <a:off x="3260992" y="1941048"/>
            <a:ext cx="2558199" cy="9480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3E90AB61-28D2-22E2-B747-5DC1316A1D4B}"/>
              </a:ext>
            </a:extLst>
          </p:cNvPr>
          <p:cNvCxnSpPr>
            <a:cxnSpLocks/>
          </p:cNvCxnSpPr>
          <p:nvPr/>
        </p:nvCxnSpPr>
        <p:spPr>
          <a:xfrm>
            <a:off x="3260909" y="2881917"/>
            <a:ext cx="2603258" cy="9005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 name="Picture 7" descr="Logo&#10;&#10;Description automatically generated">
            <a:extLst>
              <a:ext uri="{FF2B5EF4-FFF2-40B4-BE49-F238E27FC236}">
                <a16:creationId xmlns:a16="http://schemas.microsoft.com/office/drawing/2014/main" id="{35567B21-A3A2-EC69-9DD6-8FC10EF1DD69}"/>
              </a:ext>
            </a:extLst>
          </p:cNvPr>
          <p:cNvPicPr>
            <a:picLocks noChangeAspect="1"/>
          </p:cNvPicPr>
          <p:nvPr/>
        </p:nvPicPr>
        <p:blipFill>
          <a:blip r:embed="rId3"/>
          <a:stretch>
            <a:fillRect/>
          </a:stretch>
        </p:blipFill>
        <p:spPr>
          <a:xfrm>
            <a:off x="5885371" y="3157627"/>
            <a:ext cx="2301097" cy="1243642"/>
          </a:xfrm>
          <a:prstGeom prst="rect">
            <a:avLst/>
          </a:prstGeom>
        </p:spPr>
      </p:pic>
      <p:pic>
        <p:nvPicPr>
          <p:cNvPr id="9" name="Picture 9" descr="Logo, company name&#10;&#10;Description automatically generated">
            <a:extLst>
              <a:ext uri="{FF2B5EF4-FFF2-40B4-BE49-F238E27FC236}">
                <a16:creationId xmlns:a16="http://schemas.microsoft.com/office/drawing/2014/main" id="{C420A34C-615A-7552-8FDE-A4842BB2CAD0}"/>
              </a:ext>
            </a:extLst>
          </p:cNvPr>
          <p:cNvPicPr>
            <a:picLocks noChangeAspect="1"/>
          </p:cNvPicPr>
          <p:nvPr/>
        </p:nvPicPr>
        <p:blipFill>
          <a:blip r:embed="rId4"/>
          <a:stretch>
            <a:fillRect/>
          </a:stretch>
        </p:blipFill>
        <p:spPr>
          <a:xfrm>
            <a:off x="5842240" y="1510528"/>
            <a:ext cx="2344229" cy="860832"/>
          </a:xfrm>
          <a:prstGeom prst="rect">
            <a:avLst/>
          </a:prstGeom>
        </p:spPr>
      </p:pic>
      <p:pic>
        <p:nvPicPr>
          <p:cNvPr id="10" name="Picture 10" descr="Logo, company name&#10;&#10;Description automatically generated">
            <a:extLst>
              <a:ext uri="{FF2B5EF4-FFF2-40B4-BE49-F238E27FC236}">
                <a16:creationId xmlns:a16="http://schemas.microsoft.com/office/drawing/2014/main" id="{6EBF794E-2FE9-A5E9-DADE-AD5DA5544B74}"/>
              </a:ext>
            </a:extLst>
          </p:cNvPr>
          <p:cNvPicPr>
            <a:picLocks noChangeAspect="1"/>
          </p:cNvPicPr>
          <p:nvPr/>
        </p:nvPicPr>
        <p:blipFill>
          <a:blip r:embed="rId5"/>
          <a:stretch>
            <a:fillRect/>
          </a:stretch>
        </p:blipFill>
        <p:spPr>
          <a:xfrm>
            <a:off x="785184" y="1987580"/>
            <a:ext cx="2419350" cy="1685925"/>
          </a:xfrm>
          <a:prstGeom prst="rect">
            <a:avLst/>
          </a:prstGeom>
        </p:spPr>
      </p:pic>
    </p:spTree>
    <p:extLst>
      <p:ext uri="{BB962C8B-B14F-4D97-AF65-F5344CB8AC3E}">
        <p14:creationId xmlns:p14="http://schemas.microsoft.com/office/powerpoint/2010/main" val="1154838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0907-69A5-38BA-C684-0F1199596806}"/>
              </a:ext>
            </a:extLst>
          </p:cNvPr>
          <p:cNvSpPr>
            <a:spLocks noGrp="1"/>
          </p:cNvSpPr>
          <p:nvPr>
            <p:ph type="title"/>
          </p:nvPr>
        </p:nvSpPr>
        <p:spPr/>
        <p:txBody>
          <a:bodyPr/>
          <a:lstStyle/>
          <a:p>
            <a:r>
              <a:rPr lang="en-US"/>
              <a:t>Delivery of Datasets</a:t>
            </a:r>
          </a:p>
        </p:txBody>
      </p:sp>
      <p:sp>
        <p:nvSpPr>
          <p:cNvPr id="4" name="Text Placeholder 3">
            <a:extLst>
              <a:ext uri="{FF2B5EF4-FFF2-40B4-BE49-F238E27FC236}">
                <a16:creationId xmlns:a16="http://schemas.microsoft.com/office/drawing/2014/main" id="{A6DA6B02-8FDF-7040-942E-A1950A3487E0}"/>
              </a:ext>
            </a:extLst>
          </p:cNvPr>
          <p:cNvSpPr>
            <a:spLocks noGrp="1"/>
          </p:cNvSpPr>
          <p:nvPr>
            <p:ph type="body" sz="quarter" idx="10"/>
          </p:nvPr>
        </p:nvSpPr>
        <p:spPr/>
        <p:txBody>
          <a:bodyPr/>
          <a:lstStyle/>
          <a:p>
            <a:r>
              <a:rPr lang="en-US"/>
              <a:t>CDM Group Project</a:t>
            </a:r>
          </a:p>
          <a:p>
            <a:endParaRPr lang="en-US"/>
          </a:p>
        </p:txBody>
      </p:sp>
      <p:sp>
        <p:nvSpPr>
          <p:cNvPr id="5" name="Text Placeholder 4">
            <a:extLst>
              <a:ext uri="{FF2B5EF4-FFF2-40B4-BE49-F238E27FC236}">
                <a16:creationId xmlns:a16="http://schemas.microsoft.com/office/drawing/2014/main" id="{C4A80FD7-2547-7832-C37E-D3E4EE864164}"/>
              </a:ext>
            </a:extLst>
          </p:cNvPr>
          <p:cNvSpPr>
            <a:spLocks noGrp="1"/>
          </p:cNvSpPr>
          <p:nvPr>
            <p:ph type="body" sz="quarter" idx="12"/>
          </p:nvPr>
        </p:nvSpPr>
        <p:spPr/>
        <p:txBody>
          <a:bodyPr/>
          <a:lstStyle/>
          <a:p>
            <a:r>
              <a:rPr lang="en-US"/>
              <a:t>15 December 2022</a:t>
            </a:r>
          </a:p>
          <a:p>
            <a:endParaRPr lang="en-US"/>
          </a:p>
        </p:txBody>
      </p:sp>
      <p:sp>
        <p:nvSpPr>
          <p:cNvPr id="7" name="Rectangle 1">
            <a:extLst>
              <a:ext uri="{FF2B5EF4-FFF2-40B4-BE49-F238E27FC236}">
                <a16:creationId xmlns:a16="http://schemas.microsoft.com/office/drawing/2014/main" id="{E5E808AC-B229-37D6-B6A3-8716723460B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02305D02-8A2C-19F7-AF93-E750CE26910D}"/>
              </a:ext>
            </a:extLst>
          </p:cNvPr>
          <p:cNvSpPr>
            <a:spLocks noChangeArrowheads="1"/>
          </p:cNvSpPr>
          <p:nvPr/>
        </p:nvSpPr>
        <p:spPr bwMode="auto">
          <a:xfrm>
            <a:off x="722313" y="1760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7293BCB-A02E-47C1-5A65-7FF9106FBC09}"/>
              </a:ext>
            </a:extLst>
          </p:cNvPr>
          <p:cNvSpPr>
            <a:spLocks noChangeArrowheads="1"/>
          </p:cNvSpPr>
          <p:nvPr/>
        </p:nvSpPr>
        <p:spPr bwMode="auto">
          <a:xfrm>
            <a:off x="722313" y="1760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5">
            <a:extLst>
              <a:ext uri="{FF2B5EF4-FFF2-40B4-BE49-F238E27FC236}">
                <a16:creationId xmlns:a16="http://schemas.microsoft.com/office/drawing/2014/main" id="{201374B5-3E7A-E750-BF9E-F0059F4E996E}"/>
              </a:ext>
            </a:extLst>
          </p:cNvPr>
          <p:cNvSpPr>
            <a:spLocks noGrp="1"/>
          </p:cNvSpPr>
          <p:nvPr>
            <p:ph idx="1"/>
          </p:nvPr>
        </p:nvSpPr>
        <p:spPr>
          <a:xfrm>
            <a:off x="226186" y="3414280"/>
            <a:ext cx="3640410" cy="1192044"/>
          </a:xfrm>
        </p:spPr>
        <p:txBody>
          <a:bodyPr vert="horz" lIns="0" tIns="0" rIns="0" bIns="0" rtlCol="0" anchor="t">
            <a:noAutofit/>
          </a:bodyPr>
          <a:lstStyle/>
          <a:p>
            <a:pPr algn="l" rtl="0" fontAlgn="base"/>
            <a:r>
              <a:rPr lang="en-GB" b="0" i="0" u="none" strike="noStrike">
                <a:solidFill>
                  <a:srgbClr val="3F3F3F"/>
                </a:solidFill>
                <a:effectLst/>
                <a:latin typeface="Calibri"/>
              </a:rPr>
              <a:t>Anonymisation methods produce an anonymised data set</a:t>
            </a:r>
            <a:r>
              <a:rPr lang="en-US" b="0" i="0">
                <a:solidFill>
                  <a:srgbClr val="3F3F3F"/>
                </a:solidFill>
                <a:effectLst/>
                <a:latin typeface="Calibri"/>
              </a:rPr>
              <a:t>​</a:t>
            </a:r>
            <a:endParaRPr lang="en-US">
              <a:solidFill>
                <a:srgbClr val="3F3F3F"/>
              </a:solidFill>
            </a:endParaRPr>
          </a:p>
          <a:p>
            <a:pPr algn="l" rtl="0" fontAlgn="base"/>
            <a:r>
              <a:rPr lang="en-GB" b="0" i="0" u="none" strike="noStrike">
                <a:solidFill>
                  <a:srgbClr val="3F3F3F"/>
                </a:solidFill>
                <a:effectLst/>
                <a:latin typeface="Calibri"/>
              </a:rPr>
              <a:t>`</a:t>
            </a:r>
            <a:r>
              <a:rPr lang="en-GB" b="0" i="0" u="none" strike="noStrike" err="1">
                <a:solidFill>
                  <a:srgbClr val="3F3F3F"/>
                </a:solidFill>
                <a:effectLst/>
                <a:latin typeface="Calibri"/>
              </a:rPr>
              <a:t>coding.json</a:t>
            </a:r>
            <a:r>
              <a:rPr lang="en-GB" b="0" i="0" u="none" strike="noStrike">
                <a:solidFill>
                  <a:srgbClr val="3F3F3F"/>
                </a:solidFill>
                <a:effectLst/>
                <a:latin typeface="Calibri"/>
              </a:rPr>
              <a:t>` is necessary to de-anonymise data set</a:t>
            </a:r>
            <a:r>
              <a:rPr lang="en-US" b="0" i="0">
                <a:solidFill>
                  <a:srgbClr val="3F3F3F"/>
                </a:solidFill>
                <a:effectLst/>
                <a:latin typeface="Calibri"/>
              </a:rPr>
              <a:t>​</a:t>
            </a:r>
          </a:p>
          <a:p>
            <a:pPr marL="0" indent="0" algn="l" rtl="0" fontAlgn="base">
              <a:buNone/>
            </a:pPr>
            <a:endParaRPr lang="en-US" sz="1400" b="0" i="0">
              <a:solidFill>
                <a:srgbClr val="3F3F3F"/>
              </a:solidFill>
              <a:effectLst/>
              <a:latin typeface="Calibri"/>
            </a:endParaRPr>
          </a:p>
          <a:p>
            <a:endParaRPr lang="en-US" sz="1400">
              <a:solidFill>
                <a:srgbClr val="3F3F3F"/>
              </a:solidFill>
            </a:endParaRPr>
          </a:p>
        </p:txBody>
      </p:sp>
      <p:cxnSp>
        <p:nvCxnSpPr>
          <p:cNvPr id="8" name="Straight Arrow Connector 7">
            <a:extLst>
              <a:ext uri="{FF2B5EF4-FFF2-40B4-BE49-F238E27FC236}">
                <a16:creationId xmlns:a16="http://schemas.microsoft.com/office/drawing/2014/main" id="{29FE1734-7113-A3D4-D4B6-EA790154C7BE}"/>
              </a:ext>
            </a:extLst>
          </p:cNvPr>
          <p:cNvCxnSpPr>
            <a:cxnSpLocks/>
          </p:cNvCxnSpPr>
          <p:nvPr/>
        </p:nvCxnSpPr>
        <p:spPr>
          <a:xfrm flipV="1">
            <a:off x="2152143" y="2129567"/>
            <a:ext cx="1625044" cy="5198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32C82258-B8A1-DD04-0237-807A120472D3}"/>
              </a:ext>
            </a:extLst>
          </p:cNvPr>
          <p:cNvCxnSpPr>
            <a:cxnSpLocks/>
          </p:cNvCxnSpPr>
          <p:nvPr/>
        </p:nvCxnSpPr>
        <p:spPr>
          <a:xfrm>
            <a:off x="2145485" y="2672946"/>
            <a:ext cx="1622157" cy="4947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F6A0BCA9-3036-51CB-C6A4-900B053B6721}"/>
              </a:ext>
            </a:extLst>
          </p:cNvPr>
          <p:cNvCxnSpPr>
            <a:cxnSpLocks/>
          </p:cNvCxnSpPr>
          <p:nvPr/>
        </p:nvCxnSpPr>
        <p:spPr>
          <a:xfrm flipV="1">
            <a:off x="4950336" y="1687269"/>
            <a:ext cx="1180822" cy="432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B8B47D8-2CF5-367E-8609-C5F3165B8E35}"/>
              </a:ext>
            </a:extLst>
          </p:cNvPr>
          <p:cNvCxnSpPr>
            <a:cxnSpLocks/>
          </p:cNvCxnSpPr>
          <p:nvPr/>
        </p:nvCxnSpPr>
        <p:spPr>
          <a:xfrm>
            <a:off x="4964665" y="2121279"/>
            <a:ext cx="1160412" cy="6701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8" name="Picture 18">
            <a:extLst>
              <a:ext uri="{FF2B5EF4-FFF2-40B4-BE49-F238E27FC236}">
                <a16:creationId xmlns:a16="http://schemas.microsoft.com/office/drawing/2014/main" id="{85D895F5-B188-3BCC-65F4-20B148BBF535}"/>
              </a:ext>
            </a:extLst>
          </p:cNvPr>
          <p:cNvPicPr>
            <a:picLocks noChangeAspect="1"/>
          </p:cNvPicPr>
          <p:nvPr/>
        </p:nvPicPr>
        <p:blipFill>
          <a:blip r:embed="rId3"/>
          <a:stretch>
            <a:fillRect/>
          </a:stretch>
        </p:blipFill>
        <p:spPr>
          <a:xfrm>
            <a:off x="6273560" y="2343149"/>
            <a:ext cx="1028701" cy="1061050"/>
          </a:xfrm>
          <a:prstGeom prst="rect">
            <a:avLst/>
          </a:prstGeom>
        </p:spPr>
      </p:pic>
      <p:sp>
        <p:nvSpPr>
          <p:cNvPr id="21" name="TextBox 20">
            <a:extLst>
              <a:ext uri="{FF2B5EF4-FFF2-40B4-BE49-F238E27FC236}">
                <a16:creationId xmlns:a16="http://schemas.microsoft.com/office/drawing/2014/main" id="{83A4A3BB-6423-F43E-0E89-DDEC896A2D54}"/>
              </a:ext>
            </a:extLst>
          </p:cNvPr>
          <p:cNvSpPr txBox="1"/>
          <p:nvPr/>
        </p:nvSpPr>
        <p:spPr>
          <a:xfrm>
            <a:off x="5180239" y="3608614"/>
            <a:ext cx="351880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solidFill>
                  <a:srgbClr val="3F3F3F"/>
                </a:solidFill>
                <a:latin typeface="Calibri"/>
                <a:cs typeface="Calibri"/>
              </a:rPr>
              <a:t>Data file protected by password</a:t>
            </a:r>
          </a:p>
          <a:p>
            <a:pPr marL="285750" indent="-285750">
              <a:buFont typeface="Arial"/>
              <a:buChar char="•"/>
            </a:pPr>
            <a:r>
              <a:rPr lang="en-GB" dirty="0">
                <a:solidFill>
                  <a:srgbClr val="3F3F3F"/>
                </a:solidFill>
                <a:latin typeface="Calibri"/>
              </a:rPr>
              <a:t>Added layers of security against hackers</a:t>
            </a:r>
            <a:r>
              <a:rPr lang="en-US" dirty="0">
                <a:solidFill>
                  <a:srgbClr val="3F3F3F"/>
                </a:solidFill>
                <a:latin typeface="Calibri"/>
              </a:rPr>
              <a:t>​</a:t>
            </a:r>
            <a:endParaRPr lang="en-US" dirty="0">
              <a:solidFill>
                <a:srgbClr val="3F3F3F"/>
              </a:solidFill>
              <a:cs typeface="Arial"/>
            </a:endParaRPr>
          </a:p>
        </p:txBody>
      </p:sp>
      <p:pic>
        <p:nvPicPr>
          <p:cNvPr id="23" name="Picture 23" descr="A picture containing dark, night, night sky&#10;&#10;Description automatically generated">
            <a:extLst>
              <a:ext uri="{FF2B5EF4-FFF2-40B4-BE49-F238E27FC236}">
                <a16:creationId xmlns:a16="http://schemas.microsoft.com/office/drawing/2014/main" id="{6D87A421-9552-C1B7-4574-D102C042B7C2}"/>
              </a:ext>
            </a:extLst>
          </p:cNvPr>
          <p:cNvPicPr>
            <a:picLocks noChangeAspect="1"/>
          </p:cNvPicPr>
          <p:nvPr/>
        </p:nvPicPr>
        <p:blipFill>
          <a:blip r:embed="rId4"/>
          <a:stretch>
            <a:fillRect/>
          </a:stretch>
        </p:blipFill>
        <p:spPr>
          <a:xfrm>
            <a:off x="3938138" y="2714265"/>
            <a:ext cx="1062847" cy="1073630"/>
          </a:xfrm>
          <a:prstGeom prst="rect">
            <a:avLst/>
          </a:prstGeom>
        </p:spPr>
      </p:pic>
      <p:pic>
        <p:nvPicPr>
          <p:cNvPr id="3" name="Picture 16">
            <a:extLst>
              <a:ext uri="{FF2B5EF4-FFF2-40B4-BE49-F238E27FC236}">
                <a16:creationId xmlns:a16="http://schemas.microsoft.com/office/drawing/2014/main" id="{8990A415-A8AC-3B3D-0224-A38EA208F672}"/>
              </a:ext>
            </a:extLst>
          </p:cNvPr>
          <p:cNvPicPr>
            <a:picLocks noChangeAspect="1"/>
          </p:cNvPicPr>
          <p:nvPr/>
        </p:nvPicPr>
        <p:blipFill>
          <a:blip r:embed="rId5"/>
          <a:stretch>
            <a:fillRect/>
          </a:stretch>
        </p:blipFill>
        <p:spPr>
          <a:xfrm>
            <a:off x="1022231" y="2078193"/>
            <a:ext cx="1028701" cy="1084162"/>
          </a:xfrm>
          <a:prstGeom prst="rect">
            <a:avLst/>
          </a:prstGeom>
        </p:spPr>
      </p:pic>
      <p:pic>
        <p:nvPicPr>
          <p:cNvPr id="17" name="Picture 16" descr="A picture containing text, outdoor, sign, lit&#10;&#10;Description automatically generated">
            <a:extLst>
              <a:ext uri="{FF2B5EF4-FFF2-40B4-BE49-F238E27FC236}">
                <a16:creationId xmlns:a16="http://schemas.microsoft.com/office/drawing/2014/main" id="{5DC58414-4DDB-3DB2-EF73-D1B8E6E9A099}"/>
              </a:ext>
            </a:extLst>
          </p:cNvPr>
          <p:cNvPicPr>
            <a:picLocks noChangeAspect="1"/>
          </p:cNvPicPr>
          <p:nvPr/>
        </p:nvPicPr>
        <p:blipFill>
          <a:blip r:embed="rId5"/>
          <a:stretch>
            <a:fillRect/>
          </a:stretch>
        </p:blipFill>
        <p:spPr>
          <a:xfrm>
            <a:off x="3858164" y="1377297"/>
            <a:ext cx="1028701" cy="1084162"/>
          </a:xfrm>
          <a:prstGeom prst="rect">
            <a:avLst/>
          </a:prstGeom>
        </p:spPr>
      </p:pic>
      <p:pic>
        <p:nvPicPr>
          <p:cNvPr id="19" name="Picture 18" descr="A picture containing text, outdoor, sign, lit&#10;&#10;Description automatically generated">
            <a:extLst>
              <a:ext uri="{FF2B5EF4-FFF2-40B4-BE49-F238E27FC236}">
                <a16:creationId xmlns:a16="http://schemas.microsoft.com/office/drawing/2014/main" id="{88E19634-A012-4FC8-C0FD-D2238D8151AE}"/>
              </a:ext>
            </a:extLst>
          </p:cNvPr>
          <p:cNvPicPr>
            <a:picLocks noChangeAspect="1"/>
          </p:cNvPicPr>
          <p:nvPr/>
        </p:nvPicPr>
        <p:blipFill>
          <a:blip r:embed="rId5"/>
          <a:stretch>
            <a:fillRect/>
          </a:stretch>
        </p:blipFill>
        <p:spPr>
          <a:xfrm>
            <a:off x="6219645" y="967542"/>
            <a:ext cx="1028701" cy="1084162"/>
          </a:xfrm>
          <a:prstGeom prst="rect">
            <a:avLst/>
          </a:prstGeom>
        </p:spPr>
      </p:pic>
      <p:pic>
        <p:nvPicPr>
          <p:cNvPr id="20" name="Picture 20" descr="Icon&#10;&#10;Description automatically generated">
            <a:extLst>
              <a:ext uri="{FF2B5EF4-FFF2-40B4-BE49-F238E27FC236}">
                <a16:creationId xmlns:a16="http://schemas.microsoft.com/office/drawing/2014/main" id="{C8B7DC81-6C80-7C38-227B-4980F10E78BB}"/>
              </a:ext>
            </a:extLst>
          </p:cNvPr>
          <p:cNvPicPr>
            <a:picLocks noChangeAspect="1"/>
          </p:cNvPicPr>
          <p:nvPr/>
        </p:nvPicPr>
        <p:blipFill>
          <a:blip r:embed="rId6"/>
          <a:stretch>
            <a:fillRect/>
          </a:stretch>
        </p:blipFill>
        <p:spPr>
          <a:xfrm>
            <a:off x="6847756" y="728392"/>
            <a:ext cx="559639" cy="591988"/>
          </a:xfrm>
          <a:prstGeom prst="rect">
            <a:avLst/>
          </a:prstGeom>
        </p:spPr>
      </p:pic>
    </p:spTree>
    <p:extLst>
      <p:ext uri="{BB962C8B-B14F-4D97-AF65-F5344CB8AC3E}">
        <p14:creationId xmlns:p14="http://schemas.microsoft.com/office/powerpoint/2010/main" val="376379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200" y="1759936"/>
            <a:ext cx="3950877" cy="2613435"/>
          </a:xfrm>
        </p:spPr>
        <p:txBody>
          <a:bodyPr vert="horz" lIns="0" tIns="0" rIns="0" bIns="0" rtlCol="0" anchor="t">
            <a:normAutofit/>
          </a:bodyPr>
          <a:lstStyle/>
          <a:p>
            <a:pPr marL="0" indent="0" rtl="0" fontAlgn="base">
              <a:buNone/>
            </a:pPr>
            <a:r>
              <a:rPr lang="en-US" b="1" i="0" u="none" strike="noStrike">
                <a:solidFill>
                  <a:schemeClr val="tx1">
                    <a:lumMod val="75000"/>
                    <a:lumOff val="25000"/>
                  </a:schemeClr>
                </a:solidFill>
                <a:effectLst/>
              </a:rPr>
              <a:t>Method of file transfer</a:t>
            </a:r>
            <a:r>
              <a:rPr lang="en-US" b="0" i="0">
                <a:solidFill>
                  <a:schemeClr val="tx1">
                    <a:lumMod val="75000"/>
                    <a:lumOff val="25000"/>
                  </a:schemeClr>
                </a:solidFill>
                <a:effectLst/>
              </a:rPr>
              <a:t>​</a:t>
            </a:r>
          </a:p>
          <a:p>
            <a:pPr rtl="0" fontAlgn="base">
              <a:buFont typeface="+mj-lt"/>
              <a:buChar char="•"/>
            </a:pPr>
            <a:r>
              <a:rPr lang="en-US" b="0" i="0" u="none" strike="noStrike">
                <a:solidFill>
                  <a:schemeClr val="tx1">
                    <a:lumMod val="75000"/>
                    <a:lumOff val="25000"/>
                  </a:schemeClr>
                </a:solidFill>
                <a:effectLst/>
              </a:rPr>
              <a:t>End to end file transfer with multiple channels</a:t>
            </a:r>
            <a:r>
              <a:rPr lang="en-US" b="0" i="0">
                <a:solidFill>
                  <a:schemeClr val="tx1">
                    <a:lumMod val="75000"/>
                    <a:lumOff val="25000"/>
                  </a:schemeClr>
                </a:solidFill>
                <a:effectLst/>
              </a:rPr>
              <a:t>​</a:t>
            </a:r>
          </a:p>
          <a:p>
            <a:pPr lvl="1" fontAlgn="base">
              <a:buFont typeface="+mj-lt"/>
              <a:buAutoNum type="arabicPeriod"/>
            </a:pPr>
            <a:r>
              <a:rPr lang="en-US" b="0" i="0" u="none" strike="noStrike">
                <a:solidFill>
                  <a:schemeClr val="tx1">
                    <a:lumMod val="75000"/>
                    <a:lumOff val="25000"/>
                  </a:schemeClr>
                </a:solidFill>
                <a:effectLst/>
              </a:rPr>
              <a:t>Signal (open source)</a:t>
            </a:r>
            <a:r>
              <a:rPr lang="en-US" b="0" i="0">
                <a:solidFill>
                  <a:schemeClr val="tx1">
                    <a:lumMod val="75000"/>
                    <a:lumOff val="25000"/>
                  </a:schemeClr>
                </a:solidFill>
                <a:effectLst/>
              </a:rPr>
              <a:t>​</a:t>
            </a:r>
            <a:r>
              <a:rPr lang="en-US">
                <a:solidFill>
                  <a:schemeClr val="tx1">
                    <a:lumMod val="75000"/>
                    <a:lumOff val="25000"/>
                  </a:schemeClr>
                </a:solidFill>
              </a:rPr>
              <a:t> (4)</a:t>
            </a:r>
          </a:p>
          <a:p>
            <a:pPr lvl="1" fontAlgn="base">
              <a:buFont typeface="+mj-lt"/>
              <a:buAutoNum type="arabicPeriod"/>
            </a:pPr>
            <a:r>
              <a:rPr lang="en-US" b="0" i="0" u="none" strike="noStrike">
                <a:solidFill>
                  <a:schemeClr val="tx1">
                    <a:lumMod val="75000"/>
                    <a:lumOff val="25000"/>
                  </a:schemeClr>
                </a:solidFill>
                <a:effectLst/>
              </a:rPr>
              <a:t>Proton mail (open source)</a:t>
            </a:r>
            <a:r>
              <a:rPr lang="en-US">
                <a:solidFill>
                  <a:schemeClr val="tx1">
                    <a:lumMod val="75000"/>
                    <a:lumOff val="25000"/>
                  </a:schemeClr>
                </a:solidFill>
              </a:rPr>
              <a:t> (5)</a:t>
            </a:r>
            <a:r>
              <a:rPr lang="en-US" b="0" i="0" u="none" strike="noStrike">
                <a:solidFill>
                  <a:schemeClr val="tx1">
                    <a:lumMod val="75000"/>
                    <a:lumOff val="25000"/>
                  </a:schemeClr>
                </a:solidFill>
                <a:effectLst/>
              </a:rPr>
              <a:t> </a:t>
            </a:r>
          </a:p>
          <a:p>
            <a:r>
              <a:rPr lang="en-US">
                <a:solidFill>
                  <a:schemeClr val="tx1">
                    <a:lumMod val="75000"/>
                    <a:lumOff val="25000"/>
                  </a:schemeClr>
                </a:solidFill>
              </a:rPr>
              <a:t>Multiple channels reduce risk of interception</a:t>
            </a:r>
          </a:p>
          <a:p>
            <a:pPr lvl="1">
              <a:buAutoNum type="arabicPeriod"/>
            </a:pPr>
            <a:endParaRPr lang="en-US">
              <a:solidFill>
                <a:schemeClr val="tx1">
                  <a:lumMod val="75000"/>
                  <a:lumOff val="25000"/>
                </a:schemeClr>
              </a:solidFill>
            </a:endParaRPr>
          </a:p>
        </p:txBody>
      </p:sp>
      <p:sp>
        <p:nvSpPr>
          <p:cNvPr id="3" name="Title 2"/>
          <p:cNvSpPr>
            <a:spLocks noGrp="1"/>
          </p:cNvSpPr>
          <p:nvPr>
            <p:ph type="title"/>
          </p:nvPr>
        </p:nvSpPr>
        <p:spPr>
          <a:xfrm>
            <a:off x="457200" y="1115931"/>
            <a:ext cx="8229600" cy="380667"/>
          </a:xfrm>
        </p:spPr>
        <p:txBody>
          <a:bodyPr anchor="ctr">
            <a:normAutofit/>
          </a:bodyPr>
          <a:lstStyle/>
          <a:p>
            <a:pPr>
              <a:lnSpc>
                <a:spcPct val="90000"/>
              </a:lnSpc>
            </a:pPr>
            <a:r>
              <a:rPr lang="en-US"/>
              <a:t>Delivery of Data Sets</a:t>
            </a:r>
          </a:p>
        </p:txBody>
      </p:sp>
      <p:pic>
        <p:nvPicPr>
          <p:cNvPr id="7" name="Picture 7" descr="Graphical user interface, diagram, application&#10;&#10;Description automatically generated">
            <a:extLst>
              <a:ext uri="{FF2B5EF4-FFF2-40B4-BE49-F238E27FC236}">
                <a16:creationId xmlns:a16="http://schemas.microsoft.com/office/drawing/2014/main" id="{3556A23F-D6C2-96D0-D313-2B48D38A33E1}"/>
              </a:ext>
            </a:extLst>
          </p:cNvPr>
          <p:cNvPicPr>
            <a:picLocks noGrp="1" noChangeAspect="1"/>
          </p:cNvPicPr>
          <p:nvPr>
            <p:ph idx="12"/>
          </p:nvPr>
        </p:nvPicPr>
        <p:blipFill>
          <a:blip r:embed="rId3"/>
          <a:stretch>
            <a:fillRect/>
          </a:stretch>
        </p:blipFill>
        <p:spPr>
          <a:xfrm>
            <a:off x="4762365" y="1595712"/>
            <a:ext cx="3897994" cy="1948997"/>
          </a:xfrm>
          <a:noFill/>
        </p:spPr>
      </p:pic>
      <p:sp>
        <p:nvSpPr>
          <p:cNvPr id="14" name="Text Placeholder 5">
            <a:extLst>
              <a:ext uri="{FF2B5EF4-FFF2-40B4-BE49-F238E27FC236}">
                <a16:creationId xmlns:a16="http://schemas.microsoft.com/office/drawing/2014/main" id="{C844B4C9-83FC-3F62-9E0E-DBCF13CBA7A3}"/>
              </a:ext>
            </a:extLst>
          </p:cNvPr>
          <p:cNvSpPr>
            <a:spLocks noGrp="1"/>
          </p:cNvSpPr>
          <p:nvPr>
            <p:ph type="body" sz="quarter" idx="10"/>
          </p:nvPr>
        </p:nvSpPr>
        <p:spPr>
          <a:xfrm>
            <a:off x="6553925" y="497144"/>
            <a:ext cx="2132875" cy="234218"/>
          </a:xfrm>
        </p:spPr>
        <p:txBody>
          <a:bodyPr vert="horz" lIns="0" tIns="0" rIns="0" bIns="0" rtlCol="0" anchor="t">
            <a:noAutofit/>
          </a:bodyPr>
          <a:lstStyle/>
          <a:p>
            <a:r>
              <a:rPr lang="en-US"/>
              <a:t>CDM Group Project</a:t>
            </a:r>
            <a:endParaRPr lang="en-US" b="0"/>
          </a:p>
          <a:p>
            <a:endParaRPr lang="en-US"/>
          </a:p>
        </p:txBody>
      </p:sp>
      <p:sp>
        <p:nvSpPr>
          <p:cNvPr id="16" name="Text Placeholder 6">
            <a:extLst>
              <a:ext uri="{FF2B5EF4-FFF2-40B4-BE49-F238E27FC236}">
                <a16:creationId xmlns:a16="http://schemas.microsoft.com/office/drawing/2014/main" id="{90173492-BC9E-472E-359A-91FCD15E5B87}"/>
              </a:ext>
            </a:extLst>
          </p:cNvPr>
          <p:cNvSpPr>
            <a:spLocks noGrp="1"/>
          </p:cNvSpPr>
          <p:nvPr>
            <p:ph type="body" sz="quarter" idx="15"/>
          </p:nvPr>
        </p:nvSpPr>
        <p:spPr>
          <a:xfrm>
            <a:off x="7239941" y="738262"/>
            <a:ext cx="1446859" cy="192881"/>
          </a:xfrm>
        </p:spPr>
        <p:txBody>
          <a:bodyPr vert="horz" lIns="0" tIns="0" rIns="0" bIns="0" rtlCol="0" anchor="t">
            <a:noAutofit/>
          </a:bodyPr>
          <a:lstStyle/>
          <a:p>
            <a:r>
              <a:rPr lang="en-US"/>
              <a:t>15 December 2022</a:t>
            </a:r>
          </a:p>
          <a:p>
            <a:endParaRPr lang="en-US"/>
          </a:p>
        </p:txBody>
      </p:sp>
    </p:spTree>
    <p:extLst>
      <p:ext uri="{BB962C8B-B14F-4D97-AF65-F5344CB8AC3E}">
        <p14:creationId xmlns:p14="http://schemas.microsoft.com/office/powerpoint/2010/main" val="231189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Delivery of Data Set</a:t>
            </a:r>
          </a:p>
        </p:txBody>
      </p:sp>
      <p:sp>
        <p:nvSpPr>
          <p:cNvPr id="3" name="Content Placeholder 2"/>
          <p:cNvSpPr>
            <a:spLocks noGrp="1"/>
          </p:cNvSpPr>
          <p:nvPr>
            <p:ph idx="1"/>
          </p:nvPr>
        </p:nvSpPr>
        <p:spPr>
          <a:xfrm>
            <a:off x="457200" y="1756126"/>
            <a:ext cx="5318575" cy="2971575"/>
          </a:xfrm>
        </p:spPr>
        <p:txBody>
          <a:bodyPr vert="horz" lIns="0" tIns="0" rIns="0" bIns="0" rtlCol="0" anchor="t">
            <a:noAutofit/>
          </a:bodyPr>
          <a:lstStyle/>
          <a:p>
            <a:pPr marL="0" indent="0" algn="l" rtl="0" fontAlgn="base">
              <a:buNone/>
            </a:pPr>
            <a:r>
              <a:rPr lang="en-US" b="1" i="0" u="none" strike="noStrike">
                <a:solidFill>
                  <a:schemeClr val="tx1">
                    <a:lumMod val="75000"/>
                    <a:lumOff val="25000"/>
                  </a:schemeClr>
                </a:solidFill>
                <a:effectLst/>
                <a:latin typeface="Calibri"/>
              </a:rPr>
              <a:t>Researchers</a:t>
            </a:r>
            <a:r>
              <a:rPr lang="en-US" b="0" i="0">
                <a:solidFill>
                  <a:schemeClr val="tx1">
                    <a:lumMod val="75000"/>
                    <a:lumOff val="25000"/>
                  </a:schemeClr>
                </a:solidFill>
                <a:effectLst/>
                <a:latin typeface="Calibri"/>
              </a:rPr>
              <a:t>​</a:t>
            </a:r>
          </a:p>
          <a:p>
            <a:pPr marL="0" indent="0" fontAlgn="base">
              <a:buNone/>
            </a:pPr>
            <a:r>
              <a:rPr lang="en-US">
                <a:solidFill>
                  <a:schemeClr val="tx1">
                    <a:lumMod val="75000"/>
                    <a:lumOff val="25000"/>
                  </a:schemeClr>
                </a:solidFill>
                <a:latin typeface="Calibri"/>
              </a:rPr>
              <a:t>Total of 3 files each sent separately to department head</a:t>
            </a:r>
          </a:p>
          <a:p>
            <a:pPr>
              <a:buAutoNum type="arabicPeriod"/>
            </a:pPr>
            <a:r>
              <a:rPr lang="en-US">
                <a:solidFill>
                  <a:schemeClr val="tx1">
                    <a:lumMod val="75000"/>
                    <a:lumOff val="25000"/>
                  </a:schemeClr>
                </a:solidFill>
                <a:latin typeface="Calibri"/>
              </a:rPr>
              <a:t>CSV file (password protected)</a:t>
            </a:r>
          </a:p>
          <a:p>
            <a:pPr marL="800100" lvl="1" indent="-342900"/>
            <a:r>
              <a:rPr lang="en-US">
                <a:solidFill>
                  <a:schemeClr val="tx1">
                    <a:lumMod val="75000"/>
                    <a:lumOff val="25000"/>
                  </a:schemeClr>
                </a:solidFill>
                <a:latin typeface="Calibri"/>
              </a:rPr>
              <a:t>Proton mail </a:t>
            </a:r>
          </a:p>
          <a:p>
            <a:pPr>
              <a:buAutoNum type="arabicPeriod"/>
            </a:pPr>
            <a:r>
              <a:rPr lang="en-US" err="1">
                <a:solidFill>
                  <a:schemeClr val="tx1">
                    <a:lumMod val="75000"/>
                    <a:lumOff val="25000"/>
                  </a:schemeClr>
                </a:solidFill>
                <a:latin typeface="Calibri"/>
              </a:rPr>
              <a:t>Coding.json</a:t>
            </a:r>
            <a:r>
              <a:rPr lang="en-US">
                <a:solidFill>
                  <a:schemeClr val="tx1">
                    <a:lumMod val="75000"/>
                    <a:lumOff val="25000"/>
                  </a:schemeClr>
                </a:solidFill>
                <a:latin typeface="Calibri"/>
              </a:rPr>
              <a:t> (contains instructions)</a:t>
            </a:r>
          </a:p>
          <a:p>
            <a:pPr marL="800100" lvl="1" indent="-342900"/>
            <a:r>
              <a:rPr lang="en-US">
                <a:solidFill>
                  <a:schemeClr val="tx1">
                    <a:lumMod val="75000"/>
                    <a:lumOff val="25000"/>
                  </a:schemeClr>
                </a:solidFill>
                <a:latin typeface="Calibri"/>
              </a:rPr>
              <a:t>Proton mail </a:t>
            </a:r>
          </a:p>
          <a:p>
            <a:pPr>
              <a:buAutoNum type="arabicPeriod"/>
            </a:pPr>
            <a:r>
              <a:rPr lang="en-US">
                <a:solidFill>
                  <a:schemeClr val="tx1">
                    <a:lumMod val="75000"/>
                    <a:lumOff val="25000"/>
                  </a:schemeClr>
                </a:solidFill>
                <a:latin typeface="Calibri"/>
              </a:rPr>
              <a:t>Password.txt </a:t>
            </a:r>
            <a:endParaRPr lang="en-US" sz="1600">
              <a:solidFill>
                <a:schemeClr val="tx1">
                  <a:lumMod val="75000"/>
                  <a:lumOff val="25000"/>
                </a:schemeClr>
              </a:solidFill>
            </a:endParaRPr>
          </a:p>
          <a:p>
            <a:pPr marL="800100" lvl="1" indent="-342900"/>
            <a:r>
              <a:rPr lang="en-US">
                <a:solidFill>
                  <a:schemeClr val="tx1">
                    <a:lumMod val="75000"/>
                    <a:lumOff val="25000"/>
                  </a:schemeClr>
                </a:solidFill>
                <a:latin typeface="Calibri"/>
              </a:rPr>
              <a:t>Signal messenger</a:t>
            </a:r>
          </a:p>
        </p:txBody>
      </p:sp>
      <p:sp>
        <p:nvSpPr>
          <p:cNvPr id="4" name="Text Placeholder 3"/>
          <p:cNvSpPr>
            <a:spLocks noGrp="1"/>
          </p:cNvSpPr>
          <p:nvPr>
            <p:ph type="body" sz="quarter" idx="10"/>
          </p:nvPr>
        </p:nvSpPr>
        <p:spPr/>
        <p:txBody>
          <a:bodyPr vert="horz" lIns="0" tIns="0" rIns="0" bIns="0" rtlCol="0" anchor="t">
            <a:noAutofit/>
          </a:bodyPr>
          <a:lstStyle/>
          <a:p>
            <a:r>
              <a:rPr lang="en-US"/>
              <a:t>CDM Group Project</a:t>
            </a:r>
          </a:p>
        </p:txBody>
      </p:sp>
      <p:sp>
        <p:nvSpPr>
          <p:cNvPr id="5" name="Text Placeholder 4"/>
          <p:cNvSpPr>
            <a:spLocks noGrp="1"/>
          </p:cNvSpPr>
          <p:nvPr>
            <p:ph type="body" sz="quarter" idx="12"/>
          </p:nvPr>
        </p:nvSpPr>
        <p:spPr/>
        <p:txBody>
          <a:bodyPr vert="horz" lIns="0" tIns="0" rIns="0" bIns="0" rtlCol="0" anchor="t">
            <a:noAutofit/>
          </a:bodyPr>
          <a:lstStyle/>
          <a:p>
            <a:r>
              <a:rPr lang="en-US"/>
              <a:t>15 December 2022</a:t>
            </a:r>
          </a:p>
        </p:txBody>
      </p:sp>
      <p:pic>
        <p:nvPicPr>
          <p:cNvPr id="6" name="Picture 6" descr="Logo, company name&#10;&#10;Description automatically generated">
            <a:extLst>
              <a:ext uri="{FF2B5EF4-FFF2-40B4-BE49-F238E27FC236}">
                <a16:creationId xmlns:a16="http://schemas.microsoft.com/office/drawing/2014/main" id="{94238A77-8F48-C4E4-0FBC-8ABEF7933B84}"/>
              </a:ext>
            </a:extLst>
          </p:cNvPr>
          <p:cNvPicPr>
            <a:picLocks noChangeAspect="1"/>
          </p:cNvPicPr>
          <p:nvPr/>
        </p:nvPicPr>
        <p:blipFill>
          <a:blip r:embed="rId3"/>
          <a:stretch>
            <a:fillRect/>
          </a:stretch>
        </p:blipFill>
        <p:spPr>
          <a:xfrm>
            <a:off x="6236015" y="1751923"/>
            <a:ext cx="1758950" cy="1172635"/>
          </a:xfrm>
          <a:prstGeom prst="rect">
            <a:avLst/>
          </a:prstGeom>
        </p:spPr>
      </p:pic>
      <p:pic>
        <p:nvPicPr>
          <p:cNvPr id="7" name="Picture 7" descr="A picture containing shape&#10;&#10;Description automatically generated">
            <a:extLst>
              <a:ext uri="{FF2B5EF4-FFF2-40B4-BE49-F238E27FC236}">
                <a16:creationId xmlns:a16="http://schemas.microsoft.com/office/drawing/2014/main" id="{68070DE9-9ADC-D575-E9B5-A2B2D59B39CE}"/>
              </a:ext>
            </a:extLst>
          </p:cNvPr>
          <p:cNvPicPr>
            <a:picLocks noChangeAspect="1"/>
          </p:cNvPicPr>
          <p:nvPr/>
        </p:nvPicPr>
        <p:blipFill rotWithShape="1">
          <a:blip r:embed="rId4"/>
          <a:srcRect l="8116" r="7738" b="-2128"/>
          <a:stretch/>
        </p:blipFill>
        <p:spPr>
          <a:xfrm>
            <a:off x="6234287" y="3237891"/>
            <a:ext cx="1756144" cy="1043699"/>
          </a:xfrm>
          <a:prstGeom prst="rect">
            <a:avLst/>
          </a:prstGeom>
        </p:spPr>
      </p:pic>
    </p:spTree>
    <p:extLst>
      <p:ext uri="{BB962C8B-B14F-4D97-AF65-F5344CB8AC3E}">
        <p14:creationId xmlns:p14="http://schemas.microsoft.com/office/powerpoint/2010/main" val="2510283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Delivery of Data Set</a:t>
            </a:r>
          </a:p>
        </p:txBody>
      </p:sp>
      <p:sp>
        <p:nvSpPr>
          <p:cNvPr id="3" name="Content Placeholder 2"/>
          <p:cNvSpPr>
            <a:spLocks noGrp="1"/>
          </p:cNvSpPr>
          <p:nvPr>
            <p:ph idx="1"/>
          </p:nvPr>
        </p:nvSpPr>
        <p:spPr>
          <a:xfrm>
            <a:off x="457200" y="1749153"/>
            <a:ext cx="5591890" cy="2624218"/>
          </a:xfrm>
        </p:spPr>
        <p:txBody>
          <a:bodyPr vert="horz" lIns="0" tIns="0" rIns="0" bIns="0" rtlCol="0" anchor="t">
            <a:noAutofit/>
          </a:bodyPr>
          <a:lstStyle/>
          <a:p>
            <a:pPr marL="0" indent="0" algn="l" rtl="0" fontAlgn="base">
              <a:buNone/>
            </a:pPr>
            <a:r>
              <a:rPr lang="en-US" b="1">
                <a:solidFill>
                  <a:schemeClr val="tx1">
                    <a:lumMod val="75000"/>
                    <a:lumOff val="25000"/>
                  </a:schemeClr>
                </a:solidFill>
                <a:latin typeface="Calibri"/>
              </a:rPr>
              <a:t>Government</a:t>
            </a:r>
            <a:endParaRPr lang="en-US" b="1" i="0">
              <a:solidFill>
                <a:schemeClr val="tx1">
                  <a:lumMod val="75000"/>
                  <a:lumOff val="25000"/>
                </a:schemeClr>
              </a:solidFill>
              <a:effectLst/>
              <a:latin typeface="Calibri"/>
            </a:endParaRPr>
          </a:p>
          <a:p>
            <a:pPr marL="0" indent="0" fontAlgn="base">
              <a:buNone/>
            </a:pPr>
            <a:r>
              <a:rPr lang="en-US">
                <a:solidFill>
                  <a:schemeClr val="tx1">
                    <a:lumMod val="75000"/>
                    <a:lumOff val="25000"/>
                  </a:schemeClr>
                </a:solidFill>
                <a:latin typeface="Calibri"/>
              </a:rPr>
              <a:t>Total of 2 files each sent separately to department head</a:t>
            </a:r>
          </a:p>
          <a:p>
            <a:pPr>
              <a:buAutoNum type="arabicPeriod"/>
            </a:pPr>
            <a:r>
              <a:rPr lang="en-US">
                <a:solidFill>
                  <a:schemeClr val="tx1">
                    <a:lumMod val="75000"/>
                    <a:lumOff val="25000"/>
                  </a:schemeClr>
                </a:solidFill>
                <a:latin typeface="Calibri"/>
              </a:rPr>
              <a:t>CSV file (password protected)</a:t>
            </a:r>
          </a:p>
          <a:p>
            <a:pPr marL="800100" lvl="1" indent="-342900"/>
            <a:r>
              <a:rPr lang="en-US">
                <a:solidFill>
                  <a:schemeClr val="tx1">
                    <a:lumMod val="75000"/>
                    <a:lumOff val="25000"/>
                  </a:schemeClr>
                </a:solidFill>
                <a:latin typeface="Calibri"/>
              </a:rPr>
              <a:t>Proton mail </a:t>
            </a:r>
          </a:p>
          <a:p>
            <a:pPr>
              <a:buAutoNum type="arabicPeriod"/>
            </a:pPr>
            <a:r>
              <a:rPr lang="en-US">
                <a:solidFill>
                  <a:schemeClr val="tx1">
                    <a:lumMod val="75000"/>
                    <a:lumOff val="25000"/>
                  </a:schemeClr>
                </a:solidFill>
                <a:latin typeface="Calibri"/>
              </a:rPr>
              <a:t>Readme.txt (contains password to CSV file)</a:t>
            </a:r>
          </a:p>
          <a:p>
            <a:pPr marL="800100" lvl="1" indent="-342900"/>
            <a:r>
              <a:rPr lang="en-US">
                <a:solidFill>
                  <a:schemeClr val="tx1">
                    <a:lumMod val="75000"/>
                    <a:lumOff val="25000"/>
                  </a:schemeClr>
                </a:solidFill>
                <a:latin typeface="Calibri"/>
              </a:rPr>
              <a:t>Signal messenger</a:t>
            </a:r>
          </a:p>
          <a:p>
            <a:pPr marL="400050"/>
            <a:r>
              <a:rPr lang="en-US">
                <a:solidFill>
                  <a:schemeClr val="tx1">
                    <a:lumMod val="75000"/>
                    <a:lumOff val="25000"/>
                  </a:schemeClr>
                </a:solidFill>
                <a:latin typeface="Calibri"/>
              </a:rPr>
              <a:t>Ask the government collaborators to remove '</a:t>
            </a:r>
            <a:r>
              <a:rPr lang="en-US" err="1">
                <a:solidFill>
                  <a:schemeClr val="tx1">
                    <a:lumMod val="75000"/>
                    <a:lumOff val="25000"/>
                  </a:schemeClr>
                </a:solidFill>
                <a:latin typeface="Calibri"/>
              </a:rPr>
              <a:t>sid</a:t>
            </a:r>
            <a:r>
              <a:rPr lang="en-US">
                <a:solidFill>
                  <a:schemeClr val="tx1">
                    <a:lumMod val="75000"/>
                    <a:lumOff val="25000"/>
                  </a:schemeClr>
                </a:solidFill>
                <a:latin typeface="Calibri"/>
              </a:rPr>
              <a:t>' before publishing the dataset</a:t>
            </a:r>
          </a:p>
          <a:p>
            <a:pPr algn="l">
              <a:buAutoNum type="arabicPeriod"/>
            </a:pPr>
            <a:endParaRPr lang="en-US" sz="1400" b="1" i="0">
              <a:solidFill>
                <a:schemeClr val="tx1">
                  <a:lumMod val="75000"/>
                  <a:lumOff val="25000"/>
                </a:schemeClr>
              </a:solidFill>
              <a:effectLst/>
              <a:latin typeface="Calibri"/>
            </a:endParaRPr>
          </a:p>
          <a:p>
            <a:pPr marL="0" indent="0">
              <a:buNone/>
            </a:pPr>
            <a:endParaRPr lang="en-US" sz="1400">
              <a:solidFill>
                <a:schemeClr val="tx1">
                  <a:lumMod val="75000"/>
                  <a:lumOff val="25000"/>
                </a:schemeClr>
              </a:solidFill>
              <a:latin typeface="Calibri"/>
            </a:endParaRPr>
          </a:p>
          <a:p>
            <a:pPr marL="0" indent="0">
              <a:buNone/>
            </a:pPr>
            <a:endParaRPr lang="en-US" sz="1400">
              <a:solidFill>
                <a:schemeClr val="tx1">
                  <a:lumMod val="75000"/>
                  <a:lumOff val="25000"/>
                </a:schemeClr>
              </a:solidFill>
            </a:endParaRPr>
          </a:p>
        </p:txBody>
      </p:sp>
      <p:sp>
        <p:nvSpPr>
          <p:cNvPr id="4" name="Text Placeholder 3"/>
          <p:cNvSpPr>
            <a:spLocks noGrp="1"/>
          </p:cNvSpPr>
          <p:nvPr>
            <p:ph type="body" sz="quarter" idx="10"/>
          </p:nvPr>
        </p:nvSpPr>
        <p:spPr/>
        <p:txBody>
          <a:bodyPr vert="horz" lIns="0" tIns="0" rIns="0" bIns="0" rtlCol="0" anchor="t">
            <a:noAutofit/>
          </a:bodyPr>
          <a:lstStyle/>
          <a:p>
            <a:r>
              <a:rPr lang="en-US"/>
              <a:t>CDM Group Project</a:t>
            </a:r>
          </a:p>
        </p:txBody>
      </p:sp>
      <p:sp>
        <p:nvSpPr>
          <p:cNvPr id="5" name="Text Placeholder 4"/>
          <p:cNvSpPr>
            <a:spLocks noGrp="1"/>
          </p:cNvSpPr>
          <p:nvPr>
            <p:ph type="body" sz="quarter" idx="12"/>
          </p:nvPr>
        </p:nvSpPr>
        <p:spPr/>
        <p:txBody>
          <a:bodyPr vert="horz" lIns="0" tIns="0" rIns="0" bIns="0" rtlCol="0" anchor="t">
            <a:noAutofit/>
          </a:bodyPr>
          <a:lstStyle/>
          <a:p>
            <a:r>
              <a:rPr lang="en-US"/>
              <a:t>15 December 2022</a:t>
            </a:r>
          </a:p>
        </p:txBody>
      </p:sp>
      <p:pic>
        <p:nvPicPr>
          <p:cNvPr id="7" name="Picture 6" descr="Logo, company name&#10;&#10;Description automatically generated">
            <a:extLst>
              <a:ext uri="{FF2B5EF4-FFF2-40B4-BE49-F238E27FC236}">
                <a16:creationId xmlns:a16="http://schemas.microsoft.com/office/drawing/2014/main" id="{1C8D8F03-3CF1-8E3F-396F-F0E8B884E87D}"/>
              </a:ext>
            </a:extLst>
          </p:cNvPr>
          <p:cNvPicPr>
            <a:picLocks noChangeAspect="1"/>
          </p:cNvPicPr>
          <p:nvPr/>
        </p:nvPicPr>
        <p:blipFill>
          <a:blip r:embed="rId3"/>
          <a:stretch>
            <a:fillRect/>
          </a:stretch>
        </p:blipFill>
        <p:spPr>
          <a:xfrm>
            <a:off x="6236015" y="1751923"/>
            <a:ext cx="1758950" cy="1172635"/>
          </a:xfrm>
          <a:prstGeom prst="rect">
            <a:avLst/>
          </a:prstGeom>
        </p:spPr>
      </p:pic>
      <p:pic>
        <p:nvPicPr>
          <p:cNvPr id="9" name="Picture 7" descr="A picture containing shape&#10;&#10;Description automatically generated">
            <a:extLst>
              <a:ext uri="{FF2B5EF4-FFF2-40B4-BE49-F238E27FC236}">
                <a16:creationId xmlns:a16="http://schemas.microsoft.com/office/drawing/2014/main" id="{94C5EE3A-30DC-806E-4C43-91101066A921}"/>
              </a:ext>
            </a:extLst>
          </p:cNvPr>
          <p:cNvPicPr>
            <a:picLocks noChangeAspect="1"/>
          </p:cNvPicPr>
          <p:nvPr/>
        </p:nvPicPr>
        <p:blipFill rotWithShape="1">
          <a:blip r:embed="rId4"/>
          <a:srcRect l="7890" r="7947" b="-2128"/>
          <a:stretch/>
        </p:blipFill>
        <p:spPr>
          <a:xfrm>
            <a:off x="6234757" y="3235523"/>
            <a:ext cx="1756496" cy="1043695"/>
          </a:xfrm>
          <a:prstGeom prst="rect">
            <a:avLst/>
          </a:prstGeom>
        </p:spPr>
      </p:pic>
    </p:spTree>
    <p:extLst>
      <p:ext uri="{BB962C8B-B14F-4D97-AF65-F5344CB8AC3E}">
        <p14:creationId xmlns:p14="http://schemas.microsoft.com/office/powerpoint/2010/main" val="2942999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K-anonymity (3)</a:t>
            </a:r>
          </a:p>
        </p:txBody>
      </p:sp>
      <p:sp>
        <p:nvSpPr>
          <p:cNvPr id="3" name="Content Placeholder 2"/>
          <p:cNvSpPr>
            <a:spLocks noGrp="1"/>
          </p:cNvSpPr>
          <p:nvPr>
            <p:ph idx="1"/>
          </p:nvPr>
        </p:nvSpPr>
        <p:spPr>
          <a:xfrm>
            <a:off x="457200" y="2123007"/>
            <a:ext cx="3621122" cy="2613435"/>
          </a:xfrm>
        </p:spPr>
        <p:txBody>
          <a:bodyPr vert="horz" lIns="0" tIns="0" rIns="0" bIns="0" rtlCol="0" anchor="t">
            <a:noAutofit/>
          </a:bodyPr>
          <a:lstStyle/>
          <a:p>
            <a:pPr marL="0" indent="0" algn="l" rtl="0" fontAlgn="base">
              <a:buNone/>
            </a:pPr>
            <a:r>
              <a:rPr lang="en-US" b="1" i="0" u="none" strike="noStrike">
                <a:solidFill>
                  <a:srgbClr val="3F3F3F"/>
                </a:solidFill>
                <a:effectLst/>
                <a:latin typeface="Calibri"/>
              </a:rPr>
              <a:t>Researcher </a:t>
            </a:r>
            <a:r>
              <a:rPr lang="en-US" b="1">
                <a:solidFill>
                  <a:srgbClr val="3F3F3F"/>
                </a:solidFill>
                <a:latin typeface="Calibri"/>
              </a:rPr>
              <a:t>Dataset</a:t>
            </a:r>
            <a:r>
              <a:rPr lang="en-US" b="1" i="0">
                <a:solidFill>
                  <a:srgbClr val="3F3F3F"/>
                </a:solidFill>
                <a:effectLst/>
                <a:latin typeface="Calibri"/>
              </a:rPr>
              <a:t>​</a:t>
            </a:r>
            <a:endParaRPr lang="en-US"/>
          </a:p>
          <a:p>
            <a:pPr lvl="1" fontAlgn="base">
              <a:buFont typeface="Arial" panose="020B0604020202020204" pitchFamily="34" charset="0"/>
              <a:buChar char="•"/>
            </a:pPr>
            <a:r>
              <a:rPr lang="en-US">
                <a:solidFill>
                  <a:srgbClr val="3F3F3F"/>
                </a:solidFill>
                <a:latin typeface="Calibri"/>
              </a:rPr>
              <a:t>Quasi-identifiers</a:t>
            </a:r>
            <a:r>
              <a:rPr lang="en-US" b="0" i="0" u="none" strike="noStrike">
                <a:solidFill>
                  <a:srgbClr val="3F3F3F"/>
                </a:solidFill>
                <a:effectLst/>
                <a:latin typeface="Calibri"/>
              </a:rPr>
              <a:t> used in calculation:</a:t>
            </a:r>
            <a:r>
              <a:rPr lang="en-US" b="0" i="0">
                <a:solidFill>
                  <a:srgbClr val="3F3F3F"/>
                </a:solidFill>
                <a:effectLst/>
                <a:latin typeface="Calibri"/>
              </a:rPr>
              <a:t>​</a:t>
            </a:r>
          </a:p>
          <a:p>
            <a:pPr lvl="2" fontAlgn="base">
              <a:buFont typeface="Arial" panose="020B0604020202020204" pitchFamily="34" charset="0"/>
              <a:buChar char="•"/>
            </a:pPr>
            <a:r>
              <a:rPr lang="en-US" sz="1600" b="0" i="0" u="none" strike="noStrike">
                <a:solidFill>
                  <a:srgbClr val="3F3F3F"/>
                </a:solidFill>
                <a:effectLst/>
                <a:latin typeface="Calibri"/>
              </a:rPr>
              <a:t>Age, gender, education level</a:t>
            </a:r>
            <a:r>
              <a:rPr lang="en-US" sz="1600" b="0" i="0">
                <a:solidFill>
                  <a:srgbClr val="3F3F3F"/>
                </a:solidFill>
                <a:effectLst/>
                <a:latin typeface="Calibri"/>
              </a:rPr>
              <a:t>​</a:t>
            </a:r>
          </a:p>
          <a:p>
            <a:pPr lvl="1" fontAlgn="base">
              <a:buFont typeface="Arial" panose="020B0604020202020204" pitchFamily="34" charset="0"/>
              <a:buChar char="•"/>
            </a:pPr>
            <a:r>
              <a:rPr lang="en-US">
                <a:solidFill>
                  <a:srgbClr val="3F3F3F"/>
                </a:solidFill>
                <a:latin typeface="Calibri"/>
              </a:rPr>
              <a:t>k </a:t>
            </a:r>
            <a:r>
              <a:rPr lang="en-US" b="0" i="0" u="none" strike="noStrike">
                <a:solidFill>
                  <a:srgbClr val="3F3F3F"/>
                </a:solidFill>
                <a:effectLst/>
                <a:latin typeface="Calibri"/>
              </a:rPr>
              <a:t>=</a:t>
            </a:r>
            <a:r>
              <a:rPr lang="en-US">
                <a:solidFill>
                  <a:srgbClr val="3F3F3F"/>
                </a:solidFill>
                <a:latin typeface="Calibri"/>
              </a:rPr>
              <a:t> 9</a:t>
            </a:r>
            <a:endParaRPr lang="en-US" b="0" i="0">
              <a:solidFill>
                <a:srgbClr val="3F3F3F"/>
              </a:solidFill>
              <a:effectLst/>
              <a:latin typeface="Calibri"/>
            </a:endParaRPr>
          </a:p>
          <a:p>
            <a:pPr lvl="1" fontAlgn="base">
              <a:buFont typeface="Arial" panose="020B0604020202020204" pitchFamily="34" charset="0"/>
              <a:buChar char="•"/>
            </a:pPr>
            <a:r>
              <a:rPr lang="en-US">
                <a:solidFill>
                  <a:srgbClr val="3F3F3F"/>
                </a:solidFill>
                <a:latin typeface="Calibri"/>
              </a:rPr>
              <a:t>k </a:t>
            </a:r>
            <a:r>
              <a:rPr lang="en-US" b="0" i="0" u="none" strike="noStrike">
                <a:solidFill>
                  <a:srgbClr val="3F3F3F"/>
                </a:solidFill>
                <a:effectLst/>
                <a:latin typeface="Calibri"/>
              </a:rPr>
              <a:t>=</a:t>
            </a:r>
            <a:r>
              <a:rPr lang="en-US">
                <a:solidFill>
                  <a:srgbClr val="3F3F3F"/>
                </a:solidFill>
                <a:latin typeface="Calibri"/>
              </a:rPr>
              <a:t> 108</a:t>
            </a:r>
            <a:r>
              <a:rPr lang="en-US" b="0" i="0" u="none" strike="noStrike">
                <a:solidFill>
                  <a:srgbClr val="3F3F3F"/>
                </a:solidFill>
                <a:effectLst/>
                <a:latin typeface="Calibri"/>
              </a:rPr>
              <a:t> if only gender and age considered (without coding</a:t>
            </a:r>
            <a:r>
              <a:rPr lang="en-US">
                <a:solidFill>
                  <a:srgbClr val="3F3F3F"/>
                </a:solidFill>
                <a:latin typeface="Calibri"/>
              </a:rPr>
              <a:t> information</a:t>
            </a:r>
            <a:r>
              <a:rPr lang="en-US" b="0" i="0" u="none" strike="noStrike">
                <a:solidFill>
                  <a:srgbClr val="3F3F3F"/>
                </a:solidFill>
                <a:effectLst/>
                <a:latin typeface="Calibri"/>
              </a:rPr>
              <a:t>)</a:t>
            </a:r>
            <a:r>
              <a:rPr lang="en-US" b="0" i="0">
                <a:solidFill>
                  <a:srgbClr val="3F3F3F"/>
                </a:solidFill>
                <a:effectLst/>
                <a:latin typeface="Calibri"/>
              </a:rPr>
              <a:t>​</a:t>
            </a:r>
          </a:p>
          <a:p>
            <a:pPr algn="l" rtl="0" fontAlgn="base">
              <a:buFont typeface="Arial" panose="020B0604020202020204" pitchFamily="34" charset="0"/>
              <a:buChar char="•"/>
            </a:pPr>
            <a:endParaRPr lang="en-US" b="0" i="0">
              <a:solidFill>
                <a:srgbClr val="3F3F3F"/>
              </a:solidFill>
              <a:effectLst/>
              <a:latin typeface="Calibri"/>
            </a:endParaRPr>
          </a:p>
          <a:p>
            <a:pPr marL="0" indent="0">
              <a:buNone/>
            </a:pPr>
            <a:endParaRPr lang="en-US">
              <a:solidFill>
                <a:srgbClr val="3F3F3F"/>
              </a:solidFill>
            </a:endParaRPr>
          </a:p>
        </p:txBody>
      </p:sp>
      <p:sp>
        <p:nvSpPr>
          <p:cNvPr id="4" name="Text Placeholder 3"/>
          <p:cNvSpPr>
            <a:spLocks noGrp="1"/>
          </p:cNvSpPr>
          <p:nvPr>
            <p:ph type="body" sz="quarter" idx="10"/>
          </p:nvPr>
        </p:nvSpPr>
        <p:spPr/>
        <p:txBody>
          <a:bodyPr vert="horz" lIns="0" tIns="0" rIns="0" bIns="0" rtlCol="0" anchor="t">
            <a:noAutofit/>
          </a:bodyPr>
          <a:lstStyle/>
          <a:p>
            <a:r>
              <a:rPr lang="en-US"/>
              <a:t>CDM Group Project</a:t>
            </a:r>
          </a:p>
        </p:txBody>
      </p:sp>
      <p:sp>
        <p:nvSpPr>
          <p:cNvPr id="5" name="Text Placeholder 4"/>
          <p:cNvSpPr>
            <a:spLocks noGrp="1"/>
          </p:cNvSpPr>
          <p:nvPr>
            <p:ph type="body" sz="quarter" idx="12"/>
          </p:nvPr>
        </p:nvSpPr>
        <p:spPr/>
        <p:txBody>
          <a:bodyPr vert="horz" lIns="0" tIns="0" rIns="0" bIns="0" rtlCol="0" anchor="t">
            <a:noAutofit/>
          </a:bodyPr>
          <a:lstStyle/>
          <a:p>
            <a:r>
              <a:rPr lang="en-US"/>
              <a:t>15 December 2022</a:t>
            </a:r>
          </a:p>
        </p:txBody>
      </p:sp>
      <p:sp>
        <p:nvSpPr>
          <p:cNvPr id="6" name="TextBox 5">
            <a:extLst>
              <a:ext uri="{FF2B5EF4-FFF2-40B4-BE49-F238E27FC236}">
                <a16:creationId xmlns:a16="http://schemas.microsoft.com/office/drawing/2014/main" id="{40FF2628-6EBF-054B-E8E9-36031EF662BD}"/>
              </a:ext>
            </a:extLst>
          </p:cNvPr>
          <p:cNvSpPr txBox="1"/>
          <p:nvPr/>
        </p:nvSpPr>
        <p:spPr>
          <a:xfrm>
            <a:off x="4635230" y="2122561"/>
            <a:ext cx="405035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3F3F3F"/>
                </a:solidFill>
                <a:latin typeface="Calibri"/>
                <a:cs typeface="Arial"/>
              </a:rPr>
              <a:t>Government Dataset​​</a:t>
            </a:r>
            <a:endParaRPr lang="en-US" b="1">
              <a:solidFill>
                <a:srgbClr val="3F3F3F"/>
              </a:solidFill>
              <a:cs typeface="Arial"/>
            </a:endParaRPr>
          </a:p>
          <a:p>
            <a:pPr marL="742950" lvl="1" indent="-285750">
              <a:buFont typeface="Arial"/>
              <a:buChar char="•"/>
            </a:pPr>
            <a:r>
              <a:rPr lang="en-US">
                <a:solidFill>
                  <a:srgbClr val="3F3F3F"/>
                </a:solidFill>
                <a:latin typeface="Calibri"/>
                <a:cs typeface="Arial"/>
              </a:rPr>
              <a:t>Quasi-identifiers used in calculation:​​</a:t>
            </a:r>
          </a:p>
          <a:p>
            <a:pPr marL="1200150" lvl="2" indent="-285750">
              <a:buFont typeface="Arial"/>
              <a:buChar char="•"/>
            </a:pPr>
            <a:r>
              <a:rPr lang="en-US" sz="1600">
                <a:solidFill>
                  <a:srgbClr val="3F3F3F"/>
                </a:solidFill>
                <a:latin typeface="Calibri"/>
                <a:cs typeface="Arial"/>
              </a:rPr>
              <a:t>Education level, UK region, continent of birth</a:t>
            </a:r>
          </a:p>
          <a:p>
            <a:pPr marL="742950" lvl="1" indent="-285750">
              <a:buFont typeface="Arial"/>
              <a:buChar char="•"/>
            </a:pPr>
            <a:r>
              <a:rPr lang="en-US">
                <a:solidFill>
                  <a:srgbClr val="3F3F3F"/>
                </a:solidFill>
                <a:latin typeface="Calibri"/>
                <a:cs typeface="Arial"/>
              </a:rPr>
              <a:t>Removal of 27 records (k=1) to protect customers</a:t>
            </a:r>
          </a:p>
          <a:p>
            <a:pPr marL="742950" lvl="1" indent="-285750">
              <a:buFont typeface="Arial"/>
              <a:buChar char="•"/>
            </a:pPr>
            <a:r>
              <a:rPr lang="en-US">
                <a:solidFill>
                  <a:srgbClr val="3F3F3F"/>
                </a:solidFill>
                <a:latin typeface="Calibri"/>
                <a:cs typeface="Arial"/>
              </a:rPr>
              <a:t>k = 2​</a:t>
            </a:r>
            <a:endParaRPr lang="en-US">
              <a:solidFill>
                <a:srgbClr val="3F3F3F"/>
              </a:solidFill>
            </a:endParaRPr>
          </a:p>
        </p:txBody>
      </p:sp>
      <p:sp>
        <p:nvSpPr>
          <p:cNvPr id="7" name="TextBox 6">
            <a:extLst>
              <a:ext uri="{FF2B5EF4-FFF2-40B4-BE49-F238E27FC236}">
                <a16:creationId xmlns:a16="http://schemas.microsoft.com/office/drawing/2014/main" id="{EEAA27B2-95FE-8B16-EF15-7E6A57C9EAB3}"/>
              </a:ext>
            </a:extLst>
          </p:cNvPr>
          <p:cNvSpPr txBox="1"/>
          <p:nvPr/>
        </p:nvSpPr>
        <p:spPr>
          <a:xfrm>
            <a:off x="369795" y="1623733"/>
            <a:ext cx="8525436" cy="376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i="1">
                <a:solidFill>
                  <a:srgbClr val="404040"/>
                </a:solidFill>
                <a:latin typeface="Calibri"/>
                <a:cs typeface="Arial"/>
              </a:rPr>
              <a:t>The number of individuals that can be identified using a combination of quasi-identifiers</a:t>
            </a:r>
            <a:endParaRPr lang="en-US">
              <a:cs typeface="Arial"/>
            </a:endParaRPr>
          </a:p>
        </p:txBody>
      </p:sp>
    </p:spTree>
    <p:extLst>
      <p:ext uri="{BB962C8B-B14F-4D97-AF65-F5344CB8AC3E}">
        <p14:creationId xmlns:p14="http://schemas.microsoft.com/office/powerpoint/2010/main" val="231640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Limitations</a:t>
            </a:r>
          </a:p>
        </p:txBody>
      </p:sp>
      <p:sp>
        <p:nvSpPr>
          <p:cNvPr id="3" name="Content Placeholder 2"/>
          <p:cNvSpPr>
            <a:spLocks noGrp="1"/>
          </p:cNvSpPr>
          <p:nvPr>
            <p:ph idx="1"/>
          </p:nvPr>
        </p:nvSpPr>
        <p:spPr/>
        <p:txBody>
          <a:bodyPr vert="horz" lIns="0" tIns="0" rIns="0" bIns="0" rtlCol="0" anchor="t">
            <a:noAutofit/>
          </a:bodyPr>
          <a:lstStyle/>
          <a:p>
            <a:r>
              <a:rPr lang="en-US">
                <a:solidFill>
                  <a:srgbClr val="3F3F3F"/>
                </a:solidFill>
              </a:rPr>
              <a:t>Removal of records: potential bias</a:t>
            </a:r>
          </a:p>
          <a:p>
            <a:r>
              <a:rPr lang="en-US">
                <a:solidFill>
                  <a:srgbClr val="3F3F3F"/>
                </a:solidFill>
              </a:rPr>
              <a:t>Removal and banding of attributes: loss of information</a:t>
            </a:r>
          </a:p>
          <a:p>
            <a:r>
              <a:rPr lang="en-US">
                <a:solidFill>
                  <a:srgbClr val="3F3F3F"/>
                </a:solidFill>
              </a:rPr>
              <a:t>Added layers of security: inconvenient and less efficient</a:t>
            </a:r>
          </a:p>
          <a:p>
            <a:pPr marL="0" indent="0">
              <a:buNone/>
            </a:pPr>
            <a:endParaRPr lang="en-US">
              <a:solidFill>
                <a:srgbClr val="3F3F3F"/>
              </a:solidFill>
            </a:endParaRPr>
          </a:p>
          <a:p>
            <a:pPr marL="0" indent="0">
              <a:buNone/>
            </a:pPr>
            <a:r>
              <a:rPr lang="en-US">
                <a:solidFill>
                  <a:srgbClr val="3F3F3F"/>
                </a:solidFill>
              </a:rPr>
              <a:t>L-diversity (6)</a:t>
            </a:r>
          </a:p>
          <a:p>
            <a:r>
              <a:rPr lang="en-US">
                <a:solidFill>
                  <a:srgbClr val="3F3F3F"/>
                </a:solidFill>
              </a:rPr>
              <a:t>Number of distinct values of each sensitive attribute for each group of records with identical quasi-identifier values</a:t>
            </a:r>
          </a:p>
          <a:p>
            <a:r>
              <a:rPr lang="en-US">
                <a:solidFill>
                  <a:srgbClr val="3F3F3F"/>
                </a:solidFill>
              </a:rPr>
              <a:t>Addressed by further </a:t>
            </a:r>
            <a:r>
              <a:rPr lang="en-US" err="1">
                <a:solidFill>
                  <a:srgbClr val="3F3F3F"/>
                </a:solidFill>
              </a:rPr>
              <a:t>generalisation</a:t>
            </a:r>
            <a:endParaRPr lang="en-US">
              <a:solidFill>
                <a:srgbClr val="3F3F3F"/>
              </a:solidFill>
            </a:endParaRPr>
          </a:p>
        </p:txBody>
      </p:sp>
      <p:sp>
        <p:nvSpPr>
          <p:cNvPr id="4" name="Text Placeholder 3"/>
          <p:cNvSpPr>
            <a:spLocks noGrp="1"/>
          </p:cNvSpPr>
          <p:nvPr>
            <p:ph type="body" sz="quarter" idx="10"/>
          </p:nvPr>
        </p:nvSpPr>
        <p:spPr/>
        <p:txBody>
          <a:bodyPr vert="horz" lIns="0" tIns="0" rIns="0" bIns="0" rtlCol="0" anchor="t">
            <a:noAutofit/>
          </a:bodyPr>
          <a:lstStyle/>
          <a:p>
            <a:r>
              <a:rPr lang="en-US"/>
              <a:t>CDM Group Project</a:t>
            </a:r>
          </a:p>
        </p:txBody>
      </p:sp>
      <p:sp>
        <p:nvSpPr>
          <p:cNvPr id="5" name="Text Placeholder 4"/>
          <p:cNvSpPr>
            <a:spLocks noGrp="1"/>
          </p:cNvSpPr>
          <p:nvPr>
            <p:ph type="body" sz="quarter" idx="12"/>
          </p:nvPr>
        </p:nvSpPr>
        <p:spPr/>
        <p:txBody>
          <a:bodyPr vert="horz" lIns="0" tIns="0" rIns="0" bIns="0" rtlCol="0" anchor="t">
            <a:noAutofit/>
          </a:bodyPr>
          <a:lstStyle/>
          <a:p>
            <a:r>
              <a:rPr lang="en-US"/>
              <a:t>15 December 2022</a:t>
            </a:r>
          </a:p>
        </p:txBody>
      </p:sp>
    </p:spTree>
    <p:extLst>
      <p:ext uri="{BB962C8B-B14F-4D97-AF65-F5344CB8AC3E}">
        <p14:creationId xmlns:p14="http://schemas.microsoft.com/office/powerpoint/2010/main" val="3585569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2E4B-BC0E-D93B-7176-6D6B73E73ED7}"/>
              </a:ext>
            </a:extLst>
          </p:cNvPr>
          <p:cNvSpPr>
            <a:spLocks noGrp="1"/>
          </p:cNvSpPr>
          <p:nvPr>
            <p:ph type="title"/>
          </p:nvPr>
        </p:nvSpPr>
        <p:spPr/>
        <p:txBody>
          <a:bodyPr/>
          <a:lstStyle/>
          <a:p>
            <a:r>
              <a:rPr lang="en-US"/>
              <a:t>L-diversity</a:t>
            </a:r>
          </a:p>
        </p:txBody>
      </p:sp>
      <p:graphicFrame>
        <p:nvGraphicFramePr>
          <p:cNvPr id="6" name="Table 6">
            <a:extLst>
              <a:ext uri="{FF2B5EF4-FFF2-40B4-BE49-F238E27FC236}">
                <a16:creationId xmlns:a16="http://schemas.microsoft.com/office/drawing/2014/main" id="{85D222A5-1807-4EF1-6F2F-723558AA0D35}"/>
              </a:ext>
            </a:extLst>
          </p:cNvPr>
          <p:cNvGraphicFramePr>
            <a:graphicFrameLocks noGrp="1"/>
          </p:cNvGraphicFramePr>
          <p:nvPr>
            <p:ph idx="1"/>
            <p:extLst>
              <p:ext uri="{D42A27DB-BD31-4B8C-83A1-F6EECF244321}">
                <p14:modId xmlns:p14="http://schemas.microsoft.com/office/powerpoint/2010/main" val="3901229681"/>
              </p:ext>
            </p:extLst>
          </p:nvPr>
        </p:nvGraphicFramePr>
        <p:xfrm>
          <a:off x="457200" y="1750333"/>
          <a:ext cx="8194056" cy="741680"/>
        </p:xfrm>
        <a:graphic>
          <a:graphicData uri="http://schemas.openxmlformats.org/drawingml/2006/table">
            <a:tbl>
              <a:tblPr firstRow="1" bandRow="1">
                <a:tableStyleId>{5C22544A-7EE6-4342-B048-85BDC9FD1C3A}</a:tableStyleId>
              </a:tblPr>
              <a:tblGrid>
                <a:gridCol w="1824205">
                  <a:extLst>
                    <a:ext uri="{9D8B030D-6E8A-4147-A177-3AD203B41FA5}">
                      <a16:colId xmlns:a16="http://schemas.microsoft.com/office/drawing/2014/main" val="4106210603"/>
                    </a:ext>
                  </a:extLst>
                </a:gridCol>
                <a:gridCol w="1900747">
                  <a:extLst>
                    <a:ext uri="{9D8B030D-6E8A-4147-A177-3AD203B41FA5}">
                      <a16:colId xmlns:a16="http://schemas.microsoft.com/office/drawing/2014/main" val="3706662208"/>
                    </a:ext>
                  </a:extLst>
                </a:gridCol>
                <a:gridCol w="1977285">
                  <a:extLst>
                    <a:ext uri="{9D8B030D-6E8A-4147-A177-3AD203B41FA5}">
                      <a16:colId xmlns:a16="http://schemas.microsoft.com/office/drawing/2014/main" val="3152567926"/>
                    </a:ext>
                  </a:extLst>
                </a:gridCol>
                <a:gridCol w="1229746">
                  <a:extLst>
                    <a:ext uri="{9D8B030D-6E8A-4147-A177-3AD203B41FA5}">
                      <a16:colId xmlns:a16="http://schemas.microsoft.com/office/drawing/2014/main" val="489746717"/>
                    </a:ext>
                  </a:extLst>
                </a:gridCol>
                <a:gridCol w="1262073">
                  <a:extLst>
                    <a:ext uri="{9D8B030D-6E8A-4147-A177-3AD203B41FA5}">
                      <a16:colId xmlns:a16="http://schemas.microsoft.com/office/drawing/2014/main" val="4022937982"/>
                    </a:ext>
                  </a:extLst>
                </a:gridCol>
              </a:tblGrid>
              <a:tr h="370840">
                <a:tc>
                  <a:txBody>
                    <a:bodyPr/>
                    <a:lstStyle/>
                    <a:p>
                      <a:r>
                        <a:rPr lang="en-US" sz="1600">
                          <a:latin typeface="Calibri"/>
                        </a:rPr>
                        <a:t>Continent of birth</a:t>
                      </a:r>
                    </a:p>
                  </a:txBody>
                  <a:tcPr/>
                </a:tc>
                <a:tc>
                  <a:txBody>
                    <a:bodyPr/>
                    <a:lstStyle/>
                    <a:p>
                      <a:r>
                        <a:rPr lang="en-US" sz="1600">
                          <a:latin typeface="Calibri"/>
                        </a:rPr>
                        <a:t>UK Region</a:t>
                      </a:r>
                    </a:p>
                  </a:txBody>
                  <a:tcPr/>
                </a:tc>
                <a:tc>
                  <a:txBody>
                    <a:bodyPr/>
                    <a:lstStyle/>
                    <a:p>
                      <a:pPr lvl="0">
                        <a:buNone/>
                      </a:pPr>
                      <a:r>
                        <a:rPr lang="en-US" sz="1600">
                          <a:latin typeface="Calibri"/>
                        </a:rPr>
                        <a:t>Education level</a:t>
                      </a:r>
                    </a:p>
                  </a:txBody>
                  <a:tcPr/>
                </a:tc>
                <a:tc>
                  <a:txBody>
                    <a:bodyPr/>
                    <a:lstStyle/>
                    <a:p>
                      <a:r>
                        <a:rPr lang="en-US" sz="1600">
                          <a:latin typeface="Calibri"/>
                        </a:rPr>
                        <a:t>cc status</a:t>
                      </a:r>
                    </a:p>
                  </a:txBody>
                  <a:tcPr/>
                </a:tc>
                <a:tc>
                  <a:txBody>
                    <a:bodyPr/>
                    <a:lstStyle/>
                    <a:p>
                      <a:pPr lvl="0">
                        <a:buNone/>
                      </a:pPr>
                      <a:r>
                        <a:rPr lang="en-US" sz="1600">
                          <a:latin typeface="Calibri"/>
                        </a:rPr>
                        <a:t>count</a:t>
                      </a:r>
                    </a:p>
                  </a:txBody>
                  <a:tcPr/>
                </a:tc>
                <a:extLst>
                  <a:ext uri="{0D108BD9-81ED-4DB2-BD59-A6C34878D82A}">
                    <a16:rowId xmlns:a16="http://schemas.microsoft.com/office/drawing/2014/main" val="1675365307"/>
                  </a:ext>
                </a:extLst>
              </a:tr>
              <a:tr h="370840">
                <a:tc>
                  <a:txBody>
                    <a:bodyPr/>
                    <a:lstStyle/>
                    <a:p>
                      <a:r>
                        <a:rPr lang="en-US" sz="1600">
                          <a:solidFill>
                            <a:schemeClr val="tx1">
                              <a:lumMod val="75000"/>
                              <a:lumOff val="25000"/>
                            </a:schemeClr>
                          </a:solidFill>
                          <a:latin typeface="Calibri"/>
                        </a:rPr>
                        <a:t>Africa</a:t>
                      </a:r>
                    </a:p>
                  </a:txBody>
                  <a:tcPr/>
                </a:tc>
                <a:tc>
                  <a:txBody>
                    <a:bodyPr/>
                    <a:lstStyle/>
                    <a:p>
                      <a:r>
                        <a:rPr lang="en-US" sz="1600">
                          <a:solidFill>
                            <a:schemeClr val="tx1">
                              <a:lumMod val="75000"/>
                              <a:lumOff val="25000"/>
                            </a:schemeClr>
                          </a:solidFill>
                          <a:latin typeface="Calibri"/>
                        </a:rPr>
                        <a:t>Scotland</a:t>
                      </a:r>
                    </a:p>
                  </a:txBody>
                  <a:tcPr/>
                </a:tc>
                <a:tc>
                  <a:txBody>
                    <a:bodyPr/>
                    <a:lstStyle/>
                    <a:p>
                      <a:pPr lvl="0">
                        <a:buNone/>
                      </a:pPr>
                      <a:r>
                        <a:rPr lang="en-US" sz="1600">
                          <a:solidFill>
                            <a:schemeClr val="tx1">
                              <a:lumMod val="75000"/>
                              <a:lumOff val="25000"/>
                            </a:schemeClr>
                          </a:solidFill>
                          <a:latin typeface="Calibri"/>
                        </a:rPr>
                        <a:t>Postgraduate</a:t>
                      </a:r>
                    </a:p>
                  </a:txBody>
                  <a:tcPr/>
                </a:tc>
                <a:tc>
                  <a:txBody>
                    <a:bodyPr/>
                    <a:lstStyle/>
                    <a:p>
                      <a:r>
                        <a:rPr lang="en-US" sz="1600">
                          <a:solidFill>
                            <a:schemeClr val="tx1">
                              <a:lumMod val="75000"/>
                              <a:lumOff val="25000"/>
                            </a:schemeClr>
                          </a:solidFill>
                          <a:latin typeface="Calibri"/>
                        </a:rPr>
                        <a:t>0</a:t>
                      </a:r>
                    </a:p>
                  </a:txBody>
                  <a:tcPr/>
                </a:tc>
                <a:tc>
                  <a:txBody>
                    <a:bodyPr/>
                    <a:lstStyle/>
                    <a:p>
                      <a:pPr lvl="0">
                        <a:buNone/>
                      </a:pPr>
                      <a:r>
                        <a:rPr lang="en-US" sz="1600">
                          <a:solidFill>
                            <a:schemeClr val="tx1">
                              <a:lumMod val="75000"/>
                              <a:lumOff val="25000"/>
                            </a:schemeClr>
                          </a:solidFill>
                          <a:latin typeface="Calibri"/>
                        </a:rPr>
                        <a:t>5</a:t>
                      </a:r>
                    </a:p>
                  </a:txBody>
                  <a:tcPr/>
                </a:tc>
                <a:extLst>
                  <a:ext uri="{0D108BD9-81ED-4DB2-BD59-A6C34878D82A}">
                    <a16:rowId xmlns:a16="http://schemas.microsoft.com/office/drawing/2014/main" val="426806295"/>
                  </a:ext>
                </a:extLst>
              </a:tr>
            </a:tbl>
          </a:graphicData>
        </a:graphic>
      </p:graphicFrame>
      <p:sp>
        <p:nvSpPr>
          <p:cNvPr id="4" name="Text Placeholder 3">
            <a:extLst>
              <a:ext uri="{FF2B5EF4-FFF2-40B4-BE49-F238E27FC236}">
                <a16:creationId xmlns:a16="http://schemas.microsoft.com/office/drawing/2014/main" id="{4216D540-6280-8F67-C1E0-9E1F0C5794CD}"/>
              </a:ext>
            </a:extLst>
          </p:cNvPr>
          <p:cNvSpPr>
            <a:spLocks noGrp="1"/>
          </p:cNvSpPr>
          <p:nvPr>
            <p:ph type="body" sz="quarter" idx="10"/>
          </p:nvPr>
        </p:nvSpPr>
        <p:spPr/>
        <p:txBody>
          <a:bodyPr vert="horz" lIns="0" tIns="0" rIns="0" bIns="0" rtlCol="0" anchor="t">
            <a:noAutofit/>
          </a:bodyPr>
          <a:lstStyle/>
          <a:p>
            <a:r>
              <a:rPr lang="en-US"/>
              <a:t>CDM Group Project</a:t>
            </a:r>
          </a:p>
        </p:txBody>
      </p:sp>
      <p:sp>
        <p:nvSpPr>
          <p:cNvPr id="5" name="Text Placeholder 4">
            <a:extLst>
              <a:ext uri="{FF2B5EF4-FFF2-40B4-BE49-F238E27FC236}">
                <a16:creationId xmlns:a16="http://schemas.microsoft.com/office/drawing/2014/main" id="{F8152D29-8330-B817-FEC5-00B0D522169D}"/>
              </a:ext>
            </a:extLst>
          </p:cNvPr>
          <p:cNvSpPr>
            <a:spLocks noGrp="1"/>
          </p:cNvSpPr>
          <p:nvPr>
            <p:ph type="body" sz="quarter" idx="12"/>
          </p:nvPr>
        </p:nvSpPr>
        <p:spPr/>
        <p:txBody>
          <a:bodyPr vert="horz" lIns="0" tIns="0" rIns="0" bIns="0" rtlCol="0" anchor="t">
            <a:noAutofit/>
          </a:bodyPr>
          <a:lstStyle/>
          <a:p>
            <a:r>
              <a:rPr lang="en-US"/>
              <a:t>15 December 2022</a:t>
            </a:r>
          </a:p>
        </p:txBody>
      </p:sp>
      <p:graphicFrame>
        <p:nvGraphicFramePr>
          <p:cNvPr id="8" name="Table 6">
            <a:extLst>
              <a:ext uri="{FF2B5EF4-FFF2-40B4-BE49-F238E27FC236}">
                <a16:creationId xmlns:a16="http://schemas.microsoft.com/office/drawing/2014/main" id="{F5B0F772-3E01-FB1F-057D-F33D5E4C7F15}"/>
              </a:ext>
            </a:extLst>
          </p:cNvPr>
          <p:cNvGraphicFramePr>
            <a:graphicFrameLocks/>
          </p:cNvGraphicFramePr>
          <p:nvPr>
            <p:extLst>
              <p:ext uri="{D42A27DB-BD31-4B8C-83A1-F6EECF244321}">
                <p14:modId xmlns:p14="http://schemas.microsoft.com/office/powerpoint/2010/main" val="1893728885"/>
              </p:ext>
            </p:extLst>
          </p:nvPr>
        </p:nvGraphicFramePr>
        <p:xfrm>
          <a:off x="476931" y="3035528"/>
          <a:ext cx="8194056" cy="1112519"/>
        </p:xfrm>
        <a:graphic>
          <a:graphicData uri="http://schemas.openxmlformats.org/drawingml/2006/table">
            <a:tbl>
              <a:tblPr firstRow="1" bandRow="1">
                <a:tableStyleId>{5C22544A-7EE6-4342-B048-85BDC9FD1C3A}</a:tableStyleId>
              </a:tblPr>
              <a:tblGrid>
                <a:gridCol w="1824205">
                  <a:extLst>
                    <a:ext uri="{9D8B030D-6E8A-4147-A177-3AD203B41FA5}">
                      <a16:colId xmlns:a16="http://schemas.microsoft.com/office/drawing/2014/main" val="4106210603"/>
                    </a:ext>
                  </a:extLst>
                </a:gridCol>
                <a:gridCol w="1900747">
                  <a:extLst>
                    <a:ext uri="{9D8B030D-6E8A-4147-A177-3AD203B41FA5}">
                      <a16:colId xmlns:a16="http://schemas.microsoft.com/office/drawing/2014/main" val="3706662208"/>
                    </a:ext>
                  </a:extLst>
                </a:gridCol>
                <a:gridCol w="1977285">
                  <a:extLst>
                    <a:ext uri="{9D8B030D-6E8A-4147-A177-3AD203B41FA5}">
                      <a16:colId xmlns:a16="http://schemas.microsoft.com/office/drawing/2014/main" val="3152567926"/>
                    </a:ext>
                  </a:extLst>
                </a:gridCol>
                <a:gridCol w="1229746">
                  <a:extLst>
                    <a:ext uri="{9D8B030D-6E8A-4147-A177-3AD203B41FA5}">
                      <a16:colId xmlns:a16="http://schemas.microsoft.com/office/drawing/2014/main" val="489746717"/>
                    </a:ext>
                  </a:extLst>
                </a:gridCol>
                <a:gridCol w="1262073">
                  <a:extLst>
                    <a:ext uri="{9D8B030D-6E8A-4147-A177-3AD203B41FA5}">
                      <a16:colId xmlns:a16="http://schemas.microsoft.com/office/drawing/2014/main" val="4022937982"/>
                    </a:ext>
                  </a:extLst>
                </a:gridCol>
              </a:tblGrid>
              <a:tr h="370840">
                <a:tc>
                  <a:txBody>
                    <a:bodyPr/>
                    <a:lstStyle/>
                    <a:p>
                      <a:r>
                        <a:rPr lang="en-US" sz="1600">
                          <a:latin typeface="Calibri"/>
                        </a:rPr>
                        <a:t>Continent of birth</a:t>
                      </a:r>
                    </a:p>
                  </a:txBody>
                  <a:tcPr/>
                </a:tc>
                <a:tc>
                  <a:txBody>
                    <a:bodyPr/>
                    <a:lstStyle/>
                    <a:p>
                      <a:r>
                        <a:rPr lang="en-US" sz="1600">
                          <a:latin typeface="Calibri"/>
                        </a:rPr>
                        <a:t>UK Region</a:t>
                      </a:r>
                    </a:p>
                  </a:txBody>
                  <a:tcPr/>
                </a:tc>
                <a:tc>
                  <a:txBody>
                    <a:bodyPr/>
                    <a:lstStyle/>
                    <a:p>
                      <a:pPr lvl="0">
                        <a:buNone/>
                      </a:pPr>
                      <a:r>
                        <a:rPr lang="en-US" sz="1600">
                          <a:latin typeface="Calibri"/>
                        </a:rPr>
                        <a:t>Education level</a:t>
                      </a:r>
                    </a:p>
                  </a:txBody>
                  <a:tcPr/>
                </a:tc>
                <a:tc>
                  <a:txBody>
                    <a:bodyPr/>
                    <a:lstStyle/>
                    <a:p>
                      <a:r>
                        <a:rPr lang="en-US" sz="1600">
                          <a:latin typeface="Calibri"/>
                        </a:rPr>
                        <a:t>cc status</a:t>
                      </a:r>
                    </a:p>
                  </a:txBody>
                  <a:tcPr/>
                </a:tc>
                <a:tc>
                  <a:txBody>
                    <a:bodyPr/>
                    <a:lstStyle/>
                    <a:p>
                      <a:pPr lvl="0">
                        <a:buNone/>
                      </a:pPr>
                      <a:r>
                        <a:rPr lang="en-US" sz="1600">
                          <a:latin typeface="Calibri"/>
                        </a:rPr>
                        <a:t>count</a:t>
                      </a:r>
                    </a:p>
                  </a:txBody>
                  <a:tcPr/>
                </a:tc>
                <a:extLst>
                  <a:ext uri="{0D108BD9-81ED-4DB2-BD59-A6C34878D82A}">
                    <a16:rowId xmlns:a16="http://schemas.microsoft.com/office/drawing/2014/main" val="1675365307"/>
                  </a:ext>
                </a:extLst>
              </a:tr>
              <a:tr h="370840">
                <a:tc>
                  <a:txBody>
                    <a:bodyPr/>
                    <a:lstStyle/>
                    <a:p>
                      <a:r>
                        <a:rPr lang="en-US" sz="1600">
                          <a:solidFill>
                            <a:schemeClr val="tx1">
                              <a:lumMod val="75000"/>
                              <a:lumOff val="25000"/>
                            </a:schemeClr>
                          </a:solidFill>
                          <a:latin typeface="Calibri"/>
                        </a:rPr>
                        <a:t>Africa</a:t>
                      </a:r>
                    </a:p>
                  </a:txBody>
                  <a:tcPr/>
                </a:tc>
                <a:tc>
                  <a:txBody>
                    <a:bodyPr/>
                    <a:lstStyle/>
                    <a:p>
                      <a:r>
                        <a:rPr lang="en-US" sz="1600">
                          <a:solidFill>
                            <a:schemeClr val="tx1">
                              <a:lumMod val="75000"/>
                              <a:lumOff val="25000"/>
                            </a:schemeClr>
                          </a:solidFill>
                          <a:latin typeface="Calibri"/>
                        </a:rPr>
                        <a:t>Scotland</a:t>
                      </a:r>
                    </a:p>
                  </a:txBody>
                  <a:tcPr/>
                </a:tc>
                <a:tc>
                  <a:txBody>
                    <a:bodyPr/>
                    <a:lstStyle/>
                    <a:p>
                      <a:pPr lvl="0">
                        <a:buNone/>
                      </a:pPr>
                      <a:r>
                        <a:rPr lang="en-US" sz="1600">
                          <a:solidFill>
                            <a:schemeClr val="tx1">
                              <a:lumMod val="75000"/>
                              <a:lumOff val="25000"/>
                            </a:schemeClr>
                          </a:solidFill>
                          <a:latin typeface="Calibri"/>
                        </a:rPr>
                        <a:t>Postgraduate</a:t>
                      </a:r>
                    </a:p>
                  </a:txBody>
                  <a:tcPr/>
                </a:tc>
                <a:tc>
                  <a:txBody>
                    <a:bodyPr/>
                    <a:lstStyle/>
                    <a:p>
                      <a:r>
                        <a:rPr lang="en-US" sz="1600">
                          <a:solidFill>
                            <a:schemeClr val="tx1">
                              <a:lumMod val="75000"/>
                              <a:lumOff val="25000"/>
                            </a:schemeClr>
                          </a:solidFill>
                          <a:latin typeface="Calibri"/>
                        </a:rPr>
                        <a:t>0</a:t>
                      </a:r>
                    </a:p>
                  </a:txBody>
                  <a:tcPr/>
                </a:tc>
                <a:tc>
                  <a:txBody>
                    <a:bodyPr/>
                    <a:lstStyle/>
                    <a:p>
                      <a:pPr lvl="0">
                        <a:buNone/>
                      </a:pPr>
                      <a:r>
                        <a:rPr lang="en-US" sz="1600">
                          <a:solidFill>
                            <a:schemeClr val="tx1">
                              <a:lumMod val="75000"/>
                              <a:lumOff val="25000"/>
                            </a:schemeClr>
                          </a:solidFill>
                          <a:latin typeface="Calibri"/>
                        </a:rPr>
                        <a:t>2</a:t>
                      </a:r>
                    </a:p>
                  </a:txBody>
                  <a:tcPr/>
                </a:tc>
                <a:extLst>
                  <a:ext uri="{0D108BD9-81ED-4DB2-BD59-A6C34878D82A}">
                    <a16:rowId xmlns:a16="http://schemas.microsoft.com/office/drawing/2014/main" val="426806295"/>
                  </a:ext>
                </a:extLst>
              </a:tr>
              <a:tr h="370839">
                <a:tc>
                  <a:txBody>
                    <a:bodyPr/>
                    <a:lstStyle/>
                    <a:p>
                      <a:pPr lvl="0">
                        <a:buNone/>
                      </a:pPr>
                      <a:r>
                        <a:rPr lang="en-US" sz="1600">
                          <a:solidFill>
                            <a:schemeClr val="tx1">
                              <a:lumMod val="75000"/>
                              <a:lumOff val="25000"/>
                            </a:schemeClr>
                          </a:solidFill>
                          <a:latin typeface="Calibri"/>
                        </a:rPr>
                        <a:t>Africa</a:t>
                      </a:r>
                      <a:endParaRPr lang="en-US">
                        <a:solidFill>
                          <a:schemeClr val="tx1">
                            <a:lumMod val="75000"/>
                            <a:lumOff val="25000"/>
                          </a:schemeClr>
                        </a:solidFill>
                      </a:endParaRPr>
                    </a:p>
                  </a:txBody>
                  <a:tcPr/>
                </a:tc>
                <a:tc>
                  <a:txBody>
                    <a:bodyPr/>
                    <a:lstStyle/>
                    <a:p>
                      <a:pPr lvl="0">
                        <a:buNone/>
                      </a:pPr>
                      <a:r>
                        <a:rPr lang="en-US" sz="1600">
                          <a:solidFill>
                            <a:schemeClr val="tx1">
                              <a:lumMod val="75000"/>
                              <a:lumOff val="25000"/>
                            </a:schemeClr>
                          </a:solidFill>
                          <a:latin typeface="Calibri"/>
                        </a:rPr>
                        <a:t>Scotland</a:t>
                      </a:r>
                      <a:endParaRPr lang="en-US">
                        <a:solidFill>
                          <a:schemeClr val="tx1">
                            <a:lumMod val="75000"/>
                            <a:lumOff val="25000"/>
                          </a:schemeClr>
                        </a:solidFill>
                      </a:endParaRPr>
                    </a:p>
                  </a:txBody>
                  <a:tcPr/>
                </a:tc>
                <a:tc>
                  <a:txBody>
                    <a:bodyPr/>
                    <a:lstStyle/>
                    <a:p>
                      <a:pPr lvl="0">
                        <a:buNone/>
                      </a:pPr>
                      <a:r>
                        <a:rPr lang="en-US" sz="1600">
                          <a:solidFill>
                            <a:schemeClr val="tx1">
                              <a:lumMod val="75000"/>
                              <a:lumOff val="25000"/>
                            </a:schemeClr>
                          </a:solidFill>
                          <a:latin typeface="Calibri"/>
                        </a:rPr>
                        <a:t>Postgraduate</a:t>
                      </a:r>
                      <a:endParaRPr lang="en-US">
                        <a:solidFill>
                          <a:schemeClr val="tx1">
                            <a:lumMod val="75000"/>
                            <a:lumOff val="25000"/>
                          </a:schemeClr>
                        </a:solidFill>
                      </a:endParaRPr>
                    </a:p>
                  </a:txBody>
                  <a:tcPr/>
                </a:tc>
                <a:tc>
                  <a:txBody>
                    <a:bodyPr/>
                    <a:lstStyle/>
                    <a:p>
                      <a:pPr lvl="0">
                        <a:buNone/>
                      </a:pPr>
                      <a:r>
                        <a:rPr lang="en-US" sz="1600">
                          <a:solidFill>
                            <a:schemeClr val="tx1">
                              <a:lumMod val="75000"/>
                              <a:lumOff val="25000"/>
                            </a:schemeClr>
                          </a:solidFill>
                          <a:latin typeface="Calibri"/>
                        </a:rPr>
                        <a:t>1</a:t>
                      </a:r>
                    </a:p>
                  </a:txBody>
                  <a:tcPr/>
                </a:tc>
                <a:tc>
                  <a:txBody>
                    <a:bodyPr/>
                    <a:lstStyle/>
                    <a:p>
                      <a:pPr lvl="0">
                        <a:buNone/>
                      </a:pPr>
                      <a:r>
                        <a:rPr lang="en-US" sz="1600">
                          <a:solidFill>
                            <a:schemeClr val="tx1">
                              <a:lumMod val="75000"/>
                              <a:lumOff val="25000"/>
                            </a:schemeClr>
                          </a:solidFill>
                          <a:latin typeface="Calibri"/>
                        </a:rPr>
                        <a:t>3</a:t>
                      </a:r>
                    </a:p>
                  </a:txBody>
                  <a:tcPr/>
                </a:tc>
                <a:extLst>
                  <a:ext uri="{0D108BD9-81ED-4DB2-BD59-A6C34878D82A}">
                    <a16:rowId xmlns:a16="http://schemas.microsoft.com/office/drawing/2014/main" val="2039523704"/>
                  </a:ext>
                </a:extLst>
              </a:tr>
            </a:tbl>
          </a:graphicData>
        </a:graphic>
      </p:graphicFrame>
      <p:sp>
        <p:nvSpPr>
          <p:cNvPr id="9" name="TextBox 8">
            <a:extLst>
              <a:ext uri="{FF2B5EF4-FFF2-40B4-BE49-F238E27FC236}">
                <a16:creationId xmlns:a16="http://schemas.microsoft.com/office/drawing/2014/main" id="{111CC956-15AC-8B58-154E-DB91D87C128B}"/>
              </a:ext>
            </a:extLst>
          </p:cNvPr>
          <p:cNvSpPr txBox="1"/>
          <p:nvPr/>
        </p:nvSpPr>
        <p:spPr>
          <a:xfrm>
            <a:off x="408215" y="2497761"/>
            <a:ext cx="819745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3F3F3F"/>
                </a:solidFill>
                <a:latin typeface="Calibri"/>
                <a:cs typeface="Arial"/>
              </a:rPr>
              <a:t>The attacker knows for sure that people in this group doesn't have the gene. </a:t>
            </a:r>
            <a:endParaRPr lang="en-US">
              <a:solidFill>
                <a:srgbClr val="3F3F3F"/>
              </a:solidFill>
              <a:latin typeface="Arial"/>
              <a:cs typeface="Arial"/>
            </a:endParaRPr>
          </a:p>
        </p:txBody>
      </p:sp>
      <p:sp>
        <p:nvSpPr>
          <p:cNvPr id="10" name="TextBox 9">
            <a:extLst>
              <a:ext uri="{FF2B5EF4-FFF2-40B4-BE49-F238E27FC236}">
                <a16:creationId xmlns:a16="http://schemas.microsoft.com/office/drawing/2014/main" id="{CB286FD5-EF85-30A3-0D91-C8B9802C83BE}"/>
              </a:ext>
            </a:extLst>
          </p:cNvPr>
          <p:cNvSpPr txBox="1"/>
          <p:nvPr/>
        </p:nvSpPr>
        <p:spPr>
          <a:xfrm>
            <a:off x="408215" y="4130617"/>
            <a:ext cx="819745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3F3F3F"/>
                </a:solidFill>
                <a:latin typeface="Calibri"/>
                <a:cs typeface="Arial"/>
              </a:rPr>
              <a:t>The attacker doesn't know if a particular person in this group has the gene or not. </a:t>
            </a:r>
            <a:endParaRPr lang="en-US">
              <a:solidFill>
                <a:srgbClr val="3F3F3F"/>
              </a:solidFill>
              <a:latin typeface="Arial"/>
              <a:cs typeface="Arial"/>
            </a:endParaRPr>
          </a:p>
        </p:txBody>
      </p:sp>
    </p:spTree>
    <p:extLst>
      <p:ext uri="{BB962C8B-B14F-4D97-AF65-F5344CB8AC3E}">
        <p14:creationId xmlns:p14="http://schemas.microsoft.com/office/powerpoint/2010/main" val="4230815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p:txBody>
          <a:bodyPr vert="horz" lIns="0" tIns="0" rIns="0" bIns="0" rtlCol="0" anchor="t">
            <a:noAutofit/>
          </a:bodyPr>
          <a:lstStyle/>
          <a:p>
            <a:r>
              <a:rPr lang="en-US" err="1">
                <a:solidFill>
                  <a:srgbClr val="3F3F3F"/>
                </a:solidFill>
              </a:rPr>
              <a:t>Anonymisation</a:t>
            </a:r>
            <a:r>
              <a:rPr lang="en-US">
                <a:solidFill>
                  <a:srgbClr val="3F3F3F"/>
                </a:solidFill>
              </a:rPr>
              <a:t> is essential when sharing personal data</a:t>
            </a:r>
          </a:p>
          <a:p>
            <a:r>
              <a:rPr lang="en-US">
                <a:solidFill>
                  <a:srgbClr val="3F3F3F"/>
                </a:solidFill>
              </a:rPr>
              <a:t>Techniques should suit the stakeholder's aim and regulations</a:t>
            </a:r>
          </a:p>
          <a:p>
            <a:r>
              <a:rPr lang="en-US">
                <a:solidFill>
                  <a:srgbClr val="3F3F3F"/>
                </a:solidFill>
              </a:rPr>
              <a:t>Trade-off between security and information quality</a:t>
            </a:r>
          </a:p>
          <a:p>
            <a:r>
              <a:rPr lang="en-US">
                <a:solidFill>
                  <a:srgbClr val="3F3F3F"/>
                </a:solidFill>
              </a:rPr>
              <a:t>Trade-off between security and transfer efficiency</a:t>
            </a:r>
            <a:endParaRPr lang="en-US">
              <a:solidFill>
                <a:srgbClr val="000000"/>
              </a:solidFill>
            </a:endParaRPr>
          </a:p>
          <a:p>
            <a:r>
              <a:rPr lang="en-US">
                <a:solidFill>
                  <a:srgbClr val="3F3F3F"/>
                </a:solidFill>
              </a:rPr>
              <a:t>Explore more efficient and secure methods</a:t>
            </a:r>
            <a:endParaRPr lang="en-US"/>
          </a:p>
        </p:txBody>
      </p:sp>
      <p:sp>
        <p:nvSpPr>
          <p:cNvPr id="4" name="Text Placeholder 3"/>
          <p:cNvSpPr>
            <a:spLocks noGrp="1"/>
          </p:cNvSpPr>
          <p:nvPr>
            <p:ph type="body" sz="quarter" idx="10"/>
          </p:nvPr>
        </p:nvSpPr>
        <p:spPr/>
        <p:txBody>
          <a:bodyPr vert="horz" lIns="0" tIns="0" rIns="0" bIns="0" rtlCol="0" anchor="t">
            <a:noAutofit/>
          </a:bodyPr>
          <a:lstStyle/>
          <a:p>
            <a:r>
              <a:rPr lang="en-US"/>
              <a:t>CDM Group Project</a:t>
            </a:r>
          </a:p>
        </p:txBody>
      </p:sp>
      <p:sp>
        <p:nvSpPr>
          <p:cNvPr id="5" name="Text Placeholder 4"/>
          <p:cNvSpPr>
            <a:spLocks noGrp="1"/>
          </p:cNvSpPr>
          <p:nvPr>
            <p:ph type="body" sz="quarter" idx="12"/>
          </p:nvPr>
        </p:nvSpPr>
        <p:spPr/>
        <p:txBody>
          <a:bodyPr vert="horz" lIns="0" tIns="0" rIns="0" bIns="0" rtlCol="0" anchor="t">
            <a:noAutofit/>
          </a:bodyPr>
          <a:lstStyle/>
          <a:p>
            <a:r>
              <a:rPr lang="en-US"/>
              <a:t>15 December 2022</a:t>
            </a:r>
          </a:p>
        </p:txBody>
      </p:sp>
    </p:spTree>
    <p:extLst>
      <p:ext uri="{BB962C8B-B14F-4D97-AF65-F5344CB8AC3E}">
        <p14:creationId xmlns:p14="http://schemas.microsoft.com/office/powerpoint/2010/main" val="3190829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9D423-F246-7D7C-E645-05243D780316}"/>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4393F2BD-B14C-EB60-4459-2C1E8874A4FD}"/>
              </a:ext>
            </a:extLst>
          </p:cNvPr>
          <p:cNvSpPr>
            <a:spLocks noGrp="1"/>
          </p:cNvSpPr>
          <p:nvPr>
            <p:ph idx="1"/>
          </p:nvPr>
        </p:nvSpPr>
        <p:spPr>
          <a:xfrm>
            <a:off x="457200" y="1511927"/>
            <a:ext cx="8229600" cy="3292764"/>
          </a:xfrm>
        </p:spPr>
        <p:txBody>
          <a:bodyPr vert="horz" lIns="0" tIns="0" rIns="0" bIns="0" rtlCol="0" anchor="t">
            <a:noAutofit/>
          </a:bodyPr>
          <a:lstStyle/>
          <a:p>
            <a:pPr>
              <a:spcBef>
                <a:spcPts val="0"/>
              </a:spcBef>
              <a:buAutoNum type="arabicPeriod"/>
            </a:pPr>
            <a:r>
              <a:rPr lang="en-US" sz="1400">
                <a:solidFill>
                  <a:srgbClr val="595959"/>
                </a:solidFill>
              </a:rPr>
              <a:t>Great Britain. Data Protection Act 2018.</a:t>
            </a:r>
            <a:r>
              <a:rPr lang="en-US" sz="1400" i="1">
                <a:solidFill>
                  <a:srgbClr val="595959"/>
                </a:solidFill>
              </a:rPr>
              <a:t> </a:t>
            </a:r>
            <a:r>
              <a:rPr lang="en-US" sz="1400">
                <a:solidFill>
                  <a:srgbClr val="595959"/>
                </a:solidFill>
              </a:rPr>
              <a:t>Available at: </a:t>
            </a:r>
            <a:r>
              <a:rPr lang="en-US" sz="1400">
                <a:solidFill>
                  <a:schemeClr val="accent1"/>
                </a:solidFill>
              </a:rPr>
              <a:t>https://www.legislation.gov.uk/ukpga/2018/12/contents/enacted</a:t>
            </a:r>
            <a:r>
              <a:rPr lang="en-US" sz="1400">
                <a:solidFill>
                  <a:schemeClr val="tx1">
                    <a:lumMod val="75000"/>
                    <a:lumOff val="25000"/>
                  </a:schemeClr>
                </a:solidFill>
              </a:rPr>
              <a:t>.</a:t>
            </a:r>
            <a:endParaRPr lang="en-US">
              <a:solidFill>
                <a:schemeClr val="tx1">
                  <a:lumMod val="75000"/>
                  <a:lumOff val="25000"/>
                </a:schemeClr>
              </a:solidFill>
            </a:endParaRPr>
          </a:p>
          <a:p>
            <a:pPr>
              <a:spcBef>
                <a:spcPts val="0"/>
              </a:spcBef>
              <a:buAutoNum type="arabicPeriod"/>
            </a:pPr>
            <a:r>
              <a:rPr lang="en-US" sz="1400">
                <a:solidFill>
                  <a:srgbClr val="595959"/>
                </a:solidFill>
              </a:rPr>
              <a:t>Information Commissioner's Office. Introduction to </a:t>
            </a:r>
            <a:r>
              <a:rPr lang="en-US" sz="1400" err="1">
                <a:solidFill>
                  <a:srgbClr val="595959"/>
                </a:solidFill>
              </a:rPr>
              <a:t>anonymisation</a:t>
            </a:r>
            <a:r>
              <a:rPr lang="en-US" sz="1400">
                <a:solidFill>
                  <a:srgbClr val="595959"/>
                </a:solidFill>
              </a:rPr>
              <a:t>. 2021.</a:t>
            </a:r>
            <a:r>
              <a:rPr lang="en-US" sz="1400" i="1">
                <a:solidFill>
                  <a:srgbClr val="595959"/>
                </a:solidFill>
              </a:rPr>
              <a:t> </a:t>
            </a:r>
            <a:r>
              <a:rPr lang="en-US" sz="1400">
                <a:solidFill>
                  <a:srgbClr val="595959"/>
                </a:solidFill>
              </a:rPr>
              <a:t>Available at: </a:t>
            </a:r>
            <a:r>
              <a:rPr lang="en-US" sz="1400">
                <a:solidFill>
                  <a:schemeClr val="accent1"/>
                </a:solidFill>
              </a:rPr>
              <a:t>https://ico.org.uk/media/about-the-ico/consultations/2619862/anonymisation-intro-and-first-chapter.pdf</a:t>
            </a:r>
            <a:r>
              <a:rPr lang="en-US" sz="1400">
                <a:solidFill>
                  <a:srgbClr val="595959"/>
                </a:solidFill>
              </a:rPr>
              <a:t> [Accessed: 14 December 2022]</a:t>
            </a:r>
          </a:p>
          <a:p>
            <a:pPr>
              <a:spcBef>
                <a:spcPts val="0"/>
              </a:spcBef>
              <a:buAutoNum type="arabicPeriod"/>
            </a:pPr>
            <a:r>
              <a:rPr lang="en-US" sz="1400">
                <a:solidFill>
                  <a:srgbClr val="595959"/>
                </a:solidFill>
              </a:rPr>
              <a:t>Sweeney L. K-anonymity: a model for protecting privacy. </a:t>
            </a:r>
            <a:r>
              <a:rPr lang="en-US" sz="1400" i="1">
                <a:solidFill>
                  <a:srgbClr val="595959"/>
                </a:solidFill>
              </a:rPr>
              <a:t>International journal of uncertainty, fuzziness, and knowledge-based systems. </a:t>
            </a:r>
            <a:r>
              <a:rPr lang="en-US" sz="1400">
                <a:solidFill>
                  <a:srgbClr val="595959"/>
                </a:solidFill>
              </a:rPr>
              <a:t>2002; 10 (5): 557-570.</a:t>
            </a:r>
          </a:p>
          <a:p>
            <a:pPr>
              <a:spcBef>
                <a:spcPts val="0"/>
              </a:spcBef>
              <a:buAutoNum type="arabicPeriod"/>
            </a:pPr>
            <a:r>
              <a:rPr lang="en-US" sz="1400">
                <a:solidFill>
                  <a:srgbClr val="595959"/>
                </a:solidFill>
              </a:rPr>
              <a:t>Signal. How do I know my communication is private? Available from: </a:t>
            </a:r>
            <a:r>
              <a:rPr lang="en-US" sz="1400">
                <a:solidFill>
                  <a:schemeClr val="accent1"/>
                </a:solidFill>
              </a:rPr>
              <a:t>https://support.signal.org/hc/en-us/articles/360007318911-How-do-I-know-my-communication-is-private-</a:t>
            </a:r>
            <a:r>
              <a:rPr lang="en-US" sz="1400">
                <a:solidFill>
                  <a:schemeClr val="tx1">
                    <a:lumMod val="75000"/>
                    <a:lumOff val="25000"/>
                  </a:schemeClr>
                </a:solidFill>
              </a:rPr>
              <a:t>.</a:t>
            </a:r>
            <a:r>
              <a:rPr lang="en-US" sz="1400">
                <a:solidFill>
                  <a:srgbClr val="595959"/>
                </a:solidFill>
              </a:rPr>
              <a:t> [Accessed: 14 December 2022]</a:t>
            </a:r>
          </a:p>
          <a:p>
            <a:pPr>
              <a:spcBef>
                <a:spcPts val="0"/>
              </a:spcBef>
              <a:buAutoNum type="arabicPeriod"/>
            </a:pPr>
            <a:r>
              <a:rPr lang="en-US" sz="1400">
                <a:solidFill>
                  <a:srgbClr val="595959"/>
                </a:solidFill>
              </a:rPr>
              <a:t>Proton. What is end-to-end encryption and how does it work? Available from: </a:t>
            </a:r>
            <a:r>
              <a:rPr lang="en-US" sz="1400">
                <a:solidFill>
                  <a:schemeClr val="accent1"/>
                </a:solidFill>
              </a:rPr>
              <a:t>https://proton.me/blog/what-is-end-to-end-encryption</a:t>
            </a:r>
            <a:r>
              <a:rPr lang="en-US" sz="1400">
                <a:solidFill>
                  <a:schemeClr val="tx1">
                    <a:lumMod val="75000"/>
                    <a:lumOff val="25000"/>
                  </a:schemeClr>
                </a:solidFill>
              </a:rPr>
              <a:t>.</a:t>
            </a:r>
            <a:r>
              <a:rPr lang="en-US" sz="1400">
                <a:solidFill>
                  <a:srgbClr val="595959"/>
                </a:solidFill>
              </a:rPr>
              <a:t> [Accessed: 14 December 2022]</a:t>
            </a:r>
          </a:p>
          <a:p>
            <a:pPr>
              <a:spcBef>
                <a:spcPts val="0"/>
              </a:spcBef>
              <a:buAutoNum type="arabicPeriod"/>
            </a:pPr>
            <a:r>
              <a:rPr lang="en-US" sz="1400" err="1">
                <a:solidFill>
                  <a:srgbClr val="595959"/>
                </a:solidFill>
              </a:rPr>
              <a:t>Machanavajjhala</a:t>
            </a:r>
            <a:r>
              <a:rPr lang="en-US" sz="1400">
                <a:solidFill>
                  <a:srgbClr val="595959"/>
                </a:solidFill>
              </a:rPr>
              <a:t> A, Gehrke J, Kifer D, </a:t>
            </a:r>
            <a:r>
              <a:rPr lang="en-US" sz="1400" err="1">
                <a:solidFill>
                  <a:srgbClr val="595959"/>
                </a:solidFill>
              </a:rPr>
              <a:t>Venkitasubramaniam</a:t>
            </a:r>
            <a:r>
              <a:rPr lang="en-US" sz="1400">
                <a:solidFill>
                  <a:srgbClr val="595959"/>
                </a:solidFill>
              </a:rPr>
              <a:t> M. L-diversity: privacy beyond k-anonymity. </a:t>
            </a:r>
            <a:r>
              <a:rPr lang="en-US" sz="1400" i="1">
                <a:solidFill>
                  <a:srgbClr val="595959"/>
                </a:solidFill>
              </a:rPr>
              <a:t>22nd International Conference on Data Engineering (ICDE'06) </a:t>
            </a:r>
            <a:r>
              <a:rPr lang="en-US" sz="1400">
                <a:solidFill>
                  <a:srgbClr val="595959"/>
                </a:solidFill>
              </a:rPr>
              <a:t>: IEEE; 2006. pp. 24.</a:t>
            </a:r>
          </a:p>
          <a:p>
            <a:pPr marL="0" indent="0">
              <a:spcBef>
                <a:spcPts val="0"/>
              </a:spcBef>
              <a:buNone/>
            </a:pPr>
            <a:endParaRPr lang="en-US" sz="1400">
              <a:solidFill>
                <a:srgbClr val="595959"/>
              </a:solidFill>
            </a:endParaRPr>
          </a:p>
        </p:txBody>
      </p:sp>
      <p:sp>
        <p:nvSpPr>
          <p:cNvPr id="4" name="Text Placeholder 3">
            <a:extLst>
              <a:ext uri="{FF2B5EF4-FFF2-40B4-BE49-F238E27FC236}">
                <a16:creationId xmlns:a16="http://schemas.microsoft.com/office/drawing/2014/main" id="{0B611165-5AF9-9CDA-D536-F9D7100FDD29}"/>
              </a:ext>
            </a:extLst>
          </p:cNvPr>
          <p:cNvSpPr>
            <a:spLocks noGrp="1"/>
          </p:cNvSpPr>
          <p:nvPr>
            <p:ph type="body" sz="quarter" idx="10"/>
          </p:nvPr>
        </p:nvSpPr>
        <p:spPr/>
        <p:txBody>
          <a:bodyPr vert="horz" lIns="0" tIns="0" rIns="0" bIns="0" rtlCol="0" anchor="t">
            <a:noAutofit/>
          </a:bodyPr>
          <a:lstStyle/>
          <a:p>
            <a:r>
              <a:rPr lang="en-US"/>
              <a:t>CDM Group Project</a:t>
            </a:r>
          </a:p>
        </p:txBody>
      </p:sp>
      <p:sp>
        <p:nvSpPr>
          <p:cNvPr id="5" name="Text Placeholder 4">
            <a:extLst>
              <a:ext uri="{FF2B5EF4-FFF2-40B4-BE49-F238E27FC236}">
                <a16:creationId xmlns:a16="http://schemas.microsoft.com/office/drawing/2014/main" id="{D2E28BE2-4CEE-DD2A-C1C5-CFF69528914F}"/>
              </a:ext>
            </a:extLst>
          </p:cNvPr>
          <p:cNvSpPr>
            <a:spLocks noGrp="1"/>
          </p:cNvSpPr>
          <p:nvPr>
            <p:ph type="body" sz="quarter" idx="12"/>
          </p:nvPr>
        </p:nvSpPr>
        <p:spPr/>
        <p:txBody>
          <a:bodyPr vert="horz" lIns="0" tIns="0" rIns="0" bIns="0" rtlCol="0" anchor="t">
            <a:noAutofit/>
          </a:bodyPr>
          <a:lstStyle/>
          <a:p>
            <a:r>
              <a:rPr lang="en-US"/>
              <a:t>15 December 2022</a:t>
            </a:r>
          </a:p>
        </p:txBody>
      </p:sp>
    </p:spTree>
    <p:extLst>
      <p:ext uri="{BB962C8B-B14F-4D97-AF65-F5344CB8AC3E}">
        <p14:creationId xmlns:p14="http://schemas.microsoft.com/office/powerpoint/2010/main" val="3536072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200" y="1759936"/>
            <a:ext cx="3606600" cy="2746785"/>
          </a:xfrm>
        </p:spPr>
        <p:txBody>
          <a:bodyPr vert="horz" lIns="0" tIns="0" rIns="0" bIns="0" rtlCol="0" anchor="t">
            <a:noAutofit/>
          </a:bodyPr>
          <a:lstStyle/>
          <a:p>
            <a:pPr marL="0" indent="0" algn="l" rtl="0" fontAlgn="base">
              <a:buNone/>
            </a:pPr>
            <a:r>
              <a:rPr lang="en-US" b="1" i="0">
                <a:solidFill>
                  <a:srgbClr val="444444"/>
                </a:solidFill>
                <a:effectLst/>
                <a:latin typeface="Calibri"/>
              </a:rPr>
              <a:t>Researcher​</a:t>
            </a:r>
          </a:p>
          <a:p>
            <a:pPr fontAlgn="base">
              <a:buFont typeface="Arial" panose="020B0604020202020204" pitchFamily="34" charset="0"/>
              <a:buChar char="•"/>
            </a:pPr>
            <a:r>
              <a:rPr lang="en-US" b="0" i="0">
                <a:solidFill>
                  <a:srgbClr val="444444"/>
                </a:solidFill>
                <a:effectLst/>
                <a:latin typeface="Calibri"/>
              </a:rPr>
              <a:t>Aim to explore relationship between </a:t>
            </a:r>
            <a:r>
              <a:rPr lang="en-US">
                <a:solidFill>
                  <a:srgbClr val="444444"/>
                </a:solidFill>
                <a:latin typeface="Calibri"/>
              </a:rPr>
              <a:t>DRD4</a:t>
            </a:r>
            <a:r>
              <a:rPr lang="en-US" b="0" i="0">
                <a:solidFill>
                  <a:srgbClr val="444444"/>
                </a:solidFill>
                <a:effectLst/>
                <a:latin typeface="Calibri"/>
              </a:rPr>
              <a:t> gene variant and propensity to travel​</a:t>
            </a:r>
            <a:r>
              <a:rPr lang="en-US">
                <a:solidFill>
                  <a:srgbClr val="444444"/>
                </a:solidFill>
                <a:latin typeface="Calibri"/>
              </a:rPr>
              <a:t>.</a:t>
            </a:r>
            <a:endParaRPr lang="en-US" b="0" i="0">
              <a:solidFill>
                <a:srgbClr val="444444"/>
              </a:solidFill>
              <a:effectLst/>
              <a:latin typeface="Calibri"/>
            </a:endParaRPr>
          </a:p>
          <a:p>
            <a:pPr algn="l" rtl="0" fontAlgn="base">
              <a:buFont typeface="Arial" panose="020B0604020202020204" pitchFamily="34" charset="0"/>
              <a:buChar char="•"/>
            </a:pPr>
            <a:r>
              <a:rPr lang="en-US" b="0" i="0">
                <a:solidFill>
                  <a:srgbClr val="444444"/>
                </a:solidFill>
                <a:effectLst/>
                <a:latin typeface="Calibri"/>
              </a:rPr>
              <a:t>Exposure: DRD4 gene variant​</a:t>
            </a:r>
          </a:p>
          <a:p>
            <a:pPr algn="l" rtl="0" fontAlgn="base">
              <a:buFont typeface="Arial" panose="020B0604020202020204" pitchFamily="34" charset="0"/>
              <a:buChar char="•"/>
            </a:pPr>
            <a:r>
              <a:rPr lang="en-US" b="0" i="0">
                <a:solidFill>
                  <a:srgbClr val="444444"/>
                </a:solidFill>
                <a:effectLst/>
                <a:latin typeface="Calibri"/>
              </a:rPr>
              <a:t>Outcome: Travel​</a:t>
            </a:r>
          </a:p>
          <a:p>
            <a:pPr algn="l" rtl="0" fontAlgn="base">
              <a:buFont typeface="Arial" panose="020B0604020202020204" pitchFamily="34" charset="0"/>
              <a:buChar char="•"/>
            </a:pPr>
            <a:r>
              <a:rPr lang="en-US" b="0" i="0">
                <a:solidFill>
                  <a:srgbClr val="444444"/>
                </a:solidFill>
                <a:effectLst/>
                <a:latin typeface="Calibri"/>
              </a:rPr>
              <a:t>Data must be </a:t>
            </a:r>
            <a:r>
              <a:rPr lang="en-US" b="0" i="0" err="1">
                <a:solidFill>
                  <a:srgbClr val="444444"/>
                </a:solidFill>
                <a:effectLst/>
                <a:latin typeface="Calibri"/>
              </a:rPr>
              <a:t>anonymised</a:t>
            </a:r>
            <a:r>
              <a:rPr lang="en-US" b="0" i="0">
                <a:solidFill>
                  <a:srgbClr val="444444"/>
                </a:solidFill>
                <a:effectLst/>
                <a:latin typeface="Calibri"/>
              </a:rPr>
              <a:t> in order to protect customers privacy for data sharing​</a:t>
            </a:r>
            <a:r>
              <a:rPr lang="en-US">
                <a:solidFill>
                  <a:srgbClr val="444444"/>
                </a:solidFill>
                <a:latin typeface="Calibri"/>
              </a:rPr>
              <a:t>.</a:t>
            </a:r>
            <a:endParaRPr lang="en-US" b="0" i="0">
              <a:solidFill>
                <a:srgbClr val="444444"/>
              </a:solidFill>
              <a:effectLst/>
              <a:latin typeface="Calibri"/>
            </a:endParaRPr>
          </a:p>
          <a:p>
            <a:pPr marL="0" indent="0">
              <a:buNone/>
            </a:pPr>
            <a:endParaRPr lang="en-US"/>
          </a:p>
        </p:txBody>
      </p:sp>
      <p:sp>
        <p:nvSpPr>
          <p:cNvPr id="4" name="Content Placeholder 3"/>
          <p:cNvSpPr>
            <a:spLocks noGrp="1"/>
          </p:cNvSpPr>
          <p:nvPr>
            <p:ph idx="12"/>
          </p:nvPr>
        </p:nvSpPr>
        <p:spPr/>
        <p:txBody>
          <a:bodyPr vert="horz" lIns="0" tIns="0" rIns="0" bIns="0" rtlCol="0" anchor="t">
            <a:noAutofit/>
          </a:bodyPr>
          <a:lstStyle/>
          <a:p>
            <a:pPr marL="0" indent="0" algn="l" rtl="0" fontAlgn="base">
              <a:buNone/>
            </a:pPr>
            <a:r>
              <a:rPr lang="en-US" b="1" i="0">
                <a:solidFill>
                  <a:srgbClr val="444444"/>
                </a:solidFill>
                <a:effectLst/>
                <a:latin typeface="Calibri"/>
              </a:rPr>
              <a:t>Government​</a:t>
            </a:r>
          </a:p>
          <a:p>
            <a:pPr algn="l" rtl="0" fontAlgn="base">
              <a:buFont typeface="Arial" panose="020B0604020202020204" pitchFamily="34" charset="0"/>
              <a:buChar char="•"/>
            </a:pPr>
            <a:r>
              <a:rPr lang="en-US" b="0" i="0">
                <a:solidFill>
                  <a:srgbClr val="444444"/>
                </a:solidFill>
                <a:effectLst/>
                <a:latin typeface="Calibri" panose="020F0502020204030204" pitchFamily="34" charset="0"/>
              </a:rPr>
              <a:t>Aim to understand if people with this DRD4 gene variant have anything in common from an educational or geographical perspective. ​</a:t>
            </a:r>
            <a:endParaRPr lang="en-US" b="0" i="0">
              <a:solidFill>
                <a:srgbClr val="444444"/>
              </a:solidFill>
              <a:effectLst/>
              <a:latin typeface="Arial" panose="020B0604020202020204" pitchFamily="34" charset="0"/>
            </a:endParaRPr>
          </a:p>
          <a:p>
            <a:pPr algn="l" rtl="0" fontAlgn="base">
              <a:buFont typeface="Arial" panose="020B0604020202020204" pitchFamily="34" charset="0"/>
              <a:buChar char="•"/>
            </a:pPr>
            <a:r>
              <a:rPr lang="en-US" b="0" i="0">
                <a:solidFill>
                  <a:srgbClr val="444444"/>
                </a:solidFill>
                <a:effectLst/>
                <a:latin typeface="Calibri" panose="020F0502020204030204" pitchFamily="34" charset="0"/>
              </a:rPr>
              <a:t>Data would be publicly available.​</a:t>
            </a:r>
            <a:endParaRPr lang="en-US" b="0" i="0">
              <a:solidFill>
                <a:srgbClr val="444444"/>
              </a:solidFill>
              <a:effectLst/>
              <a:latin typeface="Arial" panose="020B0604020202020204" pitchFamily="34" charset="0"/>
            </a:endParaRPr>
          </a:p>
          <a:p>
            <a:pPr marL="0" indent="0">
              <a:buNone/>
            </a:pPr>
            <a:endParaRPr lang="en-US"/>
          </a:p>
        </p:txBody>
      </p:sp>
      <p:sp>
        <p:nvSpPr>
          <p:cNvPr id="5" name="Text Placeholder 4"/>
          <p:cNvSpPr>
            <a:spLocks noGrp="1"/>
          </p:cNvSpPr>
          <p:nvPr>
            <p:ph type="body" sz="quarter" idx="10"/>
          </p:nvPr>
        </p:nvSpPr>
        <p:spPr/>
        <p:txBody>
          <a:bodyPr/>
          <a:lstStyle/>
          <a:p>
            <a:r>
              <a:rPr lang="en-US"/>
              <a:t>CDM Group Project</a:t>
            </a:r>
          </a:p>
          <a:p>
            <a:endParaRPr lang="en-US"/>
          </a:p>
        </p:txBody>
      </p:sp>
      <p:sp>
        <p:nvSpPr>
          <p:cNvPr id="6" name="Text Placeholder 5"/>
          <p:cNvSpPr>
            <a:spLocks noGrp="1"/>
          </p:cNvSpPr>
          <p:nvPr>
            <p:ph type="body" sz="quarter" idx="13"/>
          </p:nvPr>
        </p:nvSpPr>
        <p:spPr/>
        <p:txBody>
          <a:bodyPr/>
          <a:lstStyle/>
          <a:p>
            <a:r>
              <a:rPr lang="en-US"/>
              <a:t>15 December 2022</a:t>
            </a:r>
          </a:p>
          <a:p>
            <a:endParaRPr lang="en-US"/>
          </a:p>
        </p:txBody>
      </p:sp>
      <p:sp>
        <p:nvSpPr>
          <p:cNvPr id="8" name="Title 1">
            <a:extLst>
              <a:ext uri="{FF2B5EF4-FFF2-40B4-BE49-F238E27FC236}">
                <a16:creationId xmlns:a16="http://schemas.microsoft.com/office/drawing/2014/main" id="{A17FD312-AEA2-CC1A-2294-91505DA9430D}"/>
              </a:ext>
            </a:extLst>
          </p:cNvPr>
          <p:cNvSpPr txBox="1">
            <a:spLocks/>
          </p:cNvSpPr>
          <p:nvPr/>
        </p:nvSpPr>
        <p:spPr>
          <a:xfrm>
            <a:off x="458118" y="1096192"/>
            <a:ext cx="8229600" cy="380667"/>
          </a:xfrm>
          <a:prstGeom prst="rect">
            <a:avLst/>
          </a:prstGeom>
        </p:spPr>
        <p:txBody>
          <a:bodyPr vert="horz" lIns="0" tIns="45720" rIns="0" bIns="0" rtlCol="0" anchor="ctr">
            <a:noAutofit/>
          </a:bodyPr>
          <a:lstStyle>
            <a:lvl1pPr algn="l" defTabSz="457200" rtl="0" eaLnBrk="1" latinLnBrk="0" hangingPunct="1">
              <a:spcBef>
                <a:spcPct val="0"/>
              </a:spcBef>
              <a:buNone/>
              <a:defRPr sz="2400" b="1" kern="1200">
                <a:solidFill>
                  <a:srgbClr val="003E74"/>
                </a:solidFill>
                <a:latin typeface="Arial"/>
                <a:ea typeface="+mj-ea"/>
                <a:cs typeface="Arial"/>
              </a:defRPr>
            </a:lvl1pPr>
          </a:lstStyle>
          <a:p>
            <a:r>
              <a:rPr lang="en-US"/>
              <a:t>Aims for Researchers and Government Use of Data</a:t>
            </a:r>
          </a:p>
        </p:txBody>
      </p:sp>
    </p:spTree>
    <p:extLst>
      <p:ext uri="{BB962C8B-B14F-4D97-AF65-F5344CB8AC3E}">
        <p14:creationId xmlns:p14="http://schemas.microsoft.com/office/powerpoint/2010/main" val="2515203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457C-4F39-39DB-1E8F-D79460D8867B}"/>
              </a:ext>
            </a:extLst>
          </p:cNvPr>
          <p:cNvSpPr>
            <a:spLocks noGrp="1"/>
          </p:cNvSpPr>
          <p:nvPr>
            <p:ph type="title"/>
          </p:nvPr>
        </p:nvSpPr>
        <p:spPr/>
        <p:txBody>
          <a:bodyPr/>
          <a:lstStyle/>
          <a:p>
            <a:r>
              <a:rPr lang="en-US"/>
              <a:t>Concerns for Sharing Data: Legal Concerns</a:t>
            </a:r>
          </a:p>
        </p:txBody>
      </p:sp>
      <p:sp>
        <p:nvSpPr>
          <p:cNvPr id="3" name="Content Placeholder 2">
            <a:extLst>
              <a:ext uri="{FF2B5EF4-FFF2-40B4-BE49-F238E27FC236}">
                <a16:creationId xmlns:a16="http://schemas.microsoft.com/office/drawing/2014/main" id="{6B9B9AB8-EE16-37E5-A0E6-EA8EF006A94B}"/>
              </a:ext>
            </a:extLst>
          </p:cNvPr>
          <p:cNvSpPr>
            <a:spLocks noGrp="1"/>
          </p:cNvSpPr>
          <p:nvPr>
            <p:ph idx="1"/>
          </p:nvPr>
        </p:nvSpPr>
        <p:spPr/>
        <p:txBody>
          <a:bodyPr vert="horz" lIns="0" tIns="0" rIns="0" bIns="0" rtlCol="0" anchor="t">
            <a:noAutofit/>
          </a:bodyPr>
          <a:lstStyle/>
          <a:p>
            <a:pPr marL="0" indent="0">
              <a:buNone/>
            </a:pPr>
            <a:r>
              <a:rPr lang="en-US">
                <a:solidFill>
                  <a:srgbClr val="3F3F3F"/>
                </a:solidFill>
                <a:latin typeface="Calibri"/>
              </a:rPr>
              <a:t>The Data Protection Act 2018 (1) states that personal data must be:</a:t>
            </a:r>
          </a:p>
          <a:p>
            <a:r>
              <a:rPr lang="en-US" sz="1600" i="1">
                <a:solidFill>
                  <a:srgbClr val="3F3F3F"/>
                </a:solidFill>
                <a:latin typeface="Calibri"/>
              </a:rPr>
              <a:t>"handled in a way that ensures appropriate security, including protection against unlawful or </a:t>
            </a:r>
            <a:r>
              <a:rPr lang="en-US" sz="1600" i="1" err="1">
                <a:solidFill>
                  <a:srgbClr val="3F3F3F"/>
                </a:solidFill>
                <a:latin typeface="Calibri"/>
              </a:rPr>
              <a:t>unauthorised</a:t>
            </a:r>
            <a:r>
              <a:rPr lang="en-US" sz="1600" i="1">
                <a:solidFill>
                  <a:srgbClr val="3F3F3F"/>
                </a:solidFill>
                <a:latin typeface="Calibri"/>
              </a:rPr>
              <a:t> processing, access, loss, destruction or damage"</a:t>
            </a:r>
          </a:p>
          <a:p>
            <a:r>
              <a:rPr lang="en-US" sz="1600" i="1">
                <a:solidFill>
                  <a:srgbClr val="3F3F3F"/>
                </a:solidFill>
                <a:latin typeface="Calibri"/>
              </a:rPr>
              <a:t>"used for specified, explicit purposes"</a:t>
            </a:r>
          </a:p>
          <a:p>
            <a:r>
              <a:rPr lang="en-US" sz="1600" i="1">
                <a:solidFill>
                  <a:srgbClr val="3F3F3F"/>
                </a:solidFill>
                <a:latin typeface="Calibri"/>
              </a:rPr>
              <a:t>"used in a way that is adequate, relevant and limited to only what is necessary"</a:t>
            </a:r>
            <a:endParaRPr lang="en-US" sz="1600">
              <a:solidFill>
                <a:srgbClr val="3F3F3F"/>
              </a:solidFill>
              <a:latin typeface="Calibri"/>
            </a:endParaRPr>
          </a:p>
          <a:p>
            <a:r>
              <a:rPr lang="en-US">
                <a:solidFill>
                  <a:srgbClr val="3F3F3F"/>
                </a:solidFill>
                <a:latin typeface="Calibri"/>
              </a:rPr>
              <a:t>"Controller"</a:t>
            </a:r>
          </a:p>
          <a:p>
            <a:pPr lvl="1"/>
            <a:r>
              <a:rPr lang="en-US" i="1">
                <a:solidFill>
                  <a:srgbClr val="3F3F3F"/>
                </a:solidFill>
                <a:latin typeface="Calibri"/>
              </a:rPr>
              <a:t>"determines the purposes and means of the processing of personal data"</a:t>
            </a:r>
          </a:p>
          <a:p>
            <a:pPr lvl="1"/>
            <a:r>
              <a:rPr lang="en-US">
                <a:solidFill>
                  <a:srgbClr val="3F3F3F"/>
                </a:solidFill>
                <a:latin typeface="Calibri"/>
              </a:rPr>
              <a:t>Must comply with the UK GDPR, which includes a set of responsibilities, regulations and incursion of data protection fees.</a:t>
            </a:r>
            <a:endParaRPr lang="en-US">
              <a:solidFill>
                <a:srgbClr val="3F3F3F"/>
              </a:solidFill>
            </a:endParaRPr>
          </a:p>
          <a:p>
            <a:endParaRPr lang="en-US">
              <a:solidFill>
                <a:srgbClr val="3F3F3F"/>
              </a:solidFill>
            </a:endParaRPr>
          </a:p>
        </p:txBody>
      </p:sp>
      <p:sp>
        <p:nvSpPr>
          <p:cNvPr id="4" name="Text Placeholder 3">
            <a:extLst>
              <a:ext uri="{FF2B5EF4-FFF2-40B4-BE49-F238E27FC236}">
                <a16:creationId xmlns:a16="http://schemas.microsoft.com/office/drawing/2014/main" id="{0CE212BD-4B9C-E2F4-2C9D-847DCEEEDC87}"/>
              </a:ext>
            </a:extLst>
          </p:cNvPr>
          <p:cNvSpPr>
            <a:spLocks noGrp="1"/>
          </p:cNvSpPr>
          <p:nvPr>
            <p:ph type="body" sz="quarter" idx="10"/>
          </p:nvPr>
        </p:nvSpPr>
        <p:spPr/>
        <p:txBody>
          <a:bodyPr vert="horz" lIns="0" tIns="0" rIns="0" bIns="0" rtlCol="0" anchor="t">
            <a:noAutofit/>
          </a:bodyPr>
          <a:lstStyle/>
          <a:p>
            <a:r>
              <a:rPr lang="en-US"/>
              <a:t>CDM Group Project</a:t>
            </a:r>
          </a:p>
        </p:txBody>
      </p:sp>
      <p:sp>
        <p:nvSpPr>
          <p:cNvPr id="5" name="Text Placeholder 4">
            <a:extLst>
              <a:ext uri="{FF2B5EF4-FFF2-40B4-BE49-F238E27FC236}">
                <a16:creationId xmlns:a16="http://schemas.microsoft.com/office/drawing/2014/main" id="{A1E8CC4F-56FB-A8B2-D75C-25A2A55A1E38}"/>
              </a:ext>
            </a:extLst>
          </p:cNvPr>
          <p:cNvSpPr>
            <a:spLocks noGrp="1"/>
          </p:cNvSpPr>
          <p:nvPr>
            <p:ph type="body" sz="quarter" idx="12"/>
          </p:nvPr>
        </p:nvSpPr>
        <p:spPr/>
        <p:txBody>
          <a:bodyPr vert="horz" lIns="0" tIns="0" rIns="0" bIns="0" rtlCol="0" anchor="t">
            <a:noAutofit/>
          </a:bodyPr>
          <a:lstStyle/>
          <a:p>
            <a:r>
              <a:rPr lang="en-US"/>
              <a:t>15 December 2022</a:t>
            </a:r>
          </a:p>
        </p:txBody>
      </p:sp>
    </p:spTree>
    <p:extLst>
      <p:ext uri="{BB962C8B-B14F-4D97-AF65-F5344CB8AC3E}">
        <p14:creationId xmlns:p14="http://schemas.microsoft.com/office/powerpoint/2010/main" val="377604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15BA-7D42-D3CC-1EB6-6CF9480CB2D3}"/>
              </a:ext>
            </a:extLst>
          </p:cNvPr>
          <p:cNvSpPr>
            <a:spLocks noGrp="1"/>
          </p:cNvSpPr>
          <p:nvPr>
            <p:ph type="title"/>
          </p:nvPr>
        </p:nvSpPr>
        <p:spPr/>
        <p:txBody>
          <a:bodyPr/>
          <a:lstStyle/>
          <a:p>
            <a:r>
              <a:rPr lang="en-US"/>
              <a:t>Concerns for Sharing Data: Privacy Concerns</a:t>
            </a:r>
          </a:p>
        </p:txBody>
      </p:sp>
      <p:sp>
        <p:nvSpPr>
          <p:cNvPr id="4" name="Text Placeholder 3">
            <a:extLst>
              <a:ext uri="{FF2B5EF4-FFF2-40B4-BE49-F238E27FC236}">
                <a16:creationId xmlns:a16="http://schemas.microsoft.com/office/drawing/2014/main" id="{465EF779-05C8-98D4-6C12-0CA10E68CA08}"/>
              </a:ext>
            </a:extLst>
          </p:cNvPr>
          <p:cNvSpPr>
            <a:spLocks noGrp="1"/>
          </p:cNvSpPr>
          <p:nvPr>
            <p:ph type="body" sz="quarter" idx="10"/>
          </p:nvPr>
        </p:nvSpPr>
        <p:spPr/>
        <p:txBody>
          <a:bodyPr vert="horz" lIns="0" tIns="0" rIns="0" bIns="0" rtlCol="0" anchor="t">
            <a:noAutofit/>
          </a:bodyPr>
          <a:lstStyle/>
          <a:p>
            <a:r>
              <a:rPr lang="en-US"/>
              <a:t>CDM Group Project</a:t>
            </a:r>
          </a:p>
        </p:txBody>
      </p:sp>
      <p:sp>
        <p:nvSpPr>
          <p:cNvPr id="5" name="Text Placeholder 4">
            <a:extLst>
              <a:ext uri="{FF2B5EF4-FFF2-40B4-BE49-F238E27FC236}">
                <a16:creationId xmlns:a16="http://schemas.microsoft.com/office/drawing/2014/main" id="{40D63075-0C63-60AF-D49E-1414F4715E6C}"/>
              </a:ext>
            </a:extLst>
          </p:cNvPr>
          <p:cNvSpPr>
            <a:spLocks noGrp="1"/>
          </p:cNvSpPr>
          <p:nvPr>
            <p:ph type="body" sz="quarter" idx="12"/>
          </p:nvPr>
        </p:nvSpPr>
        <p:spPr/>
        <p:txBody>
          <a:bodyPr vert="horz" lIns="0" tIns="0" rIns="0" bIns="0" rtlCol="0" anchor="t">
            <a:noAutofit/>
          </a:bodyPr>
          <a:lstStyle/>
          <a:p>
            <a:r>
              <a:rPr lang="en-US"/>
              <a:t>15 December 2022</a:t>
            </a:r>
          </a:p>
        </p:txBody>
      </p:sp>
      <p:graphicFrame>
        <p:nvGraphicFramePr>
          <p:cNvPr id="6" name="Table 6">
            <a:extLst>
              <a:ext uri="{FF2B5EF4-FFF2-40B4-BE49-F238E27FC236}">
                <a16:creationId xmlns:a16="http://schemas.microsoft.com/office/drawing/2014/main" id="{C52F60DE-DD8F-3EAF-C9A7-303258C184B3}"/>
              </a:ext>
            </a:extLst>
          </p:cNvPr>
          <p:cNvGraphicFramePr>
            <a:graphicFrameLocks noGrp="1"/>
          </p:cNvGraphicFramePr>
          <p:nvPr>
            <p:extLst>
              <p:ext uri="{D42A27DB-BD31-4B8C-83A1-F6EECF244321}">
                <p14:modId xmlns:p14="http://schemas.microsoft.com/office/powerpoint/2010/main" val="2442293428"/>
              </p:ext>
            </p:extLst>
          </p:nvPr>
        </p:nvGraphicFramePr>
        <p:xfrm>
          <a:off x="467591" y="1652154"/>
          <a:ext cx="8289983" cy="2641600"/>
        </p:xfrm>
        <a:graphic>
          <a:graphicData uri="http://schemas.openxmlformats.org/drawingml/2006/table">
            <a:tbl>
              <a:tblPr firstRow="1" bandRow="1">
                <a:tableStyleId>{5C22544A-7EE6-4342-B048-85BDC9FD1C3A}</a:tableStyleId>
              </a:tblPr>
              <a:tblGrid>
                <a:gridCol w="3610841">
                  <a:extLst>
                    <a:ext uri="{9D8B030D-6E8A-4147-A177-3AD203B41FA5}">
                      <a16:colId xmlns:a16="http://schemas.microsoft.com/office/drawing/2014/main" val="184921899"/>
                    </a:ext>
                  </a:extLst>
                </a:gridCol>
                <a:gridCol w="4679142">
                  <a:extLst>
                    <a:ext uri="{9D8B030D-6E8A-4147-A177-3AD203B41FA5}">
                      <a16:colId xmlns:a16="http://schemas.microsoft.com/office/drawing/2014/main" val="3289182217"/>
                    </a:ext>
                  </a:extLst>
                </a:gridCol>
              </a:tblGrid>
              <a:tr h="370840">
                <a:tc>
                  <a:txBody>
                    <a:bodyPr/>
                    <a:lstStyle/>
                    <a:p>
                      <a:r>
                        <a:rPr lang="en-US">
                          <a:latin typeface="Calibri"/>
                        </a:rPr>
                        <a:t>Aims</a:t>
                      </a:r>
                    </a:p>
                  </a:txBody>
                  <a:tcPr/>
                </a:tc>
                <a:tc>
                  <a:txBody>
                    <a:bodyPr/>
                    <a:lstStyle/>
                    <a:p>
                      <a:r>
                        <a:rPr lang="en-US">
                          <a:latin typeface="Calibri"/>
                        </a:rPr>
                        <a:t>Concerns</a:t>
                      </a:r>
                    </a:p>
                  </a:txBody>
                  <a:tcPr/>
                </a:tc>
                <a:extLst>
                  <a:ext uri="{0D108BD9-81ED-4DB2-BD59-A6C34878D82A}">
                    <a16:rowId xmlns:a16="http://schemas.microsoft.com/office/drawing/2014/main" val="3862814617"/>
                  </a:ext>
                </a:extLst>
              </a:tr>
              <a:tr h="370840">
                <a:tc>
                  <a:txBody>
                    <a:bodyPr/>
                    <a:lstStyle/>
                    <a:p>
                      <a:r>
                        <a:rPr lang="en-US" b="1">
                          <a:solidFill>
                            <a:schemeClr val="tx1">
                              <a:lumMod val="75000"/>
                              <a:lumOff val="25000"/>
                            </a:schemeClr>
                          </a:solidFill>
                          <a:latin typeface="Calibri"/>
                        </a:rPr>
                        <a:t>Research</a:t>
                      </a:r>
                    </a:p>
                  </a:txBody>
                  <a:tcPr/>
                </a:tc>
                <a:tc>
                  <a:txBody>
                    <a:bodyPr/>
                    <a:lstStyle/>
                    <a:p>
                      <a:endParaRPr lang="en-US">
                        <a:solidFill>
                          <a:schemeClr val="tx1">
                            <a:lumMod val="75000"/>
                            <a:lumOff val="25000"/>
                          </a:schemeClr>
                        </a:solidFill>
                        <a:latin typeface="Calibri"/>
                      </a:endParaRPr>
                    </a:p>
                  </a:txBody>
                  <a:tcPr/>
                </a:tc>
                <a:extLst>
                  <a:ext uri="{0D108BD9-81ED-4DB2-BD59-A6C34878D82A}">
                    <a16:rowId xmlns:a16="http://schemas.microsoft.com/office/drawing/2014/main" val="1951817663"/>
                  </a:ext>
                </a:extLst>
              </a:tr>
              <a:tr h="370840">
                <a:tc>
                  <a:txBody>
                    <a:bodyPr/>
                    <a:lstStyle/>
                    <a:p>
                      <a:r>
                        <a:rPr lang="en-US" sz="1600">
                          <a:solidFill>
                            <a:schemeClr val="tx1">
                              <a:lumMod val="75000"/>
                              <a:lumOff val="25000"/>
                            </a:schemeClr>
                          </a:solidFill>
                          <a:latin typeface="Calibri"/>
                        </a:rPr>
                        <a:t>Requires granularity</a:t>
                      </a:r>
                    </a:p>
                  </a:txBody>
                  <a:tcPr/>
                </a:tc>
                <a:tc>
                  <a:txBody>
                    <a:bodyPr/>
                    <a:lstStyle/>
                    <a:p>
                      <a:r>
                        <a:rPr lang="en-US" sz="1600">
                          <a:solidFill>
                            <a:schemeClr val="tx1">
                              <a:lumMod val="75000"/>
                              <a:lumOff val="25000"/>
                            </a:schemeClr>
                          </a:solidFill>
                          <a:latin typeface="Calibri"/>
                        </a:rPr>
                        <a:t>Risk of identification of individuals</a:t>
                      </a:r>
                    </a:p>
                    <a:p>
                      <a:pPr lvl="0">
                        <a:buNone/>
                      </a:pPr>
                      <a:r>
                        <a:rPr lang="en-US" sz="1600">
                          <a:solidFill>
                            <a:schemeClr val="tx1">
                              <a:lumMod val="75000"/>
                              <a:lumOff val="25000"/>
                            </a:schemeClr>
                          </a:solidFill>
                          <a:latin typeface="Calibri"/>
                        </a:rPr>
                        <a:t>Risk of exposing sensitive information</a:t>
                      </a:r>
                    </a:p>
                  </a:txBody>
                  <a:tcPr/>
                </a:tc>
                <a:extLst>
                  <a:ext uri="{0D108BD9-81ED-4DB2-BD59-A6C34878D82A}">
                    <a16:rowId xmlns:a16="http://schemas.microsoft.com/office/drawing/2014/main" val="686757671"/>
                  </a:ext>
                </a:extLst>
              </a:tr>
              <a:tr h="370840">
                <a:tc>
                  <a:txBody>
                    <a:bodyPr/>
                    <a:lstStyle/>
                    <a:p>
                      <a:r>
                        <a:rPr lang="en-US" sz="1600">
                          <a:solidFill>
                            <a:schemeClr val="tx1">
                              <a:lumMod val="75000"/>
                              <a:lumOff val="25000"/>
                            </a:schemeClr>
                          </a:solidFill>
                          <a:latin typeface="Calibri"/>
                        </a:rPr>
                        <a:t>Control for possible confounders: requires more attributes in the dataset</a:t>
                      </a:r>
                    </a:p>
                  </a:txBody>
                  <a:tcPr/>
                </a:tc>
                <a:tc>
                  <a:txBody>
                    <a:bodyPr/>
                    <a:lstStyle/>
                    <a:p>
                      <a:r>
                        <a:rPr lang="en-US" sz="1600">
                          <a:solidFill>
                            <a:schemeClr val="tx1">
                              <a:lumMod val="75000"/>
                              <a:lumOff val="25000"/>
                            </a:schemeClr>
                          </a:solidFill>
                          <a:latin typeface="Calibri"/>
                        </a:rPr>
                        <a:t>Risk of exposing different types of sensitive data</a:t>
                      </a:r>
                    </a:p>
                  </a:txBody>
                  <a:tcPr/>
                </a:tc>
                <a:extLst>
                  <a:ext uri="{0D108BD9-81ED-4DB2-BD59-A6C34878D82A}">
                    <a16:rowId xmlns:a16="http://schemas.microsoft.com/office/drawing/2014/main" val="1007580448"/>
                  </a:ext>
                </a:extLst>
              </a:tr>
              <a:tr h="370840">
                <a:tc>
                  <a:txBody>
                    <a:bodyPr/>
                    <a:lstStyle/>
                    <a:p>
                      <a:r>
                        <a:rPr lang="en-US" b="1">
                          <a:solidFill>
                            <a:schemeClr val="tx1">
                              <a:lumMod val="75000"/>
                              <a:lumOff val="25000"/>
                            </a:schemeClr>
                          </a:solidFill>
                          <a:latin typeface="Calibri"/>
                        </a:rPr>
                        <a:t>Government</a:t>
                      </a:r>
                    </a:p>
                  </a:txBody>
                  <a:tcPr/>
                </a:tc>
                <a:tc>
                  <a:txBody>
                    <a:bodyPr/>
                    <a:lstStyle/>
                    <a:p>
                      <a:endParaRPr lang="en-US">
                        <a:solidFill>
                          <a:schemeClr val="tx1">
                            <a:lumMod val="75000"/>
                            <a:lumOff val="25000"/>
                          </a:schemeClr>
                        </a:solidFill>
                        <a:latin typeface="Calibri"/>
                      </a:endParaRPr>
                    </a:p>
                  </a:txBody>
                  <a:tcPr/>
                </a:tc>
                <a:extLst>
                  <a:ext uri="{0D108BD9-81ED-4DB2-BD59-A6C34878D82A}">
                    <a16:rowId xmlns:a16="http://schemas.microsoft.com/office/drawing/2014/main" val="4086896339"/>
                  </a:ext>
                </a:extLst>
              </a:tr>
              <a:tr h="370840">
                <a:tc>
                  <a:txBody>
                    <a:bodyPr/>
                    <a:lstStyle/>
                    <a:p>
                      <a:r>
                        <a:rPr lang="en-US" sz="1600">
                          <a:solidFill>
                            <a:schemeClr val="tx1">
                              <a:lumMod val="75000"/>
                              <a:lumOff val="25000"/>
                            </a:schemeClr>
                          </a:solidFill>
                          <a:latin typeface="Calibri"/>
                        </a:rPr>
                        <a:t>Data made public</a:t>
                      </a:r>
                    </a:p>
                  </a:txBody>
                  <a:tcPr/>
                </a:tc>
                <a:tc>
                  <a:txBody>
                    <a:bodyPr/>
                    <a:lstStyle/>
                    <a:p>
                      <a:r>
                        <a:rPr lang="en-US" sz="1600">
                          <a:solidFill>
                            <a:schemeClr val="tx1">
                              <a:lumMod val="75000"/>
                              <a:lumOff val="25000"/>
                            </a:schemeClr>
                          </a:solidFill>
                          <a:latin typeface="Calibri"/>
                        </a:rPr>
                        <a:t>Risk of identification</a:t>
                      </a:r>
                    </a:p>
                  </a:txBody>
                  <a:tcPr/>
                </a:tc>
                <a:extLst>
                  <a:ext uri="{0D108BD9-81ED-4DB2-BD59-A6C34878D82A}">
                    <a16:rowId xmlns:a16="http://schemas.microsoft.com/office/drawing/2014/main" val="2903929177"/>
                  </a:ext>
                </a:extLst>
              </a:tr>
            </a:tbl>
          </a:graphicData>
        </a:graphic>
      </p:graphicFrame>
    </p:spTree>
    <p:extLst>
      <p:ext uri="{BB962C8B-B14F-4D97-AF65-F5344CB8AC3E}">
        <p14:creationId xmlns:p14="http://schemas.microsoft.com/office/powerpoint/2010/main" val="3774731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A4BB-FF10-2621-ADD9-20F456767C55}"/>
              </a:ext>
            </a:extLst>
          </p:cNvPr>
          <p:cNvSpPr>
            <a:spLocks noGrp="1"/>
          </p:cNvSpPr>
          <p:nvPr>
            <p:ph type="title"/>
          </p:nvPr>
        </p:nvSpPr>
        <p:spPr/>
        <p:txBody>
          <a:bodyPr/>
          <a:lstStyle/>
          <a:p>
            <a:r>
              <a:rPr lang="en-US" err="1"/>
              <a:t>Anonymisation</a:t>
            </a:r>
          </a:p>
        </p:txBody>
      </p:sp>
      <p:sp>
        <p:nvSpPr>
          <p:cNvPr id="3" name="Content Placeholder 2">
            <a:extLst>
              <a:ext uri="{FF2B5EF4-FFF2-40B4-BE49-F238E27FC236}">
                <a16:creationId xmlns:a16="http://schemas.microsoft.com/office/drawing/2014/main" id="{1CD9B4BB-18B8-C60A-3BB1-5F35A2AD4E78}"/>
              </a:ext>
            </a:extLst>
          </p:cNvPr>
          <p:cNvSpPr>
            <a:spLocks noGrp="1"/>
          </p:cNvSpPr>
          <p:nvPr>
            <p:ph idx="1"/>
          </p:nvPr>
        </p:nvSpPr>
        <p:spPr/>
        <p:txBody>
          <a:bodyPr vert="horz" lIns="0" tIns="0" rIns="0" bIns="0" rtlCol="0" anchor="t">
            <a:noAutofit/>
          </a:bodyPr>
          <a:lstStyle/>
          <a:p>
            <a:pPr marL="0" indent="0">
              <a:buNone/>
            </a:pPr>
            <a:r>
              <a:rPr lang="en-US">
                <a:solidFill>
                  <a:srgbClr val="3F3F3F"/>
                </a:solidFill>
              </a:rPr>
              <a:t>Information Commissioner's Office (2021) states that:</a:t>
            </a:r>
          </a:p>
          <a:p>
            <a:pPr marL="285750" indent="-285750"/>
            <a:r>
              <a:rPr lang="en-US" i="1">
                <a:solidFill>
                  <a:srgbClr val="3F3F3F"/>
                </a:solidFill>
              </a:rPr>
              <a:t>"...anonymous information is no longer ‘personal data’ and is not subject to data protection requirements."(2)</a:t>
            </a:r>
          </a:p>
          <a:p>
            <a:pPr marL="0" indent="0">
              <a:buNone/>
            </a:pPr>
            <a:r>
              <a:rPr lang="en-US">
                <a:solidFill>
                  <a:srgbClr val="3F3F3F"/>
                </a:solidFill>
              </a:rPr>
              <a:t>ICO defined </a:t>
            </a:r>
            <a:r>
              <a:rPr lang="en-US" err="1">
                <a:solidFill>
                  <a:srgbClr val="3F3F3F"/>
                </a:solidFill>
              </a:rPr>
              <a:t>anonymised</a:t>
            </a:r>
            <a:r>
              <a:rPr lang="en-US">
                <a:solidFill>
                  <a:srgbClr val="3F3F3F"/>
                </a:solidFill>
              </a:rPr>
              <a:t> data as:</a:t>
            </a:r>
            <a:endParaRPr lang="en-US" i="1">
              <a:solidFill>
                <a:srgbClr val="3F3F3F"/>
              </a:solidFill>
            </a:endParaRPr>
          </a:p>
          <a:p>
            <a:pPr marL="285750" indent="-285750"/>
            <a:r>
              <a:rPr lang="en-US" i="1">
                <a:solidFill>
                  <a:srgbClr val="3F3F3F"/>
                </a:solidFill>
              </a:rPr>
              <a:t>"does not relate to an identified or identifiable individual; or</a:t>
            </a:r>
          </a:p>
          <a:p>
            <a:pPr marL="285750" indent="-285750"/>
            <a:r>
              <a:rPr lang="en-US" i="1">
                <a:solidFill>
                  <a:srgbClr val="3F3F3F"/>
                </a:solidFill>
              </a:rPr>
              <a:t>is rendered anonymous in such a way that individuals are not (or are no longer) identifiable." (2)</a:t>
            </a:r>
          </a:p>
        </p:txBody>
      </p:sp>
      <p:sp>
        <p:nvSpPr>
          <p:cNvPr id="4" name="Text Placeholder 3">
            <a:extLst>
              <a:ext uri="{FF2B5EF4-FFF2-40B4-BE49-F238E27FC236}">
                <a16:creationId xmlns:a16="http://schemas.microsoft.com/office/drawing/2014/main" id="{C48153CF-C9FB-B905-8066-57CBB523963F}"/>
              </a:ext>
            </a:extLst>
          </p:cNvPr>
          <p:cNvSpPr>
            <a:spLocks noGrp="1"/>
          </p:cNvSpPr>
          <p:nvPr>
            <p:ph type="body" sz="quarter" idx="10"/>
          </p:nvPr>
        </p:nvSpPr>
        <p:spPr/>
        <p:txBody>
          <a:bodyPr vert="horz" lIns="0" tIns="0" rIns="0" bIns="0" rtlCol="0" anchor="t">
            <a:noAutofit/>
          </a:bodyPr>
          <a:lstStyle/>
          <a:p>
            <a:r>
              <a:rPr lang="en-US"/>
              <a:t>CDM Group Project</a:t>
            </a:r>
          </a:p>
        </p:txBody>
      </p:sp>
      <p:sp>
        <p:nvSpPr>
          <p:cNvPr id="5" name="Text Placeholder 4">
            <a:extLst>
              <a:ext uri="{FF2B5EF4-FFF2-40B4-BE49-F238E27FC236}">
                <a16:creationId xmlns:a16="http://schemas.microsoft.com/office/drawing/2014/main" id="{50EA6647-2A87-6022-F8AB-42010A6A26CF}"/>
              </a:ext>
            </a:extLst>
          </p:cNvPr>
          <p:cNvSpPr>
            <a:spLocks noGrp="1"/>
          </p:cNvSpPr>
          <p:nvPr>
            <p:ph type="body" sz="quarter" idx="12"/>
          </p:nvPr>
        </p:nvSpPr>
        <p:spPr/>
        <p:txBody>
          <a:bodyPr vert="horz" lIns="0" tIns="0" rIns="0" bIns="0" rtlCol="0" anchor="t">
            <a:noAutofit/>
          </a:bodyPr>
          <a:lstStyle/>
          <a:p>
            <a:r>
              <a:rPr lang="en-US"/>
              <a:t>15 December 2022</a:t>
            </a:r>
          </a:p>
        </p:txBody>
      </p:sp>
    </p:spTree>
    <p:extLst>
      <p:ext uri="{BB962C8B-B14F-4D97-AF65-F5344CB8AC3E}">
        <p14:creationId xmlns:p14="http://schemas.microsoft.com/office/powerpoint/2010/main" val="3338984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Definitions</a:t>
            </a:r>
          </a:p>
        </p:txBody>
      </p:sp>
      <p:sp>
        <p:nvSpPr>
          <p:cNvPr id="3" name="Content Placeholder 2"/>
          <p:cNvSpPr>
            <a:spLocks noGrp="1"/>
          </p:cNvSpPr>
          <p:nvPr>
            <p:ph idx="1"/>
          </p:nvPr>
        </p:nvSpPr>
        <p:spPr>
          <a:xfrm>
            <a:off x="457200" y="1759936"/>
            <a:ext cx="8229600" cy="2613435"/>
          </a:xfrm>
        </p:spPr>
        <p:txBody>
          <a:bodyPr vert="horz" lIns="0" tIns="0" rIns="0" bIns="0" rtlCol="0" anchor="t">
            <a:noAutofit/>
          </a:bodyPr>
          <a:lstStyle/>
          <a:p>
            <a:pPr marL="0" indent="0" fontAlgn="base">
              <a:buNone/>
            </a:pPr>
            <a:r>
              <a:rPr lang="en-US" sz="1600" b="1" i="0" u="none" strike="noStrike">
                <a:solidFill>
                  <a:schemeClr val="tx1">
                    <a:lumMod val="75000"/>
                    <a:lumOff val="25000"/>
                  </a:schemeClr>
                </a:solidFill>
                <a:effectLst/>
                <a:latin typeface="Calibri"/>
              </a:rPr>
              <a:t>Direct identifier</a:t>
            </a:r>
            <a:r>
              <a:rPr lang="en-US" sz="1600" b="0" i="0">
                <a:solidFill>
                  <a:schemeClr val="tx1">
                    <a:lumMod val="75000"/>
                    <a:lumOff val="25000"/>
                  </a:schemeClr>
                </a:solidFill>
                <a:effectLst/>
                <a:latin typeface="Calibri"/>
              </a:rPr>
              <a:t>​</a:t>
            </a:r>
            <a:endParaRPr lang="en-US" sz="1600">
              <a:solidFill>
                <a:schemeClr val="tx1">
                  <a:lumMod val="75000"/>
                  <a:lumOff val="25000"/>
                </a:schemeClr>
              </a:solidFill>
            </a:endParaRPr>
          </a:p>
          <a:p>
            <a:pPr fontAlgn="base"/>
            <a:r>
              <a:rPr lang="en-US" sz="1600" i="1">
                <a:solidFill>
                  <a:schemeClr val="tx1">
                    <a:lumMod val="75000"/>
                    <a:lumOff val="25000"/>
                  </a:schemeClr>
                </a:solidFill>
                <a:latin typeface="Calibri"/>
              </a:rPr>
              <a:t>An attribute</a:t>
            </a:r>
            <a:r>
              <a:rPr lang="en-US" sz="1600" b="0" i="1" u="none" strike="noStrike">
                <a:solidFill>
                  <a:schemeClr val="tx1">
                    <a:lumMod val="75000"/>
                    <a:lumOff val="25000"/>
                  </a:schemeClr>
                </a:solidFill>
                <a:effectLst/>
                <a:latin typeface="Calibri"/>
              </a:rPr>
              <a:t> that </a:t>
            </a:r>
            <a:r>
              <a:rPr lang="en-US" sz="1600" b="0" i="1" u="sng">
                <a:solidFill>
                  <a:schemeClr val="tx1">
                    <a:lumMod val="75000"/>
                    <a:lumOff val="25000"/>
                  </a:schemeClr>
                </a:solidFill>
                <a:effectLst/>
                <a:latin typeface="Calibri"/>
              </a:rPr>
              <a:t>can</a:t>
            </a:r>
            <a:r>
              <a:rPr lang="en-US" sz="1600" b="0" i="1" u="none" strike="noStrike">
                <a:solidFill>
                  <a:schemeClr val="tx1">
                    <a:lumMod val="75000"/>
                    <a:lumOff val="25000"/>
                  </a:schemeClr>
                </a:solidFill>
                <a:effectLst/>
                <a:latin typeface="Calibri"/>
              </a:rPr>
              <a:t> </a:t>
            </a:r>
            <a:r>
              <a:rPr lang="en-US" sz="1600" i="1">
                <a:solidFill>
                  <a:schemeClr val="tx1">
                    <a:lumMod val="75000"/>
                    <a:lumOff val="25000"/>
                  </a:schemeClr>
                </a:solidFill>
                <a:latin typeface="Calibri"/>
              </a:rPr>
              <a:t>be used alone</a:t>
            </a:r>
            <a:r>
              <a:rPr lang="en-US" sz="1600" b="0" i="1" u="none" strike="noStrike">
                <a:solidFill>
                  <a:schemeClr val="tx1">
                    <a:lumMod val="75000"/>
                    <a:lumOff val="25000"/>
                  </a:schemeClr>
                </a:solidFill>
                <a:effectLst/>
                <a:latin typeface="Calibri"/>
              </a:rPr>
              <a:t> </a:t>
            </a:r>
            <a:r>
              <a:rPr lang="en-US" sz="1600" i="1">
                <a:solidFill>
                  <a:schemeClr val="tx1">
                    <a:lumMod val="75000"/>
                    <a:lumOff val="25000"/>
                  </a:schemeClr>
                </a:solidFill>
                <a:latin typeface="Calibri"/>
              </a:rPr>
              <a:t>to </a:t>
            </a:r>
            <a:r>
              <a:rPr lang="en-US" sz="1600" b="0" i="1" u="none" strike="noStrike">
                <a:solidFill>
                  <a:schemeClr val="tx1">
                    <a:lumMod val="75000"/>
                    <a:lumOff val="25000"/>
                  </a:schemeClr>
                </a:solidFill>
                <a:effectLst/>
                <a:latin typeface="Calibri"/>
              </a:rPr>
              <a:t>identify </a:t>
            </a:r>
            <a:r>
              <a:rPr lang="en-US" sz="1600" i="1">
                <a:solidFill>
                  <a:schemeClr val="tx1">
                    <a:lumMod val="75000"/>
                    <a:lumOff val="25000"/>
                  </a:schemeClr>
                </a:solidFill>
                <a:latin typeface="Calibri"/>
              </a:rPr>
              <a:t>an individual</a:t>
            </a:r>
            <a:endParaRPr lang="en-US" sz="1600" b="0" i="0">
              <a:solidFill>
                <a:schemeClr val="tx1">
                  <a:lumMod val="75000"/>
                  <a:lumOff val="25000"/>
                </a:schemeClr>
              </a:solidFill>
              <a:effectLst/>
              <a:latin typeface="Calibri"/>
            </a:endParaRPr>
          </a:p>
          <a:p>
            <a:pPr marL="0" indent="0">
              <a:buNone/>
            </a:pPr>
            <a:endParaRPr lang="en-US" sz="1600" i="1">
              <a:solidFill>
                <a:schemeClr val="tx1">
                  <a:lumMod val="75000"/>
                  <a:lumOff val="25000"/>
                </a:schemeClr>
              </a:solidFill>
              <a:latin typeface="Calibri"/>
            </a:endParaRPr>
          </a:p>
          <a:p>
            <a:pPr marL="0" indent="0" rtl="0" fontAlgn="base">
              <a:buNone/>
            </a:pPr>
            <a:r>
              <a:rPr lang="en-US" sz="1600" b="1" i="0" u="none" strike="noStrike">
                <a:solidFill>
                  <a:schemeClr val="tx1">
                    <a:lumMod val="75000"/>
                    <a:lumOff val="25000"/>
                  </a:schemeClr>
                </a:solidFill>
                <a:effectLst/>
                <a:latin typeface="Calibri"/>
              </a:rPr>
              <a:t>Quasi-identifier</a:t>
            </a:r>
            <a:r>
              <a:rPr lang="en-US" sz="1600" b="0" i="0">
                <a:solidFill>
                  <a:schemeClr val="tx1">
                    <a:lumMod val="75000"/>
                    <a:lumOff val="25000"/>
                  </a:schemeClr>
                </a:solidFill>
                <a:effectLst/>
                <a:latin typeface="Calibri"/>
              </a:rPr>
              <a:t>​</a:t>
            </a:r>
          </a:p>
          <a:p>
            <a:pPr fontAlgn="base"/>
            <a:r>
              <a:rPr lang="en-US" sz="1600" i="1">
                <a:solidFill>
                  <a:schemeClr val="tx1">
                    <a:lumMod val="75000"/>
                    <a:lumOff val="25000"/>
                  </a:schemeClr>
                </a:solidFill>
                <a:latin typeface="Calibri"/>
              </a:rPr>
              <a:t>An attribute</a:t>
            </a:r>
            <a:r>
              <a:rPr lang="en-US" sz="1600" b="0" i="1" u="none" strike="noStrike">
                <a:solidFill>
                  <a:schemeClr val="tx1">
                    <a:lumMod val="75000"/>
                    <a:lumOff val="25000"/>
                  </a:schemeClr>
                </a:solidFill>
                <a:effectLst/>
                <a:latin typeface="Calibri"/>
              </a:rPr>
              <a:t> that can be </a:t>
            </a:r>
            <a:r>
              <a:rPr lang="en-US" sz="1600" b="0" i="1" u="sng">
                <a:solidFill>
                  <a:schemeClr val="tx1">
                    <a:lumMod val="75000"/>
                    <a:lumOff val="25000"/>
                  </a:schemeClr>
                </a:solidFill>
                <a:effectLst/>
                <a:latin typeface="Calibri"/>
              </a:rPr>
              <a:t>combined</a:t>
            </a:r>
            <a:r>
              <a:rPr lang="en-US" sz="1600" b="0" i="1" u="none" strike="noStrike">
                <a:solidFill>
                  <a:schemeClr val="tx1">
                    <a:lumMod val="75000"/>
                    <a:lumOff val="25000"/>
                  </a:schemeClr>
                </a:solidFill>
                <a:effectLst/>
                <a:latin typeface="Calibri"/>
              </a:rPr>
              <a:t> with other quasi-identifiers to </a:t>
            </a:r>
            <a:r>
              <a:rPr lang="en-US" sz="1600" i="1">
                <a:solidFill>
                  <a:schemeClr val="tx1">
                    <a:lumMod val="75000"/>
                    <a:lumOff val="25000"/>
                  </a:schemeClr>
                </a:solidFill>
                <a:latin typeface="Calibri"/>
              </a:rPr>
              <a:t>identify an individual</a:t>
            </a:r>
            <a:endParaRPr lang="en-US" sz="1600" b="0" i="0">
              <a:solidFill>
                <a:schemeClr val="tx1">
                  <a:lumMod val="75000"/>
                  <a:lumOff val="25000"/>
                </a:schemeClr>
              </a:solidFill>
              <a:effectLst/>
              <a:latin typeface="Calibri"/>
            </a:endParaRPr>
          </a:p>
          <a:p>
            <a:pPr marL="0" indent="0">
              <a:buNone/>
            </a:pPr>
            <a:endParaRPr lang="en-US" sz="1600" i="1">
              <a:solidFill>
                <a:schemeClr val="tx1">
                  <a:lumMod val="75000"/>
                  <a:lumOff val="25000"/>
                </a:schemeClr>
              </a:solidFill>
              <a:latin typeface="Calibri"/>
            </a:endParaRPr>
          </a:p>
          <a:p>
            <a:pPr marL="0" indent="0" rtl="0" fontAlgn="base">
              <a:buNone/>
            </a:pPr>
            <a:r>
              <a:rPr lang="en-US" sz="1600" b="1" i="0" u="none" strike="noStrike">
                <a:solidFill>
                  <a:schemeClr val="tx1">
                    <a:lumMod val="75000"/>
                    <a:lumOff val="25000"/>
                  </a:schemeClr>
                </a:solidFill>
                <a:effectLst/>
                <a:latin typeface="Calibri"/>
              </a:rPr>
              <a:t>Sensitive </a:t>
            </a:r>
            <a:r>
              <a:rPr lang="en-US" sz="1600" b="1">
                <a:solidFill>
                  <a:schemeClr val="tx1">
                    <a:lumMod val="75000"/>
                    <a:lumOff val="25000"/>
                  </a:schemeClr>
                </a:solidFill>
                <a:latin typeface="Calibri"/>
              </a:rPr>
              <a:t>attributes</a:t>
            </a:r>
            <a:endParaRPr lang="en-US" sz="1600" b="0" i="0">
              <a:solidFill>
                <a:schemeClr val="tx1">
                  <a:lumMod val="75000"/>
                  <a:lumOff val="25000"/>
                </a:schemeClr>
              </a:solidFill>
              <a:effectLst/>
              <a:latin typeface="Calibri"/>
            </a:endParaRPr>
          </a:p>
          <a:p>
            <a:pPr fontAlgn="base"/>
            <a:r>
              <a:rPr lang="en-US" sz="1600" i="1">
                <a:solidFill>
                  <a:schemeClr val="tx1">
                    <a:lumMod val="75000"/>
                    <a:lumOff val="25000"/>
                  </a:schemeClr>
                </a:solidFill>
                <a:latin typeface="Calibri"/>
              </a:rPr>
              <a:t>Sensitive information which </a:t>
            </a:r>
            <a:r>
              <a:rPr lang="en-US" sz="1600" i="1" u="sng">
                <a:solidFill>
                  <a:schemeClr val="tx1">
                    <a:lumMod val="75000"/>
                    <a:lumOff val="25000"/>
                  </a:schemeClr>
                </a:solidFill>
                <a:latin typeface="Calibri"/>
              </a:rPr>
              <a:t>cannot</a:t>
            </a:r>
            <a:r>
              <a:rPr lang="en-US" sz="1600" i="1">
                <a:solidFill>
                  <a:schemeClr val="tx1">
                    <a:lumMod val="75000"/>
                    <a:lumOff val="25000"/>
                  </a:schemeClr>
                </a:solidFill>
                <a:latin typeface="Calibri"/>
              </a:rPr>
              <a:t> be used to directly identify an individual, but may cause harm to the individual if exposed</a:t>
            </a:r>
            <a:endParaRPr lang="en-US" sz="1600" b="0" i="0">
              <a:solidFill>
                <a:schemeClr val="tx1">
                  <a:lumMod val="75000"/>
                  <a:lumOff val="25000"/>
                </a:schemeClr>
              </a:solidFill>
              <a:effectLst/>
              <a:latin typeface="Calibri"/>
            </a:endParaRPr>
          </a:p>
          <a:p>
            <a:endParaRPr lang="en-US" sz="1600">
              <a:solidFill>
                <a:schemeClr val="tx1">
                  <a:lumMod val="75000"/>
                  <a:lumOff val="25000"/>
                </a:schemeClr>
              </a:solidFill>
            </a:endParaRPr>
          </a:p>
        </p:txBody>
      </p:sp>
      <p:sp>
        <p:nvSpPr>
          <p:cNvPr id="4" name="Text Placeholder 3"/>
          <p:cNvSpPr>
            <a:spLocks noGrp="1"/>
          </p:cNvSpPr>
          <p:nvPr>
            <p:ph type="body" sz="quarter" idx="10"/>
          </p:nvPr>
        </p:nvSpPr>
        <p:spPr/>
        <p:txBody>
          <a:bodyPr/>
          <a:lstStyle/>
          <a:p>
            <a:r>
              <a:rPr lang="en-US"/>
              <a:t>CDM Group Project</a:t>
            </a:r>
          </a:p>
          <a:p>
            <a:endParaRPr lang="en-US"/>
          </a:p>
        </p:txBody>
      </p:sp>
      <p:sp>
        <p:nvSpPr>
          <p:cNvPr id="5" name="Text Placeholder 4"/>
          <p:cNvSpPr>
            <a:spLocks noGrp="1"/>
          </p:cNvSpPr>
          <p:nvPr>
            <p:ph type="body" sz="quarter" idx="12"/>
          </p:nvPr>
        </p:nvSpPr>
        <p:spPr/>
        <p:txBody>
          <a:bodyPr/>
          <a:lstStyle/>
          <a:p>
            <a:r>
              <a:rPr lang="en-US"/>
              <a:t>15 December 2022</a:t>
            </a:r>
          </a:p>
          <a:p>
            <a:endParaRPr lang="en-US"/>
          </a:p>
        </p:txBody>
      </p:sp>
    </p:spTree>
    <p:extLst>
      <p:ext uri="{BB962C8B-B14F-4D97-AF65-F5344CB8AC3E}">
        <p14:creationId xmlns:p14="http://schemas.microsoft.com/office/powerpoint/2010/main" val="189424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3D2F87-B4CD-9F56-2125-5205A3EE587E}"/>
              </a:ext>
            </a:extLst>
          </p:cNvPr>
          <p:cNvSpPr>
            <a:spLocks noGrp="1"/>
          </p:cNvSpPr>
          <p:nvPr>
            <p:ph type="body" sz="quarter" idx="10"/>
          </p:nvPr>
        </p:nvSpPr>
        <p:spPr/>
        <p:txBody>
          <a:bodyPr vert="horz" lIns="0" tIns="0" rIns="0" bIns="0" rtlCol="0" anchor="t">
            <a:noAutofit/>
          </a:bodyPr>
          <a:lstStyle/>
          <a:p>
            <a:r>
              <a:rPr lang="en-US"/>
              <a:t>CDM Group Project</a:t>
            </a:r>
          </a:p>
        </p:txBody>
      </p:sp>
      <p:sp>
        <p:nvSpPr>
          <p:cNvPr id="5" name="Text Placeholder 4">
            <a:extLst>
              <a:ext uri="{FF2B5EF4-FFF2-40B4-BE49-F238E27FC236}">
                <a16:creationId xmlns:a16="http://schemas.microsoft.com/office/drawing/2014/main" id="{7A7557EF-59D1-53CD-D46C-3A32BF5DF698}"/>
              </a:ext>
            </a:extLst>
          </p:cNvPr>
          <p:cNvSpPr>
            <a:spLocks noGrp="1"/>
          </p:cNvSpPr>
          <p:nvPr>
            <p:ph type="body" sz="quarter" idx="12"/>
          </p:nvPr>
        </p:nvSpPr>
        <p:spPr/>
        <p:txBody>
          <a:bodyPr vert="horz" lIns="0" tIns="0" rIns="0" bIns="0" rtlCol="0" anchor="t">
            <a:noAutofit/>
          </a:bodyPr>
          <a:lstStyle/>
          <a:p>
            <a:r>
              <a:rPr lang="en-US"/>
              <a:t>15 December 2022</a:t>
            </a:r>
          </a:p>
        </p:txBody>
      </p:sp>
      <p:sp>
        <p:nvSpPr>
          <p:cNvPr id="8" name="Rectangle: Rounded Corners 7">
            <a:extLst>
              <a:ext uri="{FF2B5EF4-FFF2-40B4-BE49-F238E27FC236}">
                <a16:creationId xmlns:a16="http://schemas.microsoft.com/office/drawing/2014/main" id="{2F47AD60-124C-60B2-1398-D205152738AD}"/>
              </a:ext>
            </a:extLst>
          </p:cNvPr>
          <p:cNvSpPr/>
          <p:nvPr/>
        </p:nvSpPr>
        <p:spPr>
          <a:xfrm>
            <a:off x="1343025" y="1285875"/>
            <a:ext cx="6457950" cy="914400"/>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cs typeface="Arial"/>
              </a:rPr>
              <a:t>Direct identifiers</a:t>
            </a:r>
          </a:p>
          <a:p>
            <a:r>
              <a:rPr lang="en-US">
                <a:cs typeface="Arial"/>
              </a:rPr>
              <a:t>Given name, surname, phone number, national insurance number, bank account number</a:t>
            </a:r>
          </a:p>
        </p:txBody>
      </p:sp>
      <p:sp>
        <p:nvSpPr>
          <p:cNvPr id="9" name="Rectangle: Rounded Corners 8">
            <a:extLst>
              <a:ext uri="{FF2B5EF4-FFF2-40B4-BE49-F238E27FC236}">
                <a16:creationId xmlns:a16="http://schemas.microsoft.com/office/drawing/2014/main" id="{CB65D726-6A8F-9D52-6606-D0270A13A71F}"/>
              </a:ext>
            </a:extLst>
          </p:cNvPr>
          <p:cNvSpPr/>
          <p:nvPr/>
        </p:nvSpPr>
        <p:spPr>
          <a:xfrm>
            <a:off x="1343024" y="2381249"/>
            <a:ext cx="6457950" cy="923925"/>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a:cs typeface="Arial"/>
              </a:rPr>
              <a:t>Quasi-identifiers</a:t>
            </a:r>
          </a:p>
          <a:p>
            <a:r>
              <a:rPr lang="en-US">
                <a:cs typeface="Arial"/>
              </a:rPr>
              <a:t>Gender, birthdate, education level, postcode, country of birth current country</a:t>
            </a:r>
          </a:p>
        </p:txBody>
      </p:sp>
      <p:sp>
        <p:nvSpPr>
          <p:cNvPr id="10" name="Rectangle: Rounded Corners 9">
            <a:extLst>
              <a:ext uri="{FF2B5EF4-FFF2-40B4-BE49-F238E27FC236}">
                <a16:creationId xmlns:a16="http://schemas.microsoft.com/office/drawing/2014/main" id="{5C650405-DEA4-59B1-C734-94BEF99EF347}"/>
              </a:ext>
            </a:extLst>
          </p:cNvPr>
          <p:cNvSpPr/>
          <p:nvPr/>
        </p:nvSpPr>
        <p:spPr>
          <a:xfrm>
            <a:off x="1343024" y="3476624"/>
            <a:ext cx="6457950" cy="933450"/>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a:cs typeface="Arial"/>
              </a:rPr>
              <a:t>Sensitive data</a:t>
            </a:r>
          </a:p>
          <a:p>
            <a:r>
              <a:rPr lang="en-US">
                <a:cs typeface="Arial"/>
              </a:rPr>
              <a:t>cc status, number of countries visited, blood group, weight, height, average number of drinks/cigarettes per week</a:t>
            </a:r>
          </a:p>
        </p:txBody>
      </p:sp>
    </p:spTree>
    <p:extLst>
      <p:ext uri="{BB962C8B-B14F-4D97-AF65-F5344CB8AC3E}">
        <p14:creationId xmlns:p14="http://schemas.microsoft.com/office/powerpoint/2010/main" val="378890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4E9D-4BFE-3A30-43A1-6B13BB5E19B1}"/>
              </a:ext>
            </a:extLst>
          </p:cNvPr>
          <p:cNvSpPr>
            <a:spLocks noGrp="1"/>
          </p:cNvSpPr>
          <p:nvPr>
            <p:ph type="title"/>
          </p:nvPr>
        </p:nvSpPr>
        <p:spPr/>
        <p:txBody>
          <a:bodyPr/>
          <a:lstStyle/>
          <a:p>
            <a:r>
              <a:rPr lang="en-US"/>
              <a:t>Data Exploration</a:t>
            </a:r>
          </a:p>
        </p:txBody>
      </p:sp>
      <p:sp>
        <p:nvSpPr>
          <p:cNvPr id="4" name="Text Placeholder 3">
            <a:extLst>
              <a:ext uri="{FF2B5EF4-FFF2-40B4-BE49-F238E27FC236}">
                <a16:creationId xmlns:a16="http://schemas.microsoft.com/office/drawing/2014/main" id="{79CE5B6B-561E-C25F-00FE-6E8ACF3D3455}"/>
              </a:ext>
            </a:extLst>
          </p:cNvPr>
          <p:cNvSpPr>
            <a:spLocks noGrp="1"/>
          </p:cNvSpPr>
          <p:nvPr>
            <p:ph type="body" sz="quarter" idx="10"/>
          </p:nvPr>
        </p:nvSpPr>
        <p:spPr/>
        <p:txBody>
          <a:bodyPr vert="horz" lIns="0" tIns="0" rIns="0" bIns="0" rtlCol="0" anchor="t">
            <a:noAutofit/>
          </a:bodyPr>
          <a:lstStyle/>
          <a:p>
            <a:r>
              <a:rPr lang="en-US"/>
              <a:t>CDM Group Project</a:t>
            </a:r>
            <a:endParaRPr lang="en-US" b="0"/>
          </a:p>
          <a:p>
            <a:endParaRPr lang="en-US"/>
          </a:p>
        </p:txBody>
      </p:sp>
      <p:sp>
        <p:nvSpPr>
          <p:cNvPr id="5" name="Text Placeholder 4">
            <a:extLst>
              <a:ext uri="{FF2B5EF4-FFF2-40B4-BE49-F238E27FC236}">
                <a16:creationId xmlns:a16="http://schemas.microsoft.com/office/drawing/2014/main" id="{EEB6A874-A96B-0A3D-D44B-F96B4CF4B502}"/>
              </a:ext>
            </a:extLst>
          </p:cNvPr>
          <p:cNvSpPr>
            <a:spLocks noGrp="1"/>
          </p:cNvSpPr>
          <p:nvPr>
            <p:ph type="body" sz="quarter" idx="12"/>
          </p:nvPr>
        </p:nvSpPr>
        <p:spPr/>
        <p:txBody>
          <a:bodyPr vert="horz" lIns="0" tIns="0" rIns="0" bIns="0" rtlCol="0" anchor="t">
            <a:noAutofit/>
          </a:bodyPr>
          <a:lstStyle/>
          <a:p>
            <a:r>
              <a:rPr lang="en-US"/>
              <a:t>15 December 2022</a:t>
            </a:r>
          </a:p>
          <a:p>
            <a:endParaRPr lang="en-US"/>
          </a:p>
        </p:txBody>
      </p:sp>
      <p:graphicFrame>
        <p:nvGraphicFramePr>
          <p:cNvPr id="11" name="Content Placeholder 10">
            <a:extLst>
              <a:ext uri="{FF2B5EF4-FFF2-40B4-BE49-F238E27FC236}">
                <a16:creationId xmlns:a16="http://schemas.microsoft.com/office/drawing/2014/main" id="{264FE120-E585-2C62-5AB8-E581227BFB77}"/>
              </a:ext>
            </a:extLst>
          </p:cNvPr>
          <p:cNvGraphicFramePr>
            <a:graphicFrameLocks noGrp="1"/>
          </p:cNvGraphicFramePr>
          <p:nvPr>
            <p:ph idx="1"/>
            <p:extLst>
              <p:ext uri="{D42A27DB-BD31-4B8C-83A1-F6EECF244321}">
                <p14:modId xmlns:p14="http://schemas.microsoft.com/office/powerpoint/2010/main" val="2523110584"/>
              </p:ext>
            </p:extLst>
          </p:nvPr>
        </p:nvGraphicFramePr>
        <p:xfrm>
          <a:off x="2114550" y="1589088"/>
          <a:ext cx="4571998" cy="2926080"/>
        </p:xfrm>
        <a:graphic>
          <a:graphicData uri="http://schemas.openxmlformats.org/drawingml/2006/table">
            <a:tbl>
              <a:tblPr firstRow="1" bandRow="1">
                <a:tableStyleId>{5C22544A-7EE6-4342-B048-85BDC9FD1C3A}</a:tableStyleId>
              </a:tblPr>
              <a:tblGrid>
                <a:gridCol w="3333749">
                  <a:extLst>
                    <a:ext uri="{9D8B030D-6E8A-4147-A177-3AD203B41FA5}">
                      <a16:colId xmlns:a16="http://schemas.microsoft.com/office/drawing/2014/main" val="507416681"/>
                    </a:ext>
                  </a:extLst>
                </a:gridCol>
                <a:gridCol w="1238249">
                  <a:extLst>
                    <a:ext uri="{9D8B030D-6E8A-4147-A177-3AD203B41FA5}">
                      <a16:colId xmlns:a16="http://schemas.microsoft.com/office/drawing/2014/main" val="2091781188"/>
                    </a:ext>
                  </a:extLst>
                </a:gridCol>
              </a:tblGrid>
              <a:tr h="175260">
                <a:tc>
                  <a:txBody>
                    <a:bodyPr/>
                    <a:lstStyle/>
                    <a:p>
                      <a:endParaRPr lang="en-US" sz="1600">
                        <a:solidFill>
                          <a:schemeClr val="tx1">
                            <a:lumMod val="75000"/>
                            <a:lumOff val="25000"/>
                          </a:schemeClr>
                        </a:solidFill>
                        <a:effectLst/>
                        <a:latin typeface="Calibri"/>
                      </a:endParaRPr>
                    </a:p>
                  </a:txBody>
                  <a:tcPr marL="0" marR="0" marT="0" marB="0" anchor="ctr"/>
                </a:tc>
                <a:tc>
                  <a:txBody>
                    <a:bodyPr/>
                    <a:lstStyle/>
                    <a:p>
                      <a:pPr algn="ctr"/>
                      <a:r>
                        <a:rPr lang="en-US" sz="1600">
                          <a:solidFill>
                            <a:schemeClr val="bg1"/>
                          </a:solidFill>
                          <a:effectLst/>
                          <a:latin typeface="Calibri"/>
                        </a:rPr>
                        <a:t>Overall</a:t>
                      </a:r>
                    </a:p>
                  </a:txBody>
                  <a:tcPr marL="0" marR="0" marT="0" marB="0" anchor="ctr"/>
                </a:tc>
                <a:extLst>
                  <a:ext uri="{0D108BD9-81ED-4DB2-BD59-A6C34878D82A}">
                    <a16:rowId xmlns:a16="http://schemas.microsoft.com/office/drawing/2014/main" val="300054720"/>
                  </a:ext>
                </a:extLst>
              </a:tr>
              <a:tr h="175260">
                <a:tc>
                  <a:txBody>
                    <a:bodyPr/>
                    <a:lstStyle/>
                    <a:p>
                      <a:r>
                        <a:rPr lang="en-US" sz="1600">
                          <a:solidFill>
                            <a:schemeClr val="tx1">
                              <a:lumMod val="75000"/>
                              <a:lumOff val="25000"/>
                            </a:schemeClr>
                          </a:solidFill>
                          <a:effectLst/>
                          <a:latin typeface="Calibri"/>
                        </a:rPr>
                        <a:t>n</a:t>
                      </a:r>
                    </a:p>
                  </a:txBody>
                  <a:tcPr marL="0" marR="0" marT="0" marB="0" anchor="ctr"/>
                </a:tc>
                <a:tc>
                  <a:txBody>
                    <a:bodyPr/>
                    <a:lstStyle/>
                    <a:p>
                      <a:pPr algn="r"/>
                      <a:r>
                        <a:rPr lang="en-US" sz="1600">
                          <a:solidFill>
                            <a:schemeClr val="tx1">
                              <a:lumMod val="75000"/>
                              <a:lumOff val="25000"/>
                            </a:schemeClr>
                          </a:solidFill>
                          <a:latin typeface="Calibri"/>
                        </a:rPr>
                        <a:t>1000</a:t>
                      </a:r>
                    </a:p>
                  </a:txBody>
                  <a:tcPr marL="0" marR="0" marT="0" marB="0" anchor="ctr"/>
                </a:tc>
                <a:extLst>
                  <a:ext uri="{0D108BD9-81ED-4DB2-BD59-A6C34878D82A}">
                    <a16:rowId xmlns:a16="http://schemas.microsoft.com/office/drawing/2014/main" val="1424326820"/>
                  </a:ext>
                </a:extLst>
              </a:tr>
              <a:tr h="175260">
                <a:tc>
                  <a:txBody>
                    <a:bodyPr/>
                    <a:lstStyle/>
                    <a:p>
                      <a:r>
                        <a:rPr lang="en-US" sz="1600">
                          <a:solidFill>
                            <a:schemeClr val="tx1">
                              <a:lumMod val="75000"/>
                              <a:lumOff val="25000"/>
                            </a:schemeClr>
                          </a:solidFill>
                          <a:effectLst/>
                          <a:latin typeface="Calibri"/>
                        </a:rPr>
                        <a:t>Gender = M (%)</a:t>
                      </a:r>
                    </a:p>
                  </a:txBody>
                  <a:tcPr marL="0" marR="0" marT="0" marB="0" anchor="ctr"/>
                </a:tc>
                <a:tc>
                  <a:txBody>
                    <a:bodyPr/>
                    <a:lstStyle/>
                    <a:p>
                      <a:pPr algn="r"/>
                      <a:r>
                        <a:rPr lang="en-US" sz="1600">
                          <a:solidFill>
                            <a:schemeClr val="tx1">
                              <a:lumMod val="75000"/>
                              <a:lumOff val="25000"/>
                            </a:schemeClr>
                          </a:solidFill>
                          <a:latin typeface="Calibri"/>
                        </a:rPr>
                        <a:t> 50.1 </a:t>
                      </a:r>
                    </a:p>
                  </a:txBody>
                  <a:tcPr marL="0" marR="0" marT="0" marB="0" anchor="ctr"/>
                </a:tc>
                <a:extLst>
                  <a:ext uri="{0D108BD9-81ED-4DB2-BD59-A6C34878D82A}">
                    <a16:rowId xmlns:a16="http://schemas.microsoft.com/office/drawing/2014/main" val="1573064294"/>
                  </a:ext>
                </a:extLst>
              </a:tr>
              <a:tr h="175260">
                <a:tc gridSpan="2">
                  <a:txBody>
                    <a:bodyPr/>
                    <a:lstStyle/>
                    <a:p>
                      <a:r>
                        <a:rPr lang="en-US" sz="1600" dirty="0">
                          <a:solidFill>
                            <a:schemeClr val="tx1">
                              <a:lumMod val="75000"/>
                              <a:lumOff val="25000"/>
                            </a:schemeClr>
                          </a:solidFill>
                          <a:effectLst/>
                          <a:latin typeface="Calibri"/>
                        </a:rPr>
                        <a:t>Education level (%)</a:t>
                      </a:r>
                    </a:p>
                  </a:txBody>
                  <a:tcPr marL="0" marR="0" marT="0" marB="0" anchor="ctr"/>
                </a:tc>
                <a:tc hMerge="1">
                  <a:txBody>
                    <a:bodyPr/>
                    <a:lstStyle/>
                    <a:p>
                      <a:endParaRPr lang="en-US"/>
                    </a:p>
                  </a:txBody>
                  <a:tcPr/>
                </a:tc>
                <a:extLst>
                  <a:ext uri="{0D108BD9-81ED-4DB2-BD59-A6C34878D82A}">
                    <a16:rowId xmlns:a16="http://schemas.microsoft.com/office/drawing/2014/main" val="3179848369"/>
                  </a:ext>
                </a:extLst>
              </a:tr>
              <a:tr h="175260">
                <a:tc>
                  <a:txBody>
                    <a:bodyPr/>
                    <a:lstStyle/>
                    <a:p>
                      <a:r>
                        <a:rPr lang="en-US" sz="1600" dirty="0">
                          <a:solidFill>
                            <a:schemeClr val="tx1">
                              <a:lumMod val="75000"/>
                              <a:lumOff val="25000"/>
                            </a:schemeClr>
                          </a:solidFill>
                          <a:effectLst/>
                          <a:latin typeface="Calibri"/>
                        </a:rPr>
                        <a:t>   Primary</a:t>
                      </a:r>
                    </a:p>
                  </a:txBody>
                  <a:tcPr marL="0" marR="0" marT="0" marB="0" anchor="ctr"/>
                </a:tc>
                <a:tc>
                  <a:txBody>
                    <a:bodyPr/>
                    <a:lstStyle/>
                    <a:p>
                      <a:pPr algn="r"/>
                      <a:r>
                        <a:rPr lang="en-US" sz="1600" dirty="0">
                          <a:solidFill>
                            <a:schemeClr val="tx1">
                              <a:lumMod val="75000"/>
                              <a:lumOff val="25000"/>
                            </a:schemeClr>
                          </a:solidFill>
                          <a:latin typeface="Calibri"/>
                        </a:rPr>
                        <a:t>  6.1 </a:t>
                      </a:r>
                    </a:p>
                  </a:txBody>
                  <a:tcPr marL="0" marR="0" marT="0" marB="0" anchor="ctr"/>
                </a:tc>
                <a:extLst>
                  <a:ext uri="{0D108BD9-81ED-4DB2-BD59-A6C34878D82A}">
                    <a16:rowId xmlns:a16="http://schemas.microsoft.com/office/drawing/2014/main" val="3064002590"/>
                  </a:ext>
                </a:extLst>
              </a:tr>
              <a:tr h="175260">
                <a:tc>
                  <a:txBody>
                    <a:bodyPr/>
                    <a:lstStyle/>
                    <a:p>
                      <a:r>
                        <a:rPr lang="en-US" sz="1600" dirty="0">
                          <a:solidFill>
                            <a:schemeClr val="tx1">
                              <a:lumMod val="75000"/>
                              <a:lumOff val="25000"/>
                            </a:schemeClr>
                          </a:solidFill>
                          <a:effectLst/>
                          <a:latin typeface="Calibri"/>
                        </a:rPr>
                        <a:t>   Secondary</a:t>
                      </a:r>
                    </a:p>
                  </a:txBody>
                  <a:tcPr marL="0" marR="0" marT="0" marB="0" anchor="ctr"/>
                </a:tc>
                <a:tc>
                  <a:txBody>
                    <a:bodyPr/>
                    <a:lstStyle/>
                    <a:p>
                      <a:pPr algn="r"/>
                      <a:r>
                        <a:rPr lang="en-US" sz="1600" dirty="0">
                          <a:solidFill>
                            <a:schemeClr val="tx1">
                              <a:lumMod val="75000"/>
                              <a:lumOff val="25000"/>
                            </a:schemeClr>
                          </a:solidFill>
                          <a:latin typeface="Calibri"/>
                        </a:rPr>
                        <a:t> 45.8 </a:t>
                      </a:r>
                    </a:p>
                  </a:txBody>
                  <a:tcPr marL="0" marR="0" marT="0" marB="0" anchor="ctr"/>
                </a:tc>
                <a:extLst>
                  <a:ext uri="{0D108BD9-81ED-4DB2-BD59-A6C34878D82A}">
                    <a16:rowId xmlns:a16="http://schemas.microsoft.com/office/drawing/2014/main" val="4044905120"/>
                  </a:ext>
                </a:extLst>
              </a:tr>
              <a:tr h="175260">
                <a:tc>
                  <a:txBody>
                    <a:bodyPr/>
                    <a:lstStyle/>
                    <a:p>
                      <a:r>
                        <a:rPr lang="en-US" sz="1600" dirty="0">
                          <a:solidFill>
                            <a:schemeClr val="tx1">
                              <a:lumMod val="75000"/>
                              <a:lumOff val="25000"/>
                            </a:schemeClr>
                          </a:solidFill>
                          <a:effectLst/>
                          <a:latin typeface="Calibri"/>
                        </a:rPr>
                        <a:t>   Bachelor</a:t>
                      </a:r>
                    </a:p>
                  </a:txBody>
                  <a:tcPr marL="0" marR="0" marT="0" marB="0" anchor="ctr"/>
                </a:tc>
                <a:tc>
                  <a:txBody>
                    <a:bodyPr/>
                    <a:lstStyle/>
                    <a:p>
                      <a:pPr algn="r"/>
                      <a:r>
                        <a:rPr lang="en-US" sz="1600">
                          <a:solidFill>
                            <a:schemeClr val="tx1">
                              <a:lumMod val="75000"/>
                              <a:lumOff val="25000"/>
                            </a:schemeClr>
                          </a:solidFill>
                          <a:latin typeface="Calibri"/>
                        </a:rPr>
                        <a:t> 20.9 </a:t>
                      </a:r>
                    </a:p>
                  </a:txBody>
                  <a:tcPr marL="0" marR="0" marT="0" marB="0" anchor="ctr"/>
                </a:tc>
                <a:extLst>
                  <a:ext uri="{0D108BD9-81ED-4DB2-BD59-A6C34878D82A}">
                    <a16:rowId xmlns:a16="http://schemas.microsoft.com/office/drawing/2014/main" val="2029706604"/>
                  </a:ext>
                </a:extLst>
              </a:tr>
              <a:tr h="175260">
                <a:tc>
                  <a:txBody>
                    <a:bodyPr/>
                    <a:lstStyle/>
                    <a:p>
                      <a:r>
                        <a:rPr lang="en-US" sz="1600" dirty="0">
                          <a:solidFill>
                            <a:schemeClr val="tx1">
                              <a:lumMod val="75000"/>
                              <a:lumOff val="25000"/>
                            </a:schemeClr>
                          </a:solidFill>
                          <a:effectLst/>
                          <a:latin typeface="Calibri"/>
                        </a:rPr>
                        <a:t>   Masters</a:t>
                      </a:r>
                    </a:p>
                  </a:txBody>
                  <a:tcPr marL="0" marR="0" marT="0" marB="0" anchor="ctr"/>
                </a:tc>
                <a:tc>
                  <a:txBody>
                    <a:bodyPr/>
                    <a:lstStyle/>
                    <a:p>
                      <a:pPr algn="r"/>
                      <a:r>
                        <a:rPr lang="en-US" sz="1600">
                          <a:solidFill>
                            <a:schemeClr val="tx1">
                              <a:lumMod val="75000"/>
                              <a:lumOff val="25000"/>
                            </a:schemeClr>
                          </a:solidFill>
                          <a:latin typeface="Calibri"/>
                        </a:rPr>
                        <a:t> 11.2 </a:t>
                      </a:r>
                    </a:p>
                  </a:txBody>
                  <a:tcPr marL="0" marR="0" marT="0" marB="0" anchor="ctr"/>
                </a:tc>
                <a:extLst>
                  <a:ext uri="{0D108BD9-81ED-4DB2-BD59-A6C34878D82A}">
                    <a16:rowId xmlns:a16="http://schemas.microsoft.com/office/drawing/2014/main" val="2015194689"/>
                  </a:ext>
                </a:extLst>
              </a:tr>
              <a:tr h="175260">
                <a:tc>
                  <a:txBody>
                    <a:bodyPr/>
                    <a:lstStyle/>
                    <a:p>
                      <a:r>
                        <a:rPr lang="en-US" sz="1600" dirty="0">
                          <a:solidFill>
                            <a:schemeClr val="tx1">
                              <a:lumMod val="75000"/>
                              <a:lumOff val="25000"/>
                            </a:schemeClr>
                          </a:solidFill>
                          <a:effectLst/>
                          <a:latin typeface="Calibri"/>
                        </a:rPr>
                        <a:t>   PhD</a:t>
                      </a:r>
                    </a:p>
                  </a:txBody>
                  <a:tcPr marL="0" marR="0" marT="0" marB="0" anchor="ctr"/>
                </a:tc>
                <a:tc>
                  <a:txBody>
                    <a:bodyPr/>
                    <a:lstStyle/>
                    <a:p>
                      <a:pPr algn="r"/>
                      <a:r>
                        <a:rPr lang="en-US" sz="1600" dirty="0">
                          <a:solidFill>
                            <a:schemeClr val="tx1">
                              <a:lumMod val="75000"/>
                              <a:lumOff val="25000"/>
                            </a:schemeClr>
                          </a:solidFill>
                          <a:latin typeface="Calibri"/>
                        </a:rPr>
                        <a:t>  5.2 </a:t>
                      </a:r>
                    </a:p>
                  </a:txBody>
                  <a:tcPr marL="0" marR="0" marT="0" marB="0" anchor="ctr"/>
                </a:tc>
                <a:extLst>
                  <a:ext uri="{0D108BD9-81ED-4DB2-BD59-A6C34878D82A}">
                    <a16:rowId xmlns:a16="http://schemas.microsoft.com/office/drawing/2014/main" val="3536987540"/>
                  </a:ext>
                </a:extLst>
              </a:tr>
              <a:tr h="175260">
                <a:tc>
                  <a:txBody>
                    <a:bodyPr/>
                    <a:lstStyle/>
                    <a:p>
                      <a:r>
                        <a:rPr lang="en-US" sz="1600" dirty="0">
                          <a:solidFill>
                            <a:schemeClr val="tx1">
                              <a:lumMod val="75000"/>
                              <a:lumOff val="25000"/>
                            </a:schemeClr>
                          </a:solidFill>
                          <a:effectLst/>
                          <a:latin typeface="Calibri"/>
                        </a:rPr>
                        <a:t>   Other</a:t>
                      </a:r>
                    </a:p>
                  </a:txBody>
                  <a:tcPr marL="0" marR="0" marT="0" marB="0" anchor="ctr"/>
                </a:tc>
                <a:tc>
                  <a:txBody>
                    <a:bodyPr/>
                    <a:lstStyle/>
                    <a:p>
                      <a:pPr algn="r"/>
                      <a:r>
                        <a:rPr lang="en-US" sz="1600">
                          <a:solidFill>
                            <a:schemeClr val="tx1">
                              <a:lumMod val="75000"/>
                              <a:lumOff val="25000"/>
                            </a:schemeClr>
                          </a:solidFill>
                          <a:latin typeface="Calibri"/>
                        </a:rPr>
                        <a:t> 10.8 </a:t>
                      </a:r>
                    </a:p>
                  </a:txBody>
                  <a:tcPr marL="0" marR="0" marT="0" marB="0" anchor="ctr"/>
                </a:tc>
                <a:extLst>
                  <a:ext uri="{0D108BD9-81ED-4DB2-BD59-A6C34878D82A}">
                    <a16:rowId xmlns:a16="http://schemas.microsoft.com/office/drawing/2014/main" val="1163055727"/>
                  </a:ext>
                </a:extLst>
              </a:tr>
              <a:tr h="175260">
                <a:tc>
                  <a:txBody>
                    <a:bodyPr/>
                    <a:lstStyle/>
                    <a:p>
                      <a:r>
                        <a:rPr lang="en-US" sz="1600" dirty="0">
                          <a:solidFill>
                            <a:schemeClr val="tx1">
                              <a:lumMod val="75000"/>
                              <a:lumOff val="25000"/>
                            </a:schemeClr>
                          </a:solidFill>
                          <a:effectLst/>
                          <a:latin typeface="Calibri"/>
                        </a:rPr>
                        <a:t>Current country = United Kingdom (%)</a:t>
                      </a:r>
                    </a:p>
                  </a:txBody>
                  <a:tcPr marL="0" marR="0" marT="0" marB="0" anchor="ctr"/>
                </a:tc>
                <a:tc>
                  <a:txBody>
                    <a:bodyPr/>
                    <a:lstStyle/>
                    <a:p>
                      <a:pPr algn="r"/>
                      <a:r>
                        <a:rPr lang="en-US" sz="1600">
                          <a:solidFill>
                            <a:schemeClr val="tx1">
                              <a:lumMod val="75000"/>
                              <a:lumOff val="25000"/>
                            </a:schemeClr>
                          </a:solidFill>
                          <a:latin typeface="Calibri"/>
                        </a:rPr>
                        <a:t>100.0 </a:t>
                      </a:r>
                    </a:p>
                  </a:txBody>
                  <a:tcPr marL="0" marR="0" marT="0" marB="0" anchor="ctr"/>
                </a:tc>
                <a:extLst>
                  <a:ext uri="{0D108BD9-81ED-4DB2-BD59-A6C34878D82A}">
                    <a16:rowId xmlns:a16="http://schemas.microsoft.com/office/drawing/2014/main" val="3439169945"/>
                  </a:ext>
                </a:extLst>
              </a:tr>
              <a:tr h="175259">
                <a:tc>
                  <a:txBody>
                    <a:bodyPr/>
                    <a:lstStyle/>
                    <a:p>
                      <a:pPr lvl="0">
                        <a:buNone/>
                      </a:pPr>
                      <a:r>
                        <a:rPr lang="en-US" sz="1600">
                          <a:solidFill>
                            <a:schemeClr val="tx1">
                              <a:lumMod val="75000"/>
                              <a:lumOff val="25000"/>
                            </a:schemeClr>
                          </a:solidFill>
                          <a:effectLst/>
                          <a:latin typeface="Calibri"/>
                        </a:rPr>
                        <a:t>cc status = 1 (%)</a:t>
                      </a:r>
                      <a:endParaRPr lang="en-US" sz="1600">
                        <a:solidFill>
                          <a:schemeClr val="tx1">
                            <a:lumMod val="75000"/>
                            <a:lumOff val="25000"/>
                          </a:schemeClr>
                        </a:solidFill>
                        <a:latin typeface="Calibri"/>
                      </a:endParaRPr>
                    </a:p>
                  </a:txBody>
                  <a:tcPr marL="0" marR="0" marT="0" marB="0" anchor="ctr"/>
                </a:tc>
                <a:tc>
                  <a:txBody>
                    <a:bodyPr/>
                    <a:lstStyle/>
                    <a:p>
                      <a:pPr lvl="0" algn="r">
                        <a:buNone/>
                      </a:pPr>
                      <a:r>
                        <a:rPr lang="en-US" sz="1600" dirty="0">
                          <a:solidFill>
                            <a:schemeClr val="tx1">
                              <a:lumMod val="75000"/>
                              <a:lumOff val="25000"/>
                            </a:schemeClr>
                          </a:solidFill>
                          <a:effectLst/>
                          <a:latin typeface="Calibri"/>
                        </a:rPr>
                        <a:t>  4.7 </a:t>
                      </a:r>
                      <a:endParaRPr lang="en-US" sz="1600" dirty="0">
                        <a:solidFill>
                          <a:schemeClr val="tx1">
                            <a:lumMod val="75000"/>
                            <a:lumOff val="25000"/>
                          </a:schemeClr>
                        </a:solidFill>
                        <a:latin typeface="Calibri"/>
                      </a:endParaRPr>
                    </a:p>
                  </a:txBody>
                  <a:tcPr marL="0" marR="0" marT="0" marB="0" anchor="ctr"/>
                </a:tc>
                <a:extLst>
                  <a:ext uri="{0D108BD9-81ED-4DB2-BD59-A6C34878D82A}">
                    <a16:rowId xmlns:a16="http://schemas.microsoft.com/office/drawing/2014/main" val="682658618"/>
                  </a:ext>
                </a:extLst>
              </a:tr>
            </a:tbl>
          </a:graphicData>
        </a:graphic>
      </p:graphicFrame>
    </p:spTree>
    <p:extLst>
      <p:ext uri="{BB962C8B-B14F-4D97-AF65-F5344CB8AC3E}">
        <p14:creationId xmlns:p14="http://schemas.microsoft.com/office/powerpoint/2010/main" val="2651380134"/>
      </p:ext>
    </p:extLst>
  </p:cSld>
  <p:clrMapOvr>
    <a:masterClrMapping/>
  </p:clrMapOvr>
</p:sld>
</file>

<file path=ppt/theme/theme1.xml><?xml version="1.0" encoding="utf-8"?>
<a:theme xmlns:a="http://schemas.openxmlformats.org/drawingml/2006/main" name="Imperial College London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9549454003948429B9C4147EC944B10" ma:contentTypeVersion="2" ma:contentTypeDescription="Create a new document." ma:contentTypeScope="" ma:versionID="d6bdb3001ebdfce7e98bd2608b028056">
  <xsd:schema xmlns:xsd="http://www.w3.org/2001/XMLSchema" xmlns:xs="http://www.w3.org/2001/XMLSchema" xmlns:p="http://schemas.microsoft.com/office/2006/metadata/properties" xmlns:ns2="833d92c4-a0e7-40b8-acbe-2b6914ced2ac" targetNamespace="http://schemas.microsoft.com/office/2006/metadata/properties" ma:root="true" ma:fieldsID="195e48f1e860af59c6eda6e9189ee8dc" ns2:_="">
    <xsd:import namespace="833d92c4-a0e7-40b8-acbe-2b6914ced2a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3d92c4-a0e7-40b8-acbe-2b6914ced2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1AD800-7DAC-41C0-808A-78F8FDDF70C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CB2983A-5143-4510-BCB8-1F2143077789}">
  <ds:schemaRefs>
    <ds:schemaRef ds:uri="833d92c4-a0e7-40b8-acbe-2b6914ced2a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CBFA4E9-4429-403C-8B43-4A87D3EE4D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TotalTime>
  <Words>1905</Words>
  <Application>Microsoft Office PowerPoint</Application>
  <PresentationFormat>全屏显示(16:9)</PresentationFormat>
  <Paragraphs>488</Paragraphs>
  <Slides>28</Slides>
  <Notes>24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ＭＳ Ｐゴシック</vt:lpstr>
      <vt:lpstr>Arial</vt:lpstr>
      <vt:lpstr>Calibri</vt:lpstr>
      <vt:lpstr>Times</vt:lpstr>
      <vt:lpstr>Imperial College London Theme</vt:lpstr>
      <vt:lpstr>CDM Group Project​</vt:lpstr>
      <vt:lpstr>Background</vt:lpstr>
      <vt:lpstr>PowerPoint 演示文稿</vt:lpstr>
      <vt:lpstr>Concerns for Sharing Data: Legal Concerns</vt:lpstr>
      <vt:lpstr>Concerns for Sharing Data: Privacy Concerns</vt:lpstr>
      <vt:lpstr>Anonymisation</vt:lpstr>
      <vt:lpstr>Definitions</vt:lpstr>
      <vt:lpstr>PowerPoint 演示文稿</vt:lpstr>
      <vt:lpstr>Data Exploration</vt:lpstr>
      <vt:lpstr>Data Exploration</vt:lpstr>
      <vt:lpstr>Method</vt:lpstr>
      <vt:lpstr>Researcher Data Set – Direct Identifiers</vt:lpstr>
      <vt:lpstr>Researcher Data Set – Quasi-identifiers</vt:lpstr>
      <vt:lpstr>Researcher Data Set – Sensitive Data</vt:lpstr>
      <vt:lpstr>Dataset for Research</vt:lpstr>
      <vt:lpstr>Government Data Set – Direct Identifiers</vt:lpstr>
      <vt:lpstr>Government Data Set – Quasi-identifiers</vt:lpstr>
      <vt:lpstr>Government Data Set – Sensitive Data</vt:lpstr>
      <vt:lpstr>Dataset for Government Use</vt:lpstr>
      <vt:lpstr>Delivery of Datasets</vt:lpstr>
      <vt:lpstr>Delivery of Data Sets</vt:lpstr>
      <vt:lpstr>Delivery of Data Set</vt:lpstr>
      <vt:lpstr>Delivery of Data Set</vt:lpstr>
      <vt:lpstr>K-anonymity (3)</vt:lpstr>
      <vt:lpstr>Limitations</vt:lpstr>
      <vt:lpstr>L-diversity</vt:lpstr>
      <vt:lpstr>Conclusion</vt:lpstr>
      <vt:lpstr>References</vt:lpstr>
    </vt:vector>
  </TitlesOfParts>
  <Company>Imperial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Abby Bolt</dc:creator>
  <cp:lastModifiedBy>Cheng</cp:lastModifiedBy>
  <cp:revision>4</cp:revision>
  <dcterms:created xsi:type="dcterms:W3CDTF">2017-02-16T14:49:58Z</dcterms:created>
  <dcterms:modified xsi:type="dcterms:W3CDTF">2022-12-14T21:02:46Z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0x01010099549454003948429B9C4147EC944B10</vt:lpwstr>
  </property>
</Properties>
</file>